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8" r:id="rId2"/>
    <p:sldId id="292" r:id="rId3"/>
    <p:sldId id="341" r:id="rId4"/>
    <p:sldId id="353" r:id="rId5"/>
    <p:sldId id="354" r:id="rId6"/>
    <p:sldId id="345" r:id="rId7"/>
    <p:sldId id="344" r:id="rId8"/>
    <p:sldId id="343" r:id="rId9"/>
    <p:sldId id="347" r:id="rId10"/>
    <p:sldId id="350" r:id="rId11"/>
    <p:sldId id="357" r:id="rId12"/>
    <p:sldId id="358" r:id="rId13"/>
    <p:sldId id="356" r:id="rId14"/>
    <p:sldId id="360" r:id="rId15"/>
    <p:sldId id="359" r:id="rId16"/>
    <p:sldId id="361" r:id="rId17"/>
    <p:sldId id="362" r:id="rId18"/>
    <p:sldId id="363" r:id="rId19"/>
    <p:sldId id="364" r:id="rId20"/>
    <p:sldId id="365" r:id="rId21"/>
    <p:sldId id="355" r:id="rId22"/>
    <p:sldId id="352" r:id="rId23"/>
    <p:sldId id="366" r:id="rId24"/>
    <p:sldId id="367" r:id="rId25"/>
    <p:sldId id="342" r:id="rId26"/>
    <p:sldId id="299" r:id="rId27"/>
    <p:sldId id="368" r:id="rId28"/>
    <p:sldId id="298" r:id="rId29"/>
    <p:sldId id="370" r:id="rId30"/>
    <p:sldId id="371" r:id="rId31"/>
    <p:sldId id="372" r:id="rId32"/>
    <p:sldId id="369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ildermuth" initials="MW" lastIdx="1" clrIdx="0">
    <p:extLst>
      <p:ext uri="{19B8F6BF-5375-455C-9EA6-DF929625EA0E}">
        <p15:presenceInfo xmlns:p15="http://schemas.microsoft.com/office/powerpoint/2012/main" userId="ab9b38cac39dd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C3"/>
    <a:srgbClr val="1022D2"/>
    <a:srgbClr val="0E1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401" autoAdjust="0"/>
  </p:normalViewPr>
  <p:slideViewPr>
    <p:cSldViewPr snapToGrid="0">
      <p:cViewPr>
        <p:scale>
          <a:sx n="92" d="100"/>
          <a:sy n="92" d="100"/>
        </p:scale>
        <p:origin x="5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6:01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4706,'244'0,"-236"0,-1-1,0 0,0 0,0-1,0 0,8-3,42-22,-25 12,-17 8,-1 1,-1 0,0-1,0 0,0-1,12-11,-15 12,0 0,1 1,-1 0,1 1,0 0,20-5,7-5,-1-2,0-3,37-27,0 0,159-107,-140 94,0 1,-83 51,-1 0,11-11,15-14,0 7,-23 18,0 0,0-1,-1-1,-1 0,17-19,-22 23,1-1,1 1,-1 1,1-1,9-5,-10 7,1-1,-1 0,0 0,0 0,0-1,-1 0,6-7,-5 4,1-1,0 1,0 0,1 1,0 0,1 0,11-8,-11 9,-1 0,-1 0,0-1,0-1,11-17,-11 16,0 0,0 1,1 0,14-13,-10 12,-1-1,0-1,0 0,-1-1,9-15,8-9,7-8,2-7,-22 33,13-22,-20 30,0 0,11-10,-12 14,-1 0,1 0,-1-1,-1 0,1 1,4-14,-3 3,1 0,15-27,-15 30,0 0,6-20,-7 17,11-20,-10 21,0 0,-1 0,-1-1,-1 0,4-33,-5 8,-3-71,-1 44,1-720,-1 779,0 0,-1 0,0 1,-1-1,0 0,-1 1,0 0,0 0,-8-12,-9-23,5 0,11 27,-13-25,9 24,-48-86,30 63,-113-194,129 212,8 16,0 1,0 0,-1 0,0 0,0 0,0 1,-7-7,4 5,1 0,0 0,0 0,1 0,0-1,0 0,-3-11,-12-20,15 30,0 0,-4-14,7 16,-1 0,-1 0,1 1,-1-1,-7-10,-31-44,30 42,-1 1,-25-29,-50-40,80 80,0 1,-1 0,0 1,-14-9,12 8,0 0,1-1,-18-16,19 15,-1 0,0 1,-22-14,24 18,0-1,0 0,0-1,1 1,-1-2,1 1,1-1,-11-12,13 13,-1 1,0-1,0 1,-1 1,1-1,-1 1,-12-7,-2 1,-25-9,28 13,1-1,-29-16,-43-27,-6-3,41 20,-62-29,98 53,-1-1,-27-21,-7-4,21 15,0 0,-40-37,69 55,-1 0,1 0,-1 0,1 1,-1-1,0 1,0 0,-5-2,-2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6:03.2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337 553,'-6'-9,"2"2,0 0,0 1,0-1,-1 1,-7-6,8 8,-3-1,1-1,-1 0,1 1,1-2,-6-6,6 6,-1-1,0 2,0-1,0 1,-1 0,0 0,0 1,-9-5,12 7,0-1,0 1,1 0,-1-1,1 0,0 0,0 0,0 0,-2-6,-20-45,14 28,0-8,11 30,-1 1,0-1,-1 0,1 1,-1-1,0 1,0-1,-1 1,1 0,-1 0,-4-6,1 5,1-1,1 0,-1-1,1 1,1-1,-1 1,-4-13,5 11,-1 0,0 0,-1 0,1 0,-7-6,10 13,1 1,-1-1,1 0,-1 1,1-1,-1 0,1 1,0-1,-1 0,1 1,0-1,0 0,-1 0,1 1,0-1,0 0,0 0,0 1,0-1,0 0,0 0,0 0,0 1,0-1,1-1,0 1,-1-1,1 1,0 0,0 0,0 0,0 0,0 0,0 0,1 0,-1 1,0-1,0 0,2 0,5-2,0 0,0 0,15-2,9 1,1 1,-1 2,37 3,-5-1,521-1,-567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6:01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4706,'244'0,"-236"0,-1-1,0 0,0 0,0-1,0 0,8-3,42-22,-25 12,-17 8,-1 1,-1 0,0-1,0 0,0-1,12-11,-15 12,0 0,1 1,-1 0,1 1,0 0,20-5,7-5,-1-2,0-3,37-27,0 0,159-107,-140 94,0 1,-83 51,-1 0,11-11,15-14,0 7,-23 18,0 0,0-1,-1-1,-1 0,17-19,-22 23,1-1,1 1,-1 1,1-1,9-5,-10 7,1-1,-1 0,0 0,0 0,0-1,-1 0,6-7,-5 4,1-1,0 1,0 0,1 1,0 0,1 0,11-8,-11 9,-1 0,-1 0,0-1,0-1,11-17,-11 16,0 0,0 1,1 0,14-13,-10 12,-1-1,0-1,0 0,-1-1,9-15,8-9,7-8,2-7,-22 33,13-22,-20 30,0 0,11-10,-12 14,-1 0,1 0,-1-1,-1 0,1 1,4-14,-3 3,1 0,15-27,-15 30,0 0,6-20,-7 17,11-20,-10 21,0 0,-1 0,-1-1,-1 0,4-33,-5 8,-3-71,-1 44,1-720,-1 779,0 0,-1 0,0 1,-1-1,0 0,-1 1,0 0,0 0,-8-12,-9-23,5 0,11 27,-13-25,9 24,-48-86,30 63,-113-194,129 212,8 16,0 1,0 0,-1 0,0 0,0 0,0 1,-7-7,4 5,1 0,0 0,0 0,1 0,0-1,0 0,-3-11,-12-20,15 30,0 0,-4-14,7 16,-1 0,-1 0,1 1,-1-1,-7-10,-31-44,30 42,-1 1,-25-29,-50-40,80 80,0 1,-1 0,0 1,-14-9,12 8,0 0,1-1,-18-16,19 15,-1 0,0 1,-22-14,24 18,0-1,0 0,0-1,1 1,-1-2,1 1,1-1,-11-12,13 13,-1 1,0-1,0 1,-1 1,1-1,-1 1,-12-7,-2 1,-25-9,28 13,1-1,-29-16,-43-27,-6-3,41 20,-62-29,98 53,-1-1,-27-21,-7-4,21 15,0 0,-40-37,69 55,-1 0,1 0,-1 0,1 1,-1-1,0 1,0 0,-5-2,-2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6:03.2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337 553,'-6'-9,"2"2,0 0,0 1,0-1,-1 1,-7-6,8 8,-3-1,1-1,-1 0,1 1,1-2,-6-6,6 6,-1-1,0 2,0-1,0 1,-1 0,0 0,0 1,-9-5,12 7,0-1,0 1,1 0,-1-1,1 0,0 0,0 0,0 0,-2-6,-20-45,14 28,0-8,11 30,-1 1,0-1,-1 0,1 1,-1-1,0 1,0-1,-1 1,1 0,-1 0,-4-6,1 5,1-1,1 0,-1-1,1 1,1-1,-1 1,-4-13,5 11,-1 0,0 0,-1 0,1 0,-7-6,10 13,1 1,-1-1,1 0,-1 1,1-1,-1 0,1 1,0-1,-1 0,1 1,0-1,0 0,-1 0,1 1,0-1,0 0,0 0,0 1,0-1,0 0,0 0,0 0,0 1,0-1,1-1,0 1,-1-1,1 1,0 0,0 0,0 0,0 0,0 0,0 0,1 0,-1 1,0-1,0 0,2 0,5-2,0 0,0 0,15-2,9 1,1 1,-1 2,37 3,-5-1,521-1,-567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6:03.2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337 553,'-6'-9,"2"2,0 0,0 1,0-1,-1 1,-7-6,8 8,-3-1,1-1,-1 0,1 1,1-2,-6-6,6 6,-1-1,0 2,0-1,0 1,-1 0,0 0,0 1,-9-5,12 7,0-1,0 1,1 0,-1-1,1 0,0 0,0 0,0 0,-2-6,-20-45,14 28,0-8,11 30,-1 1,0-1,-1 0,1 1,-1-1,0 1,0-1,-1 1,1 0,-1 0,-4-6,1 5,1-1,1 0,-1-1,1 1,1-1,-1 1,-4-13,5 11,-1 0,0 0,-1 0,1 0,-7-6,10 13,1 1,-1-1,1 0,-1 1,1-1,-1 0,1 1,0-1,-1 0,1 1,0-1,0 0,-1 0,1 1,0-1,0 0,0 0,0 1,0-1,0 0,0 0,0 0,0 1,0-1,1-1,0 1,-1-1,1 1,0 0,0 0,0 0,0 0,0 0,0 0,1 0,-1 1,0-1,0 0,2 0,5-2,0 0,0 0,15-2,9 1,1 1,-1 2,37 3,-5-1,521-1,-567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6:40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2341,'367'0,"-359"-1,1 0,-1 0,0-1,0-1,0 1,0-1,11-5,-9 3,0 1,0 0,17-3,8 1,-14 3,0 0,-1-2,38-13,-53 16,18-9,1 2,0 0,1 2,36-7,-36 9,-1-1,0-1,-1-1,0-1,28-14,-1 0,35-22,-24 11,179-94,-203 104,-2-2,58-52,-53 42,-13 12,75-68,-83 74,-2-2,0 0,17-28,4-12,125-223,-90 101,-68 166,23-48,1-5,-25 60,-2-1,1 1,-1-1,-1 0,1-15,-4-240,3 261,-1 1,0 0,0 0,-1 0,1 0,-1 0,1 0,-1 0,0 0,0 0,-1 0,1 0,0 0,-1 0,0 1,1-1,-1 1,0-1,0 1,-1 0,1 0,0 0,-4-2,-2-3,0 0,0-1,-10-13,14 15,-1 1,0-1,1 1,-2 0,1 0,-1 1,1 0,-1 0,-12-6,2 4,-6-2,1-1,-1-1,2 0,-37-26,39 23,-1 0,-1 1,0 1,0 0,-25-7,-61-27,81 34,-17-8,17 9,0-1,1-1,-36-25,11 8,40 24,0 0,-1 1,1 1,-1 0,0 0,0 1,0 0,-11 0,-14 0,-36 3,15 1,-472-2,513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6:46.3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854 508,'1'2,"-1"0,0 0,0 1,0-1,0 0,-1 0,1 0,-1 1,1-1,-1 0,0 0,0 0,0 0,0 0,0 0,0 0,0 0,-1-1,1 1,-1 0,1-1,-1 1,0-1,1 0,-1 1,0-1,0 0,0 0,0 0,0 0,0-1,-4 2,-4 1,0 0,0 0,0-1,0-1,0 0,-12 0,17-1,0-1,-1 0,1 0,0 0,0 0,-1-1,1 0,0 0,1 0,-1-1,0 0,1 0,-6-4,-11-9,0 2,-1 0,-1 2,-44-19,4 1,-74-49,55 31,48 28,-1 2,-1 2,-41-14,75 30,0-1,0 0,0 0,-1 0,1 0,0 0,1 0,-1 0,0 0,0-1,0 1,1-1,-1 0,1 1,-1-1,1 0,0 0,0 0,-2-3,3 3,-1-1,0 0,1 0,-1 0,1 1,0-1,0 0,0 0,1 0,-1 1,1-1,-1 0,1 0,0 1,1-4,0 2,1-1,-1 1,1 0,0 0,0 0,0 0,1 1,-1-1,1 1,6-5,-1 3,0-1,-1 1,2 1,10-5,17-3,50-9,-50 16,-25 4,1-1,-1 0,13-5,-9 2,0 1,0 1,0 0,25-1,67 5,-41 1,48-2,-100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9:08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2114,'31'-11,"-10"8,0 1,34 2,-34 1,0-1,36-5,-15-1,0 2,58 2,-64 3,1-2,-1-1,67-13,-28-1,-54 13,-1-1,0 0,0-2,0-1,35-16,-3-3,-37 20,-1-1,1-1,25-18,-29 17,12-9,34-36,-47 42,0-1,-1 0,14-28,-18 32,0 0,1 0,1 1,0 0,12-11,1-2,-14 14,-1 0,0 0,0-1,-1 1,1-1,-2 0,1 0,-1-1,-1 1,1-1,0-10,1-9,-2 1,-2-35,1 43,6-36,-4 34,1-26,-3-535,-2 283,2 238,-2-68,0 124,0 1,0-1,0 0,0 1,-1-1,0 1,0-1,0 1,0 0,-1 0,1 0,-1 0,0 0,-7-5,4 3,-1 1,0-1,-1 2,1-1,-1 1,0 0,-9-3,0 0,0-1,-29-19,34 19,-12-7,-2 1,-35-14,51 25,-1 0,0 0,-1 1,-21-1,-48 4,31 0,4 0,-61-2,87-2,0 0,-24-8,32 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9:09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608 694,'-3'-1,"0"0,0 0,0-1,0 1,0-1,-5-3,-1 0,-118-69,113 64,1 0,-20-20,19 16,-22-16,24 20,0-1,0 0,-15-19,-8-8,1 10,27 24,1 0,0-1,0 0,0 0,1-1,-9-11,-55-80,43 50,18 31,-1 1,-13-19,21 32,-2-1,1 0,0 0,-1 0,1 0,1-1,-1 1,-1-5,2 7,1 0,0-1,0 1,0 0,0 0,0 0,1-1,-1 1,0 0,1 0,-1 0,0 0,1 0,-1 0,1 0,0 0,-1 0,1 0,0 0,0 0,-1 0,1 0,0 0,0 1,0-1,0 0,2 0,2-2,0 0,0 0,0 1,1-1,-1 1,1 1,-1-1,1 1,11-1,3 1,32 2,-35 0,0-1,30-2,82-25,-105 24,12-2,50-1,-69 6,-2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6:01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4706,'244'0,"-236"0,-1-1,0 0,0 0,0-1,0 0,8-3,42-22,-25 12,-17 8,-1 1,-1 0,0-1,0 0,0-1,12-11,-15 12,0 0,1 1,-1 0,1 1,0 0,20-5,7-5,-1-2,0-3,37-27,0 0,159-107,-140 94,0 1,-83 51,-1 0,11-11,15-14,0 7,-23 18,0 0,0-1,-1-1,-1 0,17-19,-22 23,1-1,1 1,-1 1,1-1,9-5,-10 7,1-1,-1 0,0 0,0 0,0-1,-1 0,6-7,-5 4,1-1,0 1,0 0,1 1,0 0,1 0,11-8,-11 9,-1 0,-1 0,0-1,0-1,11-17,-11 16,0 0,0 1,1 0,14-13,-10 12,-1-1,0-1,0 0,-1-1,9-15,8-9,7-8,2-7,-22 33,13-22,-20 30,0 0,11-10,-12 14,-1 0,1 0,-1-1,-1 0,1 1,4-14,-3 3,1 0,15-27,-15 30,0 0,6-20,-7 17,11-20,-10 21,0 0,-1 0,-1-1,-1 0,4-33,-5 8,-3-71,-1 44,1-720,-1 779,0 0,-1 0,0 1,-1-1,0 0,-1 1,0 0,0 0,-8-12,-9-23,5 0,11 27,-13-25,9 24,-48-86,30 63,-113-194,129 212,8 16,0 1,0 0,-1 0,0 0,0 0,0 1,-7-7,4 5,1 0,0 0,0 0,1 0,0-1,0 0,-3-11,-12-20,15 30,0 0,-4-14,7 16,-1 0,-1 0,1 1,-1-1,-7-10,-31-44,30 42,-1 1,-25-29,-50-40,80 80,0 1,-1 0,0 1,-14-9,12 8,0 0,1-1,-18-16,19 15,-1 0,0 1,-22-14,24 18,0-1,0 0,0-1,1 1,-1-2,1 1,1-1,-11-12,13 13,-1 1,0-1,0 1,-1 1,1-1,-1 1,-12-7,-2 1,-25-9,28 13,1-1,-29-16,-43-27,-6-3,41 20,-62-29,98 53,-1-1,-27-21,-7-4,21 15,0 0,-40-37,69 55,-1 0,1 0,-1 0,1 1,-1-1,0 1,0 0,-5-2,-2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6:03.2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337 553,'-6'-9,"2"2,0 0,0 1,0-1,-1 1,-7-6,8 8,-3-1,1-1,-1 0,1 1,1-2,-6-6,6 6,-1-1,0 2,0-1,0 1,-1 0,0 0,0 1,-9-5,12 7,0-1,0 1,1 0,-1-1,1 0,0 0,0 0,0 0,-2-6,-20-45,14 28,0-8,11 30,-1 1,0-1,-1 0,1 1,-1-1,0 1,0-1,-1 1,1 0,-1 0,-4-6,1 5,1-1,1 0,-1-1,1 1,1-1,-1 1,-4-13,5 11,-1 0,0 0,-1 0,1 0,-7-6,10 13,1 1,-1-1,1 0,-1 1,1-1,-1 0,1 1,0-1,-1 0,1 1,0-1,0 0,-1 0,1 1,0-1,0 0,0 0,0 1,0-1,0 0,0 0,0 0,0 1,0-1,1-1,0 1,-1-1,1 1,0 0,0 0,0 0,0 0,0 0,0 0,1 0,-1 1,0-1,0 0,2 0,5-2,0 0,0 0,15-2,9 1,1 1,-1 2,37 3,-5-1,521-1,-567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3:06:01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4706,'244'0,"-236"0,-1-1,0 0,0 0,0-1,0 0,8-3,42-22,-25 12,-17 8,-1 1,-1 0,0-1,0 0,0-1,12-11,-15 12,0 0,1 1,-1 0,1 1,0 0,20-5,7-5,-1-2,0-3,37-27,0 0,159-107,-140 94,0 1,-83 51,-1 0,11-11,15-14,0 7,-23 18,0 0,0-1,-1-1,-1 0,17-19,-22 23,1-1,1 1,-1 1,1-1,9-5,-10 7,1-1,-1 0,0 0,0 0,0-1,-1 0,6-7,-5 4,1-1,0 1,0 0,1 1,0 0,1 0,11-8,-11 9,-1 0,-1 0,0-1,0-1,11-17,-11 16,0 0,0 1,1 0,14-13,-10 12,-1-1,0-1,0 0,-1-1,9-15,8-9,7-8,2-7,-22 33,13-22,-20 30,0 0,11-10,-12 14,-1 0,1 0,-1-1,-1 0,1 1,4-14,-3 3,1 0,15-27,-15 30,0 0,6-20,-7 17,11-20,-10 21,0 0,-1 0,-1-1,-1 0,4-33,-5 8,-3-71,-1 44,1-720,-1 779,0 0,-1 0,0 1,-1-1,0 0,-1 1,0 0,0 0,-8-12,-9-23,5 0,11 27,-13-25,9 24,-48-86,30 63,-113-194,129 212,8 16,0 1,0 0,-1 0,0 0,0 0,0 1,-7-7,4 5,1 0,0 0,0 0,1 0,0-1,0 0,-3-11,-12-20,15 30,0 0,-4-14,7 16,-1 0,-1 0,1 1,-1-1,-7-10,-31-44,30 42,-1 1,-25-29,-50-40,80 80,0 1,-1 0,0 1,-14-9,12 8,0 0,1-1,-18-16,19 15,-1 0,0 1,-22-14,24 18,0-1,0 0,0-1,1 1,-1-2,1 1,1-1,-11-12,13 13,-1 1,0-1,0 1,-1 1,1-1,-1 1,-12-7,-2 1,-25-9,28 13,1-1,-29-16,-43-27,-6-3,41 20,-62-29,98 53,-1-1,-27-21,-7-4,21 15,0 0,-40-37,69 55,-1 0,1 0,-1 0,1 1,-1-1,0 1,0 0,-5-2,-2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2/18/2021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kitchenware, coffee maker&#10;&#10;Description automatically generated">
            <a:extLst>
              <a:ext uri="{FF2B5EF4-FFF2-40B4-BE49-F238E27FC236}">
                <a16:creationId xmlns:a16="http://schemas.microsoft.com/office/drawing/2014/main" id="{98C08217-B3CC-4C89-9005-8C250E0EE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91" y="213541"/>
            <a:ext cx="6056618" cy="5681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216AB-E4F1-4776-B57D-C798D2A75277}"/>
              </a:ext>
            </a:extLst>
          </p:cNvPr>
          <p:cNvSpPr txBox="1"/>
          <p:nvPr/>
        </p:nvSpPr>
        <p:spPr>
          <a:xfrm>
            <a:off x="4556620" y="5998128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Good Morning!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E4D63-88D7-4DF0-B018-280D4A094B47}"/>
              </a:ext>
            </a:extLst>
          </p:cNvPr>
          <p:cNvSpPr txBox="1"/>
          <p:nvPr/>
        </p:nvSpPr>
        <p:spPr>
          <a:xfrm>
            <a:off x="0" y="6488668"/>
            <a:ext cx="377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inspired by Jarrett Billingsley’s 449 notes</a:t>
            </a:r>
          </a:p>
        </p:txBody>
      </p:sp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It’s like a locker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Lockers contain things and they are identified by numbers</a:t>
            </a:r>
          </a:p>
          <a:p>
            <a:r>
              <a:rPr lang="en-US" dirty="0">
                <a:solidFill>
                  <a:schemeClr val="bg1"/>
                </a:solidFill>
              </a:rPr>
              <a:t>How do you get your stuff from your locker?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Go to your locker number and then take your stuff out from it</a:t>
            </a:r>
          </a:p>
          <a:p>
            <a:r>
              <a:rPr lang="en-US" dirty="0">
                <a:solidFill>
                  <a:schemeClr val="bg1"/>
                </a:solidFill>
              </a:rPr>
              <a:t>What if your friend wants to get stuff from your locker?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Give them your locker number! They’ll then be able to take stuff out</a:t>
            </a:r>
          </a:p>
        </p:txBody>
      </p:sp>
    </p:spTree>
    <p:extLst>
      <p:ext uri="{BB962C8B-B14F-4D97-AF65-F5344CB8AC3E}">
        <p14:creationId xmlns:p14="http://schemas.microsoft.com/office/powerpoint/2010/main" val="77161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pointer?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Variables are like the lockers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They each have a number – it’s address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They each contain something – it’s value</a:t>
            </a:r>
          </a:p>
          <a:p>
            <a:r>
              <a:rPr lang="en-US" dirty="0">
                <a:solidFill>
                  <a:schemeClr val="bg1"/>
                </a:solidFill>
              </a:rPr>
              <a:t>To give access of your locker, give other people the locker number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Which is the memory address!</a:t>
            </a:r>
          </a:p>
        </p:txBody>
      </p:sp>
    </p:spTree>
    <p:extLst>
      <p:ext uri="{BB962C8B-B14F-4D97-AF65-F5344CB8AC3E}">
        <p14:creationId xmlns:p14="http://schemas.microsoft.com/office/powerpoint/2010/main" val="355200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pointer?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put something in the third locker which says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second locker’s number</a:t>
            </a:r>
          </a:p>
          <a:p>
            <a:r>
              <a:rPr lang="en-US" dirty="0">
                <a:solidFill>
                  <a:schemeClr val="bg1"/>
                </a:solidFill>
              </a:rPr>
              <a:t>The locker can now access itself (3) and the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locker it points to (2)</a:t>
            </a:r>
          </a:p>
          <a:p>
            <a:r>
              <a:rPr lang="en-US" dirty="0">
                <a:solidFill>
                  <a:schemeClr val="bg1"/>
                </a:solidFill>
              </a:rPr>
              <a:t>The locker # of locker 2 is the memory address!</a:t>
            </a:r>
          </a:p>
          <a:p>
            <a:r>
              <a:rPr lang="en-US" dirty="0">
                <a:solidFill>
                  <a:schemeClr val="bg1"/>
                </a:solidFill>
              </a:rPr>
              <a:t>You can access the pointer itself and the variable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that it points to!!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05407-CB69-46A6-B11E-F82E5EB9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41" y="2270245"/>
            <a:ext cx="3401923" cy="34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declare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int*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char*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struct </a:t>
            </a:r>
            <a:r>
              <a:rPr lang="en-US" dirty="0" err="1">
                <a:solidFill>
                  <a:schemeClr val="bg1"/>
                </a:solidFill>
              </a:rPr>
              <a:t>my_struct</a:t>
            </a: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might see other ways like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 *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 *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the same thing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 recommend using int*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It’s more intuitive in my opinion</a:t>
            </a:r>
          </a:p>
        </p:txBody>
      </p:sp>
    </p:spTree>
    <p:extLst>
      <p:ext uri="{BB962C8B-B14F-4D97-AF65-F5344CB8AC3E}">
        <p14:creationId xmlns:p14="http://schemas.microsoft.com/office/powerpoint/2010/main" val="350656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Pointer variables +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 x; </a:t>
            </a:r>
            <a:r>
              <a:rPr lang="en-US" dirty="0">
                <a:solidFill>
                  <a:schemeClr val="accent6"/>
                </a:solidFill>
              </a:rPr>
              <a:t>// integer</a:t>
            </a:r>
          </a:p>
          <a:p>
            <a:r>
              <a:rPr lang="en-US" dirty="0">
                <a:solidFill>
                  <a:schemeClr val="bg1"/>
                </a:solidFill>
              </a:rPr>
              <a:t>int* p; </a:t>
            </a:r>
            <a:r>
              <a:rPr lang="en-US" dirty="0">
                <a:solidFill>
                  <a:schemeClr val="accent6"/>
                </a:solidFill>
              </a:rPr>
              <a:t>// pointer to an int</a:t>
            </a:r>
          </a:p>
          <a:p>
            <a:r>
              <a:rPr lang="en-US" dirty="0">
                <a:solidFill>
                  <a:schemeClr val="bg1"/>
                </a:solidFill>
              </a:rPr>
              <a:t>int** pp; </a:t>
            </a:r>
            <a:r>
              <a:rPr lang="en-US" dirty="0">
                <a:solidFill>
                  <a:schemeClr val="accent6"/>
                </a:solidFill>
              </a:rPr>
              <a:t>// pointer to a pointer to an int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int* p = &amp;x; </a:t>
            </a:r>
            <a:r>
              <a:rPr lang="en-US" dirty="0">
                <a:solidFill>
                  <a:schemeClr val="accent6"/>
                </a:solidFill>
              </a:rPr>
              <a:t>// gets the address of the integer x</a:t>
            </a:r>
          </a:p>
          <a:p>
            <a:r>
              <a:rPr lang="en-US" dirty="0">
                <a:solidFill>
                  <a:schemeClr val="bg1"/>
                </a:solidFill>
              </a:rPr>
              <a:t>int** pp = &amp;p; </a:t>
            </a:r>
            <a:r>
              <a:rPr lang="en-US" dirty="0">
                <a:solidFill>
                  <a:schemeClr val="accent6"/>
                </a:solidFill>
              </a:rPr>
              <a:t>// get the address of the pointer to integer x</a:t>
            </a:r>
          </a:p>
          <a:p>
            <a:r>
              <a:rPr lang="en-US" dirty="0">
                <a:solidFill>
                  <a:schemeClr val="bg1"/>
                </a:solidFill>
              </a:rPr>
              <a:t>Can even use the &amp; on functions! (Except temporaries –  i.e. 5, &amp;&amp;x)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might see other ways of declaring pointers like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 *p;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 * p;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397114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2777980"/>
            <a:ext cx="2294659" cy="1696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x = 10;</a:t>
            </a:r>
          </a:p>
          <a:p>
            <a:r>
              <a:rPr lang="en-US" dirty="0">
                <a:solidFill>
                  <a:schemeClr val="bg1"/>
                </a:solidFill>
              </a:rPr>
              <a:t>int y = 20;</a:t>
            </a:r>
          </a:p>
          <a:p>
            <a:r>
              <a:rPr lang="en-US" dirty="0">
                <a:solidFill>
                  <a:schemeClr val="bg1"/>
                </a:solidFill>
              </a:rPr>
              <a:t>int* p = &amp;x;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416B35-B25C-47A0-AEC0-9C327B701A9C}"/>
              </a:ext>
            </a:extLst>
          </p:cNvPr>
          <p:cNvSpPr/>
          <p:nvPr/>
        </p:nvSpPr>
        <p:spPr>
          <a:xfrm>
            <a:off x="6785264" y="2301587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957A9-6169-4DF8-A5C7-ED0700E838DD}"/>
              </a:ext>
            </a:extLst>
          </p:cNvPr>
          <p:cNvSpPr txBox="1"/>
          <p:nvPr/>
        </p:nvSpPr>
        <p:spPr>
          <a:xfrm>
            <a:off x="7782792" y="2365087"/>
            <a:ext cx="79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380A6-4DC2-42BC-80D5-A1D0DD90FE06}"/>
              </a:ext>
            </a:extLst>
          </p:cNvPr>
          <p:cNvSpPr txBox="1"/>
          <p:nvPr/>
        </p:nvSpPr>
        <p:spPr>
          <a:xfrm>
            <a:off x="6333259" y="2365087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AD99A-2B02-4159-B05B-111D613BEE92}"/>
              </a:ext>
            </a:extLst>
          </p:cNvPr>
          <p:cNvSpPr/>
          <p:nvPr/>
        </p:nvSpPr>
        <p:spPr>
          <a:xfrm>
            <a:off x="6785264" y="3186546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BBCFA-F83F-4767-A311-F14AA06CF71A}"/>
              </a:ext>
            </a:extLst>
          </p:cNvPr>
          <p:cNvSpPr txBox="1"/>
          <p:nvPr/>
        </p:nvSpPr>
        <p:spPr>
          <a:xfrm>
            <a:off x="7782792" y="3250046"/>
            <a:ext cx="79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E4B7A-2739-4467-A176-A1B61105471D}"/>
              </a:ext>
            </a:extLst>
          </p:cNvPr>
          <p:cNvSpPr txBox="1"/>
          <p:nvPr/>
        </p:nvSpPr>
        <p:spPr>
          <a:xfrm>
            <a:off x="6333259" y="3250046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41DF3-B11D-4EC9-9B18-BBECB5875F20}"/>
              </a:ext>
            </a:extLst>
          </p:cNvPr>
          <p:cNvSpPr/>
          <p:nvPr/>
        </p:nvSpPr>
        <p:spPr>
          <a:xfrm>
            <a:off x="6785264" y="4075834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6599D-E940-4331-B147-D8CF8F99CCDC}"/>
              </a:ext>
            </a:extLst>
          </p:cNvPr>
          <p:cNvSpPr txBox="1"/>
          <p:nvPr/>
        </p:nvSpPr>
        <p:spPr>
          <a:xfrm>
            <a:off x="7187912" y="4200888"/>
            <a:ext cx="19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address of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9F145-7847-4AFB-B107-F354CAB33E0C}"/>
              </a:ext>
            </a:extLst>
          </p:cNvPr>
          <p:cNvSpPr txBox="1"/>
          <p:nvPr/>
        </p:nvSpPr>
        <p:spPr>
          <a:xfrm>
            <a:off x="6333259" y="4139334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D0AE81-CA46-4F5C-9DEC-2DB8F8B8A53A}"/>
              </a:ext>
            </a:extLst>
          </p:cNvPr>
          <p:cNvGrpSpPr/>
          <p:nvPr/>
        </p:nvGrpSpPr>
        <p:grpSpPr>
          <a:xfrm>
            <a:off x="9585319" y="2658584"/>
            <a:ext cx="775080" cy="1798920"/>
            <a:chOff x="9585319" y="2658584"/>
            <a:chExt cx="775080" cy="17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BAE445-0CED-466F-B53F-AAE74503736D}"/>
                    </a:ext>
                  </a:extLst>
                </p14:cNvPr>
                <p14:cNvContentPartPr/>
                <p14:nvPr/>
              </p14:nvContentPartPr>
              <p14:xfrm>
                <a:off x="9585319" y="2763344"/>
                <a:ext cx="775080" cy="169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BAE445-0CED-466F-B53F-AAE7450373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76679" y="2754704"/>
                  <a:ext cx="792720" cy="17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A014FD-61C8-490A-BC6F-5420CCE8640A}"/>
                    </a:ext>
                  </a:extLst>
                </p14:cNvPr>
                <p14:cNvContentPartPr/>
                <p14:nvPr/>
              </p14:nvContentPartPr>
              <p14:xfrm>
                <a:off x="9641119" y="2658584"/>
                <a:ext cx="323640" cy="199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A014FD-61C8-490A-BC6F-5420CCE864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32479" y="2649944"/>
                  <a:ext cx="341280" cy="21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433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783" y="2506078"/>
            <a:ext cx="2294659" cy="24902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 x = 10;</a:t>
            </a:r>
          </a:p>
          <a:p>
            <a:r>
              <a:rPr lang="en-US" dirty="0">
                <a:solidFill>
                  <a:schemeClr val="bg1"/>
                </a:solidFill>
              </a:rPr>
              <a:t>int y = 20;</a:t>
            </a:r>
          </a:p>
          <a:p>
            <a:r>
              <a:rPr lang="en-US" dirty="0">
                <a:solidFill>
                  <a:schemeClr val="bg1"/>
                </a:solidFill>
              </a:rPr>
              <a:t>int* p = &amp;x;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 = &amp;y;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416B35-B25C-47A0-AEC0-9C327B701A9C}"/>
              </a:ext>
            </a:extLst>
          </p:cNvPr>
          <p:cNvSpPr/>
          <p:nvPr/>
        </p:nvSpPr>
        <p:spPr>
          <a:xfrm>
            <a:off x="6785264" y="2301587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957A9-6169-4DF8-A5C7-ED0700E838DD}"/>
              </a:ext>
            </a:extLst>
          </p:cNvPr>
          <p:cNvSpPr txBox="1"/>
          <p:nvPr/>
        </p:nvSpPr>
        <p:spPr>
          <a:xfrm>
            <a:off x="7782792" y="2365087"/>
            <a:ext cx="79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380A6-4DC2-42BC-80D5-A1D0DD90FE06}"/>
              </a:ext>
            </a:extLst>
          </p:cNvPr>
          <p:cNvSpPr txBox="1"/>
          <p:nvPr/>
        </p:nvSpPr>
        <p:spPr>
          <a:xfrm>
            <a:off x="6333259" y="2365087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AD99A-2B02-4159-B05B-111D613BEE92}"/>
              </a:ext>
            </a:extLst>
          </p:cNvPr>
          <p:cNvSpPr/>
          <p:nvPr/>
        </p:nvSpPr>
        <p:spPr>
          <a:xfrm>
            <a:off x="6785264" y="3186546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BBCFA-F83F-4767-A311-F14AA06CF71A}"/>
              </a:ext>
            </a:extLst>
          </p:cNvPr>
          <p:cNvSpPr txBox="1"/>
          <p:nvPr/>
        </p:nvSpPr>
        <p:spPr>
          <a:xfrm>
            <a:off x="7782792" y="3250046"/>
            <a:ext cx="79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E4B7A-2739-4467-A176-A1B61105471D}"/>
              </a:ext>
            </a:extLst>
          </p:cNvPr>
          <p:cNvSpPr txBox="1"/>
          <p:nvPr/>
        </p:nvSpPr>
        <p:spPr>
          <a:xfrm>
            <a:off x="6333259" y="3250046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41DF3-B11D-4EC9-9B18-BBECB5875F20}"/>
              </a:ext>
            </a:extLst>
          </p:cNvPr>
          <p:cNvSpPr/>
          <p:nvPr/>
        </p:nvSpPr>
        <p:spPr>
          <a:xfrm>
            <a:off x="6785264" y="4075834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6599D-E940-4331-B147-D8CF8F99CCDC}"/>
              </a:ext>
            </a:extLst>
          </p:cNvPr>
          <p:cNvSpPr txBox="1"/>
          <p:nvPr/>
        </p:nvSpPr>
        <p:spPr>
          <a:xfrm>
            <a:off x="7187912" y="4200888"/>
            <a:ext cx="19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address of 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9F145-7847-4AFB-B107-F354CAB33E0C}"/>
              </a:ext>
            </a:extLst>
          </p:cNvPr>
          <p:cNvSpPr txBox="1"/>
          <p:nvPr/>
        </p:nvSpPr>
        <p:spPr>
          <a:xfrm>
            <a:off x="6333259" y="4139334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E64401-3B2A-4A97-A8C7-F10FED2ABB08}"/>
                  </a:ext>
                </a:extLst>
              </p14:cNvPr>
              <p14:cNvContentPartPr/>
              <p14:nvPr/>
            </p14:nvContentPartPr>
            <p14:xfrm>
              <a:off x="9606199" y="3630584"/>
              <a:ext cx="790560" cy="84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E64401-3B2A-4A97-A8C7-F10FED2AB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97559" y="3621584"/>
                <a:ext cx="80820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D2D8531-4376-4581-AE31-A63D92CACFEC}"/>
                  </a:ext>
                </a:extLst>
              </p14:cNvPr>
              <p14:cNvContentPartPr/>
              <p14:nvPr/>
            </p14:nvContentPartPr>
            <p14:xfrm>
              <a:off x="9631039" y="3542384"/>
              <a:ext cx="308160" cy="20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D2D8531-4376-4581-AE31-A63D92CACF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22039" y="3533384"/>
                <a:ext cx="32580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70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078" y="2894228"/>
            <a:ext cx="2294659" cy="249021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 x = 10;</a:t>
            </a:r>
          </a:p>
          <a:p>
            <a:r>
              <a:rPr lang="en-US" dirty="0">
                <a:solidFill>
                  <a:schemeClr val="bg1"/>
                </a:solidFill>
              </a:rPr>
              <a:t>int y = 20;</a:t>
            </a:r>
          </a:p>
          <a:p>
            <a:r>
              <a:rPr lang="en-US" dirty="0">
                <a:solidFill>
                  <a:schemeClr val="bg1"/>
                </a:solidFill>
              </a:rPr>
              <a:t>int* p = &amp;x;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 = &amp;y;</a:t>
            </a:r>
          </a:p>
          <a:p>
            <a:r>
              <a:rPr lang="en-US" dirty="0">
                <a:solidFill>
                  <a:schemeClr val="bg1"/>
                </a:solidFill>
              </a:rPr>
              <a:t>int** pp = &amp;p;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416B35-B25C-47A0-AEC0-9C327B701A9C}"/>
              </a:ext>
            </a:extLst>
          </p:cNvPr>
          <p:cNvSpPr/>
          <p:nvPr/>
        </p:nvSpPr>
        <p:spPr>
          <a:xfrm>
            <a:off x="6785264" y="2301587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957A9-6169-4DF8-A5C7-ED0700E838DD}"/>
              </a:ext>
            </a:extLst>
          </p:cNvPr>
          <p:cNvSpPr txBox="1"/>
          <p:nvPr/>
        </p:nvSpPr>
        <p:spPr>
          <a:xfrm>
            <a:off x="7782792" y="2365087"/>
            <a:ext cx="79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380A6-4DC2-42BC-80D5-A1D0DD90FE06}"/>
              </a:ext>
            </a:extLst>
          </p:cNvPr>
          <p:cNvSpPr txBox="1"/>
          <p:nvPr/>
        </p:nvSpPr>
        <p:spPr>
          <a:xfrm>
            <a:off x="6333259" y="2365087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AD99A-2B02-4159-B05B-111D613BEE92}"/>
              </a:ext>
            </a:extLst>
          </p:cNvPr>
          <p:cNvSpPr/>
          <p:nvPr/>
        </p:nvSpPr>
        <p:spPr>
          <a:xfrm>
            <a:off x="6785264" y="3186546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BBCFA-F83F-4767-A311-F14AA06CF71A}"/>
              </a:ext>
            </a:extLst>
          </p:cNvPr>
          <p:cNvSpPr txBox="1"/>
          <p:nvPr/>
        </p:nvSpPr>
        <p:spPr>
          <a:xfrm>
            <a:off x="7782792" y="3250046"/>
            <a:ext cx="79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E4B7A-2739-4467-A176-A1B61105471D}"/>
              </a:ext>
            </a:extLst>
          </p:cNvPr>
          <p:cNvSpPr txBox="1"/>
          <p:nvPr/>
        </p:nvSpPr>
        <p:spPr>
          <a:xfrm>
            <a:off x="6333259" y="3250046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41DF3-B11D-4EC9-9B18-BBECB5875F20}"/>
              </a:ext>
            </a:extLst>
          </p:cNvPr>
          <p:cNvSpPr/>
          <p:nvPr/>
        </p:nvSpPr>
        <p:spPr>
          <a:xfrm>
            <a:off x="6785264" y="4075834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6599D-E940-4331-B147-D8CF8F99CCDC}"/>
              </a:ext>
            </a:extLst>
          </p:cNvPr>
          <p:cNvSpPr txBox="1"/>
          <p:nvPr/>
        </p:nvSpPr>
        <p:spPr>
          <a:xfrm>
            <a:off x="7187912" y="4200888"/>
            <a:ext cx="19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address of 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9F145-7847-4AFB-B107-F354CAB33E0C}"/>
              </a:ext>
            </a:extLst>
          </p:cNvPr>
          <p:cNvSpPr txBox="1"/>
          <p:nvPr/>
        </p:nvSpPr>
        <p:spPr>
          <a:xfrm>
            <a:off x="6333259" y="4139334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994CAB-985C-43AB-BF1E-69DBA55BF083}"/>
              </a:ext>
            </a:extLst>
          </p:cNvPr>
          <p:cNvSpPr/>
          <p:nvPr/>
        </p:nvSpPr>
        <p:spPr>
          <a:xfrm>
            <a:off x="6803449" y="4965120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8476F-5122-47B4-9204-9F94208798E1}"/>
              </a:ext>
            </a:extLst>
          </p:cNvPr>
          <p:cNvSpPr txBox="1"/>
          <p:nvPr/>
        </p:nvSpPr>
        <p:spPr>
          <a:xfrm>
            <a:off x="7206097" y="5090174"/>
            <a:ext cx="19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address of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2419F-9C89-4F03-8C4B-D6C1DFA87320}"/>
              </a:ext>
            </a:extLst>
          </p:cNvPr>
          <p:cNvSpPr txBox="1"/>
          <p:nvPr/>
        </p:nvSpPr>
        <p:spPr>
          <a:xfrm>
            <a:off x="6182591" y="5028620"/>
            <a:ext cx="62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pp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81174D-EAE2-40DC-8A29-9F91ACB17CA9}"/>
              </a:ext>
            </a:extLst>
          </p:cNvPr>
          <p:cNvGrpSpPr/>
          <p:nvPr/>
        </p:nvGrpSpPr>
        <p:grpSpPr>
          <a:xfrm>
            <a:off x="9584599" y="4421144"/>
            <a:ext cx="495360" cy="894240"/>
            <a:chOff x="9584599" y="4421144"/>
            <a:chExt cx="495360" cy="89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B39E99-2611-43FF-A80E-C7FE6BD0ACAB}"/>
                    </a:ext>
                  </a:extLst>
                </p14:cNvPr>
                <p14:cNvContentPartPr/>
                <p14:nvPr/>
              </p14:nvContentPartPr>
              <p14:xfrm>
                <a:off x="9621679" y="4553984"/>
                <a:ext cx="458280" cy="761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B39E99-2611-43FF-A80E-C7FE6BD0AC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12679" y="4544984"/>
                  <a:ext cx="47592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7FFF01-0C3F-4A60-85F7-0522DFD5E081}"/>
                    </a:ext>
                  </a:extLst>
                </p14:cNvPr>
                <p14:cNvContentPartPr/>
                <p14:nvPr/>
              </p14:nvContentPartPr>
              <p14:xfrm>
                <a:off x="9584599" y="4421144"/>
                <a:ext cx="219240" cy="249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7FFF01-0C3F-4A60-85F7-0522DFD5E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75599" y="4412144"/>
                  <a:ext cx="236880" cy="26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196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2777980"/>
            <a:ext cx="2294659" cy="1696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x = 10; int* p = &amp;x;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416B35-B25C-47A0-AEC0-9C327B701A9C}"/>
              </a:ext>
            </a:extLst>
          </p:cNvPr>
          <p:cNvSpPr/>
          <p:nvPr/>
        </p:nvSpPr>
        <p:spPr>
          <a:xfrm>
            <a:off x="6785264" y="2301587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957A9-6169-4DF8-A5C7-ED0700E838DD}"/>
              </a:ext>
            </a:extLst>
          </p:cNvPr>
          <p:cNvSpPr txBox="1"/>
          <p:nvPr/>
        </p:nvSpPr>
        <p:spPr>
          <a:xfrm>
            <a:off x="7782792" y="2365087"/>
            <a:ext cx="79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380A6-4DC2-42BC-80D5-A1D0DD90FE06}"/>
              </a:ext>
            </a:extLst>
          </p:cNvPr>
          <p:cNvSpPr txBox="1"/>
          <p:nvPr/>
        </p:nvSpPr>
        <p:spPr>
          <a:xfrm>
            <a:off x="6333259" y="2365087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41DF3-B11D-4EC9-9B18-BBECB5875F20}"/>
              </a:ext>
            </a:extLst>
          </p:cNvPr>
          <p:cNvSpPr/>
          <p:nvPr/>
        </p:nvSpPr>
        <p:spPr>
          <a:xfrm>
            <a:off x="6785264" y="4075834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6599D-E940-4331-B147-D8CF8F99CCDC}"/>
              </a:ext>
            </a:extLst>
          </p:cNvPr>
          <p:cNvSpPr txBox="1"/>
          <p:nvPr/>
        </p:nvSpPr>
        <p:spPr>
          <a:xfrm>
            <a:off x="7187912" y="4200888"/>
            <a:ext cx="19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address of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9F145-7847-4AFB-B107-F354CAB33E0C}"/>
              </a:ext>
            </a:extLst>
          </p:cNvPr>
          <p:cNvSpPr txBox="1"/>
          <p:nvPr/>
        </p:nvSpPr>
        <p:spPr>
          <a:xfrm>
            <a:off x="6333259" y="4139334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D0AE81-CA46-4F5C-9DEC-2DB8F8B8A53A}"/>
              </a:ext>
            </a:extLst>
          </p:cNvPr>
          <p:cNvGrpSpPr/>
          <p:nvPr/>
        </p:nvGrpSpPr>
        <p:grpSpPr>
          <a:xfrm>
            <a:off x="9585319" y="2658584"/>
            <a:ext cx="775080" cy="1798920"/>
            <a:chOff x="9585319" y="2658584"/>
            <a:chExt cx="775080" cy="17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BAE445-0CED-466F-B53F-AAE74503736D}"/>
                    </a:ext>
                  </a:extLst>
                </p14:cNvPr>
                <p14:cNvContentPartPr/>
                <p14:nvPr/>
              </p14:nvContentPartPr>
              <p14:xfrm>
                <a:off x="9585319" y="2763344"/>
                <a:ext cx="775080" cy="169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BAE445-0CED-466F-B53F-AAE7450373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76679" y="2754704"/>
                  <a:ext cx="792720" cy="17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A014FD-61C8-490A-BC6F-5420CCE8640A}"/>
                    </a:ext>
                  </a:extLst>
                </p14:cNvPr>
                <p14:cNvContentPartPr/>
                <p14:nvPr/>
              </p14:nvContentPartPr>
              <p14:xfrm>
                <a:off x="9641119" y="2658584"/>
                <a:ext cx="323640" cy="199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A014FD-61C8-490A-BC6F-5420CCE864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32479" y="2649944"/>
                  <a:ext cx="341280" cy="21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93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2777980"/>
            <a:ext cx="2294659" cy="1696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x = 10; int* p = &amp;x;</a:t>
            </a:r>
          </a:p>
          <a:p>
            <a:r>
              <a:rPr lang="en-US" dirty="0">
                <a:solidFill>
                  <a:schemeClr val="bg1"/>
                </a:solidFill>
              </a:rPr>
              <a:t>*p = 15;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416B35-B25C-47A0-AEC0-9C327B701A9C}"/>
              </a:ext>
            </a:extLst>
          </p:cNvPr>
          <p:cNvSpPr/>
          <p:nvPr/>
        </p:nvSpPr>
        <p:spPr>
          <a:xfrm>
            <a:off x="6785264" y="2301587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957A9-6169-4DF8-A5C7-ED0700E838DD}"/>
              </a:ext>
            </a:extLst>
          </p:cNvPr>
          <p:cNvSpPr txBox="1"/>
          <p:nvPr/>
        </p:nvSpPr>
        <p:spPr>
          <a:xfrm>
            <a:off x="7782792" y="2365087"/>
            <a:ext cx="79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380A6-4DC2-42BC-80D5-A1D0DD90FE06}"/>
              </a:ext>
            </a:extLst>
          </p:cNvPr>
          <p:cNvSpPr txBox="1"/>
          <p:nvPr/>
        </p:nvSpPr>
        <p:spPr>
          <a:xfrm>
            <a:off x="6333259" y="2365087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41DF3-B11D-4EC9-9B18-BBECB5875F20}"/>
              </a:ext>
            </a:extLst>
          </p:cNvPr>
          <p:cNvSpPr/>
          <p:nvPr/>
        </p:nvSpPr>
        <p:spPr>
          <a:xfrm>
            <a:off x="6785264" y="4075834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6599D-E940-4331-B147-D8CF8F99CCDC}"/>
              </a:ext>
            </a:extLst>
          </p:cNvPr>
          <p:cNvSpPr txBox="1"/>
          <p:nvPr/>
        </p:nvSpPr>
        <p:spPr>
          <a:xfrm>
            <a:off x="7187912" y="4200888"/>
            <a:ext cx="19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address of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9F145-7847-4AFB-B107-F354CAB33E0C}"/>
              </a:ext>
            </a:extLst>
          </p:cNvPr>
          <p:cNvSpPr txBox="1"/>
          <p:nvPr/>
        </p:nvSpPr>
        <p:spPr>
          <a:xfrm>
            <a:off x="6333259" y="4139334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D0AE81-CA46-4F5C-9DEC-2DB8F8B8A53A}"/>
              </a:ext>
            </a:extLst>
          </p:cNvPr>
          <p:cNvGrpSpPr/>
          <p:nvPr/>
        </p:nvGrpSpPr>
        <p:grpSpPr>
          <a:xfrm>
            <a:off x="9585319" y="2658584"/>
            <a:ext cx="775080" cy="1798920"/>
            <a:chOff x="9585319" y="2658584"/>
            <a:chExt cx="775080" cy="17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BAE445-0CED-466F-B53F-AAE74503736D}"/>
                    </a:ext>
                  </a:extLst>
                </p14:cNvPr>
                <p14:cNvContentPartPr/>
                <p14:nvPr/>
              </p14:nvContentPartPr>
              <p14:xfrm>
                <a:off x="9585319" y="2763344"/>
                <a:ext cx="775080" cy="169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BAE445-0CED-466F-B53F-AAE7450373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76679" y="2754704"/>
                  <a:ext cx="792720" cy="17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A014FD-61C8-490A-BC6F-5420CCE8640A}"/>
                    </a:ext>
                  </a:extLst>
                </p14:cNvPr>
                <p14:cNvContentPartPr/>
                <p14:nvPr/>
              </p14:nvContentPartPr>
              <p14:xfrm>
                <a:off x="9641119" y="2658584"/>
                <a:ext cx="323640" cy="199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A014FD-61C8-490A-BC6F-5420CCE864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32479" y="2649944"/>
                  <a:ext cx="341280" cy="21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511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80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2777980"/>
            <a:ext cx="2294659" cy="1696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x = 10; int* p = &amp;x;</a:t>
            </a:r>
          </a:p>
          <a:p>
            <a:r>
              <a:rPr lang="en-US" dirty="0">
                <a:solidFill>
                  <a:schemeClr val="bg1"/>
                </a:solidFill>
              </a:rPr>
              <a:t>*p = 15;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416B35-B25C-47A0-AEC0-9C327B701A9C}"/>
              </a:ext>
            </a:extLst>
          </p:cNvPr>
          <p:cNvSpPr/>
          <p:nvPr/>
        </p:nvSpPr>
        <p:spPr>
          <a:xfrm>
            <a:off x="6785264" y="2301587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957A9-6169-4DF8-A5C7-ED0700E838DD}"/>
              </a:ext>
            </a:extLst>
          </p:cNvPr>
          <p:cNvSpPr txBox="1"/>
          <p:nvPr/>
        </p:nvSpPr>
        <p:spPr>
          <a:xfrm>
            <a:off x="7782792" y="2365087"/>
            <a:ext cx="79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380A6-4DC2-42BC-80D5-A1D0DD90FE06}"/>
              </a:ext>
            </a:extLst>
          </p:cNvPr>
          <p:cNvSpPr txBox="1"/>
          <p:nvPr/>
        </p:nvSpPr>
        <p:spPr>
          <a:xfrm>
            <a:off x="6333259" y="2365087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41DF3-B11D-4EC9-9B18-BBECB5875F20}"/>
              </a:ext>
            </a:extLst>
          </p:cNvPr>
          <p:cNvSpPr/>
          <p:nvPr/>
        </p:nvSpPr>
        <p:spPr>
          <a:xfrm>
            <a:off x="6785264" y="4075834"/>
            <a:ext cx="2789960" cy="71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6599D-E940-4331-B147-D8CF8F99CCDC}"/>
              </a:ext>
            </a:extLst>
          </p:cNvPr>
          <p:cNvSpPr txBox="1"/>
          <p:nvPr/>
        </p:nvSpPr>
        <p:spPr>
          <a:xfrm>
            <a:off x="7187912" y="4200888"/>
            <a:ext cx="19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address of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9F145-7847-4AFB-B107-F354CAB33E0C}"/>
              </a:ext>
            </a:extLst>
          </p:cNvPr>
          <p:cNvSpPr txBox="1"/>
          <p:nvPr/>
        </p:nvSpPr>
        <p:spPr>
          <a:xfrm>
            <a:off x="6333259" y="4139334"/>
            <a:ext cx="45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D0AE81-CA46-4F5C-9DEC-2DB8F8B8A53A}"/>
              </a:ext>
            </a:extLst>
          </p:cNvPr>
          <p:cNvGrpSpPr/>
          <p:nvPr/>
        </p:nvGrpSpPr>
        <p:grpSpPr>
          <a:xfrm>
            <a:off x="9585319" y="2658584"/>
            <a:ext cx="775080" cy="1798920"/>
            <a:chOff x="9585319" y="2658584"/>
            <a:chExt cx="775080" cy="17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BAE445-0CED-466F-B53F-AAE74503736D}"/>
                    </a:ext>
                  </a:extLst>
                </p14:cNvPr>
                <p14:cNvContentPartPr/>
                <p14:nvPr/>
              </p14:nvContentPartPr>
              <p14:xfrm>
                <a:off x="9585319" y="2763344"/>
                <a:ext cx="775080" cy="169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BAE445-0CED-466F-B53F-AAE7450373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76679" y="2754704"/>
                  <a:ext cx="792720" cy="17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A014FD-61C8-490A-BC6F-5420CCE8640A}"/>
                    </a:ext>
                  </a:extLst>
                </p14:cNvPr>
                <p14:cNvContentPartPr/>
                <p14:nvPr/>
              </p14:nvContentPartPr>
              <p14:xfrm>
                <a:off x="9641119" y="2658584"/>
                <a:ext cx="323640" cy="199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A014FD-61C8-490A-BC6F-5420CCE864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32479" y="2649944"/>
                  <a:ext cx="341280" cy="216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5EEB9A-E624-4F50-B543-D0EA1123CAFD}"/>
              </a:ext>
            </a:extLst>
          </p:cNvPr>
          <p:cNvSpPr txBox="1"/>
          <p:nvPr/>
        </p:nvSpPr>
        <p:spPr>
          <a:xfrm>
            <a:off x="1965613" y="5562165"/>
            <a:ext cx="8260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Exception: Values inside structs are accessed through the ‘-&gt;’ dereference operator</a:t>
            </a:r>
          </a:p>
        </p:txBody>
      </p:sp>
    </p:spTree>
    <p:extLst>
      <p:ext uri="{BB962C8B-B14F-4D97-AF65-F5344CB8AC3E}">
        <p14:creationId xmlns:p14="http://schemas.microsoft.com/office/powerpoint/2010/main" val="1277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Understanding Arrays</a:t>
            </a:r>
          </a:p>
        </p:txBody>
      </p:sp>
    </p:spTree>
    <p:extLst>
      <p:ext uri="{BB962C8B-B14F-4D97-AF65-F5344CB8AC3E}">
        <p14:creationId xmlns:p14="http://schemas.microsoft.com/office/powerpoint/2010/main" val="137202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Access values in that array through the [] operator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Same idea as java</a:t>
            </a:r>
          </a:p>
          <a:p>
            <a:r>
              <a:rPr lang="en-US" dirty="0">
                <a:solidFill>
                  <a:schemeClr val="bg1"/>
                </a:solidFill>
              </a:rPr>
              <a:t>int x[10]; </a:t>
            </a:r>
            <a:r>
              <a:rPr lang="en-US" dirty="0">
                <a:solidFill>
                  <a:schemeClr val="accent6"/>
                </a:solidFill>
              </a:rPr>
              <a:t>// make an int array of size 10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is a pointer!</a:t>
            </a:r>
          </a:p>
          <a:p>
            <a:r>
              <a:rPr lang="en-US" dirty="0">
                <a:solidFill>
                  <a:schemeClr val="bg1"/>
                </a:solidFill>
              </a:rPr>
              <a:t>Accessing items 0, 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x[0]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x[5]</a:t>
            </a:r>
          </a:p>
        </p:txBody>
      </p:sp>
    </p:spTree>
    <p:extLst>
      <p:ext uri="{BB962C8B-B14F-4D97-AF65-F5344CB8AC3E}">
        <p14:creationId xmlns:p14="http://schemas.microsoft.com/office/powerpoint/2010/main" val="36126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Accessing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Didn’t we just say that we could use the * to get the value of a pointer?</a:t>
            </a:r>
          </a:p>
          <a:p>
            <a:r>
              <a:rPr lang="en-US" dirty="0">
                <a:solidFill>
                  <a:schemeClr val="bg1"/>
                </a:solidFill>
              </a:rPr>
              <a:t>All the following are equivalent: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x[2]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*(x+2)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*(2+x)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2[x]</a:t>
            </a:r>
          </a:p>
          <a:p>
            <a:r>
              <a:rPr lang="en-US" dirty="0">
                <a:solidFill>
                  <a:schemeClr val="bg1"/>
                </a:solidFill>
              </a:rPr>
              <a:t>offset[base], or *(</a:t>
            </a:r>
            <a:r>
              <a:rPr lang="en-US" dirty="0" err="1">
                <a:solidFill>
                  <a:schemeClr val="bg1"/>
                </a:solidFill>
              </a:rPr>
              <a:t>base+offset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use an offset? – Arrays are just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say we have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[3] = {1, 2, 3};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 points to address 0xDC00</a:t>
            </a:r>
          </a:p>
          <a:p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(int) = 4 bytes</a:t>
            </a:r>
          </a:p>
          <a:p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[1] means *(arr+1)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 implicitly multiplies the size of the item to the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offset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Like saying *(arr+1*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(int))</a:t>
            </a:r>
          </a:p>
          <a:p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[1] is at 0xDC04 not DC00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D8384-9DB0-4835-8FBB-0178E570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944" y="1539046"/>
            <a:ext cx="1908180" cy="49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6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Understanding Lab Content</a:t>
            </a:r>
          </a:p>
        </p:txBody>
      </p:sp>
    </p:spTree>
    <p:extLst>
      <p:ext uri="{BB962C8B-B14F-4D97-AF65-F5344CB8AC3E}">
        <p14:creationId xmlns:p14="http://schemas.microsoft.com/office/powerpoint/2010/main" val="853091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Within Same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1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 each bit of a memory address points to a byte of memory</a:t>
            </a:r>
          </a:p>
          <a:p>
            <a:r>
              <a:rPr lang="en-US" dirty="0">
                <a:solidFill>
                  <a:schemeClr val="bg1"/>
                </a:solidFill>
              </a:rPr>
              <a:t>How many bits to express a 64-byte block?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2^x = 64 or ln(64)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6</a:t>
            </a:r>
          </a:p>
          <a:p>
            <a:r>
              <a:rPr lang="en-US" dirty="0">
                <a:solidFill>
                  <a:schemeClr val="bg1"/>
                </a:solidFill>
              </a:rPr>
              <a:t>6 bits to represent the 64-bit chunk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0011 1111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0x3F</a:t>
            </a:r>
          </a:p>
          <a:p>
            <a:r>
              <a:rPr lang="en-US" dirty="0">
                <a:solidFill>
                  <a:schemeClr val="bg1"/>
                </a:solidFill>
              </a:rPr>
              <a:t>64-bit aligned block = address is in the same chunk (refer to above bullet)</a:t>
            </a:r>
          </a:p>
          <a:p>
            <a:r>
              <a:rPr lang="en-US" dirty="0">
                <a:solidFill>
                  <a:schemeClr val="bg1"/>
                </a:solidFill>
              </a:rPr>
              <a:t>How do I tell…?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</p:spTree>
    <p:extLst>
      <p:ext uri="{BB962C8B-B14F-4D97-AF65-F5344CB8AC3E}">
        <p14:creationId xmlns:p14="http://schemas.microsoft.com/office/powerpoint/2010/main" val="29683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withinSameBlock</a:t>
            </a:r>
            <a:r>
              <a:rPr lang="en-US" dirty="0">
                <a:solidFill>
                  <a:schemeClr val="bg1"/>
                </a:solidFill>
              </a:rPr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1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p1: 0x00 -&gt; 0000 0000</a:t>
            </a:r>
          </a:p>
          <a:p>
            <a:r>
              <a:rPr lang="en-US" dirty="0">
                <a:solidFill>
                  <a:schemeClr val="bg1"/>
                </a:solidFill>
              </a:rPr>
              <a:t>p2: 0x3F -&gt; 0011 1111</a:t>
            </a:r>
          </a:p>
          <a:p>
            <a:r>
              <a:rPr lang="en-US" dirty="0">
                <a:solidFill>
                  <a:schemeClr val="bg1"/>
                </a:solidFill>
              </a:rPr>
              <a:t>return 1;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p1: 0x00 -&gt; 0000 0000</a:t>
            </a:r>
          </a:p>
          <a:p>
            <a:r>
              <a:rPr lang="en-US" dirty="0">
                <a:solidFill>
                  <a:schemeClr val="bg1"/>
                </a:solidFill>
              </a:rPr>
              <a:t>p2: 0x40 -&gt; 0100 1111</a:t>
            </a:r>
          </a:p>
          <a:p>
            <a:r>
              <a:rPr lang="en-US" dirty="0">
                <a:solidFill>
                  <a:schemeClr val="bg1"/>
                </a:solidFill>
              </a:rPr>
              <a:t>return 0;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p1: 0x3F -&gt; 0011 1111</a:t>
            </a:r>
          </a:p>
          <a:p>
            <a:r>
              <a:rPr lang="en-US" dirty="0">
                <a:solidFill>
                  <a:schemeClr val="bg1"/>
                </a:solidFill>
              </a:rPr>
              <a:t>p2: 0x40 -&gt; 0100 0000</a:t>
            </a:r>
          </a:p>
          <a:p>
            <a:r>
              <a:rPr lang="en-US" dirty="0">
                <a:solidFill>
                  <a:schemeClr val="bg1"/>
                </a:solidFill>
              </a:rPr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348230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852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stringSpan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abcdefgh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abXXcdeZZh</a:t>
            </a:r>
            <a:r>
              <a:rPr lang="en-US" dirty="0">
                <a:solidFill>
                  <a:schemeClr val="bg1"/>
                </a:solidFill>
              </a:rPr>
              <a:t>) = 5</a:t>
            </a:r>
          </a:p>
          <a:p>
            <a:r>
              <a:rPr lang="en-US" dirty="0" err="1">
                <a:solidFill>
                  <a:schemeClr val="bg1"/>
                </a:solidFill>
              </a:rPr>
              <a:t>Kinda</a:t>
            </a:r>
            <a:r>
              <a:rPr lang="en-US" dirty="0">
                <a:solidFill>
                  <a:schemeClr val="bg1"/>
                </a:solidFill>
              </a:rPr>
              <a:t> like a substring, but just has to be in a row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48BCF7-2A14-4CA3-A9E6-13CD16E27E70}"/>
              </a:ext>
            </a:extLst>
          </p:cNvPr>
          <p:cNvSpPr/>
          <p:nvPr/>
        </p:nvSpPr>
        <p:spPr>
          <a:xfrm>
            <a:off x="1766455" y="3480955"/>
            <a:ext cx="8489372" cy="2161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A9A5D-6A83-405A-A34F-37DDD3BB4287}"/>
              </a:ext>
            </a:extLst>
          </p:cNvPr>
          <p:cNvSpPr txBox="1"/>
          <p:nvPr/>
        </p:nvSpPr>
        <p:spPr>
          <a:xfrm>
            <a:off x="4856451" y="3961444"/>
            <a:ext cx="2479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FFFF00"/>
                </a:solidFill>
              </a:rPr>
              <a:t>abcdefg</a:t>
            </a:r>
            <a:endParaRPr lang="en-US" sz="3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accent6"/>
                </a:solidFill>
              </a:rPr>
              <a:t>abXXcdeZZh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22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48BCF7-2A14-4CA3-A9E6-13CD16E27E70}"/>
              </a:ext>
            </a:extLst>
          </p:cNvPr>
          <p:cNvSpPr/>
          <p:nvPr/>
        </p:nvSpPr>
        <p:spPr>
          <a:xfrm>
            <a:off x="1851313" y="2566553"/>
            <a:ext cx="8489372" cy="2161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A9A5D-6A83-405A-A34F-37DDD3BB4287}"/>
              </a:ext>
            </a:extLst>
          </p:cNvPr>
          <p:cNvSpPr txBox="1"/>
          <p:nvPr/>
        </p:nvSpPr>
        <p:spPr>
          <a:xfrm>
            <a:off x="5773232" y="3047044"/>
            <a:ext cx="64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ab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228797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was the data lab?</a:t>
            </a:r>
          </a:p>
        </p:txBody>
      </p:sp>
    </p:spTree>
    <p:extLst>
      <p:ext uri="{BB962C8B-B14F-4D97-AF65-F5344CB8AC3E}">
        <p14:creationId xmlns:p14="http://schemas.microsoft.com/office/powerpoint/2010/main" val="316778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48BCF7-2A14-4CA3-A9E6-13CD16E27E70}"/>
              </a:ext>
            </a:extLst>
          </p:cNvPr>
          <p:cNvSpPr/>
          <p:nvPr/>
        </p:nvSpPr>
        <p:spPr>
          <a:xfrm>
            <a:off x="1851313" y="2566553"/>
            <a:ext cx="8489372" cy="2161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A9A5D-6A83-405A-A34F-37DDD3BB4287}"/>
              </a:ext>
            </a:extLst>
          </p:cNvPr>
          <p:cNvSpPr txBox="1"/>
          <p:nvPr/>
        </p:nvSpPr>
        <p:spPr>
          <a:xfrm>
            <a:off x="5200917" y="3047042"/>
            <a:ext cx="179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ab__</a:t>
            </a:r>
            <a:r>
              <a:rPr lang="en-US" sz="3600" dirty="0" err="1">
                <a:solidFill>
                  <a:srgbClr val="FFFF00"/>
                </a:solidFill>
              </a:rPr>
              <a:t>cde</a:t>
            </a:r>
            <a:r>
              <a:rPr lang="en-US" sz="3600" dirty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accent6"/>
                </a:solidFill>
              </a:rPr>
              <a:t>abXXcde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3BEBF-7DAB-4FC7-82AB-A92595D85FFE}"/>
              </a:ext>
            </a:extLst>
          </p:cNvPr>
          <p:cNvSpPr txBox="1"/>
          <p:nvPr/>
        </p:nvSpPr>
        <p:spPr>
          <a:xfrm>
            <a:off x="3215118" y="5262995"/>
            <a:ext cx="5761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Still in ‘order’</a:t>
            </a:r>
          </a:p>
        </p:txBody>
      </p:sp>
    </p:spTree>
    <p:extLst>
      <p:ext uri="{BB962C8B-B14F-4D97-AF65-F5344CB8AC3E}">
        <p14:creationId xmlns:p14="http://schemas.microsoft.com/office/powerpoint/2010/main" val="2756548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48BCF7-2A14-4CA3-A9E6-13CD16E27E70}"/>
              </a:ext>
            </a:extLst>
          </p:cNvPr>
          <p:cNvSpPr/>
          <p:nvPr/>
        </p:nvSpPr>
        <p:spPr>
          <a:xfrm>
            <a:off x="1851313" y="2566553"/>
            <a:ext cx="8489372" cy="2161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A9A5D-6A83-405A-A34F-37DDD3BB4287}"/>
              </a:ext>
            </a:extLst>
          </p:cNvPr>
          <p:cNvSpPr txBox="1"/>
          <p:nvPr/>
        </p:nvSpPr>
        <p:spPr>
          <a:xfrm>
            <a:off x="4689164" y="3047042"/>
            <a:ext cx="281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ab__</a:t>
            </a:r>
            <a:r>
              <a:rPr lang="en-US" sz="3600" dirty="0" err="1">
                <a:solidFill>
                  <a:srgbClr val="FFFF00"/>
                </a:solidFill>
              </a:rPr>
              <a:t>cde</a:t>
            </a:r>
            <a:r>
              <a:rPr lang="en-US" sz="3600" dirty="0">
                <a:solidFill>
                  <a:srgbClr val="FFFF00"/>
                </a:solidFill>
              </a:rPr>
              <a:t>__</a:t>
            </a:r>
            <a:r>
              <a:rPr lang="en-US" sz="3600" dirty="0" err="1">
                <a:solidFill>
                  <a:srgbClr val="FFFF00"/>
                </a:solidFill>
              </a:rPr>
              <a:t>fgh</a:t>
            </a:r>
            <a:endParaRPr lang="en-US" sz="3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accent6"/>
                </a:solidFill>
              </a:rPr>
              <a:t>abXXcdeZZh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3BEBF-7DAB-4FC7-82AB-A92595D85FFE}"/>
              </a:ext>
            </a:extLst>
          </p:cNvPr>
          <p:cNvSpPr txBox="1"/>
          <p:nvPr/>
        </p:nvSpPr>
        <p:spPr>
          <a:xfrm>
            <a:off x="3215118" y="5262995"/>
            <a:ext cx="5761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Not still in ‘order’ – stop counting when out of order</a:t>
            </a:r>
          </a:p>
        </p:txBody>
      </p:sp>
    </p:spTree>
    <p:extLst>
      <p:ext uri="{BB962C8B-B14F-4D97-AF65-F5344CB8AC3E}">
        <p14:creationId xmlns:p14="http://schemas.microsoft.com/office/powerpoint/2010/main" val="4012451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Misc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1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 can cast to different types! Can even cast pointers…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 x = 5;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int* y = &amp;x;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char* z = (char*) y; </a:t>
            </a:r>
            <a:r>
              <a:rPr lang="en-US" dirty="0">
                <a:solidFill>
                  <a:schemeClr val="accent6"/>
                </a:solidFill>
              </a:rPr>
              <a:t>// the data is the same, but we look at it differently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The offset calculation now is *(</a:t>
            </a:r>
            <a:r>
              <a:rPr lang="en-US" dirty="0" err="1">
                <a:solidFill>
                  <a:schemeClr val="accent6"/>
                </a:solidFill>
              </a:rPr>
              <a:t>z+offset</a:t>
            </a:r>
            <a:r>
              <a:rPr lang="en-US" dirty="0">
                <a:solidFill>
                  <a:schemeClr val="accent6"/>
                </a:solidFill>
              </a:rPr>
              <a:t>*</a:t>
            </a:r>
            <a:r>
              <a:rPr lang="en-US" dirty="0" err="1">
                <a:solidFill>
                  <a:schemeClr val="accent6"/>
                </a:solidFill>
              </a:rPr>
              <a:t>sizeof</a:t>
            </a:r>
            <a:r>
              <a:rPr lang="en-US" dirty="0">
                <a:solidFill>
                  <a:schemeClr val="accent6"/>
                </a:solidFill>
              </a:rPr>
              <a:t>(char))</a:t>
            </a:r>
          </a:p>
          <a:p>
            <a:pPr lvl="3"/>
            <a:r>
              <a:rPr lang="en-US" dirty="0" err="1">
                <a:solidFill>
                  <a:schemeClr val="accent6"/>
                </a:solidFill>
              </a:rPr>
              <a:t>sizeof</a:t>
            </a:r>
            <a:r>
              <a:rPr lang="en-US" dirty="0">
                <a:solidFill>
                  <a:schemeClr val="accent6"/>
                </a:solidFill>
              </a:rPr>
              <a:t>(char) = 1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We can now see the bytes at 0xDC00, 0xDC01, etc.</a:t>
            </a:r>
          </a:p>
          <a:p>
            <a:pPr lvl="3"/>
            <a:r>
              <a:rPr lang="en-US" dirty="0">
                <a:solidFill>
                  <a:schemeClr val="accent6"/>
                </a:solidFill>
              </a:rPr>
              <a:t>Only by incrementing z (i.e. z++)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F8779-E24B-420C-AEBE-2B782625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588" y="3526976"/>
            <a:ext cx="1241712" cy="32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4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1388B-328B-4B67-BAEF-F93E09353BB3}"/>
              </a:ext>
            </a:extLst>
          </p:cNvPr>
          <p:cNvSpPr txBox="1"/>
          <p:nvPr/>
        </p:nvSpPr>
        <p:spPr>
          <a:xfrm>
            <a:off x="4408341" y="4793178"/>
            <a:ext cx="33753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linkClick r:id="rId2"/>
              </a:rPr>
              <a:t>https://www.gradescope.com/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78F72-0B89-4801-8680-AD8DDB28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56283"/>
              </p:ext>
            </p:extLst>
          </p:nvPr>
        </p:nvGraphicFramePr>
        <p:xfrm>
          <a:off x="2031999" y="2685385"/>
          <a:ext cx="8128000" cy="1487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Due Date (at 11:59pm)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Lab 2 (Pointer 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Monday, February 15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Homework 1 (Data Representation)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Monday, February 15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79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7087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way to categorize values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Determined based off what we can do with the data</a:t>
            </a:r>
          </a:p>
          <a:p>
            <a:r>
              <a:rPr lang="en-US" dirty="0">
                <a:solidFill>
                  <a:schemeClr val="bg1"/>
                </a:solidFill>
              </a:rPr>
              <a:t>You put the type in front of the variable name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 x;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float y;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char z;</a:t>
            </a:r>
          </a:p>
          <a:p>
            <a:r>
              <a:rPr lang="en-US" dirty="0">
                <a:solidFill>
                  <a:schemeClr val="bg1"/>
                </a:solidFill>
              </a:rPr>
              <a:t>Type constructors are where you create a new type based off the old one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java, [] is a type constructor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You can stick [] to the end of any type to make that type an array – makes it a type constructor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Generics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Classes/structs = types, but the declaration = the type </a:t>
            </a:r>
            <a:r>
              <a:rPr lang="en-US" dirty="0" err="1">
                <a:solidFill>
                  <a:schemeClr val="bg1"/>
                </a:solidFill>
              </a:rPr>
              <a:t>contructor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4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Understanding Memory + Pointers</a:t>
            </a:r>
          </a:p>
        </p:txBody>
      </p:sp>
    </p:spTree>
    <p:extLst>
      <p:ext uri="{BB962C8B-B14F-4D97-AF65-F5344CB8AC3E}">
        <p14:creationId xmlns:p14="http://schemas.microsoft.com/office/powerpoint/2010/main" val="96178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Memory is essentially just an array of bytes</a:t>
            </a:r>
          </a:p>
          <a:p>
            <a:r>
              <a:rPr lang="en-US" dirty="0">
                <a:solidFill>
                  <a:schemeClr val="bg1"/>
                </a:solidFill>
              </a:rPr>
              <a:t>Addresses start at 0 (just like array)</a:t>
            </a:r>
          </a:p>
          <a:p>
            <a:r>
              <a:rPr lang="en-US" dirty="0">
                <a:solidFill>
                  <a:schemeClr val="bg1"/>
                </a:solidFill>
              </a:rPr>
              <a:t>Each bit of an address points to one byte in 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0x01 points to the first byte in 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0x02 points to the second byte in 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Etc.</a:t>
            </a:r>
          </a:p>
          <a:p>
            <a:r>
              <a:rPr lang="en-US" dirty="0">
                <a:solidFill>
                  <a:schemeClr val="bg1"/>
                </a:solidFill>
              </a:rPr>
              <a:t>The red is an int variable (4 bytes)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It’s address is 0xDC04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E2836-374F-42E1-A75C-63217329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397" y="967625"/>
            <a:ext cx="1454014" cy="55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9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Max Size of Memory in a 32-bit System?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293E4-DAD4-4D3F-8054-07DED54C3447}"/>
              </a:ext>
            </a:extLst>
          </p:cNvPr>
          <p:cNvSpPr txBox="1"/>
          <p:nvPr/>
        </p:nvSpPr>
        <p:spPr>
          <a:xfrm>
            <a:off x="4261335" y="4655556"/>
            <a:ext cx="366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How about a 64-bit System?</a:t>
            </a:r>
          </a:p>
        </p:txBody>
      </p:sp>
    </p:spTree>
    <p:extLst>
      <p:ext uri="{BB962C8B-B14F-4D97-AF65-F5344CB8AC3E}">
        <p14:creationId xmlns:p14="http://schemas.microsoft.com/office/powerpoint/2010/main" val="299118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7516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_type_</a:t>
            </a:r>
            <a:r>
              <a:rPr lang="en-US" dirty="0">
                <a:solidFill>
                  <a:schemeClr val="bg1"/>
                </a:solidFill>
              </a:rPr>
              <a:t>) will tell you how many bytes something takes up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75ACE2-279E-4B61-B4A0-D44891486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9510"/>
              </p:ext>
            </p:extLst>
          </p:nvPr>
        </p:nvGraphicFramePr>
        <p:xfrm>
          <a:off x="1778866" y="2761936"/>
          <a:ext cx="8634267" cy="247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089">
                  <a:extLst>
                    <a:ext uri="{9D8B030D-6E8A-4147-A177-3AD203B41FA5}">
                      <a16:colId xmlns:a16="http://schemas.microsoft.com/office/drawing/2014/main" val="2557763996"/>
                    </a:ext>
                  </a:extLst>
                </a:gridCol>
                <a:gridCol w="2878089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2878089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Print ‘code’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290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long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 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91696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9746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AC886A-7587-4DD7-A3EF-8FB2E59A4131}"/>
              </a:ext>
            </a:extLst>
          </p:cNvPr>
          <p:cNvSpPr txBox="1">
            <a:spLocks/>
          </p:cNvSpPr>
          <p:nvPr/>
        </p:nvSpPr>
        <p:spPr>
          <a:xfrm>
            <a:off x="838200" y="5836072"/>
            <a:ext cx="10515600" cy="65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You can combine some types – i.e. long unsigned int (%</a:t>
            </a:r>
            <a:r>
              <a:rPr lang="en-US" dirty="0" err="1">
                <a:solidFill>
                  <a:schemeClr val="bg1"/>
                </a:solidFill>
              </a:rPr>
              <a:t>lu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569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1252</Words>
  <Application>Microsoft Office PowerPoint</Application>
  <PresentationFormat>Widescreen</PresentationFormat>
  <Paragraphs>234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Questions?</vt:lpstr>
      <vt:lpstr>How was the data lab?</vt:lpstr>
      <vt:lpstr>Review</vt:lpstr>
      <vt:lpstr>Types</vt:lpstr>
      <vt:lpstr>Understanding Memory + Pointers</vt:lpstr>
      <vt:lpstr>Memory</vt:lpstr>
      <vt:lpstr>Max Size of Memory in a 32-bit System?</vt:lpstr>
      <vt:lpstr>sizeof()</vt:lpstr>
      <vt:lpstr>What is a pointer?</vt:lpstr>
      <vt:lpstr>What is a pointer? (cont.)</vt:lpstr>
      <vt:lpstr>What is a pointer? (cont.)</vt:lpstr>
      <vt:lpstr>How to declare a pointer</vt:lpstr>
      <vt:lpstr>Pointer variables + values</vt:lpstr>
      <vt:lpstr>Pointers</vt:lpstr>
      <vt:lpstr>Pointers</vt:lpstr>
      <vt:lpstr>Pointers</vt:lpstr>
      <vt:lpstr>Dereferencing</vt:lpstr>
      <vt:lpstr>Dereferencing</vt:lpstr>
      <vt:lpstr>Dereferencing</vt:lpstr>
      <vt:lpstr>Understanding Arrays</vt:lpstr>
      <vt:lpstr>Arrays</vt:lpstr>
      <vt:lpstr>Accessing values</vt:lpstr>
      <vt:lpstr>Why use an offset? – Arrays are just pointers</vt:lpstr>
      <vt:lpstr>Understanding Lab Content</vt:lpstr>
      <vt:lpstr>Within Same Block</vt:lpstr>
      <vt:lpstr>withinSameBlock Example</vt:lpstr>
      <vt:lpstr>Span</vt:lpstr>
      <vt:lpstr>Span</vt:lpstr>
      <vt:lpstr>Span</vt:lpstr>
      <vt:lpstr>Span</vt:lpstr>
      <vt:lpstr>Misc</vt:lpstr>
      <vt:lpstr>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736</cp:revision>
  <dcterms:created xsi:type="dcterms:W3CDTF">2021-01-27T20:47:21Z</dcterms:created>
  <dcterms:modified xsi:type="dcterms:W3CDTF">2021-02-18T14:12:59Z</dcterms:modified>
</cp:coreProperties>
</file>