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8" r:id="rId2"/>
    <p:sldId id="292" r:id="rId3"/>
    <p:sldId id="291" r:id="rId4"/>
    <p:sldId id="298" r:id="rId5"/>
    <p:sldId id="299" r:id="rId6"/>
    <p:sldId id="305" r:id="rId7"/>
    <p:sldId id="306" r:id="rId8"/>
    <p:sldId id="330" r:id="rId9"/>
    <p:sldId id="290" r:id="rId10"/>
    <p:sldId id="295" r:id="rId11"/>
    <p:sldId id="296" r:id="rId12"/>
    <p:sldId id="297" r:id="rId13"/>
    <p:sldId id="308" r:id="rId14"/>
    <p:sldId id="307" r:id="rId15"/>
    <p:sldId id="309" r:id="rId16"/>
    <p:sldId id="313" r:id="rId17"/>
    <p:sldId id="316" r:id="rId18"/>
    <p:sldId id="314" r:id="rId19"/>
    <p:sldId id="315" r:id="rId20"/>
    <p:sldId id="310" r:id="rId21"/>
    <p:sldId id="311" r:id="rId22"/>
    <p:sldId id="312" r:id="rId23"/>
    <p:sldId id="317" r:id="rId24"/>
    <p:sldId id="318" r:id="rId25"/>
    <p:sldId id="319" r:id="rId26"/>
    <p:sldId id="320" r:id="rId27"/>
    <p:sldId id="321" r:id="rId28"/>
    <p:sldId id="323" r:id="rId29"/>
    <p:sldId id="293" r:id="rId30"/>
    <p:sldId id="324" r:id="rId31"/>
    <p:sldId id="322" r:id="rId32"/>
    <p:sldId id="326" r:id="rId33"/>
    <p:sldId id="300" r:id="rId34"/>
    <p:sldId id="335" r:id="rId35"/>
    <p:sldId id="331" r:id="rId36"/>
    <p:sldId id="336" r:id="rId37"/>
    <p:sldId id="337" r:id="rId38"/>
    <p:sldId id="302" r:id="rId39"/>
    <p:sldId id="334" r:id="rId40"/>
    <p:sldId id="327" r:id="rId41"/>
    <p:sldId id="332" r:id="rId42"/>
    <p:sldId id="328" r:id="rId43"/>
    <p:sldId id="333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1" autoAdjust="0"/>
  </p:normalViewPr>
  <p:slideViewPr>
    <p:cSldViewPr snapToGrid="0">
      <p:cViewPr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3T18:45:30.385" idx="1">
    <p:pos x="4212" y="2743"/>
    <p:text>-31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2/3/2021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C1EE831B-D2E6-456C-B415-CF1DFEB8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13B5D9-7294-47C0-A141-BA56FE75899C}"/>
              </a:ext>
            </a:extLst>
          </p:cNvPr>
          <p:cNvSpPr txBox="1"/>
          <p:nvPr/>
        </p:nvSpPr>
        <p:spPr>
          <a:xfrm>
            <a:off x="0" y="6581001"/>
            <a:ext cx="54656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https://branchingcreativity.files.wordpress.com/2016/09/giphy-16.gif?w=328&amp;h=328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7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Binary representation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DCD073-6A9E-49CF-B7A1-F2390C3E1944}"/>
              </a:ext>
            </a:extLst>
          </p:cNvPr>
          <p:cNvSpPr/>
          <p:nvPr/>
        </p:nvSpPr>
        <p:spPr>
          <a:xfrm>
            <a:off x="1998518" y="2670464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19751-2CF4-4B24-8BBB-58C35AB331A4}"/>
              </a:ext>
            </a:extLst>
          </p:cNvPr>
          <p:cNvSpPr txBox="1"/>
          <p:nvPr/>
        </p:nvSpPr>
        <p:spPr>
          <a:xfrm>
            <a:off x="5218832" y="3022369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1110 0001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25B8C-427A-47E9-B8F1-6F93BBC02B2A}"/>
              </a:ext>
            </a:extLst>
          </p:cNvPr>
          <p:cNvSpPr txBox="1"/>
          <p:nvPr/>
        </p:nvSpPr>
        <p:spPr>
          <a:xfrm>
            <a:off x="6798250" y="3825173"/>
            <a:ext cx="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703E-6EE7-489E-B0D3-472627FBE7B4}"/>
              </a:ext>
            </a:extLst>
          </p:cNvPr>
          <p:cNvSpPr txBox="1"/>
          <p:nvPr/>
        </p:nvSpPr>
        <p:spPr>
          <a:xfrm>
            <a:off x="3179619" y="4310082"/>
            <a:ext cx="354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 is this in Decimal (signed)?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3EB1C-CAD1-418D-9948-14501E23574F}"/>
              </a:ext>
            </a:extLst>
          </p:cNvPr>
          <p:cNvSpPr txBox="1"/>
          <p:nvPr/>
        </p:nvSpPr>
        <p:spPr>
          <a:xfrm>
            <a:off x="2899064" y="3835631"/>
            <a:ext cx="382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 is this in Decimal (unsigned)?</a:t>
            </a:r>
          </a:p>
        </p:txBody>
      </p:sp>
    </p:spTree>
    <p:extLst>
      <p:ext uri="{BB962C8B-B14F-4D97-AF65-F5344CB8AC3E}">
        <p14:creationId xmlns:p14="http://schemas.microsoft.com/office/powerpoint/2010/main" val="4814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7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Binary representation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DCD073-6A9E-49CF-B7A1-F2390C3E1944}"/>
              </a:ext>
            </a:extLst>
          </p:cNvPr>
          <p:cNvSpPr/>
          <p:nvPr/>
        </p:nvSpPr>
        <p:spPr>
          <a:xfrm>
            <a:off x="1998518" y="2670464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19751-2CF4-4B24-8BBB-58C35AB331A4}"/>
              </a:ext>
            </a:extLst>
          </p:cNvPr>
          <p:cNvSpPr txBox="1"/>
          <p:nvPr/>
        </p:nvSpPr>
        <p:spPr>
          <a:xfrm>
            <a:off x="5218832" y="3022369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0001 1110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25B8C-427A-47E9-B8F1-6F93BBC02B2A}"/>
              </a:ext>
            </a:extLst>
          </p:cNvPr>
          <p:cNvSpPr txBox="1"/>
          <p:nvPr/>
        </p:nvSpPr>
        <p:spPr>
          <a:xfrm>
            <a:off x="6798250" y="3825173"/>
            <a:ext cx="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703E-6EE7-489E-B0D3-472627FBE7B4}"/>
              </a:ext>
            </a:extLst>
          </p:cNvPr>
          <p:cNvSpPr txBox="1"/>
          <p:nvPr/>
        </p:nvSpPr>
        <p:spPr>
          <a:xfrm>
            <a:off x="3179619" y="4310082"/>
            <a:ext cx="354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 is this in Decimal (signed)?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3EB1C-CAD1-418D-9948-14501E23574F}"/>
              </a:ext>
            </a:extLst>
          </p:cNvPr>
          <p:cNvSpPr txBox="1"/>
          <p:nvPr/>
        </p:nvSpPr>
        <p:spPr>
          <a:xfrm>
            <a:off x="2899064" y="3835631"/>
            <a:ext cx="382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 is this in Decimal (unsigned)?</a:t>
            </a:r>
          </a:p>
        </p:txBody>
      </p:sp>
    </p:spTree>
    <p:extLst>
      <p:ext uri="{BB962C8B-B14F-4D97-AF65-F5344CB8AC3E}">
        <p14:creationId xmlns:p14="http://schemas.microsoft.com/office/powerpoint/2010/main" val="294003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7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Binary representation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DCD073-6A9E-49CF-B7A1-F2390C3E1944}"/>
              </a:ext>
            </a:extLst>
          </p:cNvPr>
          <p:cNvSpPr/>
          <p:nvPr/>
        </p:nvSpPr>
        <p:spPr>
          <a:xfrm>
            <a:off x="1998518" y="2670464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19751-2CF4-4B24-8BBB-58C35AB331A4}"/>
              </a:ext>
            </a:extLst>
          </p:cNvPr>
          <p:cNvSpPr txBox="1"/>
          <p:nvPr/>
        </p:nvSpPr>
        <p:spPr>
          <a:xfrm>
            <a:off x="5218832" y="3022369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0001 1111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25B8C-427A-47E9-B8F1-6F93BBC02B2A}"/>
              </a:ext>
            </a:extLst>
          </p:cNvPr>
          <p:cNvSpPr txBox="1"/>
          <p:nvPr/>
        </p:nvSpPr>
        <p:spPr>
          <a:xfrm>
            <a:off x="6798250" y="3825173"/>
            <a:ext cx="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703E-6EE7-489E-B0D3-472627FBE7B4}"/>
              </a:ext>
            </a:extLst>
          </p:cNvPr>
          <p:cNvSpPr txBox="1"/>
          <p:nvPr/>
        </p:nvSpPr>
        <p:spPr>
          <a:xfrm>
            <a:off x="3179619" y="4310082"/>
            <a:ext cx="354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 is this in Decimal (signed)?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3EB1C-CAD1-418D-9948-14501E23574F}"/>
              </a:ext>
            </a:extLst>
          </p:cNvPr>
          <p:cNvSpPr txBox="1"/>
          <p:nvPr/>
        </p:nvSpPr>
        <p:spPr>
          <a:xfrm>
            <a:off x="2899064" y="3835631"/>
            <a:ext cx="382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 is this in Decimal (unsigned)?</a:t>
            </a:r>
          </a:p>
        </p:txBody>
      </p:sp>
    </p:spTree>
    <p:extLst>
      <p:ext uri="{BB962C8B-B14F-4D97-AF65-F5344CB8AC3E}">
        <p14:creationId xmlns:p14="http://schemas.microsoft.com/office/powerpoint/2010/main" val="155580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8C4E-7A96-454C-836F-2307C96E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FA2DE5-5D4E-4BFD-900E-4FE6761C7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1064"/>
              </p:ext>
            </p:extLst>
          </p:nvPr>
        </p:nvGraphicFramePr>
        <p:xfrm>
          <a:off x="1778866" y="2189642"/>
          <a:ext cx="8634267" cy="247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089">
                  <a:extLst>
                    <a:ext uri="{9D8B030D-6E8A-4147-A177-3AD203B41FA5}">
                      <a16:colId xmlns:a16="http://schemas.microsoft.com/office/drawing/2014/main" val="2557763996"/>
                    </a:ext>
                  </a:extLst>
                </a:gridCol>
                <a:gridCol w="2878089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2878089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Name (Operator)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AND (&amp;)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0x01 &amp; 0x01 = 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and B both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 (|)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0x01 | 0x00 = 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or B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290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XOR (^)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0x01 ^ 0x01 = 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or B true, but not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91696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NOT (~)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~0x01 = 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when A is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9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8C4E-7A96-454C-836F-2307C96E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Truth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9F744C-3BBF-4B8E-980A-6F8324E29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35076"/>
              </p:ext>
            </p:extLst>
          </p:nvPr>
        </p:nvGraphicFramePr>
        <p:xfrm>
          <a:off x="531670" y="3208288"/>
          <a:ext cx="27045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7">
                  <a:extLst>
                    <a:ext uri="{9D8B030D-6E8A-4147-A177-3AD203B41FA5}">
                      <a16:colId xmlns:a16="http://schemas.microsoft.com/office/drawing/2014/main" val="3173411763"/>
                    </a:ext>
                  </a:extLst>
                </a:gridCol>
                <a:gridCol w="901507">
                  <a:extLst>
                    <a:ext uri="{9D8B030D-6E8A-4147-A177-3AD203B41FA5}">
                      <a16:colId xmlns:a16="http://schemas.microsoft.com/office/drawing/2014/main" val="3087807304"/>
                    </a:ext>
                  </a:extLst>
                </a:gridCol>
                <a:gridCol w="901507">
                  <a:extLst>
                    <a:ext uri="{9D8B030D-6E8A-4147-A177-3AD203B41FA5}">
                      <a16:colId xmlns:a16="http://schemas.microsoft.com/office/drawing/2014/main" val="3914617411"/>
                    </a:ext>
                  </a:extLst>
                </a:gridCol>
              </a:tblGrid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55404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23158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84183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09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E0F7AC-B203-4321-8B43-45279EAB2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78721"/>
              </p:ext>
            </p:extLst>
          </p:nvPr>
        </p:nvGraphicFramePr>
        <p:xfrm>
          <a:off x="3591792" y="3208288"/>
          <a:ext cx="27045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7">
                  <a:extLst>
                    <a:ext uri="{9D8B030D-6E8A-4147-A177-3AD203B41FA5}">
                      <a16:colId xmlns:a16="http://schemas.microsoft.com/office/drawing/2014/main" val="3173411763"/>
                    </a:ext>
                  </a:extLst>
                </a:gridCol>
                <a:gridCol w="901507">
                  <a:extLst>
                    <a:ext uri="{9D8B030D-6E8A-4147-A177-3AD203B41FA5}">
                      <a16:colId xmlns:a16="http://schemas.microsoft.com/office/drawing/2014/main" val="3087807304"/>
                    </a:ext>
                  </a:extLst>
                </a:gridCol>
                <a:gridCol w="901507">
                  <a:extLst>
                    <a:ext uri="{9D8B030D-6E8A-4147-A177-3AD203B41FA5}">
                      <a16:colId xmlns:a16="http://schemas.microsoft.com/office/drawing/2014/main" val="3914617411"/>
                    </a:ext>
                  </a:extLst>
                </a:gridCol>
              </a:tblGrid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55404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23158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84183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0929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1D4F384-6286-40DA-B706-16A233EA2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34640"/>
              </p:ext>
            </p:extLst>
          </p:nvPr>
        </p:nvGraphicFramePr>
        <p:xfrm>
          <a:off x="6651914" y="3208288"/>
          <a:ext cx="27045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7">
                  <a:extLst>
                    <a:ext uri="{9D8B030D-6E8A-4147-A177-3AD203B41FA5}">
                      <a16:colId xmlns:a16="http://schemas.microsoft.com/office/drawing/2014/main" val="3173411763"/>
                    </a:ext>
                  </a:extLst>
                </a:gridCol>
                <a:gridCol w="901507">
                  <a:extLst>
                    <a:ext uri="{9D8B030D-6E8A-4147-A177-3AD203B41FA5}">
                      <a16:colId xmlns:a16="http://schemas.microsoft.com/office/drawing/2014/main" val="3087807304"/>
                    </a:ext>
                  </a:extLst>
                </a:gridCol>
                <a:gridCol w="901507">
                  <a:extLst>
                    <a:ext uri="{9D8B030D-6E8A-4147-A177-3AD203B41FA5}">
                      <a16:colId xmlns:a16="http://schemas.microsoft.com/office/drawing/2014/main" val="3914617411"/>
                    </a:ext>
                  </a:extLst>
                </a:gridCol>
              </a:tblGrid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55404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23158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84183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0929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C078926-F865-4B47-9E85-8D8E22F0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68429"/>
              </p:ext>
            </p:extLst>
          </p:nvPr>
        </p:nvGraphicFramePr>
        <p:xfrm>
          <a:off x="9919663" y="3208288"/>
          <a:ext cx="18030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7">
                  <a:extLst>
                    <a:ext uri="{9D8B030D-6E8A-4147-A177-3AD203B41FA5}">
                      <a16:colId xmlns:a16="http://schemas.microsoft.com/office/drawing/2014/main" val="3173411763"/>
                    </a:ext>
                  </a:extLst>
                </a:gridCol>
                <a:gridCol w="901507">
                  <a:extLst>
                    <a:ext uri="{9D8B030D-6E8A-4147-A177-3AD203B41FA5}">
                      <a16:colId xmlns:a16="http://schemas.microsoft.com/office/drawing/2014/main" val="3914617411"/>
                    </a:ext>
                  </a:extLst>
                </a:gridCol>
              </a:tblGrid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55404"/>
                  </a:ext>
                </a:extLst>
              </a:tr>
              <a:tr h="364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23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AD2663-88F3-4D16-BD79-FA41EFD120C2}"/>
              </a:ext>
            </a:extLst>
          </p:cNvPr>
          <p:cNvSpPr txBox="1"/>
          <p:nvPr/>
        </p:nvSpPr>
        <p:spPr>
          <a:xfrm>
            <a:off x="1112405" y="278252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8E99D-7CD4-484C-828F-F08B8A5C26EC}"/>
              </a:ext>
            </a:extLst>
          </p:cNvPr>
          <p:cNvSpPr txBox="1"/>
          <p:nvPr/>
        </p:nvSpPr>
        <p:spPr>
          <a:xfrm>
            <a:off x="4172527" y="278252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733B3-E400-44B5-81EB-01D679798A0F}"/>
              </a:ext>
            </a:extLst>
          </p:cNvPr>
          <p:cNvSpPr txBox="1"/>
          <p:nvPr/>
        </p:nvSpPr>
        <p:spPr>
          <a:xfrm>
            <a:off x="7232649" y="278548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9D6EF-0B32-429E-B998-68DFD903CB03}"/>
              </a:ext>
            </a:extLst>
          </p:cNvPr>
          <p:cNvSpPr txBox="1"/>
          <p:nvPr/>
        </p:nvSpPr>
        <p:spPr>
          <a:xfrm>
            <a:off x="10049645" y="278252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18699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4468739" y="3105832"/>
            <a:ext cx="325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0001 1111 &gt;&gt; 3?</a:t>
            </a:r>
          </a:p>
        </p:txBody>
      </p:sp>
    </p:spTree>
    <p:extLst>
      <p:ext uri="{BB962C8B-B14F-4D97-AF65-F5344CB8AC3E}">
        <p14:creationId xmlns:p14="http://schemas.microsoft.com/office/powerpoint/2010/main" val="150769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2" y="3105832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0001 1111</a:t>
            </a:r>
          </a:p>
        </p:txBody>
      </p:sp>
    </p:spTree>
    <p:extLst>
      <p:ext uri="{BB962C8B-B14F-4D97-AF65-F5344CB8AC3E}">
        <p14:creationId xmlns:p14="http://schemas.microsoft.com/office/powerpoint/2010/main" val="339918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2" y="3105832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0000 1111</a:t>
            </a:r>
          </a:p>
        </p:txBody>
      </p:sp>
    </p:spTree>
    <p:extLst>
      <p:ext uri="{BB962C8B-B14F-4D97-AF65-F5344CB8AC3E}">
        <p14:creationId xmlns:p14="http://schemas.microsoft.com/office/powerpoint/2010/main" val="359654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2" y="3105832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0000 0111</a:t>
            </a:r>
          </a:p>
        </p:txBody>
      </p:sp>
    </p:spTree>
    <p:extLst>
      <p:ext uri="{BB962C8B-B14F-4D97-AF65-F5344CB8AC3E}">
        <p14:creationId xmlns:p14="http://schemas.microsoft.com/office/powerpoint/2010/main" val="210505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2" y="3105832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0000 0011</a:t>
            </a:r>
          </a:p>
        </p:txBody>
      </p:sp>
    </p:spTree>
    <p:extLst>
      <p:ext uri="{BB962C8B-B14F-4D97-AF65-F5344CB8AC3E}">
        <p14:creationId xmlns:p14="http://schemas.microsoft.com/office/powerpoint/2010/main" val="37858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24489" y="3016431"/>
            <a:ext cx="214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0000 0011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F1AEB-1EDF-4A0D-BB4A-42C544C9191A}"/>
              </a:ext>
            </a:extLst>
          </p:cNvPr>
          <p:cNvSpPr txBox="1"/>
          <p:nvPr/>
        </p:nvSpPr>
        <p:spPr>
          <a:xfrm>
            <a:off x="5627001" y="3649272"/>
            <a:ext cx="93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(0x03)</a:t>
            </a:r>
          </a:p>
        </p:txBody>
      </p:sp>
    </p:spTree>
    <p:extLst>
      <p:ext uri="{BB962C8B-B14F-4D97-AF65-F5344CB8AC3E}">
        <p14:creationId xmlns:p14="http://schemas.microsoft.com/office/powerpoint/2010/main" val="317977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AE436-9E3F-4648-8797-2CE7B1CEABF4}"/>
              </a:ext>
            </a:extLst>
          </p:cNvPr>
          <p:cNvSpPr txBox="1"/>
          <p:nvPr/>
        </p:nvSpPr>
        <p:spPr>
          <a:xfrm>
            <a:off x="4223038" y="3105832"/>
            <a:ext cx="3745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0001 1111 &lt;&lt; 3?</a:t>
            </a:r>
          </a:p>
        </p:txBody>
      </p:sp>
    </p:spTree>
    <p:extLst>
      <p:ext uri="{BB962C8B-B14F-4D97-AF65-F5344CB8AC3E}">
        <p14:creationId xmlns:p14="http://schemas.microsoft.com/office/powerpoint/2010/main" val="260486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AE436-9E3F-4648-8797-2CE7B1CEABF4}"/>
              </a:ext>
            </a:extLst>
          </p:cNvPr>
          <p:cNvSpPr txBox="1"/>
          <p:nvPr/>
        </p:nvSpPr>
        <p:spPr>
          <a:xfrm>
            <a:off x="5010582" y="3037543"/>
            <a:ext cx="2170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1111 1000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0EDFA-CCEE-4F50-A4F2-7B05AA757B35}"/>
              </a:ext>
            </a:extLst>
          </p:cNvPr>
          <p:cNvSpPr/>
          <p:nvPr/>
        </p:nvSpPr>
        <p:spPr>
          <a:xfrm>
            <a:off x="8301467" y="1847486"/>
            <a:ext cx="3052333" cy="935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5685E-6D54-4BA9-8F66-C62A9B7D3D78}"/>
              </a:ext>
            </a:extLst>
          </p:cNvPr>
          <p:cNvSpPr txBox="1"/>
          <p:nvPr/>
        </p:nvSpPr>
        <p:spPr>
          <a:xfrm>
            <a:off x="8416201" y="2130410"/>
            <a:ext cx="28228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about a negative int??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6EB59-693B-46F9-AEBD-0BCB4267966C}"/>
              </a:ext>
            </a:extLst>
          </p:cNvPr>
          <p:cNvSpPr txBox="1"/>
          <p:nvPr/>
        </p:nvSpPr>
        <p:spPr>
          <a:xfrm>
            <a:off x="5627001" y="3649272"/>
            <a:ext cx="93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(0xF8)</a:t>
            </a:r>
          </a:p>
        </p:txBody>
      </p:sp>
    </p:spTree>
    <p:extLst>
      <p:ext uri="{BB962C8B-B14F-4D97-AF65-F5344CB8AC3E}">
        <p14:creationId xmlns:p14="http://schemas.microsoft.com/office/powerpoint/2010/main" val="376057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 - Signed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AE436-9E3F-4648-8797-2CE7B1CEABF4}"/>
              </a:ext>
            </a:extLst>
          </p:cNvPr>
          <p:cNvSpPr txBox="1"/>
          <p:nvPr/>
        </p:nvSpPr>
        <p:spPr>
          <a:xfrm>
            <a:off x="4452720" y="3105832"/>
            <a:ext cx="3286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1111 1000 &gt;&gt; 2?</a:t>
            </a:r>
          </a:p>
        </p:txBody>
      </p:sp>
    </p:spTree>
    <p:extLst>
      <p:ext uri="{BB962C8B-B14F-4D97-AF65-F5344CB8AC3E}">
        <p14:creationId xmlns:p14="http://schemas.microsoft.com/office/powerpoint/2010/main" val="10024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 - Signed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2" y="3105832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1111 1000</a:t>
            </a:r>
          </a:p>
        </p:txBody>
      </p:sp>
    </p:spTree>
    <p:extLst>
      <p:ext uri="{BB962C8B-B14F-4D97-AF65-F5344CB8AC3E}">
        <p14:creationId xmlns:p14="http://schemas.microsoft.com/office/powerpoint/2010/main" val="37635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 - Signed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2" y="3105832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1111 1100</a:t>
            </a:r>
          </a:p>
        </p:txBody>
      </p:sp>
    </p:spTree>
    <p:extLst>
      <p:ext uri="{BB962C8B-B14F-4D97-AF65-F5344CB8AC3E}">
        <p14:creationId xmlns:p14="http://schemas.microsoft.com/office/powerpoint/2010/main" val="235955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 - Signed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2" y="3105832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1111 1110</a:t>
            </a:r>
          </a:p>
        </p:txBody>
      </p:sp>
    </p:spTree>
    <p:extLst>
      <p:ext uri="{BB962C8B-B14F-4D97-AF65-F5344CB8AC3E}">
        <p14:creationId xmlns:p14="http://schemas.microsoft.com/office/powerpoint/2010/main" val="329984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7EF-CB1B-4D1E-8218-F7FCF95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Shifting - Signed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CCAD0-2027-4EF9-AC51-A13507E8EC11}"/>
              </a:ext>
            </a:extLst>
          </p:cNvPr>
          <p:cNvSpPr/>
          <p:nvPr/>
        </p:nvSpPr>
        <p:spPr>
          <a:xfrm>
            <a:off x="1998518" y="2267815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641B-7524-472F-9310-0695FDFF589C}"/>
              </a:ext>
            </a:extLst>
          </p:cNvPr>
          <p:cNvSpPr txBox="1"/>
          <p:nvPr/>
        </p:nvSpPr>
        <p:spPr>
          <a:xfrm>
            <a:off x="5013071" y="3002941"/>
            <a:ext cx="21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1111 1110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BB945-6F0E-49D8-915F-D72CCE0390C6}"/>
              </a:ext>
            </a:extLst>
          </p:cNvPr>
          <p:cNvSpPr txBox="1"/>
          <p:nvPr/>
        </p:nvSpPr>
        <p:spPr>
          <a:xfrm>
            <a:off x="5627001" y="3649272"/>
            <a:ext cx="93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(0xFE)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753A2F-BC97-4027-8131-4FDF60CDF498}"/>
              </a:ext>
            </a:extLst>
          </p:cNvPr>
          <p:cNvSpPr/>
          <p:nvPr/>
        </p:nvSpPr>
        <p:spPr>
          <a:xfrm>
            <a:off x="4714009" y="4348830"/>
            <a:ext cx="2763982" cy="10235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F3824-E45A-4CA0-9574-8A9C6CC30160}"/>
              </a:ext>
            </a:extLst>
          </p:cNvPr>
          <p:cNvSpPr txBox="1"/>
          <p:nvPr/>
        </p:nvSpPr>
        <p:spPr>
          <a:xfrm>
            <a:off x="4765964" y="4675916"/>
            <a:ext cx="2660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negative sign persists!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282BB-90B3-4C03-9D59-1829BC7ADDD4}"/>
              </a:ext>
            </a:extLst>
          </p:cNvPr>
          <p:cNvSpPr/>
          <p:nvPr/>
        </p:nvSpPr>
        <p:spPr>
          <a:xfrm>
            <a:off x="4617031" y="6071892"/>
            <a:ext cx="2957938" cy="784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6A459-1433-499F-B847-21AC4C1A8A68}"/>
              </a:ext>
            </a:extLst>
          </p:cNvPr>
          <p:cNvSpPr txBox="1"/>
          <p:nvPr/>
        </p:nvSpPr>
        <p:spPr>
          <a:xfrm>
            <a:off x="4805362" y="6284876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Keep in mind for the lab!</a:t>
            </a:r>
          </a:p>
        </p:txBody>
      </p:sp>
    </p:spTree>
    <p:extLst>
      <p:ext uri="{BB962C8B-B14F-4D97-AF65-F5344CB8AC3E}">
        <p14:creationId xmlns:p14="http://schemas.microsoft.com/office/powerpoint/2010/main" val="38133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628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Essentially just using the ‘&amp;’ operation to identify a certain subsection of bits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0xFF is a popular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C70148-BAD9-464E-8A1E-C2A0DA57EF65}"/>
              </a:ext>
            </a:extLst>
          </p:cNvPr>
          <p:cNvSpPr/>
          <p:nvPr/>
        </p:nvSpPr>
        <p:spPr>
          <a:xfrm>
            <a:off x="1998518" y="2992438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20A18-F55B-4201-BF8E-9A31829E79C2}"/>
              </a:ext>
            </a:extLst>
          </p:cNvPr>
          <p:cNvSpPr txBox="1"/>
          <p:nvPr/>
        </p:nvSpPr>
        <p:spPr>
          <a:xfrm>
            <a:off x="3607377" y="4048532"/>
            <a:ext cx="338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0000 0000 1111 1111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4BCF6-7B85-46B4-8139-CDA40EE91933}"/>
              </a:ext>
            </a:extLst>
          </p:cNvPr>
          <p:cNvSpPr txBox="1"/>
          <p:nvPr/>
        </p:nvSpPr>
        <p:spPr>
          <a:xfrm>
            <a:off x="3607377" y="3636398"/>
            <a:ext cx="338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1100 0011 1010 1001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3778D-AD34-4977-BA9F-92428A08823A}"/>
              </a:ext>
            </a:extLst>
          </p:cNvPr>
          <p:cNvSpPr txBox="1"/>
          <p:nvPr/>
        </p:nvSpPr>
        <p:spPr>
          <a:xfrm>
            <a:off x="3607376" y="4289838"/>
            <a:ext cx="338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-----------------------------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232EA-E94E-43C6-8131-0EABAD62A0D7}"/>
              </a:ext>
            </a:extLst>
          </p:cNvPr>
          <p:cNvSpPr txBox="1"/>
          <p:nvPr/>
        </p:nvSpPr>
        <p:spPr>
          <a:xfrm>
            <a:off x="3320621" y="4007924"/>
            <a:ext cx="28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&amp;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7714C-313C-4B1F-805D-C03C858F8F4B}"/>
              </a:ext>
            </a:extLst>
          </p:cNvPr>
          <p:cNvSpPr txBox="1"/>
          <p:nvPr/>
        </p:nvSpPr>
        <p:spPr>
          <a:xfrm>
            <a:off x="5237018" y="4571752"/>
            <a:ext cx="175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1010 1001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0B60D-82C2-4B89-B576-234669A73C94}"/>
              </a:ext>
            </a:extLst>
          </p:cNvPr>
          <p:cNvSpPr txBox="1">
            <a:spLocks/>
          </p:cNvSpPr>
          <p:nvPr/>
        </p:nvSpPr>
        <p:spPr>
          <a:xfrm>
            <a:off x="838200" y="5459566"/>
            <a:ext cx="10515600" cy="49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It doesn’t always have to be masked with 0xFF…</a:t>
            </a:r>
          </a:p>
        </p:txBody>
      </p:sp>
    </p:spTree>
    <p:extLst>
      <p:ext uri="{BB962C8B-B14F-4D97-AF65-F5344CB8AC3E}">
        <p14:creationId xmlns:p14="http://schemas.microsoft.com/office/powerpoint/2010/main" val="39417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73635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5255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pseudocode to get the nth bit</a:t>
            </a:r>
            <a:r>
              <a:rPr lang="en-US">
                <a:solidFill>
                  <a:schemeClr val="bg1"/>
                </a:solidFill>
              </a:rPr>
              <a:t>, show as 1 or 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2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pseudocode to create -1 using only &lt;&lt;, |, and 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21ECA-002F-44F5-A8CB-0DA2EF0B7F01}"/>
              </a:ext>
            </a:extLst>
          </p:cNvPr>
          <p:cNvSpPr txBox="1"/>
          <p:nvPr/>
        </p:nvSpPr>
        <p:spPr>
          <a:xfrm>
            <a:off x="4316990" y="4722668"/>
            <a:ext cx="355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How about only using ~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E6132-45D5-499F-986C-A480CB076DFC}"/>
              </a:ext>
            </a:extLst>
          </p:cNvPr>
          <p:cNvSpPr txBox="1"/>
          <p:nvPr/>
        </p:nvSpPr>
        <p:spPr>
          <a:xfrm>
            <a:off x="3916290" y="5129646"/>
            <a:ext cx="435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How about only using &gt;&gt; and &lt;&lt; ?</a:t>
            </a:r>
          </a:p>
        </p:txBody>
      </p:sp>
    </p:spTree>
    <p:extLst>
      <p:ext uri="{BB962C8B-B14F-4D97-AF65-F5344CB8AC3E}">
        <p14:creationId xmlns:p14="http://schemas.microsoft.com/office/powerpoint/2010/main" val="17288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pseudocode to bit flip using only ^ and &lt;&lt;, and |</a:t>
            </a:r>
          </a:p>
        </p:txBody>
      </p:sp>
    </p:spTree>
    <p:extLst>
      <p:ext uri="{BB962C8B-B14F-4D97-AF65-F5344CB8AC3E}">
        <p14:creationId xmlns:p14="http://schemas.microsoft.com/office/powerpoint/2010/main" val="104147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866813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Floating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FF76A-09EE-4B4C-9BC0-EA38F42D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96" y="3200398"/>
            <a:ext cx="1885964" cy="457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C9AF9-A465-4FF9-AA7F-8ED5510E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10" y="2519355"/>
            <a:ext cx="5867443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Floating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2682-B05E-42BD-9A91-64A405C3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34" y="1675101"/>
            <a:ext cx="7610531" cy="39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Floating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4914C-2CA3-4336-B448-8A77F2CF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56" y="1871215"/>
            <a:ext cx="8505887" cy="36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98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Floating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4E219-D70D-441E-A71F-43723505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35" y="1527464"/>
            <a:ext cx="6691329" cy="51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4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Lab 1 Specifics</a:t>
            </a:r>
          </a:p>
        </p:txBody>
      </p:sp>
    </p:spTree>
    <p:extLst>
      <p:ext uri="{BB962C8B-B14F-4D97-AF65-F5344CB8AC3E}">
        <p14:creationId xmlns:p14="http://schemas.microsoft.com/office/powerpoint/2010/main" val="210422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Even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Here are the even bits of 0xFF: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="1" u="sng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="1" u="sng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1</a:t>
            </a:r>
            <a:r>
              <a:rPr lang="en-US" b="1" u="sng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="1" u="sng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 bits = 1 byte</a:t>
            </a:r>
          </a:p>
          <a:p>
            <a:r>
              <a:rPr lang="en-US" dirty="0" err="1">
                <a:solidFill>
                  <a:schemeClr val="bg1"/>
                </a:solidFill>
              </a:rPr>
              <a:t>Ints</a:t>
            </a:r>
            <a:r>
              <a:rPr lang="en-US" dirty="0">
                <a:solidFill>
                  <a:schemeClr val="bg1"/>
                </a:solidFill>
              </a:rPr>
              <a:t> = 4 bytes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Assume 32-bit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Signed, unsigned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22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9600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4 can be represented as: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0000 0100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Represented as 0100 in 4-bit notation</a:t>
            </a:r>
          </a:p>
          <a:p>
            <a:r>
              <a:rPr lang="en-US" dirty="0">
                <a:solidFill>
                  <a:schemeClr val="bg1"/>
                </a:solidFill>
              </a:rPr>
              <a:t>-4 can be represented as: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1111 1101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Represented as 1101 in 4-bit notation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Represented as 101 in 3-bit notation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Same thing?</a:t>
            </a:r>
          </a:p>
          <a:p>
            <a:r>
              <a:rPr lang="en-US" dirty="0">
                <a:solidFill>
                  <a:schemeClr val="bg1"/>
                </a:solidFill>
              </a:rPr>
              <a:t>5 can be represented as: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0000 0101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Represented as 0101 in 4-bit notation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Represented as ----- in 3-bit notation?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101??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Didn’t we just say that was -4 in 3-bit notation?</a:t>
            </a:r>
          </a:p>
          <a:p>
            <a:r>
              <a:rPr lang="en-US" dirty="0">
                <a:solidFill>
                  <a:schemeClr val="bg1"/>
                </a:solidFill>
              </a:rPr>
              <a:t>5 cannot be represented as 101 because of two’s complement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 a 0 in front of it, forcing the number to be positive</a:t>
            </a:r>
          </a:p>
          <a:p>
            <a:r>
              <a:rPr lang="en-US" dirty="0" err="1">
                <a:solidFill>
                  <a:schemeClr val="bg1"/>
                </a:solidFill>
              </a:rPr>
              <a:t>Ints</a:t>
            </a:r>
            <a:r>
              <a:rPr lang="en-US" dirty="0">
                <a:solidFill>
                  <a:schemeClr val="bg1"/>
                </a:solidFill>
              </a:rPr>
              <a:t> are signed!!</a:t>
            </a:r>
          </a:p>
        </p:txBody>
      </p:sp>
    </p:spTree>
    <p:extLst>
      <p:ext uri="{BB962C8B-B14F-4D97-AF65-F5344CB8AC3E}">
        <p14:creationId xmlns:p14="http://schemas.microsoft.com/office/powerpoint/2010/main" val="9343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make to automatically compile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There’s some complexity behind this… we’ll talk about these later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btest</a:t>
            </a:r>
            <a:r>
              <a:rPr lang="en-US" dirty="0">
                <a:solidFill>
                  <a:schemeClr val="bg1"/>
                </a:solidFill>
              </a:rPr>
              <a:t> to test the functionality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the input arguments to specify a value to the function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i.e. ./</a:t>
            </a:r>
            <a:r>
              <a:rPr lang="en-US" dirty="0" err="1">
                <a:solidFill>
                  <a:schemeClr val="bg1"/>
                </a:solidFill>
              </a:rPr>
              <a:t>btest</a:t>
            </a:r>
            <a:r>
              <a:rPr lang="en-US" dirty="0">
                <a:solidFill>
                  <a:schemeClr val="bg1"/>
                </a:solidFill>
              </a:rPr>
              <a:t> –f floatFloat2Int -1 0x80000000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always worry about the operation count immediately</a:t>
            </a:r>
          </a:p>
          <a:p>
            <a:r>
              <a:rPr lang="en-US" dirty="0">
                <a:solidFill>
                  <a:schemeClr val="bg1"/>
                </a:solidFill>
              </a:rPr>
              <a:t>Use driver.py to test number of operations, the total functionality, and your score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Just have to do ./driver.py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34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Writing it out on a piece of paper can be useful before you start to code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Try operating on a couple of examples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Then, after you think it should work, go to your code editor</a:t>
            </a:r>
          </a:p>
          <a:p>
            <a:r>
              <a:rPr lang="en-US" dirty="0">
                <a:solidFill>
                  <a:schemeClr val="bg1"/>
                </a:solidFill>
              </a:rPr>
              <a:t>Truth tables for basic operations</a:t>
            </a:r>
          </a:p>
          <a:p>
            <a:r>
              <a:rPr lang="en-US" dirty="0">
                <a:solidFill>
                  <a:schemeClr val="bg1"/>
                </a:solidFill>
              </a:rPr>
              <a:t>Think about what you want your solution to look like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Think about the special properties the answer, how that’s different to other numbers</a:t>
            </a:r>
          </a:p>
          <a:p>
            <a:r>
              <a:rPr lang="en-US" dirty="0">
                <a:solidFill>
                  <a:schemeClr val="bg1"/>
                </a:solidFill>
              </a:rPr>
              <a:t>If you’re using print statements, add ‘0x’ before you print out a hex number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Otherwise, you might get confused or forget that you’re printing hex. There’s a difference between 0x80 and 80.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(“0x%x\n”);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72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Seriously… it’s best sometimes to take a break and come back to it later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</p:spTree>
    <p:extLst>
      <p:ext uri="{BB962C8B-B14F-4D97-AF65-F5344CB8AC3E}">
        <p14:creationId xmlns:p14="http://schemas.microsoft.com/office/powerpoint/2010/main" val="1509455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5C943D-A541-45A5-BC1D-CD381BD93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29519"/>
              </p:ext>
            </p:extLst>
          </p:nvPr>
        </p:nvGraphicFramePr>
        <p:xfrm>
          <a:off x="2032000" y="3058160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34271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278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Lab 1 (Data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Monday, February 8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92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2" y="4644736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79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different ways of writing numbers, but they’re all based on a similar idea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much can we express with one digit??</a:t>
            </a:r>
          </a:p>
          <a:p>
            <a:r>
              <a:rPr lang="en-US" dirty="0">
                <a:solidFill>
                  <a:schemeClr val="bg1"/>
                </a:solidFill>
              </a:rPr>
              <a:t>The base in a number system is called a </a:t>
            </a:r>
            <a:r>
              <a:rPr lang="en-US" b="1" u="sng" dirty="0">
                <a:solidFill>
                  <a:schemeClr val="bg1"/>
                </a:solidFill>
              </a:rPr>
              <a:t>radix</a:t>
            </a:r>
          </a:p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Decimal – base 10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32, 64, 128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– base 2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0b00100000, 0b01000000, 0b10000000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Hexadecimal – base 16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0x20, 0x40, 0x80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1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numbers can be calculated like so: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~Get ready for some </a:t>
            </a:r>
            <a:r>
              <a:rPr lang="en-US" dirty="0" err="1">
                <a:solidFill>
                  <a:schemeClr val="bg1"/>
                </a:solidFill>
              </a:rPr>
              <a:t>mathy</a:t>
            </a:r>
            <a:r>
              <a:rPr lang="en-US" dirty="0">
                <a:solidFill>
                  <a:schemeClr val="bg1"/>
                </a:solidFill>
              </a:rPr>
              <a:t>-stuff~</a:t>
            </a:r>
          </a:p>
        </p:txBody>
      </p:sp>
    </p:spTree>
    <p:extLst>
      <p:ext uri="{BB962C8B-B14F-4D97-AF65-F5344CB8AC3E}">
        <p14:creationId xmlns:p14="http://schemas.microsoft.com/office/powerpoint/2010/main" val="24069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Basics/Review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9CF19-4D10-4ECF-9023-83B4D0CBD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01152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All numbers can be calculated like so: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𝑁𝑢𝑚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𝑙𝑒𝑛</m:t>
                        </m:r>
                      </m:sup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𝑑𝑖𝑔𝑖𝑡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𝑟𝑎𝑑𝑖𝑥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What does this look like in practice? (where the digit is 1)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For a 4-char decimal number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1,000 + 100 + 10 + 1</a:t>
                </a: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= 1,111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For a 4-char binary number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For a 4-char hex number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Why is hexadecimal used so much in computer science?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9CF19-4D10-4ECF-9023-83B4D0CB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01152"/>
              </a:xfrm>
              <a:blipFill>
                <a:blip r:embed="rId2"/>
                <a:stretch>
                  <a:fillRect l="-1043" t="-3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8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many bits correspond with one hex digit?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0843E-24EB-47F3-A870-7724697618B1}"/>
              </a:ext>
            </a:extLst>
          </p:cNvPr>
          <p:cNvSpPr txBox="1"/>
          <p:nvPr/>
        </p:nvSpPr>
        <p:spPr>
          <a:xfrm>
            <a:off x="4100729" y="4717473"/>
            <a:ext cx="399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How many hex digits in an int?</a:t>
            </a:r>
          </a:p>
        </p:txBody>
      </p:sp>
    </p:spTree>
    <p:extLst>
      <p:ext uri="{BB962C8B-B14F-4D97-AF65-F5344CB8AC3E}">
        <p14:creationId xmlns:p14="http://schemas.microsoft.com/office/powerpoint/2010/main" val="8124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Binary representation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DCD073-6A9E-49CF-B7A1-F2390C3E1944}"/>
              </a:ext>
            </a:extLst>
          </p:cNvPr>
          <p:cNvSpPr/>
          <p:nvPr/>
        </p:nvSpPr>
        <p:spPr>
          <a:xfrm>
            <a:off x="1998518" y="2670464"/>
            <a:ext cx="8194964" cy="232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19751-2CF4-4B24-8BBB-58C35AB331A4}"/>
              </a:ext>
            </a:extLst>
          </p:cNvPr>
          <p:cNvSpPr txBox="1"/>
          <p:nvPr/>
        </p:nvSpPr>
        <p:spPr>
          <a:xfrm>
            <a:off x="5218832" y="3539629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1110 0001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ED9CC-1C35-4BD5-987A-B388823130FC}"/>
              </a:ext>
            </a:extLst>
          </p:cNvPr>
          <p:cNvSpPr txBox="1"/>
          <p:nvPr/>
        </p:nvSpPr>
        <p:spPr>
          <a:xfrm>
            <a:off x="3321192" y="4431951"/>
            <a:ext cx="2192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 is this in hex?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25B8C-427A-47E9-B8F1-6F93BBC02B2A}"/>
              </a:ext>
            </a:extLst>
          </p:cNvPr>
          <p:cNvSpPr txBox="1"/>
          <p:nvPr/>
        </p:nvSpPr>
        <p:spPr>
          <a:xfrm>
            <a:off x="5587277" y="4431951"/>
            <a:ext cx="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0xE1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EA29BF0-EE22-4CF0-9423-BBD1E27B2728}"/>
              </a:ext>
            </a:extLst>
          </p:cNvPr>
          <p:cNvSpPr/>
          <p:nvPr/>
        </p:nvSpPr>
        <p:spPr>
          <a:xfrm>
            <a:off x="5513675" y="3005673"/>
            <a:ext cx="401784" cy="5339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7 L 0.0526 -0.00277 " pathEditMode="relative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997</Words>
  <Application>Microsoft Office PowerPoint</Application>
  <PresentationFormat>Widescreen</PresentationFormat>
  <Paragraphs>233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PowerPoint Presentation</vt:lpstr>
      <vt:lpstr>Questions?</vt:lpstr>
      <vt:lpstr>Data Representation</vt:lpstr>
      <vt:lpstr>Basics/Review</vt:lpstr>
      <vt:lpstr>Basics/Review</vt:lpstr>
      <vt:lpstr>Basics/Review</vt:lpstr>
      <vt:lpstr>Basics/Review</vt:lpstr>
      <vt:lpstr>How many bits correspond with one hex digit?</vt:lpstr>
      <vt:lpstr>Basics</vt:lpstr>
      <vt:lpstr>Basics</vt:lpstr>
      <vt:lpstr>Basics</vt:lpstr>
      <vt:lpstr>Basics</vt:lpstr>
      <vt:lpstr>Bit Operators</vt:lpstr>
      <vt:lpstr>Truth Tables</vt:lpstr>
      <vt:lpstr>Bit Shifting</vt:lpstr>
      <vt:lpstr>Bit Shifting</vt:lpstr>
      <vt:lpstr>Bit Shifting</vt:lpstr>
      <vt:lpstr>Bit Shifting</vt:lpstr>
      <vt:lpstr>Bit Shifting</vt:lpstr>
      <vt:lpstr>Bit Shifting</vt:lpstr>
      <vt:lpstr>Bit Shifting</vt:lpstr>
      <vt:lpstr>Bit Shifting</vt:lpstr>
      <vt:lpstr>Bit Shifting - Signed</vt:lpstr>
      <vt:lpstr>Bit Shifting - Signed</vt:lpstr>
      <vt:lpstr>Bit Shifting - Signed</vt:lpstr>
      <vt:lpstr>Bit Shifting - Signed</vt:lpstr>
      <vt:lpstr>Bit Shifting - Signed</vt:lpstr>
      <vt:lpstr>Bit Masks</vt:lpstr>
      <vt:lpstr>Exercises</vt:lpstr>
      <vt:lpstr>Write pseudocode to get the nth bit, show as 1 or 0</vt:lpstr>
      <vt:lpstr>Write pseudocode to create -1 using only &lt;&lt;, |, and ~</vt:lpstr>
      <vt:lpstr>Write pseudocode to bit flip using only ^ and &lt;&lt;, and |</vt:lpstr>
      <vt:lpstr>Floating Point</vt:lpstr>
      <vt:lpstr>Floating Point</vt:lpstr>
      <vt:lpstr>Floating Point</vt:lpstr>
      <vt:lpstr>Floating Point</vt:lpstr>
      <vt:lpstr>Floating Point</vt:lpstr>
      <vt:lpstr>Lab 1 Specifics</vt:lpstr>
      <vt:lpstr>Even Bits</vt:lpstr>
      <vt:lpstr>Two Bits</vt:lpstr>
      <vt:lpstr>Extra Tips</vt:lpstr>
      <vt:lpstr>Extra Tips</vt:lpstr>
      <vt:lpstr>Extra Tips</vt:lpstr>
      <vt:lpstr>Deadlines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476</cp:revision>
  <dcterms:created xsi:type="dcterms:W3CDTF">2021-01-27T20:47:21Z</dcterms:created>
  <dcterms:modified xsi:type="dcterms:W3CDTF">2021-02-04T04:21:44Z</dcterms:modified>
</cp:coreProperties>
</file>