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8" r:id="rId2"/>
    <p:sldId id="292" r:id="rId3"/>
    <p:sldId id="510" r:id="rId4"/>
    <p:sldId id="487" r:id="rId5"/>
    <p:sldId id="484" r:id="rId6"/>
    <p:sldId id="483" r:id="rId7"/>
    <p:sldId id="514" r:id="rId8"/>
    <p:sldId id="515" r:id="rId9"/>
    <p:sldId id="517" r:id="rId10"/>
    <p:sldId id="535" r:id="rId11"/>
    <p:sldId id="537" r:id="rId12"/>
    <p:sldId id="531" r:id="rId13"/>
    <p:sldId id="532" r:id="rId14"/>
    <p:sldId id="534" r:id="rId15"/>
    <p:sldId id="533" r:id="rId16"/>
    <p:sldId id="538" r:id="rId17"/>
    <p:sldId id="547" r:id="rId18"/>
    <p:sldId id="546" r:id="rId19"/>
    <p:sldId id="518" r:id="rId20"/>
    <p:sldId id="530" r:id="rId21"/>
    <p:sldId id="536" r:id="rId22"/>
    <p:sldId id="513" r:id="rId23"/>
    <p:sldId id="516" r:id="rId24"/>
    <p:sldId id="524" r:id="rId25"/>
    <p:sldId id="527" r:id="rId26"/>
    <p:sldId id="528" r:id="rId27"/>
    <p:sldId id="529" r:id="rId28"/>
    <p:sldId id="539" r:id="rId29"/>
    <p:sldId id="540" r:id="rId30"/>
    <p:sldId id="542" r:id="rId31"/>
    <p:sldId id="541" r:id="rId32"/>
    <p:sldId id="543" r:id="rId33"/>
    <p:sldId id="544" r:id="rId34"/>
    <p:sldId id="548" r:id="rId35"/>
    <p:sldId id="523" r:id="rId36"/>
    <p:sldId id="519" r:id="rId37"/>
    <p:sldId id="520" r:id="rId38"/>
    <p:sldId id="522" r:id="rId39"/>
    <p:sldId id="525" r:id="rId40"/>
    <p:sldId id="526" r:id="rId41"/>
    <p:sldId id="549" r:id="rId42"/>
    <p:sldId id="511" r:id="rId43"/>
    <p:sldId id="51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Wildermuth" initials="MW" lastIdx="1" clrIdx="0">
    <p:extLst>
      <p:ext uri="{19B8F6BF-5375-455C-9EA6-DF929625EA0E}">
        <p15:presenceInfo xmlns:p15="http://schemas.microsoft.com/office/powerpoint/2012/main" userId="ab9b38cac39dd6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0C3"/>
    <a:srgbClr val="1022D2"/>
    <a:srgbClr val="0E1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7544" autoAdjust="0"/>
  </p:normalViewPr>
  <p:slideViewPr>
    <p:cSldViewPr snapToGrid="0">
      <p:cViewPr>
        <p:scale>
          <a:sx n="100" d="100"/>
          <a:sy n="100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DEE85-ED71-4F2F-ACF9-AA8FC297E40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85464-21BE-4FF4-AA54-615872742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7153-4211-475A-A468-A80964813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DCCC5-17CA-4621-93C1-49B22559B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0C76E-9352-468B-8EAB-1E872763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A0E3-A0D5-49CE-8F7D-B6B16D1D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D3CD-4C8F-4864-B59D-61A614C8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6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E7C2-A8F2-47E2-96D7-095ADB28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F2E0D-2AF7-4273-81D7-D6E076E5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7427-4A37-4DA5-AB63-26F64D4C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40E50-06A6-4D54-A4A9-B6BD3D38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A83A-BEE0-4587-96C0-5790B363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2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A63AA-D3C9-45A5-8A66-5DEA94422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D3CFB-CB16-4A06-99C3-EE2CAB38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DC4B-C81C-4551-82B1-494D81DC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FFAB-62AB-4D7E-8EF1-3E753905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E4A8-3DFF-4B63-95A6-F222DDE9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9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C540-4DCB-4D63-A361-BD163CD5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9CF1-F05A-4F08-9426-F12F6304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8F4C-4F55-4302-BC77-749CD215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4735-7BA3-48B0-9278-7C15A6F6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54C6-3728-46B3-B92C-B0A17A59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5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3333-122F-4EA6-A4CC-8D12B594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BE0-EE60-4379-A939-9E85911FA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7E9A-E1BC-4E35-A47B-F6F2CBF8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A8EC-5EFD-430F-B020-9444BA87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A8D8-F9D7-48BE-9C24-B5C602EF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8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0FA2-4C36-429C-8AF1-8ABD779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B7F7-A7CF-4CFD-8D93-A98170BF6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AC13C-76D4-40F4-A94B-A60776A5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B599-5865-4C19-915E-9314FC6B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0D6A-6B25-4E6A-9B3A-342205A7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3CB8-46B4-4CD8-B10D-679AD754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A17B-8D75-4773-8068-628BD170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FD7F1-04EE-4684-A991-90DA231D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6E45F-39C3-4777-A054-1016996D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2DE6B-3C31-4570-9ED2-D795F7E95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5C2EF-22B1-4F06-BC89-869CC3918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34808-1047-4535-BC2C-0B06218B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2DB82-C1A4-4B4E-A9FF-0263983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B55F5-686F-4BEA-84D2-D42E6370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7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A707-F36E-4303-B855-B2B67DF5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1F0E8-C68E-448F-9DDC-FAB36077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F3CF6-AABD-4F50-8403-E50BBDF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94E00-8067-456F-9E88-875589F3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4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B630-A13B-40AF-81F4-0B975936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8E060-9D4A-493D-9DC4-E79272DB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96393-B3E5-4743-94E8-A4E42C8F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8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A989-44C6-4674-9228-959FF2A6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8FB1-A17C-4D21-B23E-6917EE4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828D1-B33B-495F-929F-9BBC440DB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2B9F-B23F-49AA-B806-2D67C529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29D8-7C81-4817-A6C7-A665A016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72D2-1728-4999-A5AF-1226C710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9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D4D2-0EE3-497B-AE3A-B9F07981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4FC0D-F14E-4258-97D2-A714AC256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6B044-7912-4522-85EB-F103BA8CA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E57BE-C3CC-4644-818A-94BC3291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59F4-2412-49EB-8D47-BBE86DDB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C4ABD-2069-4065-A206-376A430C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1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E14B1-821D-49E5-A9B0-9ACCB327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84CA-D395-43B4-84AD-58583670E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E72D-2E61-4A84-A283-CD07E9BD6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3/31/2021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8D92-BC0F-4A14-914F-A57445835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DDD6-10D0-4DB2-AB33-EB0AB86BF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430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descop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2216AB-E4F1-4776-B57D-C798D2A75277}"/>
              </a:ext>
            </a:extLst>
          </p:cNvPr>
          <p:cNvSpPr txBox="1"/>
          <p:nvPr/>
        </p:nvSpPr>
        <p:spPr>
          <a:xfrm>
            <a:off x="4556619" y="5905850"/>
            <a:ext cx="307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Good Morning!</a:t>
            </a:r>
          </a:p>
        </p:txBody>
      </p:sp>
      <p:pic>
        <p:nvPicPr>
          <p:cNvPr id="6" name="Picture 5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EF06FFFD-97D1-4DCF-9F60-54E057548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29" y="1081529"/>
            <a:ext cx="4694941" cy="4694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14CD81-7907-41A9-9AD7-7DB2E2E831D2}"/>
              </a:ext>
            </a:extLst>
          </p:cNvPr>
          <p:cNvSpPr txBox="1"/>
          <p:nvPr/>
        </p:nvSpPr>
        <p:spPr>
          <a:xfrm>
            <a:off x="0" y="6488668"/>
            <a:ext cx="377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Content inspired by Jarrett Billingsley’s 449 notes</a:t>
            </a:r>
          </a:p>
        </p:txBody>
      </p:sp>
    </p:spTree>
    <p:extLst>
      <p:ext uri="{BB962C8B-B14F-4D97-AF65-F5344CB8AC3E}">
        <p14:creationId xmlns:p14="http://schemas.microsoft.com/office/powerpoint/2010/main" val="79791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It’s hit or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try and access memory, you go through cache first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read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06638"/>
              </p:ext>
            </p:extLst>
          </p:nvPr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5" y="3067527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0B5FEA-68E7-4BAD-9889-7D5299DEF517}"/>
              </a:ext>
            </a:extLst>
          </p:cNvPr>
          <p:cNvSpPr/>
          <p:nvPr/>
        </p:nvSpPr>
        <p:spPr>
          <a:xfrm>
            <a:off x="900111" y="3511510"/>
            <a:ext cx="2486025" cy="114514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4F27D-F728-41BD-A29C-514F48EAE113}"/>
              </a:ext>
            </a:extLst>
          </p:cNvPr>
          <p:cNvSpPr txBox="1"/>
          <p:nvPr/>
        </p:nvSpPr>
        <p:spPr>
          <a:xfrm>
            <a:off x="1019173" y="3599675"/>
            <a:ext cx="2247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We’ll then bring it in from memory into our ‘working set’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143D280-A117-4D1B-B133-59A7FF2F8520}"/>
              </a:ext>
            </a:extLst>
          </p:cNvPr>
          <p:cNvSpPr/>
          <p:nvPr/>
        </p:nvSpPr>
        <p:spPr>
          <a:xfrm rot="10800000">
            <a:off x="5791200" y="445484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3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It’s hit or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try and access memory, you go through cache first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read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5" y="3067527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0B5FEA-68E7-4BAD-9889-7D5299DEF517}"/>
              </a:ext>
            </a:extLst>
          </p:cNvPr>
          <p:cNvSpPr/>
          <p:nvPr/>
        </p:nvSpPr>
        <p:spPr>
          <a:xfrm>
            <a:off x="900111" y="3511510"/>
            <a:ext cx="2486025" cy="114514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4F27D-F728-41BD-A29C-514F48EAE113}"/>
              </a:ext>
            </a:extLst>
          </p:cNvPr>
          <p:cNvSpPr txBox="1"/>
          <p:nvPr/>
        </p:nvSpPr>
        <p:spPr>
          <a:xfrm>
            <a:off x="1019173" y="3599675"/>
            <a:ext cx="2247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We’ll then bring it in from memory into our ‘working set’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4A2CB3-DBE6-44A2-8629-7922A37333AA}"/>
              </a:ext>
            </a:extLst>
          </p:cNvPr>
          <p:cNvSpPr/>
          <p:nvPr/>
        </p:nvSpPr>
        <p:spPr>
          <a:xfrm>
            <a:off x="9344026" y="3511510"/>
            <a:ext cx="2486025" cy="11451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BBE646-9BD9-497E-B68E-86BCF2295FB9}"/>
              </a:ext>
            </a:extLst>
          </p:cNvPr>
          <p:cNvSpPr txBox="1"/>
          <p:nvPr/>
        </p:nvSpPr>
        <p:spPr>
          <a:xfrm>
            <a:off x="9463089" y="3702603"/>
            <a:ext cx="224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Now we can quickly access data at [0x00]</a:t>
            </a:r>
          </a:p>
        </p:txBody>
      </p:sp>
    </p:spTree>
    <p:extLst>
      <p:ext uri="{BB962C8B-B14F-4D97-AF65-F5344CB8AC3E}">
        <p14:creationId xmlns:p14="http://schemas.microsoft.com/office/powerpoint/2010/main" val="210623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It’s hit or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try and access memory, you go through cache first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write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4" y="3067527"/>
            <a:ext cx="1933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[0x01] -&gt; [0x01]+1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0B5FEA-68E7-4BAD-9889-7D5299DEF517}"/>
              </a:ext>
            </a:extLst>
          </p:cNvPr>
          <p:cNvSpPr/>
          <p:nvPr/>
        </p:nvSpPr>
        <p:spPr>
          <a:xfrm>
            <a:off x="900111" y="3511510"/>
            <a:ext cx="2486025" cy="114514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4F27D-F728-41BD-A29C-514F48EAE113}"/>
              </a:ext>
            </a:extLst>
          </p:cNvPr>
          <p:cNvSpPr txBox="1"/>
          <p:nvPr/>
        </p:nvSpPr>
        <p:spPr>
          <a:xfrm>
            <a:off x="1019173" y="3626881"/>
            <a:ext cx="2247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don’t have it in cache and we need to modify it</a:t>
            </a:r>
          </a:p>
        </p:txBody>
      </p:sp>
    </p:spTree>
    <p:extLst>
      <p:ext uri="{BB962C8B-B14F-4D97-AF65-F5344CB8AC3E}">
        <p14:creationId xmlns:p14="http://schemas.microsoft.com/office/powerpoint/2010/main" val="340622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It’s hit or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try and access memory, you go through cache first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write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13721"/>
              </p:ext>
            </p:extLst>
          </p:nvPr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4" y="3067527"/>
            <a:ext cx="1933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[0x01] -&gt; [0x01]+1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1ED0E2A-E516-4F4A-B9F5-5895972F5FC1}"/>
              </a:ext>
            </a:extLst>
          </p:cNvPr>
          <p:cNvSpPr/>
          <p:nvPr/>
        </p:nvSpPr>
        <p:spPr>
          <a:xfrm rot="10800000">
            <a:off x="5791200" y="445484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2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It’s hit or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try and access memory, you go through cache first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write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4" y="3067527"/>
            <a:ext cx="1933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[0x01] -&gt; [0x01]+1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1ED0E2A-E516-4F4A-B9F5-5895972F5FC1}"/>
              </a:ext>
            </a:extLst>
          </p:cNvPr>
          <p:cNvSpPr/>
          <p:nvPr/>
        </p:nvSpPr>
        <p:spPr>
          <a:xfrm rot="10800000">
            <a:off x="5791200" y="445484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8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It’s hit or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try and access memory, you go through cache first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write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962992"/>
              </p:ext>
            </p:extLst>
          </p:nvPr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4" y="3067527"/>
            <a:ext cx="1933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[0x01] -&gt; [0x01]+1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B81D6F-913E-454B-88BA-E35B3B070BFF}"/>
              </a:ext>
            </a:extLst>
          </p:cNvPr>
          <p:cNvSpPr/>
          <p:nvPr/>
        </p:nvSpPr>
        <p:spPr>
          <a:xfrm>
            <a:off x="230983" y="3140274"/>
            <a:ext cx="3252786" cy="20313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892B87-80EE-4880-92B9-2FCA06D21C32}"/>
              </a:ext>
            </a:extLst>
          </p:cNvPr>
          <p:cNvSpPr txBox="1"/>
          <p:nvPr/>
        </p:nvSpPr>
        <p:spPr>
          <a:xfrm>
            <a:off x="371477" y="3278773"/>
            <a:ext cx="2971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Now we’re finished. The modified value is in cache, will get written back to memory once the cache is flushed or the index is replaced</a:t>
            </a:r>
          </a:p>
        </p:txBody>
      </p:sp>
    </p:spTree>
    <p:extLst>
      <p:ext uri="{BB962C8B-B14F-4D97-AF65-F5344CB8AC3E}">
        <p14:creationId xmlns:p14="http://schemas.microsoft.com/office/powerpoint/2010/main" val="13486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Batting 1,000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Now, you can access [0x00] and [0x01] quickly!!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write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09792"/>
              </p:ext>
            </p:extLst>
          </p:nvPr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4" y="3067527"/>
            <a:ext cx="1933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[0x01] -&gt; [0x01]+2</a:t>
            </a:r>
          </a:p>
        </p:txBody>
      </p:sp>
    </p:spTree>
    <p:extLst>
      <p:ext uri="{BB962C8B-B14F-4D97-AF65-F5344CB8AC3E}">
        <p14:creationId xmlns:p14="http://schemas.microsoft.com/office/powerpoint/2010/main" val="2695327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Batting 1,000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Now, you can access [0x00] and [0x01] quickly!!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write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393285"/>
              </p:ext>
            </p:extLst>
          </p:nvPr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4" y="3067527"/>
            <a:ext cx="1933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[0x01] -&gt; [0x01]+2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129858-3F66-41CE-A07A-D5D0DA58286A}"/>
              </a:ext>
            </a:extLst>
          </p:cNvPr>
          <p:cNvSpPr/>
          <p:nvPr/>
        </p:nvSpPr>
        <p:spPr>
          <a:xfrm>
            <a:off x="900111" y="3511510"/>
            <a:ext cx="2486025" cy="114514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8D66E3-039D-4F2C-A385-6E59098C4288}"/>
              </a:ext>
            </a:extLst>
          </p:cNvPr>
          <p:cNvSpPr txBox="1"/>
          <p:nvPr/>
        </p:nvSpPr>
        <p:spPr>
          <a:xfrm>
            <a:off x="1019173" y="3760915"/>
            <a:ext cx="224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Memory not involved… perfect!</a:t>
            </a:r>
          </a:p>
        </p:txBody>
      </p:sp>
    </p:spTree>
    <p:extLst>
      <p:ext uri="{BB962C8B-B14F-4D97-AF65-F5344CB8AC3E}">
        <p14:creationId xmlns:p14="http://schemas.microsoft.com/office/powerpoint/2010/main" val="173239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When do we deposit our cache?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Multiple copies exist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Under our current policy, the one residing in the cache is the most updated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Sometimes we may skip over the cache though, idk why</a:t>
            </a:r>
          </a:p>
          <a:p>
            <a:r>
              <a:rPr lang="en-US" dirty="0">
                <a:solidFill>
                  <a:schemeClr val="bg1"/>
                </a:solidFill>
              </a:rPr>
              <a:t>Check the lecture slides for more info</a:t>
            </a:r>
          </a:p>
        </p:txBody>
      </p:sp>
    </p:spTree>
    <p:extLst>
      <p:ext uri="{BB962C8B-B14F-4D97-AF65-F5344CB8AC3E}">
        <p14:creationId xmlns:p14="http://schemas.microsoft.com/office/powerpoint/2010/main" val="3671663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Money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What happens when the cache is full??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read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[0x01]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5" y="3067527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[0x08]</a:t>
            </a:r>
          </a:p>
        </p:txBody>
      </p:sp>
    </p:spTree>
    <p:extLst>
      <p:ext uri="{BB962C8B-B14F-4D97-AF65-F5344CB8AC3E}">
        <p14:creationId xmlns:p14="http://schemas.microsoft.com/office/powerpoint/2010/main" val="423592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806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Less money, more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try and access memory, you go through cache first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read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[0x01]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5" y="3067527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[0x08]</a:t>
            </a:r>
          </a:p>
        </p:txBody>
      </p:sp>
    </p:spTree>
    <p:extLst>
      <p:ext uri="{BB962C8B-B14F-4D97-AF65-F5344CB8AC3E}">
        <p14:creationId xmlns:p14="http://schemas.microsoft.com/office/powerpoint/2010/main" val="3255578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Cache, specifics</a:t>
            </a:r>
          </a:p>
        </p:txBody>
      </p:sp>
    </p:spTree>
    <p:extLst>
      <p:ext uri="{BB962C8B-B14F-4D97-AF65-F5344CB8AC3E}">
        <p14:creationId xmlns:p14="http://schemas.microsoft.com/office/powerpoint/2010/main" val="694325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Cache types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ECF5E4-2D6B-4787-83C1-4DBC9D480CC6}"/>
              </a:ext>
            </a:extLst>
          </p:cNvPr>
          <p:cNvSpPr/>
          <p:nvPr/>
        </p:nvSpPr>
        <p:spPr>
          <a:xfrm>
            <a:off x="838200" y="2909888"/>
            <a:ext cx="4648200" cy="2886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7957D-BB5F-4ED1-92EA-603260E6DF99}"/>
              </a:ext>
            </a:extLst>
          </p:cNvPr>
          <p:cNvSpPr txBox="1"/>
          <p:nvPr/>
        </p:nvSpPr>
        <p:spPr>
          <a:xfrm>
            <a:off x="1114425" y="3614559"/>
            <a:ext cx="4095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Direct Mapping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‘s’ contains one entry)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directly to 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03E94-B1C5-4667-B241-696376C6DC87}"/>
              </a:ext>
            </a:extLst>
          </p:cNvPr>
          <p:cNvSpPr/>
          <p:nvPr/>
        </p:nvSpPr>
        <p:spPr>
          <a:xfrm>
            <a:off x="6705600" y="2909888"/>
            <a:ext cx="4648200" cy="2886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DFD3C0-4D37-4DB8-B38D-0C7C1DE9D132}"/>
              </a:ext>
            </a:extLst>
          </p:cNvPr>
          <p:cNvSpPr/>
          <p:nvPr/>
        </p:nvSpPr>
        <p:spPr>
          <a:xfrm>
            <a:off x="3219450" y="5910978"/>
            <a:ext cx="5753100" cy="7510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EB97C-0A97-47E9-ABC7-524C5E6C61CF}"/>
              </a:ext>
            </a:extLst>
          </p:cNvPr>
          <p:cNvSpPr txBox="1"/>
          <p:nvPr/>
        </p:nvSpPr>
        <p:spPr>
          <a:xfrm>
            <a:off x="6981825" y="3671769"/>
            <a:ext cx="4095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E-way Set Associative (N-set)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contains ‘2^e’ entries)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to any e in s)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BB418E-B58C-41B1-8DE0-4AABD7BA1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945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is essentially an array of values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can think of sets like parts of an index into that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663F0-F680-461C-A750-7D1131310B73}"/>
              </a:ext>
            </a:extLst>
          </p:cNvPr>
          <p:cNvSpPr txBox="1"/>
          <p:nvPr/>
        </p:nvSpPr>
        <p:spPr>
          <a:xfrm>
            <a:off x="3219450" y="5982534"/>
            <a:ext cx="575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Cache items differentiated by their ‘tag’ (just part of their address) in both cases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360C80-BF12-4C00-A534-F9EED2333690}"/>
              </a:ext>
            </a:extLst>
          </p:cNvPr>
          <p:cNvSpPr/>
          <p:nvPr/>
        </p:nvSpPr>
        <p:spPr>
          <a:xfrm>
            <a:off x="9315450" y="2376786"/>
            <a:ext cx="2838450" cy="10526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DA50C-D5EB-4E94-A00E-36AF3CD3C5AF}"/>
              </a:ext>
            </a:extLst>
          </p:cNvPr>
          <p:cNvSpPr txBox="1"/>
          <p:nvPr/>
        </p:nvSpPr>
        <p:spPr>
          <a:xfrm>
            <a:off x="9448800" y="2601734"/>
            <a:ext cx="257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Splitting up the set ‘E’ ways</a:t>
            </a:r>
          </a:p>
        </p:txBody>
      </p:sp>
    </p:spTree>
    <p:extLst>
      <p:ext uri="{BB962C8B-B14F-4D97-AF65-F5344CB8AC3E}">
        <p14:creationId xmlns:p14="http://schemas.microsoft.com/office/powerpoint/2010/main" val="186878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3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Currencies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BB6888-02B8-4194-9345-B8024837F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0" y="1690688"/>
            <a:ext cx="6935420" cy="4530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0E94A36-AB54-473A-9B72-4B3BA29F1624}"/>
              </a:ext>
            </a:extLst>
          </p:cNvPr>
          <p:cNvSpPr/>
          <p:nvPr/>
        </p:nvSpPr>
        <p:spPr>
          <a:xfrm>
            <a:off x="2733676" y="5711164"/>
            <a:ext cx="1428750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D9443-FA92-4F91-95BC-BC14A4F7CFDA}"/>
              </a:ext>
            </a:extLst>
          </p:cNvPr>
          <p:cNvSpPr txBox="1"/>
          <p:nvPr/>
        </p:nvSpPr>
        <p:spPr>
          <a:xfrm>
            <a:off x="3352800" y="262290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CBF47C-2DD3-410C-950C-2E1F28E1D536}"/>
              </a:ext>
            </a:extLst>
          </p:cNvPr>
          <p:cNvSpPr/>
          <p:nvPr/>
        </p:nvSpPr>
        <p:spPr>
          <a:xfrm>
            <a:off x="4314825" y="4215739"/>
            <a:ext cx="222884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32284E-948D-4905-9943-95E9D0E3B2EC}"/>
              </a:ext>
            </a:extLst>
          </p:cNvPr>
          <p:cNvSpPr/>
          <p:nvPr/>
        </p:nvSpPr>
        <p:spPr>
          <a:xfrm>
            <a:off x="6543674" y="3429000"/>
            <a:ext cx="222884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FAEF4B-8129-4184-A9F7-A9B7498AA05F}"/>
              </a:ext>
            </a:extLst>
          </p:cNvPr>
          <p:cNvSpPr/>
          <p:nvPr/>
        </p:nvSpPr>
        <p:spPr>
          <a:xfrm>
            <a:off x="3476625" y="5002478"/>
            <a:ext cx="167639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1E1637-E2FE-41FB-BAEE-6B44BEA52061}"/>
              </a:ext>
            </a:extLst>
          </p:cNvPr>
          <p:cNvSpPr txBox="1"/>
          <p:nvPr/>
        </p:nvSpPr>
        <p:spPr>
          <a:xfrm>
            <a:off x="4505934" y="3661980"/>
            <a:ext cx="495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e1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39EE9-F745-401B-861D-3D57A0D1A9EE}"/>
              </a:ext>
            </a:extLst>
          </p:cNvPr>
          <p:cNvSpPr txBox="1"/>
          <p:nvPr/>
        </p:nvSpPr>
        <p:spPr>
          <a:xfrm>
            <a:off x="5149177" y="3661980"/>
            <a:ext cx="495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e2</a:t>
            </a:r>
            <a:endParaRPr lang="en-US" sz="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2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/>
      <p:bldP spid="17" grpId="0" animBg="1"/>
      <p:bldP spid="18" grpId="0" animBg="1"/>
      <p:bldP spid="19" grpId="0" animBg="1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 Fun(d)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03E94-B1C5-4667-B241-696376C6DC87}"/>
              </a:ext>
            </a:extLst>
          </p:cNvPr>
          <p:cNvSpPr/>
          <p:nvPr/>
        </p:nvSpPr>
        <p:spPr>
          <a:xfrm>
            <a:off x="8545916" y="533102"/>
            <a:ext cx="2876550" cy="203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EB97C-0A97-47E9-ABC7-524C5E6C61CF}"/>
              </a:ext>
            </a:extLst>
          </p:cNvPr>
          <p:cNvSpPr txBox="1"/>
          <p:nvPr/>
        </p:nvSpPr>
        <p:spPr>
          <a:xfrm>
            <a:off x="8716858" y="741705"/>
            <a:ext cx="2534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E-way Set Associative (N-set)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contains ‘2^e’ entries)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to any e in 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360C80-BF12-4C00-A534-F9EED2333690}"/>
              </a:ext>
            </a:extLst>
          </p:cNvPr>
          <p:cNvSpPr/>
          <p:nvPr/>
        </p:nvSpPr>
        <p:spPr>
          <a:xfrm>
            <a:off x="10465984" y="0"/>
            <a:ext cx="1756582" cy="74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DA50C-D5EB-4E94-A00E-36AF3CD3C5AF}"/>
              </a:ext>
            </a:extLst>
          </p:cNvPr>
          <p:cNvSpPr txBox="1"/>
          <p:nvPr/>
        </p:nvSpPr>
        <p:spPr>
          <a:xfrm>
            <a:off x="10410395" y="48820"/>
            <a:ext cx="1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Splitting up the set ‘E’ ways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EA8DF-C00D-47D3-B687-54251142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04" y="2640012"/>
            <a:ext cx="3514792" cy="120980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342508-7552-488A-BF3E-29EC21EA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945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say we have an 8-way Set Associative Cache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Address size = 8 bits, set index = 2 bits, block offset = 1 bit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363D2-C50E-40F6-A019-98D104CFDA02}"/>
              </a:ext>
            </a:extLst>
          </p:cNvPr>
          <p:cNvSpPr/>
          <p:nvPr/>
        </p:nvSpPr>
        <p:spPr>
          <a:xfrm>
            <a:off x="4338604" y="4095750"/>
            <a:ext cx="351479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6A74B-BC3B-40EA-9DD8-0C2F9FF90942}"/>
              </a:ext>
            </a:extLst>
          </p:cNvPr>
          <p:cNvSpPr txBox="1"/>
          <p:nvPr/>
        </p:nvSpPr>
        <p:spPr>
          <a:xfrm>
            <a:off x="5495925" y="4182546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1110 0010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E4A73D-ED79-4CF9-A123-6C6118BF2FCF}"/>
              </a:ext>
            </a:extLst>
          </p:cNvPr>
          <p:cNvSpPr txBox="1"/>
          <p:nvPr/>
        </p:nvSpPr>
        <p:spPr>
          <a:xfrm>
            <a:off x="4338604" y="5019675"/>
            <a:ext cx="3514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 = 8, so e = 3 (2^3=8)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 = 2, so S = 4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 = 1, so B = 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The rest is the tag: 5 bits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(This is the identifier)</a:t>
            </a:r>
          </a:p>
        </p:txBody>
      </p:sp>
    </p:spTree>
    <p:extLst>
      <p:ext uri="{BB962C8B-B14F-4D97-AF65-F5344CB8AC3E}">
        <p14:creationId xmlns:p14="http://schemas.microsoft.com/office/powerpoint/2010/main" val="44770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 Fun(d)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03E94-B1C5-4667-B241-696376C6DC87}"/>
              </a:ext>
            </a:extLst>
          </p:cNvPr>
          <p:cNvSpPr/>
          <p:nvPr/>
        </p:nvSpPr>
        <p:spPr>
          <a:xfrm>
            <a:off x="8545916" y="533102"/>
            <a:ext cx="2876550" cy="203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EB97C-0A97-47E9-ABC7-524C5E6C61CF}"/>
              </a:ext>
            </a:extLst>
          </p:cNvPr>
          <p:cNvSpPr txBox="1"/>
          <p:nvPr/>
        </p:nvSpPr>
        <p:spPr>
          <a:xfrm>
            <a:off x="8716858" y="741705"/>
            <a:ext cx="2534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E-way Set Associative (N-set)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contains ‘2^e’ entries)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to any e in 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360C80-BF12-4C00-A534-F9EED2333690}"/>
              </a:ext>
            </a:extLst>
          </p:cNvPr>
          <p:cNvSpPr/>
          <p:nvPr/>
        </p:nvSpPr>
        <p:spPr>
          <a:xfrm>
            <a:off x="10465984" y="0"/>
            <a:ext cx="1756582" cy="74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DA50C-D5EB-4E94-A00E-36AF3CD3C5AF}"/>
              </a:ext>
            </a:extLst>
          </p:cNvPr>
          <p:cNvSpPr txBox="1"/>
          <p:nvPr/>
        </p:nvSpPr>
        <p:spPr>
          <a:xfrm>
            <a:off x="10410395" y="48820"/>
            <a:ext cx="1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Splitting up the set ‘E’ ways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EA8DF-C00D-47D3-B687-54251142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04" y="2640012"/>
            <a:ext cx="3514792" cy="120980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342508-7552-488A-BF3E-29EC21EA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945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say we have an 8-way Set Associative Cache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Address size = 8 bits, set index = 2 bits, block offset = 1 bit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363D2-C50E-40F6-A019-98D104CFDA02}"/>
              </a:ext>
            </a:extLst>
          </p:cNvPr>
          <p:cNvSpPr/>
          <p:nvPr/>
        </p:nvSpPr>
        <p:spPr>
          <a:xfrm>
            <a:off x="4338604" y="4095750"/>
            <a:ext cx="351479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6A74B-BC3B-40EA-9DD8-0C2F9FF90942}"/>
              </a:ext>
            </a:extLst>
          </p:cNvPr>
          <p:cNvSpPr txBox="1"/>
          <p:nvPr/>
        </p:nvSpPr>
        <p:spPr>
          <a:xfrm>
            <a:off x="5495925" y="4182546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11100010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D27B7-25F1-4A54-AAB2-C336F8DBB4E7}"/>
              </a:ext>
            </a:extLst>
          </p:cNvPr>
          <p:cNvSpPr txBox="1"/>
          <p:nvPr/>
        </p:nvSpPr>
        <p:spPr>
          <a:xfrm>
            <a:off x="6392508" y="4182546"/>
            <a:ext cx="22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88940-ACB2-44DF-824C-5935D528F9F7}"/>
              </a:ext>
            </a:extLst>
          </p:cNvPr>
          <p:cNvSpPr txBox="1"/>
          <p:nvPr/>
        </p:nvSpPr>
        <p:spPr>
          <a:xfrm>
            <a:off x="5513810" y="4182546"/>
            <a:ext cx="6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A06D9-6567-492A-A05F-68354315B459}"/>
              </a:ext>
            </a:extLst>
          </p:cNvPr>
          <p:cNvSpPr txBox="1"/>
          <p:nvPr/>
        </p:nvSpPr>
        <p:spPr>
          <a:xfrm>
            <a:off x="5981701" y="4182546"/>
            <a:ext cx="5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001</a:t>
            </a:r>
          </a:p>
        </p:txBody>
      </p:sp>
    </p:spTree>
    <p:extLst>
      <p:ext uri="{BB962C8B-B14F-4D97-AF65-F5344CB8AC3E}">
        <p14:creationId xmlns:p14="http://schemas.microsoft.com/office/powerpoint/2010/main" val="319717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0.09154 0.175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-0.00065 0.175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44444E-6 L -0.09844 0.1756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2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 Fun(d)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03E94-B1C5-4667-B241-696376C6DC87}"/>
              </a:ext>
            </a:extLst>
          </p:cNvPr>
          <p:cNvSpPr/>
          <p:nvPr/>
        </p:nvSpPr>
        <p:spPr>
          <a:xfrm>
            <a:off x="8545916" y="533102"/>
            <a:ext cx="2876550" cy="203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EB97C-0A97-47E9-ABC7-524C5E6C61CF}"/>
              </a:ext>
            </a:extLst>
          </p:cNvPr>
          <p:cNvSpPr txBox="1"/>
          <p:nvPr/>
        </p:nvSpPr>
        <p:spPr>
          <a:xfrm>
            <a:off x="8716858" y="741705"/>
            <a:ext cx="2534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E-way Set Associative (N-set)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contains ‘2^e’ entries)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to any e in 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360C80-BF12-4C00-A534-F9EED2333690}"/>
              </a:ext>
            </a:extLst>
          </p:cNvPr>
          <p:cNvSpPr/>
          <p:nvPr/>
        </p:nvSpPr>
        <p:spPr>
          <a:xfrm>
            <a:off x="10465984" y="0"/>
            <a:ext cx="1756582" cy="74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DA50C-D5EB-4E94-A00E-36AF3CD3C5AF}"/>
              </a:ext>
            </a:extLst>
          </p:cNvPr>
          <p:cNvSpPr txBox="1"/>
          <p:nvPr/>
        </p:nvSpPr>
        <p:spPr>
          <a:xfrm>
            <a:off x="10410395" y="48820"/>
            <a:ext cx="1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Splitting up the set ‘E’ ways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EA8DF-C00D-47D3-B687-54251142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04" y="2640012"/>
            <a:ext cx="3514792" cy="120980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342508-7552-488A-BF3E-29EC21EA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945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say we have an 8-way Set Associative Cache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Address size = 8 bits, set index = 2 bits, block offset = 1 bit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363D2-C50E-40F6-A019-98D104CFDA02}"/>
              </a:ext>
            </a:extLst>
          </p:cNvPr>
          <p:cNvSpPr/>
          <p:nvPr/>
        </p:nvSpPr>
        <p:spPr>
          <a:xfrm>
            <a:off x="4338604" y="4095750"/>
            <a:ext cx="351479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6A74B-BC3B-40EA-9DD8-0C2F9FF90942}"/>
              </a:ext>
            </a:extLst>
          </p:cNvPr>
          <p:cNvSpPr txBox="1"/>
          <p:nvPr/>
        </p:nvSpPr>
        <p:spPr>
          <a:xfrm>
            <a:off x="5495925" y="4182546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11100010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D27B7-25F1-4A54-AAB2-C336F8DBB4E7}"/>
              </a:ext>
            </a:extLst>
          </p:cNvPr>
          <p:cNvSpPr txBox="1"/>
          <p:nvPr/>
        </p:nvSpPr>
        <p:spPr>
          <a:xfrm>
            <a:off x="7305675" y="5381624"/>
            <a:ext cx="54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88940-ACB2-44DF-824C-5935D528F9F7}"/>
              </a:ext>
            </a:extLst>
          </p:cNvPr>
          <p:cNvSpPr txBox="1"/>
          <p:nvPr/>
        </p:nvSpPr>
        <p:spPr>
          <a:xfrm>
            <a:off x="4255276" y="5381624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Tag!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A06D9-6567-492A-A05F-68354315B459}"/>
              </a:ext>
            </a:extLst>
          </p:cNvPr>
          <p:cNvSpPr txBox="1"/>
          <p:nvPr/>
        </p:nvSpPr>
        <p:spPr>
          <a:xfrm>
            <a:off x="5940037" y="5381624"/>
            <a:ext cx="78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001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Set Index</a:t>
            </a:r>
          </a:p>
        </p:txBody>
      </p:sp>
    </p:spTree>
    <p:extLst>
      <p:ext uri="{BB962C8B-B14F-4D97-AF65-F5344CB8AC3E}">
        <p14:creationId xmlns:p14="http://schemas.microsoft.com/office/powerpoint/2010/main" val="1540623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 Fun(d)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03E94-B1C5-4667-B241-696376C6DC87}"/>
              </a:ext>
            </a:extLst>
          </p:cNvPr>
          <p:cNvSpPr/>
          <p:nvPr/>
        </p:nvSpPr>
        <p:spPr>
          <a:xfrm>
            <a:off x="8545916" y="533102"/>
            <a:ext cx="2876550" cy="203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EB97C-0A97-47E9-ABC7-524C5E6C61CF}"/>
              </a:ext>
            </a:extLst>
          </p:cNvPr>
          <p:cNvSpPr txBox="1"/>
          <p:nvPr/>
        </p:nvSpPr>
        <p:spPr>
          <a:xfrm>
            <a:off x="8716858" y="741705"/>
            <a:ext cx="2534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E-way Set Associative (N-set)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contains ‘2^e’ entries)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to any e in 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360C80-BF12-4C00-A534-F9EED2333690}"/>
              </a:ext>
            </a:extLst>
          </p:cNvPr>
          <p:cNvSpPr/>
          <p:nvPr/>
        </p:nvSpPr>
        <p:spPr>
          <a:xfrm>
            <a:off x="10465984" y="0"/>
            <a:ext cx="1756582" cy="74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DA50C-D5EB-4E94-A00E-36AF3CD3C5AF}"/>
              </a:ext>
            </a:extLst>
          </p:cNvPr>
          <p:cNvSpPr txBox="1"/>
          <p:nvPr/>
        </p:nvSpPr>
        <p:spPr>
          <a:xfrm>
            <a:off x="10410395" y="48820"/>
            <a:ext cx="1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Splitting up the set ‘E’ ways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EA8DF-C00D-47D3-B687-54251142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916" y="2986465"/>
            <a:ext cx="3514792" cy="12098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363D2-C50E-40F6-A019-98D104CFDA02}"/>
              </a:ext>
            </a:extLst>
          </p:cNvPr>
          <p:cNvSpPr/>
          <p:nvPr/>
        </p:nvSpPr>
        <p:spPr>
          <a:xfrm>
            <a:off x="8545916" y="4442203"/>
            <a:ext cx="351479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6A74B-BC3B-40EA-9DD8-0C2F9FF90942}"/>
              </a:ext>
            </a:extLst>
          </p:cNvPr>
          <p:cNvSpPr txBox="1"/>
          <p:nvPr/>
        </p:nvSpPr>
        <p:spPr>
          <a:xfrm>
            <a:off x="9703237" y="4528999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11100010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D27B7-25F1-4A54-AAB2-C336F8DBB4E7}"/>
              </a:ext>
            </a:extLst>
          </p:cNvPr>
          <p:cNvSpPr txBox="1"/>
          <p:nvPr/>
        </p:nvSpPr>
        <p:spPr>
          <a:xfrm>
            <a:off x="11417737" y="5231065"/>
            <a:ext cx="54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88940-ACB2-44DF-824C-5935D528F9F7}"/>
              </a:ext>
            </a:extLst>
          </p:cNvPr>
          <p:cNvSpPr txBox="1"/>
          <p:nvPr/>
        </p:nvSpPr>
        <p:spPr>
          <a:xfrm>
            <a:off x="8545916" y="5231065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Tag!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A06D9-6567-492A-A05F-68354315B459}"/>
              </a:ext>
            </a:extLst>
          </p:cNvPr>
          <p:cNvSpPr txBox="1"/>
          <p:nvPr/>
        </p:nvSpPr>
        <p:spPr>
          <a:xfrm>
            <a:off x="10052099" y="5231065"/>
            <a:ext cx="78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001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Set Index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7F2D0A-8509-46BB-870A-71E88B249D8C}"/>
              </a:ext>
            </a:extLst>
          </p:cNvPr>
          <p:cNvSpPr/>
          <p:nvPr/>
        </p:nvSpPr>
        <p:spPr>
          <a:xfrm>
            <a:off x="1288613" y="2651954"/>
            <a:ext cx="4171950" cy="20335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AEE33FDA-821E-449B-A52A-B812F715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06453"/>
              </p:ext>
            </p:extLst>
          </p:nvPr>
        </p:nvGraphicFramePr>
        <p:xfrm>
          <a:off x="1555313" y="2808495"/>
          <a:ext cx="3638550" cy="172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4301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4301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86552"/>
                  </a:ext>
                </a:extLst>
              </a:tr>
              <a:tr h="4301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94687"/>
                  </a:ext>
                </a:extLst>
              </a:tr>
              <a:tr h="4301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906A5D-B46C-4443-93E6-DD23BC6B2F3C}"/>
              </a:ext>
            </a:extLst>
          </p:cNvPr>
          <p:cNvSpPr/>
          <p:nvPr/>
        </p:nvSpPr>
        <p:spPr>
          <a:xfrm>
            <a:off x="131292" y="3429000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71479-930E-415A-B69A-ECBBEE15D322}"/>
              </a:ext>
            </a:extLst>
          </p:cNvPr>
          <p:cNvSpPr txBox="1"/>
          <p:nvPr/>
        </p:nvSpPr>
        <p:spPr>
          <a:xfrm>
            <a:off x="211450" y="3523405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 = 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EE8CFF-ECB2-4E6C-9D09-0F648D52A491}"/>
              </a:ext>
            </a:extLst>
          </p:cNvPr>
          <p:cNvSpPr/>
          <p:nvPr/>
        </p:nvSpPr>
        <p:spPr>
          <a:xfrm>
            <a:off x="2826867" y="2015542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931BB1-E6A7-43B1-8A62-36B8C726AF14}"/>
              </a:ext>
            </a:extLst>
          </p:cNvPr>
          <p:cNvSpPr txBox="1"/>
          <p:nvPr/>
        </p:nvSpPr>
        <p:spPr>
          <a:xfrm>
            <a:off x="2907025" y="2109947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 = 3</a:t>
            </a:r>
          </a:p>
        </p:txBody>
      </p:sp>
    </p:spTree>
    <p:extLst>
      <p:ext uri="{BB962C8B-B14F-4D97-AF65-F5344CB8AC3E}">
        <p14:creationId xmlns:p14="http://schemas.microsoft.com/office/powerpoint/2010/main" val="186479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 animBg="1"/>
      <p:bldP spid="21" grpId="0"/>
      <p:bldP spid="22" grpId="0" animBg="1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 Fun(d)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03E94-B1C5-4667-B241-696376C6DC87}"/>
              </a:ext>
            </a:extLst>
          </p:cNvPr>
          <p:cNvSpPr/>
          <p:nvPr/>
        </p:nvSpPr>
        <p:spPr>
          <a:xfrm>
            <a:off x="8545916" y="533102"/>
            <a:ext cx="2876550" cy="203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EB97C-0A97-47E9-ABC7-524C5E6C61CF}"/>
              </a:ext>
            </a:extLst>
          </p:cNvPr>
          <p:cNvSpPr txBox="1"/>
          <p:nvPr/>
        </p:nvSpPr>
        <p:spPr>
          <a:xfrm>
            <a:off x="8716858" y="741705"/>
            <a:ext cx="2534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E-way Set Associative (N-set)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contains ‘2^e’ entries)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to any e in 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360C80-BF12-4C00-A534-F9EED2333690}"/>
              </a:ext>
            </a:extLst>
          </p:cNvPr>
          <p:cNvSpPr/>
          <p:nvPr/>
        </p:nvSpPr>
        <p:spPr>
          <a:xfrm>
            <a:off x="10465984" y="0"/>
            <a:ext cx="1756582" cy="74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DA50C-D5EB-4E94-A00E-36AF3CD3C5AF}"/>
              </a:ext>
            </a:extLst>
          </p:cNvPr>
          <p:cNvSpPr txBox="1"/>
          <p:nvPr/>
        </p:nvSpPr>
        <p:spPr>
          <a:xfrm>
            <a:off x="10410395" y="48820"/>
            <a:ext cx="1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Splitting up the set ‘E’ ways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EA8DF-C00D-47D3-B687-54251142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916" y="2986465"/>
            <a:ext cx="3514792" cy="12098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363D2-C50E-40F6-A019-98D104CFDA02}"/>
              </a:ext>
            </a:extLst>
          </p:cNvPr>
          <p:cNvSpPr/>
          <p:nvPr/>
        </p:nvSpPr>
        <p:spPr>
          <a:xfrm>
            <a:off x="8545916" y="4442203"/>
            <a:ext cx="351479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6A74B-BC3B-40EA-9DD8-0C2F9FF90942}"/>
              </a:ext>
            </a:extLst>
          </p:cNvPr>
          <p:cNvSpPr txBox="1"/>
          <p:nvPr/>
        </p:nvSpPr>
        <p:spPr>
          <a:xfrm>
            <a:off x="9703237" y="4528999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11100010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D27B7-25F1-4A54-AAB2-C336F8DBB4E7}"/>
              </a:ext>
            </a:extLst>
          </p:cNvPr>
          <p:cNvSpPr txBox="1"/>
          <p:nvPr/>
        </p:nvSpPr>
        <p:spPr>
          <a:xfrm>
            <a:off x="11417737" y="5231065"/>
            <a:ext cx="54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88940-ACB2-44DF-824C-5935D528F9F7}"/>
              </a:ext>
            </a:extLst>
          </p:cNvPr>
          <p:cNvSpPr txBox="1"/>
          <p:nvPr/>
        </p:nvSpPr>
        <p:spPr>
          <a:xfrm>
            <a:off x="8545916" y="5231065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Tag!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A06D9-6567-492A-A05F-68354315B459}"/>
              </a:ext>
            </a:extLst>
          </p:cNvPr>
          <p:cNvSpPr txBox="1"/>
          <p:nvPr/>
        </p:nvSpPr>
        <p:spPr>
          <a:xfrm>
            <a:off x="10052099" y="5231065"/>
            <a:ext cx="78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001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Set Index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7F2D0A-8509-46BB-870A-71E88B249D8C}"/>
              </a:ext>
            </a:extLst>
          </p:cNvPr>
          <p:cNvSpPr/>
          <p:nvPr/>
        </p:nvSpPr>
        <p:spPr>
          <a:xfrm>
            <a:off x="1288613" y="2651954"/>
            <a:ext cx="4171950" cy="20335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AEE33FDA-821E-449B-A52A-B812F715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31795"/>
              </p:ext>
            </p:extLst>
          </p:nvPr>
        </p:nvGraphicFramePr>
        <p:xfrm>
          <a:off x="1555313" y="2808495"/>
          <a:ext cx="3638550" cy="172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4301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4301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86552"/>
                  </a:ext>
                </a:extLst>
              </a:tr>
              <a:tr h="4301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94687"/>
                  </a:ext>
                </a:extLst>
              </a:tr>
              <a:tr h="4301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906A5D-B46C-4443-93E6-DD23BC6B2F3C}"/>
              </a:ext>
            </a:extLst>
          </p:cNvPr>
          <p:cNvSpPr/>
          <p:nvPr/>
        </p:nvSpPr>
        <p:spPr>
          <a:xfrm>
            <a:off x="131292" y="3429000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71479-930E-415A-B69A-ECBBEE15D322}"/>
              </a:ext>
            </a:extLst>
          </p:cNvPr>
          <p:cNvSpPr txBox="1"/>
          <p:nvPr/>
        </p:nvSpPr>
        <p:spPr>
          <a:xfrm>
            <a:off x="211450" y="3523405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 = 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EE8CFF-ECB2-4E6C-9D09-0F648D52A491}"/>
              </a:ext>
            </a:extLst>
          </p:cNvPr>
          <p:cNvSpPr/>
          <p:nvPr/>
        </p:nvSpPr>
        <p:spPr>
          <a:xfrm>
            <a:off x="2826867" y="2015542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931BB1-E6A7-43B1-8A62-36B8C726AF14}"/>
              </a:ext>
            </a:extLst>
          </p:cNvPr>
          <p:cNvSpPr txBox="1"/>
          <p:nvPr/>
        </p:nvSpPr>
        <p:spPr>
          <a:xfrm>
            <a:off x="2907025" y="2109947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 = 3</a:t>
            </a:r>
          </a:p>
        </p:txBody>
      </p:sp>
    </p:spTree>
    <p:extLst>
      <p:ext uri="{BB962C8B-B14F-4D97-AF65-F5344CB8AC3E}">
        <p14:creationId xmlns:p14="http://schemas.microsoft.com/office/powerpoint/2010/main" val="347387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 Fun(d)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03E94-B1C5-4667-B241-696376C6DC87}"/>
              </a:ext>
            </a:extLst>
          </p:cNvPr>
          <p:cNvSpPr/>
          <p:nvPr/>
        </p:nvSpPr>
        <p:spPr>
          <a:xfrm>
            <a:off x="8545916" y="533102"/>
            <a:ext cx="2876550" cy="203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EB97C-0A97-47E9-ABC7-524C5E6C61CF}"/>
              </a:ext>
            </a:extLst>
          </p:cNvPr>
          <p:cNvSpPr txBox="1"/>
          <p:nvPr/>
        </p:nvSpPr>
        <p:spPr>
          <a:xfrm>
            <a:off x="8716858" y="741705"/>
            <a:ext cx="2534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E-way Set Associative (N-set)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contains ‘2^e’ entries)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to any e in 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360C80-BF12-4C00-A534-F9EED2333690}"/>
              </a:ext>
            </a:extLst>
          </p:cNvPr>
          <p:cNvSpPr/>
          <p:nvPr/>
        </p:nvSpPr>
        <p:spPr>
          <a:xfrm>
            <a:off x="10465984" y="0"/>
            <a:ext cx="1756582" cy="74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DA50C-D5EB-4E94-A00E-36AF3CD3C5AF}"/>
              </a:ext>
            </a:extLst>
          </p:cNvPr>
          <p:cNvSpPr txBox="1"/>
          <p:nvPr/>
        </p:nvSpPr>
        <p:spPr>
          <a:xfrm>
            <a:off x="10410395" y="48820"/>
            <a:ext cx="1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Splitting up the set ‘E’ ways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EA8DF-C00D-47D3-B687-54251142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916" y="2986465"/>
            <a:ext cx="3514792" cy="12098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363D2-C50E-40F6-A019-98D104CFDA02}"/>
              </a:ext>
            </a:extLst>
          </p:cNvPr>
          <p:cNvSpPr/>
          <p:nvPr/>
        </p:nvSpPr>
        <p:spPr>
          <a:xfrm>
            <a:off x="8545916" y="4442203"/>
            <a:ext cx="351479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6A74B-BC3B-40EA-9DD8-0C2F9FF90942}"/>
              </a:ext>
            </a:extLst>
          </p:cNvPr>
          <p:cNvSpPr txBox="1"/>
          <p:nvPr/>
        </p:nvSpPr>
        <p:spPr>
          <a:xfrm>
            <a:off x="9703237" y="4528999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11100010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D27B7-25F1-4A54-AAB2-C336F8DBB4E7}"/>
              </a:ext>
            </a:extLst>
          </p:cNvPr>
          <p:cNvSpPr txBox="1"/>
          <p:nvPr/>
        </p:nvSpPr>
        <p:spPr>
          <a:xfrm>
            <a:off x="11417737" y="5231065"/>
            <a:ext cx="54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88940-ACB2-44DF-824C-5935D528F9F7}"/>
              </a:ext>
            </a:extLst>
          </p:cNvPr>
          <p:cNvSpPr txBox="1"/>
          <p:nvPr/>
        </p:nvSpPr>
        <p:spPr>
          <a:xfrm>
            <a:off x="8545916" y="5231065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Tag!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A06D9-6567-492A-A05F-68354315B459}"/>
              </a:ext>
            </a:extLst>
          </p:cNvPr>
          <p:cNvSpPr txBox="1"/>
          <p:nvPr/>
        </p:nvSpPr>
        <p:spPr>
          <a:xfrm>
            <a:off x="10052099" y="5231065"/>
            <a:ext cx="78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001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Set Index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7F2D0A-8509-46BB-870A-71E88B249D8C}"/>
              </a:ext>
            </a:extLst>
          </p:cNvPr>
          <p:cNvSpPr/>
          <p:nvPr/>
        </p:nvSpPr>
        <p:spPr>
          <a:xfrm>
            <a:off x="1288613" y="2651954"/>
            <a:ext cx="4171950" cy="20335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AEE33FDA-821E-449B-A52A-B812F7153ACD}"/>
              </a:ext>
            </a:extLst>
          </p:cNvPr>
          <p:cNvGraphicFramePr>
            <a:graphicFrameLocks noGrp="1"/>
          </p:cNvGraphicFramePr>
          <p:nvPr/>
        </p:nvGraphicFramePr>
        <p:xfrm>
          <a:off x="1555313" y="2808495"/>
          <a:ext cx="3638550" cy="172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4301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4301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86552"/>
                  </a:ext>
                </a:extLst>
              </a:tr>
              <a:tr h="4301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94687"/>
                  </a:ext>
                </a:extLst>
              </a:tr>
              <a:tr h="4301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906A5D-B46C-4443-93E6-DD23BC6B2F3C}"/>
              </a:ext>
            </a:extLst>
          </p:cNvPr>
          <p:cNvSpPr/>
          <p:nvPr/>
        </p:nvSpPr>
        <p:spPr>
          <a:xfrm>
            <a:off x="131292" y="3429000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71479-930E-415A-B69A-ECBBEE15D322}"/>
              </a:ext>
            </a:extLst>
          </p:cNvPr>
          <p:cNvSpPr txBox="1"/>
          <p:nvPr/>
        </p:nvSpPr>
        <p:spPr>
          <a:xfrm>
            <a:off x="211450" y="3523405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 = 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EE8CFF-ECB2-4E6C-9D09-0F648D52A491}"/>
              </a:ext>
            </a:extLst>
          </p:cNvPr>
          <p:cNvSpPr/>
          <p:nvPr/>
        </p:nvSpPr>
        <p:spPr>
          <a:xfrm>
            <a:off x="2826867" y="2015542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931BB1-E6A7-43B1-8A62-36B8C726AF14}"/>
              </a:ext>
            </a:extLst>
          </p:cNvPr>
          <p:cNvSpPr txBox="1"/>
          <p:nvPr/>
        </p:nvSpPr>
        <p:spPr>
          <a:xfrm>
            <a:off x="2907025" y="2109947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 = 3</a:t>
            </a:r>
          </a:p>
        </p:txBody>
      </p:sp>
    </p:spTree>
    <p:extLst>
      <p:ext uri="{BB962C8B-B14F-4D97-AF65-F5344CB8AC3E}">
        <p14:creationId xmlns:p14="http://schemas.microsoft.com/office/powerpoint/2010/main" val="403092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Cache, outside looking in</a:t>
            </a:r>
          </a:p>
        </p:txBody>
      </p:sp>
    </p:spTree>
    <p:extLst>
      <p:ext uri="{BB962C8B-B14F-4D97-AF65-F5344CB8AC3E}">
        <p14:creationId xmlns:p14="http://schemas.microsoft.com/office/powerpoint/2010/main" val="1011776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 Fun(d)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03E94-B1C5-4667-B241-696376C6DC87}"/>
              </a:ext>
            </a:extLst>
          </p:cNvPr>
          <p:cNvSpPr/>
          <p:nvPr/>
        </p:nvSpPr>
        <p:spPr>
          <a:xfrm>
            <a:off x="8545916" y="533102"/>
            <a:ext cx="2876550" cy="203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EB97C-0A97-47E9-ABC7-524C5E6C61CF}"/>
              </a:ext>
            </a:extLst>
          </p:cNvPr>
          <p:cNvSpPr txBox="1"/>
          <p:nvPr/>
        </p:nvSpPr>
        <p:spPr>
          <a:xfrm>
            <a:off x="8716858" y="741705"/>
            <a:ext cx="2534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E-way Set Associative (N-set)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contains ‘2^e’ entries)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to any e in 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360C80-BF12-4C00-A534-F9EED2333690}"/>
              </a:ext>
            </a:extLst>
          </p:cNvPr>
          <p:cNvSpPr/>
          <p:nvPr/>
        </p:nvSpPr>
        <p:spPr>
          <a:xfrm>
            <a:off x="10465984" y="0"/>
            <a:ext cx="1756582" cy="74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DA50C-D5EB-4E94-A00E-36AF3CD3C5AF}"/>
              </a:ext>
            </a:extLst>
          </p:cNvPr>
          <p:cNvSpPr txBox="1"/>
          <p:nvPr/>
        </p:nvSpPr>
        <p:spPr>
          <a:xfrm>
            <a:off x="10410395" y="48820"/>
            <a:ext cx="1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Splitting up the set ‘E’ ways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EA8DF-C00D-47D3-B687-54251142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916" y="2986465"/>
            <a:ext cx="3514792" cy="12098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363D2-C50E-40F6-A019-98D104CFDA02}"/>
              </a:ext>
            </a:extLst>
          </p:cNvPr>
          <p:cNvSpPr/>
          <p:nvPr/>
        </p:nvSpPr>
        <p:spPr>
          <a:xfrm>
            <a:off x="8545916" y="4442203"/>
            <a:ext cx="351479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6A74B-BC3B-40EA-9DD8-0C2F9FF90942}"/>
              </a:ext>
            </a:extLst>
          </p:cNvPr>
          <p:cNvSpPr txBox="1"/>
          <p:nvPr/>
        </p:nvSpPr>
        <p:spPr>
          <a:xfrm>
            <a:off x="9703237" y="4528999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11100010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D27B7-25F1-4A54-AAB2-C336F8DBB4E7}"/>
              </a:ext>
            </a:extLst>
          </p:cNvPr>
          <p:cNvSpPr txBox="1"/>
          <p:nvPr/>
        </p:nvSpPr>
        <p:spPr>
          <a:xfrm>
            <a:off x="11417737" y="5231065"/>
            <a:ext cx="54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88940-ACB2-44DF-824C-5935D528F9F7}"/>
              </a:ext>
            </a:extLst>
          </p:cNvPr>
          <p:cNvSpPr txBox="1"/>
          <p:nvPr/>
        </p:nvSpPr>
        <p:spPr>
          <a:xfrm>
            <a:off x="8545916" y="5231065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Tag!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A06D9-6567-492A-A05F-68354315B459}"/>
              </a:ext>
            </a:extLst>
          </p:cNvPr>
          <p:cNvSpPr txBox="1"/>
          <p:nvPr/>
        </p:nvSpPr>
        <p:spPr>
          <a:xfrm>
            <a:off x="10052099" y="5231065"/>
            <a:ext cx="78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001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Set Index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7F2D0A-8509-46BB-870A-71E88B249D8C}"/>
              </a:ext>
            </a:extLst>
          </p:cNvPr>
          <p:cNvSpPr/>
          <p:nvPr/>
        </p:nvSpPr>
        <p:spPr>
          <a:xfrm>
            <a:off x="1288613" y="2651954"/>
            <a:ext cx="4171950" cy="20335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AEE33FDA-821E-449B-A52A-B812F715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51145"/>
              </p:ext>
            </p:extLst>
          </p:nvPr>
        </p:nvGraphicFramePr>
        <p:xfrm>
          <a:off x="1555313" y="2808495"/>
          <a:ext cx="3638550" cy="1810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35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713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[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1110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86552"/>
                  </a:ext>
                </a:extLst>
              </a:tr>
              <a:tr h="33565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94687"/>
                  </a:ext>
                </a:extLst>
              </a:tr>
              <a:tr h="33565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906A5D-B46C-4443-93E6-DD23BC6B2F3C}"/>
              </a:ext>
            </a:extLst>
          </p:cNvPr>
          <p:cNvSpPr/>
          <p:nvPr/>
        </p:nvSpPr>
        <p:spPr>
          <a:xfrm>
            <a:off x="131292" y="3429000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71479-930E-415A-B69A-ECBBEE15D322}"/>
              </a:ext>
            </a:extLst>
          </p:cNvPr>
          <p:cNvSpPr txBox="1"/>
          <p:nvPr/>
        </p:nvSpPr>
        <p:spPr>
          <a:xfrm>
            <a:off x="211450" y="3523405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 = 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EE8CFF-ECB2-4E6C-9D09-0F648D52A491}"/>
              </a:ext>
            </a:extLst>
          </p:cNvPr>
          <p:cNvSpPr/>
          <p:nvPr/>
        </p:nvSpPr>
        <p:spPr>
          <a:xfrm>
            <a:off x="2826867" y="2015542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931BB1-E6A7-43B1-8A62-36B8C726AF14}"/>
              </a:ext>
            </a:extLst>
          </p:cNvPr>
          <p:cNvSpPr txBox="1"/>
          <p:nvPr/>
        </p:nvSpPr>
        <p:spPr>
          <a:xfrm>
            <a:off x="2907025" y="2109947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 = 3</a:t>
            </a:r>
          </a:p>
        </p:txBody>
      </p:sp>
    </p:spTree>
    <p:extLst>
      <p:ext uri="{BB962C8B-B14F-4D97-AF65-F5344CB8AC3E}">
        <p14:creationId xmlns:p14="http://schemas.microsoft.com/office/powerpoint/2010/main" val="564420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 Fun(d)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03E94-B1C5-4667-B241-696376C6DC87}"/>
              </a:ext>
            </a:extLst>
          </p:cNvPr>
          <p:cNvSpPr/>
          <p:nvPr/>
        </p:nvSpPr>
        <p:spPr>
          <a:xfrm>
            <a:off x="8545916" y="533102"/>
            <a:ext cx="2876550" cy="203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EB97C-0A97-47E9-ABC7-524C5E6C61CF}"/>
              </a:ext>
            </a:extLst>
          </p:cNvPr>
          <p:cNvSpPr txBox="1"/>
          <p:nvPr/>
        </p:nvSpPr>
        <p:spPr>
          <a:xfrm>
            <a:off x="8716858" y="741705"/>
            <a:ext cx="2534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E-way Set Associative (N-set)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contains ‘2^e’ entries)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to any e in 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360C80-BF12-4C00-A534-F9EED2333690}"/>
              </a:ext>
            </a:extLst>
          </p:cNvPr>
          <p:cNvSpPr/>
          <p:nvPr/>
        </p:nvSpPr>
        <p:spPr>
          <a:xfrm>
            <a:off x="10465984" y="0"/>
            <a:ext cx="1756582" cy="74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DA50C-D5EB-4E94-A00E-36AF3CD3C5AF}"/>
              </a:ext>
            </a:extLst>
          </p:cNvPr>
          <p:cNvSpPr txBox="1"/>
          <p:nvPr/>
        </p:nvSpPr>
        <p:spPr>
          <a:xfrm>
            <a:off x="10410395" y="48820"/>
            <a:ext cx="1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Splitting up the set ‘E’ ways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EA8DF-C00D-47D3-B687-54251142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916" y="2986465"/>
            <a:ext cx="3514792" cy="12098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363D2-C50E-40F6-A019-98D104CFDA02}"/>
              </a:ext>
            </a:extLst>
          </p:cNvPr>
          <p:cNvSpPr/>
          <p:nvPr/>
        </p:nvSpPr>
        <p:spPr>
          <a:xfrm>
            <a:off x="8545916" y="4442203"/>
            <a:ext cx="351479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6A74B-BC3B-40EA-9DD8-0C2F9FF90942}"/>
              </a:ext>
            </a:extLst>
          </p:cNvPr>
          <p:cNvSpPr txBox="1"/>
          <p:nvPr/>
        </p:nvSpPr>
        <p:spPr>
          <a:xfrm>
            <a:off x="9703237" y="4528999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11100010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D27B7-25F1-4A54-AAB2-C336F8DBB4E7}"/>
              </a:ext>
            </a:extLst>
          </p:cNvPr>
          <p:cNvSpPr txBox="1"/>
          <p:nvPr/>
        </p:nvSpPr>
        <p:spPr>
          <a:xfrm>
            <a:off x="11417737" y="5231065"/>
            <a:ext cx="54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88940-ACB2-44DF-824C-5935D528F9F7}"/>
              </a:ext>
            </a:extLst>
          </p:cNvPr>
          <p:cNvSpPr txBox="1"/>
          <p:nvPr/>
        </p:nvSpPr>
        <p:spPr>
          <a:xfrm>
            <a:off x="8545916" y="5231065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Tag!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A06D9-6567-492A-A05F-68354315B459}"/>
              </a:ext>
            </a:extLst>
          </p:cNvPr>
          <p:cNvSpPr txBox="1"/>
          <p:nvPr/>
        </p:nvSpPr>
        <p:spPr>
          <a:xfrm>
            <a:off x="10052099" y="5231065"/>
            <a:ext cx="78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001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Set Index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7F2D0A-8509-46BB-870A-71E88B249D8C}"/>
              </a:ext>
            </a:extLst>
          </p:cNvPr>
          <p:cNvSpPr/>
          <p:nvPr/>
        </p:nvSpPr>
        <p:spPr>
          <a:xfrm>
            <a:off x="1288613" y="2651954"/>
            <a:ext cx="4171950" cy="20335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AEE33FDA-821E-449B-A52A-B812F715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044266"/>
              </p:ext>
            </p:extLst>
          </p:nvPr>
        </p:nvGraphicFramePr>
        <p:xfrm>
          <a:off x="1555313" y="2798969"/>
          <a:ext cx="3638550" cy="179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8334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57046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[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[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1010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[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110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86552"/>
                  </a:ext>
                </a:extLst>
              </a:tr>
              <a:tr h="38334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94687"/>
                  </a:ext>
                </a:extLst>
              </a:tr>
              <a:tr h="38334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906A5D-B46C-4443-93E6-DD23BC6B2F3C}"/>
              </a:ext>
            </a:extLst>
          </p:cNvPr>
          <p:cNvSpPr/>
          <p:nvPr/>
        </p:nvSpPr>
        <p:spPr>
          <a:xfrm>
            <a:off x="131292" y="3429000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71479-930E-415A-B69A-ECBBEE15D322}"/>
              </a:ext>
            </a:extLst>
          </p:cNvPr>
          <p:cNvSpPr txBox="1"/>
          <p:nvPr/>
        </p:nvSpPr>
        <p:spPr>
          <a:xfrm>
            <a:off x="211450" y="3523405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 = 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EE8CFF-ECB2-4E6C-9D09-0F648D52A491}"/>
              </a:ext>
            </a:extLst>
          </p:cNvPr>
          <p:cNvSpPr/>
          <p:nvPr/>
        </p:nvSpPr>
        <p:spPr>
          <a:xfrm>
            <a:off x="2826867" y="2015542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931BB1-E6A7-43B1-8A62-36B8C726AF14}"/>
              </a:ext>
            </a:extLst>
          </p:cNvPr>
          <p:cNvSpPr txBox="1"/>
          <p:nvPr/>
        </p:nvSpPr>
        <p:spPr>
          <a:xfrm>
            <a:off x="2907025" y="2109947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 = 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30A87A-EAFD-420B-A900-CD73A775B88A}"/>
              </a:ext>
            </a:extLst>
          </p:cNvPr>
          <p:cNvSpPr/>
          <p:nvPr/>
        </p:nvSpPr>
        <p:spPr>
          <a:xfrm>
            <a:off x="2826866" y="4898331"/>
            <a:ext cx="1071529" cy="6463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22CF9-1F57-4AA6-9DFB-CC9F2C7EE195}"/>
              </a:ext>
            </a:extLst>
          </p:cNvPr>
          <p:cNvSpPr txBox="1"/>
          <p:nvPr/>
        </p:nvSpPr>
        <p:spPr>
          <a:xfrm>
            <a:off x="2866945" y="5036830"/>
            <a:ext cx="9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Replace!</a:t>
            </a:r>
          </a:p>
        </p:txBody>
      </p:sp>
    </p:spTree>
    <p:extLst>
      <p:ext uri="{BB962C8B-B14F-4D97-AF65-F5344CB8AC3E}">
        <p14:creationId xmlns:p14="http://schemas.microsoft.com/office/powerpoint/2010/main" val="236895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 Fun(d)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03E94-B1C5-4667-B241-696376C6DC87}"/>
              </a:ext>
            </a:extLst>
          </p:cNvPr>
          <p:cNvSpPr/>
          <p:nvPr/>
        </p:nvSpPr>
        <p:spPr>
          <a:xfrm>
            <a:off x="8545916" y="533102"/>
            <a:ext cx="2876550" cy="203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EB97C-0A97-47E9-ABC7-524C5E6C61CF}"/>
              </a:ext>
            </a:extLst>
          </p:cNvPr>
          <p:cNvSpPr txBox="1"/>
          <p:nvPr/>
        </p:nvSpPr>
        <p:spPr>
          <a:xfrm>
            <a:off x="8716858" y="741705"/>
            <a:ext cx="2534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E-way Set Associative (N-set)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contains ‘2^e’ entries)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to any e in 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360C80-BF12-4C00-A534-F9EED2333690}"/>
              </a:ext>
            </a:extLst>
          </p:cNvPr>
          <p:cNvSpPr/>
          <p:nvPr/>
        </p:nvSpPr>
        <p:spPr>
          <a:xfrm>
            <a:off x="10465984" y="0"/>
            <a:ext cx="1756582" cy="74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DA50C-D5EB-4E94-A00E-36AF3CD3C5AF}"/>
              </a:ext>
            </a:extLst>
          </p:cNvPr>
          <p:cNvSpPr txBox="1"/>
          <p:nvPr/>
        </p:nvSpPr>
        <p:spPr>
          <a:xfrm>
            <a:off x="10410395" y="48820"/>
            <a:ext cx="1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Splitting up the set ‘E’ ways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EA8DF-C00D-47D3-B687-54251142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916" y="2986465"/>
            <a:ext cx="3514792" cy="12098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363D2-C50E-40F6-A019-98D104CFDA02}"/>
              </a:ext>
            </a:extLst>
          </p:cNvPr>
          <p:cNvSpPr/>
          <p:nvPr/>
        </p:nvSpPr>
        <p:spPr>
          <a:xfrm>
            <a:off x="8545916" y="4442203"/>
            <a:ext cx="351479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6A74B-BC3B-40EA-9DD8-0C2F9FF90942}"/>
              </a:ext>
            </a:extLst>
          </p:cNvPr>
          <p:cNvSpPr txBox="1"/>
          <p:nvPr/>
        </p:nvSpPr>
        <p:spPr>
          <a:xfrm>
            <a:off x="9703237" y="4528999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11100010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D27B7-25F1-4A54-AAB2-C336F8DBB4E7}"/>
              </a:ext>
            </a:extLst>
          </p:cNvPr>
          <p:cNvSpPr txBox="1"/>
          <p:nvPr/>
        </p:nvSpPr>
        <p:spPr>
          <a:xfrm>
            <a:off x="11417737" y="5231065"/>
            <a:ext cx="54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88940-ACB2-44DF-824C-5935D528F9F7}"/>
              </a:ext>
            </a:extLst>
          </p:cNvPr>
          <p:cNvSpPr txBox="1"/>
          <p:nvPr/>
        </p:nvSpPr>
        <p:spPr>
          <a:xfrm>
            <a:off x="8545916" y="5231065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Tag!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A06D9-6567-492A-A05F-68354315B459}"/>
              </a:ext>
            </a:extLst>
          </p:cNvPr>
          <p:cNvSpPr txBox="1"/>
          <p:nvPr/>
        </p:nvSpPr>
        <p:spPr>
          <a:xfrm>
            <a:off x="10052099" y="5231065"/>
            <a:ext cx="78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001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Set Index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7F2D0A-8509-46BB-870A-71E88B249D8C}"/>
              </a:ext>
            </a:extLst>
          </p:cNvPr>
          <p:cNvSpPr/>
          <p:nvPr/>
        </p:nvSpPr>
        <p:spPr>
          <a:xfrm>
            <a:off x="1288613" y="2651954"/>
            <a:ext cx="4171950" cy="20335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AEE33FDA-821E-449B-A52A-B812F7153ACD}"/>
              </a:ext>
            </a:extLst>
          </p:cNvPr>
          <p:cNvGraphicFramePr>
            <a:graphicFrameLocks noGrp="1"/>
          </p:cNvGraphicFramePr>
          <p:nvPr/>
        </p:nvGraphicFramePr>
        <p:xfrm>
          <a:off x="1555313" y="2798969"/>
          <a:ext cx="3638550" cy="179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8334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57046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[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[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1010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[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110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86552"/>
                  </a:ext>
                </a:extLst>
              </a:tr>
              <a:tr h="38334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94687"/>
                  </a:ext>
                </a:extLst>
              </a:tr>
              <a:tr h="38334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906A5D-B46C-4443-93E6-DD23BC6B2F3C}"/>
              </a:ext>
            </a:extLst>
          </p:cNvPr>
          <p:cNvSpPr/>
          <p:nvPr/>
        </p:nvSpPr>
        <p:spPr>
          <a:xfrm>
            <a:off x="131292" y="3429000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71479-930E-415A-B69A-ECBBEE15D322}"/>
              </a:ext>
            </a:extLst>
          </p:cNvPr>
          <p:cNvSpPr txBox="1"/>
          <p:nvPr/>
        </p:nvSpPr>
        <p:spPr>
          <a:xfrm>
            <a:off x="211450" y="3523405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 = 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EE8CFF-ECB2-4E6C-9D09-0F648D52A491}"/>
              </a:ext>
            </a:extLst>
          </p:cNvPr>
          <p:cNvSpPr/>
          <p:nvPr/>
        </p:nvSpPr>
        <p:spPr>
          <a:xfrm>
            <a:off x="2826867" y="2015542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931BB1-E6A7-43B1-8A62-36B8C726AF14}"/>
              </a:ext>
            </a:extLst>
          </p:cNvPr>
          <p:cNvSpPr txBox="1"/>
          <p:nvPr/>
        </p:nvSpPr>
        <p:spPr>
          <a:xfrm>
            <a:off x="2907025" y="2109947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 = 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30A87A-EAFD-420B-A900-CD73A775B88A}"/>
              </a:ext>
            </a:extLst>
          </p:cNvPr>
          <p:cNvSpPr/>
          <p:nvPr/>
        </p:nvSpPr>
        <p:spPr>
          <a:xfrm>
            <a:off x="2826866" y="4898331"/>
            <a:ext cx="1071529" cy="6463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22CF9-1F57-4AA6-9DFB-CC9F2C7EE195}"/>
              </a:ext>
            </a:extLst>
          </p:cNvPr>
          <p:cNvSpPr txBox="1"/>
          <p:nvPr/>
        </p:nvSpPr>
        <p:spPr>
          <a:xfrm>
            <a:off x="2826867" y="5036830"/>
            <a:ext cx="107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1010 LRU</a:t>
            </a:r>
          </a:p>
        </p:txBody>
      </p:sp>
    </p:spTree>
    <p:extLst>
      <p:ext uri="{BB962C8B-B14F-4D97-AF65-F5344CB8AC3E}">
        <p14:creationId xmlns:p14="http://schemas.microsoft.com/office/powerpoint/2010/main" val="124286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 Fun(d)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03E94-B1C5-4667-B241-696376C6DC87}"/>
              </a:ext>
            </a:extLst>
          </p:cNvPr>
          <p:cNvSpPr/>
          <p:nvPr/>
        </p:nvSpPr>
        <p:spPr>
          <a:xfrm>
            <a:off x="8545916" y="533102"/>
            <a:ext cx="2876550" cy="203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EB97C-0A97-47E9-ABC7-524C5E6C61CF}"/>
              </a:ext>
            </a:extLst>
          </p:cNvPr>
          <p:cNvSpPr txBox="1"/>
          <p:nvPr/>
        </p:nvSpPr>
        <p:spPr>
          <a:xfrm>
            <a:off x="8716858" y="741705"/>
            <a:ext cx="2534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E-way Set Associative (N-set)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contains ‘2^e’ entries)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to any e in 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360C80-BF12-4C00-A534-F9EED2333690}"/>
              </a:ext>
            </a:extLst>
          </p:cNvPr>
          <p:cNvSpPr/>
          <p:nvPr/>
        </p:nvSpPr>
        <p:spPr>
          <a:xfrm>
            <a:off x="10465984" y="0"/>
            <a:ext cx="1756582" cy="74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DA50C-D5EB-4E94-A00E-36AF3CD3C5AF}"/>
              </a:ext>
            </a:extLst>
          </p:cNvPr>
          <p:cNvSpPr txBox="1"/>
          <p:nvPr/>
        </p:nvSpPr>
        <p:spPr>
          <a:xfrm>
            <a:off x="10410395" y="48820"/>
            <a:ext cx="1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Splitting up the set ‘E’ ways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EA8DF-C00D-47D3-B687-54251142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916" y="2986465"/>
            <a:ext cx="3514792" cy="12098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363D2-C50E-40F6-A019-98D104CFDA02}"/>
              </a:ext>
            </a:extLst>
          </p:cNvPr>
          <p:cNvSpPr/>
          <p:nvPr/>
        </p:nvSpPr>
        <p:spPr>
          <a:xfrm>
            <a:off x="8545916" y="4442203"/>
            <a:ext cx="351479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6A74B-BC3B-40EA-9DD8-0C2F9FF90942}"/>
              </a:ext>
            </a:extLst>
          </p:cNvPr>
          <p:cNvSpPr txBox="1"/>
          <p:nvPr/>
        </p:nvSpPr>
        <p:spPr>
          <a:xfrm>
            <a:off x="9703237" y="4528999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11100010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D27B7-25F1-4A54-AAB2-C336F8DBB4E7}"/>
              </a:ext>
            </a:extLst>
          </p:cNvPr>
          <p:cNvSpPr txBox="1"/>
          <p:nvPr/>
        </p:nvSpPr>
        <p:spPr>
          <a:xfrm>
            <a:off x="11417737" y="5231065"/>
            <a:ext cx="54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88940-ACB2-44DF-824C-5935D528F9F7}"/>
              </a:ext>
            </a:extLst>
          </p:cNvPr>
          <p:cNvSpPr txBox="1"/>
          <p:nvPr/>
        </p:nvSpPr>
        <p:spPr>
          <a:xfrm>
            <a:off x="8545916" y="5231065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Tag!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A06D9-6567-492A-A05F-68354315B459}"/>
              </a:ext>
            </a:extLst>
          </p:cNvPr>
          <p:cNvSpPr txBox="1"/>
          <p:nvPr/>
        </p:nvSpPr>
        <p:spPr>
          <a:xfrm>
            <a:off x="10052099" y="5231065"/>
            <a:ext cx="78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001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Set Index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7F2D0A-8509-46BB-870A-71E88B249D8C}"/>
              </a:ext>
            </a:extLst>
          </p:cNvPr>
          <p:cNvSpPr/>
          <p:nvPr/>
        </p:nvSpPr>
        <p:spPr>
          <a:xfrm>
            <a:off x="1288613" y="2651954"/>
            <a:ext cx="4171950" cy="20335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AEE33FDA-821E-449B-A52A-B812F715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095042"/>
              </p:ext>
            </p:extLst>
          </p:nvPr>
        </p:nvGraphicFramePr>
        <p:xfrm>
          <a:off x="1555313" y="2798969"/>
          <a:ext cx="3638550" cy="179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8334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57046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[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[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1110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[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110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86552"/>
                  </a:ext>
                </a:extLst>
              </a:tr>
              <a:tr h="38334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94687"/>
                  </a:ext>
                </a:extLst>
              </a:tr>
              <a:tr h="38334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906A5D-B46C-4443-93E6-DD23BC6B2F3C}"/>
              </a:ext>
            </a:extLst>
          </p:cNvPr>
          <p:cNvSpPr/>
          <p:nvPr/>
        </p:nvSpPr>
        <p:spPr>
          <a:xfrm>
            <a:off x="131292" y="3429000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71479-930E-415A-B69A-ECBBEE15D322}"/>
              </a:ext>
            </a:extLst>
          </p:cNvPr>
          <p:cNvSpPr txBox="1"/>
          <p:nvPr/>
        </p:nvSpPr>
        <p:spPr>
          <a:xfrm>
            <a:off x="211450" y="3523405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 = 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EE8CFF-ECB2-4E6C-9D09-0F648D52A491}"/>
              </a:ext>
            </a:extLst>
          </p:cNvPr>
          <p:cNvSpPr/>
          <p:nvPr/>
        </p:nvSpPr>
        <p:spPr>
          <a:xfrm>
            <a:off x="2826867" y="2015542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931BB1-E6A7-43B1-8A62-36B8C726AF14}"/>
              </a:ext>
            </a:extLst>
          </p:cNvPr>
          <p:cNvSpPr txBox="1"/>
          <p:nvPr/>
        </p:nvSpPr>
        <p:spPr>
          <a:xfrm>
            <a:off x="2907025" y="2109947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 = 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DE168E7-E0BA-4F89-8765-38BB9D105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85128"/>
            <a:ext cx="5334744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3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Swing and a miss (twice)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38602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88859"/>
              </p:ext>
            </p:extLst>
          </p:nvPr>
        </p:nvGraphicFramePr>
        <p:xfrm>
          <a:off x="4276725" y="41450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13525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14202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19251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20023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read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25124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88945"/>
              </p:ext>
            </p:extLst>
          </p:nvPr>
        </p:nvGraphicFramePr>
        <p:xfrm>
          <a:off x="4276725" y="26287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[0x01]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5" y="2000727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[0xff]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130AA02-7D81-4BF1-9989-7133827F0D60}"/>
              </a:ext>
            </a:extLst>
          </p:cNvPr>
          <p:cNvSpPr/>
          <p:nvPr/>
        </p:nvSpPr>
        <p:spPr>
          <a:xfrm>
            <a:off x="5791200" y="3476624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C0C67-ABBC-4D67-944D-9231DAF93812}"/>
              </a:ext>
            </a:extLst>
          </p:cNvPr>
          <p:cNvSpPr txBox="1"/>
          <p:nvPr/>
        </p:nvSpPr>
        <p:spPr>
          <a:xfrm>
            <a:off x="6400800" y="3544369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 read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695DD3-77B4-49C9-853D-4E60B9913AFC}"/>
              </a:ext>
            </a:extLst>
          </p:cNvPr>
          <p:cNvSpPr txBox="1"/>
          <p:nvPr/>
        </p:nvSpPr>
        <p:spPr>
          <a:xfrm>
            <a:off x="7762875" y="3542703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[0xff]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835D82B-6F85-49DE-BD92-C8F98C72DC95}"/>
              </a:ext>
            </a:extLst>
          </p:cNvPr>
          <p:cNvSpPr/>
          <p:nvPr/>
        </p:nvSpPr>
        <p:spPr>
          <a:xfrm>
            <a:off x="4505325" y="5749770"/>
            <a:ext cx="3400425" cy="107001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82DE30E-9F2F-4098-8B20-F1F1208CB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18027"/>
              </p:ext>
            </p:extLst>
          </p:nvPr>
        </p:nvGraphicFramePr>
        <p:xfrm>
          <a:off x="4722703" y="5910741"/>
          <a:ext cx="296566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556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988556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988556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2347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[0xf0]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[0xf1]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[0xf2]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23479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[0xf3]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[0xf4]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[0xf5]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23" name="Arrow: Down 22">
            <a:extLst>
              <a:ext uri="{FF2B5EF4-FFF2-40B4-BE49-F238E27FC236}">
                <a16:creationId xmlns:a16="http://schemas.microsoft.com/office/drawing/2014/main" id="{B829930C-A55F-4EEF-96A6-AA0C1F8430E4}"/>
              </a:ext>
            </a:extLst>
          </p:cNvPr>
          <p:cNvSpPr/>
          <p:nvPr/>
        </p:nvSpPr>
        <p:spPr>
          <a:xfrm>
            <a:off x="5829300" y="5297809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D5EB0-F804-45AA-B52A-52A40E5AF7AA}"/>
              </a:ext>
            </a:extLst>
          </p:cNvPr>
          <p:cNvSpPr txBox="1"/>
          <p:nvPr/>
        </p:nvSpPr>
        <p:spPr>
          <a:xfrm>
            <a:off x="6438900" y="5442585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 read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1A5E40-0FFA-4531-B7ED-D865141429F8}"/>
              </a:ext>
            </a:extLst>
          </p:cNvPr>
          <p:cNvSpPr txBox="1"/>
          <p:nvPr/>
        </p:nvSpPr>
        <p:spPr>
          <a:xfrm>
            <a:off x="7762875" y="5445920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[0xff]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0896EC3-7233-4FE0-95A5-C4A6AB1D6A9B}"/>
              </a:ext>
            </a:extLst>
          </p:cNvPr>
          <p:cNvSpPr/>
          <p:nvPr/>
        </p:nvSpPr>
        <p:spPr>
          <a:xfrm>
            <a:off x="904875" y="3152775"/>
            <a:ext cx="2419350" cy="132556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901425-0E2F-4871-A404-66FA414CE897}"/>
              </a:ext>
            </a:extLst>
          </p:cNvPr>
          <p:cNvSpPr txBox="1"/>
          <p:nvPr/>
        </p:nvSpPr>
        <p:spPr>
          <a:xfrm>
            <a:off x="1052512" y="3260080"/>
            <a:ext cx="2124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need a ‘memory replacement’ algorithm for data backed on disk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DCED615-F0EF-4D1E-85B2-E061FAB25E53}"/>
              </a:ext>
            </a:extLst>
          </p:cNvPr>
          <p:cNvSpPr/>
          <p:nvPr/>
        </p:nvSpPr>
        <p:spPr>
          <a:xfrm rot="10800000">
            <a:off x="5133975" y="5297809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6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/>
      <p:bldP spid="25" grpId="0" animBg="1"/>
      <p:bldP spid="26" grpId="0" animBg="1"/>
      <p:bldP spid="27" grpId="0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Money Management</a:t>
            </a:r>
          </a:p>
        </p:txBody>
      </p:sp>
    </p:spTree>
    <p:extLst>
      <p:ext uri="{BB962C8B-B14F-4D97-AF65-F5344CB8AC3E}">
        <p14:creationId xmlns:p14="http://schemas.microsoft.com/office/powerpoint/2010/main" val="2476714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DA40-6721-4714-9534-03D92E93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Caching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411E-C2D3-4C81-AD95-0C4191F9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goal is to keep data in the caches for as long as you possibly can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Accessing data outside the cache is really, really slow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Example: my DL homework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12hrs vs. 30minutes</a:t>
            </a:r>
          </a:p>
          <a:p>
            <a:r>
              <a:rPr lang="en-US" dirty="0">
                <a:solidFill>
                  <a:schemeClr val="bg1"/>
                </a:solidFill>
              </a:rPr>
              <a:t>My professor once said, many time problems in CS, add caching to it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38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DA40-6721-4714-9534-03D92E93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can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411E-C2D3-4C81-AD95-0C4191F9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Well… not all </a:t>
            </a:r>
            <a:r>
              <a:rPr lang="en-US" b="1" dirty="0">
                <a:solidFill>
                  <a:schemeClr val="bg1"/>
                </a:solidFill>
              </a:rPr>
              <a:t>that</a:t>
            </a:r>
            <a:r>
              <a:rPr lang="en-US" dirty="0">
                <a:solidFill>
                  <a:schemeClr val="bg1"/>
                </a:solidFill>
              </a:rPr>
              <a:t> much to tell the truth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 can’t physically go in and change the cache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 x86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There’s some OSs out there that will do predictive loading of the cache before a program starts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Those OSs are much more complex though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things we can do though are to focus on the following: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Time Close-ness: access the same thing close together in time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Spatial Close-ness: access data that are close together (arrays)</a:t>
            </a:r>
          </a:p>
          <a:p>
            <a:r>
              <a:rPr lang="en-US" dirty="0">
                <a:solidFill>
                  <a:schemeClr val="bg1"/>
                </a:solidFill>
              </a:rPr>
              <a:t>These mainly have to do w/ arrays</a:t>
            </a:r>
          </a:p>
        </p:txBody>
      </p:sp>
    </p:spTree>
    <p:extLst>
      <p:ext uri="{BB962C8B-B14F-4D97-AF65-F5344CB8AC3E}">
        <p14:creationId xmlns:p14="http://schemas.microsoft.com/office/powerpoint/2010/main" val="3332137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DA40-6721-4714-9534-03D92E93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Doing something about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411E-C2D3-4C81-AD95-0C4191F9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code that has locality!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Temporal:  make sure access to the same data is not too far apart in time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Spatial:  access data contiguously</a:t>
            </a:r>
          </a:p>
          <a:p>
            <a:r>
              <a:rPr lang="en-US" dirty="0">
                <a:solidFill>
                  <a:schemeClr val="bg1"/>
                </a:solidFill>
              </a:rPr>
              <a:t>How can you achieve locality?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Adjust memory accesses in code(software) to improve miss rate (MR)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Requires knowledge of both how caches work as well as your system’s parameter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Proper choice of algorithm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Loop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683433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Lab Tips</a:t>
            </a:r>
          </a:p>
        </p:txBody>
      </p:sp>
    </p:spTree>
    <p:extLst>
      <p:ext uri="{BB962C8B-B14F-4D97-AF65-F5344CB8AC3E}">
        <p14:creationId xmlns:p14="http://schemas.microsoft.com/office/powerpoint/2010/main" val="112648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Where is data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Quick</a:t>
            </a:r>
          </a:p>
          <a:p>
            <a:r>
              <a:rPr lang="en-US" dirty="0">
                <a:solidFill>
                  <a:schemeClr val="bg1"/>
                </a:solidFill>
              </a:rPr>
              <a:t>Cache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Quick</a:t>
            </a:r>
          </a:p>
          <a:p>
            <a:r>
              <a:rPr lang="en-US" dirty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Slow</a:t>
            </a:r>
          </a:p>
          <a:p>
            <a:r>
              <a:rPr lang="en-US" dirty="0">
                <a:solidFill>
                  <a:schemeClr val="bg1"/>
                </a:solidFill>
              </a:rPr>
              <a:t>Disk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Really, really slow</a:t>
            </a:r>
          </a:p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Molasses</a:t>
            </a:r>
          </a:p>
        </p:txBody>
      </p:sp>
    </p:spTree>
    <p:extLst>
      <p:ext uri="{BB962C8B-B14F-4D97-AF65-F5344CB8AC3E}">
        <p14:creationId xmlns:p14="http://schemas.microsoft.com/office/powerpoint/2010/main" val="2281450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DA40-6721-4714-9534-03D92E93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411E-C2D3-4C81-AD95-0C4191F9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Least Recently Used is going to be the eviction policy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When we need to replace something in the cache</a:t>
            </a:r>
          </a:p>
          <a:p>
            <a:r>
              <a:rPr lang="en-US" dirty="0">
                <a:solidFill>
                  <a:schemeClr val="bg1"/>
                </a:solidFill>
              </a:rPr>
              <a:t>This is done two ways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Through a counter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Each epoch/cycle, the global counter increases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Through a linked list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FIFO queue</a:t>
            </a:r>
          </a:p>
          <a:p>
            <a:r>
              <a:rPr lang="en-US" dirty="0">
                <a:solidFill>
                  <a:schemeClr val="bg1"/>
                </a:solidFill>
              </a:rPr>
              <a:t>Least RECENTLY used, </a:t>
            </a:r>
            <a:r>
              <a:rPr lang="en-US" b="1" dirty="0">
                <a:solidFill>
                  <a:schemeClr val="bg1"/>
                </a:solidFill>
              </a:rPr>
              <a:t>not least used</a:t>
            </a:r>
          </a:p>
        </p:txBody>
      </p:sp>
    </p:spTree>
    <p:extLst>
      <p:ext uri="{BB962C8B-B14F-4D97-AF65-F5344CB8AC3E}">
        <p14:creationId xmlns:p14="http://schemas.microsoft.com/office/powerpoint/2010/main" val="655309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DA40-6721-4714-9534-03D92E93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Misc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411E-C2D3-4C81-AD95-0C4191F9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 would define t, the tag length, to help you get the fields of the address</a:t>
            </a:r>
          </a:p>
          <a:p>
            <a:r>
              <a:rPr lang="en-US" dirty="0">
                <a:solidFill>
                  <a:schemeClr val="bg1"/>
                </a:solidFill>
              </a:rPr>
              <a:t>Don’t forget to also define all the constants (S, B, e) not updated by the code</a:t>
            </a:r>
          </a:p>
          <a:p>
            <a:r>
              <a:rPr lang="en-US" dirty="0">
                <a:solidFill>
                  <a:schemeClr val="bg1"/>
                </a:solidFill>
              </a:rPr>
              <a:t>Don’t forget: 2d arrays are double pointers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Malloc one layer at a time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Now, malloc columns (where the </a:t>
            </a:r>
            <a:r>
              <a:rPr lang="en-US" dirty="0" err="1">
                <a:solidFill>
                  <a:schemeClr val="bg1"/>
                </a:solidFill>
              </a:rPr>
              <a:t>entries’ll</a:t>
            </a:r>
            <a:r>
              <a:rPr lang="en-US" dirty="0">
                <a:solidFill>
                  <a:schemeClr val="bg1"/>
                </a:solidFill>
              </a:rPr>
              <a:t> go)</a:t>
            </a:r>
          </a:p>
          <a:p>
            <a:r>
              <a:rPr lang="en-US" dirty="0">
                <a:solidFill>
                  <a:schemeClr val="bg1"/>
                </a:solidFill>
              </a:rPr>
              <a:t>Don’t forget to zero out the data layers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When you initially malloc, it’s garbage!!!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6269F-9832-4996-9A32-619500023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836" y="4543424"/>
            <a:ext cx="8415223" cy="2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90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Lab Tip – Start w/ parsing, trying to get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8A620-0EB9-41F9-BC75-32D7D809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79" y="1858683"/>
            <a:ext cx="7863241" cy="413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25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Deadlines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1388B-328B-4B67-BAEF-F93E09353BB3}"/>
              </a:ext>
            </a:extLst>
          </p:cNvPr>
          <p:cNvSpPr txBox="1"/>
          <p:nvPr/>
        </p:nvSpPr>
        <p:spPr>
          <a:xfrm>
            <a:off x="4408341" y="4793178"/>
            <a:ext cx="337531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hlinkClick r:id="rId2"/>
              </a:rPr>
              <a:t>https://www.gradescope.com/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D78F72-0B89-4801-8680-AD8DDB28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20033"/>
              </p:ext>
            </p:extLst>
          </p:nvPr>
        </p:nvGraphicFramePr>
        <p:xfrm>
          <a:off x="2031998" y="3121804"/>
          <a:ext cx="8128000" cy="991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105027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77509314"/>
                    </a:ext>
                  </a:extLst>
                </a:gridCol>
              </a:tblGrid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Due Date (at 11:59pm)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61217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Lab 5 (Cache Lab)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Thursday, April 8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69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03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caching?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intermediary that stores data from memory</a:t>
            </a:r>
          </a:p>
          <a:p>
            <a:r>
              <a:rPr lang="en-US" dirty="0">
                <a:solidFill>
                  <a:schemeClr val="bg1"/>
                </a:solidFill>
              </a:rPr>
              <a:t>We prefer this intermediary to interact with the CPU rather than memory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Usually having an intermediary is bad, more complicated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Not in this case</a:t>
            </a:r>
          </a:p>
        </p:txBody>
      </p:sp>
    </p:spTree>
    <p:extLst>
      <p:ext uri="{BB962C8B-B14F-4D97-AF65-F5344CB8AC3E}">
        <p14:creationId xmlns:p14="http://schemas.microsoft.com/office/powerpoint/2010/main" val="58318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haven’t we seen cache before?!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Caching is done by the hardware in a good amount of modern systems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Depends on hardware/system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User programs normally just sit back and let the abstraction happen*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*There are probably exceptions (HPC community)</a:t>
            </a:r>
          </a:p>
        </p:txBody>
      </p:sp>
    </p:spTree>
    <p:extLst>
      <p:ext uri="{BB962C8B-B14F-4D97-AF65-F5344CB8AC3E}">
        <p14:creationId xmlns:p14="http://schemas.microsoft.com/office/powerpoint/2010/main" val="153865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Fetch!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try and retrieve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743450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27136"/>
              </p:ext>
            </p:extLst>
          </p:nvPr>
        </p:nvGraphicFramePr>
        <p:xfrm>
          <a:off x="4276725" y="5028247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3209925"/>
            <a:ext cx="609600" cy="124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609975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 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FD707A-23FA-491C-B9C5-796F0D786D68}"/>
              </a:ext>
            </a:extLst>
          </p:cNvPr>
          <p:cNvSpPr txBox="1"/>
          <p:nvPr/>
        </p:nvSpPr>
        <p:spPr>
          <a:xfrm>
            <a:off x="7677150" y="3609975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[0x00]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6468AE-CF54-49FD-A22D-7BD60C10CD65}"/>
              </a:ext>
            </a:extLst>
          </p:cNvPr>
          <p:cNvSpPr/>
          <p:nvPr/>
        </p:nvSpPr>
        <p:spPr>
          <a:xfrm>
            <a:off x="9429750" y="3403520"/>
            <a:ext cx="2143125" cy="10551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DB7D2-2EB2-45C6-89DD-9483B650828E}"/>
              </a:ext>
            </a:extLst>
          </p:cNvPr>
          <p:cNvSpPr txBox="1"/>
          <p:nvPr/>
        </p:nvSpPr>
        <p:spPr>
          <a:xfrm>
            <a:off x="9572625" y="3585179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 what actually happens!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CF0495-18BE-49D0-B5EB-6F713B6437EF}"/>
              </a:ext>
            </a:extLst>
          </p:cNvPr>
          <p:cNvSpPr/>
          <p:nvPr/>
        </p:nvSpPr>
        <p:spPr>
          <a:xfrm>
            <a:off x="809625" y="2995822"/>
            <a:ext cx="2357437" cy="166687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1186E-43A9-4A94-9768-810EA2FFC151}"/>
              </a:ext>
            </a:extLst>
          </p:cNvPr>
          <p:cNvSpPr txBox="1"/>
          <p:nvPr/>
        </p:nvSpPr>
        <p:spPr>
          <a:xfrm>
            <a:off x="857249" y="3085148"/>
            <a:ext cx="2262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Preface: blocks are sized 64 bytes. The indices don’t show this. Should be 0*64, 1*64, 2*64, … </a:t>
            </a:r>
          </a:p>
        </p:txBody>
      </p:sp>
    </p:spTree>
    <p:extLst>
      <p:ext uri="{BB962C8B-B14F-4D97-AF65-F5344CB8AC3E}">
        <p14:creationId xmlns:p14="http://schemas.microsoft.com/office/powerpoint/2010/main" val="403962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1" grpId="0" animBg="1"/>
      <p:bldP spid="6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B4ACA3-1F56-43CA-9A6A-EFA7816BFA0E}"/>
              </a:ext>
            </a:extLst>
          </p:cNvPr>
          <p:cNvSpPr/>
          <p:nvPr/>
        </p:nvSpPr>
        <p:spPr>
          <a:xfrm>
            <a:off x="847725" y="3579257"/>
            <a:ext cx="2247900" cy="96416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It’s hit or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try and access memory, you go through cache first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189743"/>
              </p:ext>
            </p:extLst>
          </p:nvPr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read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85154"/>
              </p:ext>
            </p:extLst>
          </p:nvPr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5" y="3067527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AE5FB4-1B61-48B0-A698-3C91DA035683}"/>
              </a:ext>
            </a:extLst>
          </p:cNvPr>
          <p:cNvSpPr/>
          <p:nvPr/>
        </p:nvSpPr>
        <p:spPr>
          <a:xfrm>
            <a:off x="9182100" y="3579257"/>
            <a:ext cx="2247900" cy="96416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F7EAE-920A-422F-97A3-2892BF47A459}"/>
              </a:ext>
            </a:extLst>
          </p:cNvPr>
          <p:cNvSpPr txBox="1"/>
          <p:nvPr/>
        </p:nvSpPr>
        <p:spPr>
          <a:xfrm>
            <a:off x="9277350" y="3721655"/>
            <a:ext cx="207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state is called ‘cold cache’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9B85B6-8DBA-4FFB-A3B3-D68E3C1758BB}"/>
              </a:ext>
            </a:extLst>
          </p:cNvPr>
          <p:cNvSpPr txBox="1"/>
          <p:nvPr/>
        </p:nvSpPr>
        <p:spPr>
          <a:xfrm>
            <a:off x="933450" y="3721654"/>
            <a:ext cx="207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is called a ‘cache </a:t>
            </a:r>
            <a:r>
              <a:rPr lang="en-US" dirty="0" err="1">
                <a:solidFill>
                  <a:schemeClr val="bg1"/>
                </a:solidFill>
              </a:rPr>
              <a:t>miss’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0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It’s hit or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try and access memory, you go through cache first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read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76575"/>
              </p:ext>
            </p:extLst>
          </p:nvPr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5" y="3067527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0B5FEA-68E7-4BAD-9889-7D5299DEF517}"/>
              </a:ext>
            </a:extLst>
          </p:cNvPr>
          <p:cNvSpPr/>
          <p:nvPr/>
        </p:nvSpPr>
        <p:spPr>
          <a:xfrm>
            <a:off x="900111" y="3511510"/>
            <a:ext cx="2486025" cy="114514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4F27D-F728-41BD-A29C-514F48EAE113}"/>
              </a:ext>
            </a:extLst>
          </p:cNvPr>
          <p:cNvSpPr txBox="1"/>
          <p:nvPr/>
        </p:nvSpPr>
        <p:spPr>
          <a:xfrm>
            <a:off x="1019173" y="3599675"/>
            <a:ext cx="2247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We’ll then bring it in from memory into our ‘working set’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7CE682C-17E7-4405-AF94-5A8A3264E04C}"/>
              </a:ext>
            </a:extLst>
          </p:cNvPr>
          <p:cNvSpPr/>
          <p:nvPr/>
        </p:nvSpPr>
        <p:spPr>
          <a:xfrm>
            <a:off x="5791200" y="445484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E28F2-FAC3-4B00-89D2-190DA5597457}"/>
              </a:ext>
            </a:extLst>
          </p:cNvPr>
          <p:cNvSpPr txBox="1"/>
          <p:nvPr/>
        </p:nvSpPr>
        <p:spPr>
          <a:xfrm>
            <a:off x="6491287" y="45577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B1AB5F-1558-42A8-A5DB-3E03296CD286}"/>
              </a:ext>
            </a:extLst>
          </p:cNvPr>
          <p:cNvSpPr txBox="1"/>
          <p:nvPr/>
        </p:nvSpPr>
        <p:spPr>
          <a:xfrm>
            <a:off x="7024687" y="4557712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[0x00]</a:t>
            </a:r>
          </a:p>
        </p:txBody>
      </p:sp>
    </p:spTree>
    <p:extLst>
      <p:ext uri="{BB962C8B-B14F-4D97-AF65-F5344CB8AC3E}">
        <p14:creationId xmlns:p14="http://schemas.microsoft.com/office/powerpoint/2010/main" val="233425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5579</TotalTime>
  <Words>2288</Words>
  <Application>Microsoft Office PowerPoint</Application>
  <PresentationFormat>Widescreen</PresentationFormat>
  <Paragraphs>511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PowerPoint Presentation</vt:lpstr>
      <vt:lpstr>Questions?</vt:lpstr>
      <vt:lpstr>Cache, outside looking in</vt:lpstr>
      <vt:lpstr>Where is data stored?</vt:lpstr>
      <vt:lpstr>What is caching?</vt:lpstr>
      <vt:lpstr>Why haven’t we seen cache before?!</vt:lpstr>
      <vt:lpstr>Fetch!</vt:lpstr>
      <vt:lpstr>It’s hit or miss</vt:lpstr>
      <vt:lpstr>It’s hit or miss</vt:lpstr>
      <vt:lpstr>It’s hit or miss</vt:lpstr>
      <vt:lpstr>It’s hit or miss</vt:lpstr>
      <vt:lpstr>It’s hit or miss</vt:lpstr>
      <vt:lpstr>It’s hit or miss</vt:lpstr>
      <vt:lpstr>It’s hit or miss</vt:lpstr>
      <vt:lpstr>It’s hit or miss</vt:lpstr>
      <vt:lpstr>Batting 1,000</vt:lpstr>
      <vt:lpstr>Batting 1,000</vt:lpstr>
      <vt:lpstr>When do we deposit our cache?</vt:lpstr>
      <vt:lpstr>Money Problems</vt:lpstr>
      <vt:lpstr>Less money, more problems</vt:lpstr>
      <vt:lpstr>Cache, specifics</vt:lpstr>
      <vt:lpstr>Cache types</vt:lpstr>
      <vt:lpstr>Currencies</vt:lpstr>
      <vt:lpstr>Index Fun(d)</vt:lpstr>
      <vt:lpstr>Index Fun(d)</vt:lpstr>
      <vt:lpstr>Index Fun(d)</vt:lpstr>
      <vt:lpstr>Index Fun(d)</vt:lpstr>
      <vt:lpstr>Index Fun(d)</vt:lpstr>
      <vt:lpstr>Index Fun(d)</vt:lpstr>
      <vt:lpstr>Index Fun(d)</vt:lpstr>
      <vt:lpstr>Index Fun(d)</vt:lpstr>
      <vt:lpstr>Index Fun(d)</vt:lpstr>
      <vt:lpstr>Index Fun(d)</vt:lpstr>
      <vt:lpstr>Swing and a miss (twice)</vt:lpstr>
      <vt:lpstr>Money Management</vt:lpstr>
      <vt:lpstr>Caching In</vt:lpstr>
      <vt:lpstr>What can we do?</vt:lpstr>
      <vt:lpstr>Doing something about it</vt:lpstr>
      <vt:lpstr>Lab Tips</vt:lpstr>
      <vt:lpstr>LRU</vt:lpstr>
      <vt:lpstr>Misc</vt:lpstr>
      <vt:lpstr>Lab Tip – Start w/ parsing, trying to get this:</vt:lpstr>
      <vt:lpstr>Deadlines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Morning!</dc:title>
  <dc:creator>Matthew Wildermuth</dc:creator>
  <cp:lastModifiedBy>Matthew Wildermuth</cp:lastModifiedBy>
  <cp:revision>1959</cp:revision>
  <dcterms:created xsi:type="dcterms:W3CDTF">2021-01-27T20:47:21Z</dcterms:created>
  <dcterms:modified xsi:type="dcterms:W3CDTF">2021-03-31T23:08:00Z</dcterms:modified>
</cp:coreProperties>
</file>