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8" r:id="rId2"/>
    <p:sldId id="292" r:id="rId3"/>
    <p:sldId id="510" r:id="rId4"/>
    <p:sldId id="487" r:id="rId5"/>
    <p:sldId id="484" r:id="rId6"/>
    <p:sldId id="483" r:id="rId7"/>
    <p:sldId id="514" r:id="rId8"/>
    <p:sldId id="515" r:id="rId9"/>
    <p:sldId id="517" r:id="rId10"/>
    <p:sldId id="535" r:id="rId11"/>
    <p:sldId id="537" r:id="rId12"/>
    <p:sldId id="531" r:id="rId13"/>
    <p:sldId id="532" r:id="rId14"/>
    <p:sldId id="534" r:id="rId15"/>
    <p:sldId id="533" r:id="rId16"/>
    <p:sldId id="538" r:id="rId17"/>
    <p:sldId id="547" r:id="rId18"/>
    <p:sldId id="546" r:id="rId19"/>
    <p:sldId id="518" r:id="rId20"/>
    <p:sldId id="530" r:id="rId21"/>
    <p:sldId id="536" r:id="rId22"/>
    <p:sldId id="513" r:id="rId23"/>
    <p:sldId id="516" r:id="rId24"/>
    <p:sldId id="524" r:id="rId25"/>
    <p:sldId id="527" r:id="rId26"/>
    <p:sldId id="528" r:id="rId27"/>
    <p:sldId id="529" r:id="rId28"/>
    <p:sldId id="539" r:id="rId29"/>
    <p:sldId id="540" r:id="rId30"/>
    <p:sldId id="542" r:id="rId31"/>
    <p:sldId id="541" r:id="rId32"/>
    <p:sldId id="543" r:id="rId33"/>
    <p:sldId id="544" r:id="rId34"/>
    <p:sldId id="548" r:id="rId35"/>
    <p:sldId id="523" r:id="rId36"/>
    <p:sldId id="519" r:id="rId37"/>
    <p:sldId id="520" r:id="rId38"/>
    <p:sldId id="522" r:id="rId39"/>
    <p:sldId id="525" r:id="rId40"/>
    <p:sldId id="526" r:id="rId41"/>
    <p:sldId id="549" r:id="rId42"/>
    <p:sldId id="511" r:id="rId43"/>
    <p:sldId id="51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ildermuth" initials="MW" lastIdx="1" clrIdx="0">
    <p:extLst>
      <p:ext uri="{19B8F6BF-5375-455C-9EA6-DF929625EA0E}">
        <p15:presenceInfo xmlns:p15="http://schemas.microsoft.com/office/powerpoint/2012/main" userId="ab9b38cac39dd6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544" autoAdjust="0"/>
  </p:normalViewPr>
  <p:slideViewPr>
    <p:cSldViewPr snapToGrid="0">
      <p:cViewPr varScale="1">
        <p:scale>
          <a:sx n="80" d="100"/>
          <a:sy n="80" d="100"/>
        </p:scale>
        <p:origin x="9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4/26/2021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16AB-E4F1-4776-B57D-C798D2A75277}"/>
              </a:ext>
            </a:extLst>
          </p:cNvPr>
          <p:cNvSpPr txBox="1"/>
          <p:nvPr/>
        </p:nvSpPr>
        <p:spPr>
          <a:xfrm>
            <a:off x="4556619" y="5905850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Good Morning!</a:t>
            </a:r>
          </a:p>
        </p:txBody>
      </p:sp>
      <p:pic>
        <p:nvPicPr>
          <p:cNvPr id="6" name="Picture 5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F06FFFD-97D1-4DCF-9F60-54E05754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4CD81-7907-41A9-9AD7-7DB2E2E831D2}"/>
              </a:ext>
            </a:extLst>
          </p:cNvPr>
          <p:cNvSpPr txBox="1"/>
          <p:nvPr/>
        </p:nvSpPr>
        <p:spPr>
          <a:xfrm>
            <a:off x="0" y="6488668"/>
            <a:ext cx="37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Content inspired by Jarrett Billingsley’s 449 notes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6638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599675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We’ll then bring it in from memory into our ‘working set’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143D280-A117-4D1B-B133-59A7FF2F8520}"/>
              </a:ext>
            </a:extLst>
          </p:cNvPr>
          <p:cNvSpPr/>
          <p:nvPr/>
        </p:nvSpPr>
        <p:spPr>
          <a:xfrm rot="10800000"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599675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We’ll then bring it in from memory into our ‘working set’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4A2CB3-DBE6-44A2-8629-7922A37333AA}"/>
              </a:ext>
            </a:extLst>
          </p:cNvPr>
          <p:cNvSpPr/>
          <p:nvPr/>
        </p:nvSpPr>
        <p:spPr>
          <a:xfrm>
            <a:off x="9344026" y="3511510"/>
            <a:ext cx="2486025" cy="11451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BE646-9BD9-497E-B68E-86BCF2295FB9}"/>
              </a:ext>
            </a:extLst>
          </p:cNvPr>
          <p:cNvSpPr txBox="1"/>
          <p:nvPr/>
        </p:nvSpPr>
        <p:spPr>
          <a:xfrm>
            <a:off x="9463089" y="3702603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 we can quickly access data at [0x00]</a:t>
            </a:r>
          </a:p>
        </p:txBody>
      </p:sp>
    </p:spTree>
    <p:extLst>
      <p:ext uri="{BB962C8B-B14F-4D97-AF65-F5344CB8AC3E}">
        <p14:creationId xmlns:p14="http://schemas.microsoft.com/office/powerpoint/2010/main" val="21062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626881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don’t have it in cache and we need to modify it</a:t>
            </a:r>
          </a:p>
        </p:txBody>
      </p:sp>
    </p:spTree>
    <p:extLst>
      <p:ext uri="{BB962C8B-B14F-4D97-AF65-F5344CB8AC3E}">
        <p14:creationId xmlns:p14="http://schemas.microsoft.com/office/powerpoint/2010/main" val="34062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13721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1ED0E2A-E516-4F4A-B9F5-5895972F5FC1}"/>
              </a:ext>
            </a:extLst>
          </p:cNvPr>
          <p:cNvSpPr/>
          <p:nvPr/>
        </p:nvSpPr>
        <p:spPr>
          <a:xfrm rot="10800000"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1ED0E2A-E516-4F4A-B9F5-5895972F5FC1}"/>
              </a:ext>
            </a:extLst>
          </p:cNvPr>
          <p:cNvSpPr/>
          <p:nvPr/>
        </p:nvSpPr>
        <p:spPr>
          <a:xfrm rot="10800000"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62992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B81D6F-913E-454B-88BA-E35B3B070BFF}"/>
              </a:ext>
            </a:extLst>
          </p:cNvPr>
          <p:cNvSpPr/>
          <p:nvPr/>
        </p:nvSpPr>
        <p:spPr>
          <a:xfrm>
            <a:off x="230983" y="3140274"/>
            <a:ext cx="3252786" cy="20313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2B87-80EE-4880-92B9-2FCA06D21C32}"/>
              </a:ext>
            </a:extLst>
          </p:cNvPr>
          <p:cNvSpPr txBox="1"/>
          <p:nvPr/>
        </p:nvSpPr>
        <p:spPr>
          <a:xfrm>
            <a:off x="371477" y="3278773"/>
            <a:ext cx="2971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 we’re finished. The modified value is in cache, will get written back to memory once the cache is flushed or the index is replaced</a:t>
            </a:r>
          </a:p>
        </p:txBody>
      </p:sp>
    </p:spTree>
    <p:extLst>
      <p:ext uri="{BB962C8B-B14F-4D97-AF65-F5344CB8AC3E}">
        <p14:creationId xmlns:p14="http://schemas.microsoft.com/office/powerpoint/2010/main" val="13486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Batting 1,000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Now, you can access [0x00] and [0x01] quickly!!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9792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[0x01]+2</a:t>
            </a:r>
          </a:p>
        </p:txBody>
      </p:sp>
    </p:spTree>
    <p:extLst>
      <p:ext uri="{BB962C8B-B14F-4D97-AF65-F5344CB8AC3E}">
        <p14:creationId xmlns:p14="http://schemas.microsoft.com/office/powerpoint/2010/main" val="269532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Batting 1,000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Now, you can access [0x00] and [0x01] quickly!!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write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93285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4" y="3067527"/>
            <a:ext cx="193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[0x01] -&gt; [0x01]+2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129858-3F66-41CE-A07A-D5D0DA58286A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D66E3-039D-4F2C-A385-6E59098C4288}"/>
              </a:ext>
            </a:extLst>
          </p:cNvPr>
          <p:cNvSpPr txBox="1"/>
          <p:nvPr/>
        </p:nvSpPr>
        <p:spPr>
          <a:xfrm>
            <a:off x="1019173" y="3760915"/>
            <a:ext cx="224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Memory not involved… perfect!</a:t>
            </a:r>
          </a:p>
        </p:txBody>
      </p:sp>
    </p:spTree>
    <p:extLst>
      <p:ext uri="{BB962C8B-B14F-4D97-AF65-F5344CB8AC3E}">
        <p14:creationId xmlns:p14="http://schemas.microsoft.com/office/powerpoint/2010/main" val="17323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When do we deposit our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copies exist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 our current policy, the one residing in the cache is the most updated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Sometimes we may skip over the cache though, idk why</a:t>
            </a:r>
          </a:p>
          <a:p>
            <a:r>
              <a:rPr lang="en-US" dirty="0">
                <a:solidFill>
                  <a:schemeClr val="bg1"/>
                </a:solidFill>
              </a:rPr>
              <a:t>Check the lecture slides for more info</a:t>
            </a:r>
          </a:p>
        </p:txBody>
      </p:sp>
    </p:spTree>
    <p:extLst>
      <p:ext uri="{BB962C8B-B14F-4D97-AF65-F5344CB8AC3E}">
        <p14:creationId xmlns:p14="http://schemas.microsoft.com/office/powerpoint/2010/main" val="367166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Money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happens when the cache is full??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[0x08]</a:t>
            </a:r>
          </a:p>
        </p:txBody>
      </p:sp>
    </p:spTree>
    <p:extLst>
      <p:ext uri="{BB962C8B-B14F-4D97-AF65-F5344CB8AC3E}">
        <p14:creationId xmlns:p14="http://schemas.microsoft.com/office/powerpoint/2010/main" val="423592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806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Less money, more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[0x08]</a:t>
            </a:r>
          </a:p>
        </p:txBody>
      </p:sp>
    </p:spTree>
    <p:extLst>
      <p:ext uri="{BB962C8B-B14F-4D97-AF65-F5344CB8AC3E}">
        <p14:creationId xmlns:p14="http://schemas.microsoft.com/office/powerpoint/2010/main" val="325557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Cache, specifics</a:t>
            </a:r>
          </a:p>
        </p:txBody>
      </p:sp>
    </p:spTree>
    <p:extLst>
      <p:ext uri="{BB962C8B-B14F-4D97-AF65-F5344CB8AC3E}">
        <p14:creationId xmlns:p14="http://schemas.microsoft.com/office/powerpoint/2010/main" val="69432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Cache types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ECF5E4-2D6B-4787-83C1-4DBC9D480CC6}"/>
              </a:ext>
            </a:extLst>
          </p:cNvPr>
          <p:cNvSpPr/>
          <p:nvPr/>
        </p:nvSpPr>
        <p:spPr>
          <a:xfrm>
            <a:off x="838200" y="2909888"/>
            <a:ext cx="4648200" cy="28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7957D-BB5F-4ED1-92EA-603260E6DF99}"/>
              </a:ext>
            </a:extLst>
          </p:cNvPr>
          <p:cNvSpPr txBox="1"/>
          <p:nvPr/>
        </p:nvSpPr>
        <p:spPr>
          <a:xfrm>
            <a:off x="1114425" y="3614559"/>
            <a:ext cx="409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 Mapping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‘s’ contains one entry)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directly to 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6705600" y="2909888"/>
            <a:ext cx="4648200" cy="288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DFD3C0-4D37-4DB8-B38D-0C7C1DE9D132}"/>
              </a:ext>
            </a:extLst>
          </p:cNvPr>
          <p:cNvSpPr/>
          <p:nvPr/>
        </p:nvSpPr>
        <p:spPr>
          <a:xfrm>
            <a:off x="3219450" y="5910978"/>
            <a:ext cx="5753100" cy="751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6981825" y="3671769"/>
            <a:ext cx="409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 (N-set)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BB418E-B58C-41B1-8DE0-4AABD7BA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is essentially an array of values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think of sets like parts of an index into that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663F0-F680-461C-A750-7D1131310B73}"/>
              </a:ext>
            </a:extLst>
          </p:cNvPr>
          <p:cNvSpPr txBox="1"/>
          <p:nvPr/>
        </p:nvSpPr>
        <p:spPr>
          <a:xfrm>
            <a:off x="3219450" y="5982534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 items differentiated by their ‘tag’ (just part of their address) in both cases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9315450" y="2376786"/>
            <a:ext cx="2838450" cy="10526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9448800" y="2601734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</p:spTree>
    <p:extLst>
      <p:ext uri="{BB962C8B-B14F-4D97-AF65-F5344CB8AC3E}">
        <p14:creationId xmlns:p14="http://schemas.microsoft.com/office/powerpoint/2010/main" val="18687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3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BB6888-02B8-4194-9345-B8024837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0" y="1690688"/>
            <a:ext cx="6935420" cy="453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0E94A36-AB54-473A-9B72-4B3BA29F1624}"/>
              </a:ext>
            </a:extLst>
          </p:cNvPr>
          <p:cNvSpPr/>
          <p:nvPr/>
        </p:nvSpPr>
        <p:spPr>
          <a:xfrm>
            <a:off x="2733676" y="5711164"/>
            <a:ext cx="142875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D9443-FA92-4F91-95BC-BC14A4F7CFDA}"/>
              </a:ext>
            </a:extLst>
          </p:cNvPr>
          <p:cNvSpPr txBox="1"/>
          <p:nvPr/>
        </p:nvSpPr>
        <p:spPr>
          <a:xfrm>
            <a:off x="3352800" y="26229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CBF47C-2DD3-410C-950C-2E1F28E1D536}"/>
              </a:ext>
            </a:extLst>
          </p:cNvPr>
          <p:cNvSpPr/>
          <p:nvPr/>
        </p:nvSpPr>
        <p:spPr>
          <a:xfrm>
            <a:off x="4314825" y="4215739"/>
            <a:ext cx="222884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32284E-948D-4905-9943-95E9D0E3B2EC}"/>
              </a:ext>
            </a:extLst>
          </p:cNvPr>
          <p:cNvSpPr/>
          <p:nvPr/>
        </p:nvSpPr>
        <p:spPr>
          <a:xfrm>
            <a:off x="6543674" y="3429000"/>
            <a:ext cx="222884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FAEF4B-8129-4184-A9F7-A9B7498AA05F}"/>
              </a:ext>
            </a:extLst>
          </p:cNvPr>
          <p:cNvSpPr/>
          <p:nvPr/>
        </p:nvSpPr>
        <p:spPr>
          <a:xfrm>
            <a:off x="3476625" y="5002478"/>
            <a:ext cx="167639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E1637-E2FE-41FB-BAEE-6B44BEA52061}"/>
              </a:ext>
            </a:extLst>
          </p:cNvPr>
          <p:cNvSpPr txBox="1"/>
          <p:nvPr/>
        </p:nvSpPr>
        <p:spPr>
          <a:xfrm>
            <a:off x="4505934" y="3661980"/>
            <a:ext cx="495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e1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39EE9-F745-401B-861D-3D57A0D1A9EE}"/>
              </a:ext>
            </a:extLst>
          </p:cNvPr>
          <p:cNvSpPr txBox="1"/>
          <p:nvPr/>
        </p:nvSpPr>
        <p:spPr>
          <a:xfrm>
            <a:off x="5149177" y="3661980"/>
            <a:ext cx="495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e2</a:t>
            </a:r>
            <a:endParaRPr lang="en-US" sz="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17" grpId="0" animBg="1"/>
      <p:bldP spid="18" grpId="0" animBg="1"/>
      <p:bldP spid="19" grpId="0" animBg="1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EB97C-0A97-47E9-ABC7-524C5E6C61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04" y="2640012"/>
            <a:ext cx="3514792" cy="12098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342508-7552-488A-BF3E-29EC21EA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say we have a 4-way Set Associative 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 size = 8 bits, set index = 2 bits, block offset = 1 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4338604" y="4095750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5495925" y="41825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1110 0010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4A73D-ED79-4CF9-A123-6C6118BF2FCF}"/>
              </a:ext>
            </a:extLst>
          </p:cNvPr>
          <p:cNvSpPr txBox="1"/>
          <p:nvPr/>
        </p:nvSpPr>
        <p:spPr>
          <a:xfrm>
            <a:off x="4338604" y="5019675"/>
            <a:ext cx="3514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4, so e = 2 (2^2=4)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 = 2, so S = 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 = 1, so B =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 rest is the tag: 5 bits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(This is the identifier)</a:t>
            </a:r>
          </a:p>
        </p:txBody>
      </p:sp>
    </p:spTree>
    <p:extLst>
      <p:ext uri="{BB962C8B-B14F-4D97-AF65-F5344CB8AC3E}">
        <p14:creationId xmlns:p14="http://schemas.microsoft.com/office/powerpoint/2010/main" val="44770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04" y="2640012"/>
            <a:ext cx="3514792" cy="12098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342508-7552-488A-BF3E-29EC21EA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say we have a 4-way Set Associative 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 size = 8 bits, set index = 2 bits, block offset = 1 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4338604" y="4095750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5495925" y="41825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6392508" y="4182546"/>
            <a:ext cx="2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5513809" y="4182546"/>
            <a:ext cx="85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6035321" y="4182546"/>
            <a:ext cx="5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6FD89-AE4C-486C-B485-B04475A2FADD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31971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9154 0.175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00065 0.175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-0.09844 0.1756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04" y="2640012"/>
            <a:ext cx="3514792" cy="120980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342508-7552-488A-BF3E-29EC21EA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say we have a 4-way Set Associative 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Address size = 8 bits, set index = 2 bits, block offset = 1 bit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4338604" y="4095750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5495925" y="418254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7305675" y="5381624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4255276" y="5381624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5940037" y="5381624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BD96F-DD9B-4CBC-ACB1-84C2A7B9B1AE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154062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59724"/>
              </p:ext>
            </p:extLst>
          </p:nvPr>
        </p:nvGraphicFramePr>
        <p:xfrm>
          <a:off x="1555313" y="2808495"/>
          <a:ext cx="3638552" cy="172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8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3247114977"/>
                    </a:ext>
                  </a:extLst>
                </a:gridCol>
              </a:tblGrid>
              <a:tr h="4301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7179C-CA4D-46E1-9F3E-2724A522822E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18647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1" grpId="0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9226"/>
              </p:ext>
            </p:extLst>
          </p:nvPr>
        </p:nvGraphicFramePr>
        <p:xfrm>
          <a:off x="1555313" y="2808495"/>
          <a:ext cx="3638552" cy="172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8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27159768"/>
                    </a:ext>
                  </a:extLst>
                </a:gridCol>
              </a:tblGrid>
              <a:tr h="4301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9B55B3-D2C8-415D-A7A1-584A6B9B3CF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34738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59639"/>
              </p:ext>
            </p:extLst>
          </p:nvPr>
        </p:nvGraphicFramePr>
        <p:xfrm>
          <a:off x="1555313" y="2808495"/>
          <a:ext cx="3638552" cy="172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38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3978098227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43012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CC4291-B856-452D-8EA8-96D7155DC401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40309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Cache, outside looking in</a:t>
            </a:r>
          </a:p>
        </p:txBody>
      </p:sp>
    </p:spTree>
    <p:extLst>
      <p:ext uri="{BB962C8B-B14F-4D97-AF65-F5344CB8AC3E}">
        <p14:creationId xmlns:p14="http://schemas.microsoft.com/office/powerpoint/2010/main" val="1011776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87503"/>
              </p:ext>
            </p:extLst>
          </p:nvPr>
        </p:nvGraphicFramePr>
        <p:xfrm>
          <a:off x="1438845" y="2802654"/>
          <a:ext cx="3905252" cy="181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13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3580788905"/>
                    </a:ext>
                  </a:extLst>
                </a:gridCol>
                <a:gridCol w="976313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35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713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3565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3565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EAC83E-9E04-4743-9059-AE26643F23CF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56442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AEE33FDA-821E-449B-A52A-B812F715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74537"/>
              </p:ext>
            </p:extLst>
          </p:nvPr>
        </p:nvGraphicFramePr>
        <p:xfrm>
          <a:off x="1426258" y="2786474"/>
          <a:ext cx="3896660" cy="17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823396284"/>
                    </a:ext>
                  </a:extLst>
                </a:gridCol>
              </a:tblGrid>
              <a:tr h="3833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570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1101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A87A-EAFD-420B-A900-CD73A775B88A}"/>
              </a:ext>
            </a:extLst>
          </p:cNvPr>
          <p:cNvSpPr/>
          <p:nvPr/>
        </p:nvSpPr>
        <p:spPr>
          <a:xfrm>
            <a:off x="2826866" y="4898331"/>
            <a:ext cx="1071529" cy="6463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22CF9-1F57-4AA6-9DFB-CC9F2C7EE195}"/>
              </a:ext>
            </a:extLst>
          </p:cNvPr>
          <p:cNvSpPr txBox="1"/>
          <p:nvPr/>
        </p:nvSpPr>
        <p:spPr>
          <a:xfrm>
            <a:off x="2866945" y="5036830"/>
            <a:ext cx="9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Replace!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77452-8E68-4D66-9E69-6A4155F09339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23689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30A87A-EAFD-420B-A900-CD73A775B88A}"/>
              </a:ext>
            </a:extLst>
          </p:cNvPr>
          <p:cNvSpPr/>
          <p:nvPr/>
        </p:nvSpPr>
        <p:spPr>
          <a:xfrm>
            <a:off x="2826866" y="4898331"/>
            <a:ext cx="1071529" cy="6463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22CF9-1F57-4AA6-9DFB-CC9F2C7EE195}"/>
              </a:ext>
            </a:extLst>
          </p:cNvPr>
          <p:cNvSpPr txBox="1"/>
          <p:nvPr/>
        </p:nvSpPr>
        <p:spPr>
          <a:xfrm>
            <a:off x="2782915" y="5036830"/>
            <a:ext cx="11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10100 LRU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73396FD8-7F41-4C3B-B79D-5374DC7A7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50746"/>
              </p:ext>
            </p:extLst>
          </p:nvPr>
        </p:nvGraphicFramePr>
        <p:xfrm>
          <a:off x="1426258" y="2786474"/>
          <a:ext cx="3896660" cy="17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823396284"/>
                    </a:ext>
                  </a:extLst>
                </a:gridCol>
              </a:tblGrid>
              <a:tr h="3833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570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1101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339A9DE-BF13-4A43-94BA-C88EBE2F3769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12428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 Fun(d)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03E94-B1C5-4667-B241-696376C6DC87}"/>
              </a:ext>
            </a:extLst>
          </p:cNvPr>
          <p:cNvSpPr/>
          <p:nvPr/>
        </p:nvSpPr>
        <p:spPr>
          <a:xfrm>
            <a:off x="8545916" y="533102"/>
            <a:ext cx="2876550" cy="203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360C80-BF12-4C00-A534-F9EED2333690}"/>
              </a:ext>
            </a:extLst>
          </p:cNvPr>
          <p:cNvSpPr/>
          <p:nvPr/>
        </p:nvSpPr>
        <p:spPr>
          <a:xfrm>
            <a:off x="10465984" y="0"/>
            <a:ext cx="1756582" cy="741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DA50C-D5EB-4E94-A00E-36AF3CD3C5AF}"/>
              </a:ext>
            </a:extLst>
          </p:cNvPr>
          <p:cNvSpPr txBox="1"/>
          <p:nvPr/>
        </p:nvSpPr>
        <p:spPr>
          <a:xfrm>
            <a:off x="10410395" y="48820"/>
            <a:ext cx="1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Splitting up the set ‘E’ ways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0EA8DF-C00D-47D3-B687-5425114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16" y="2986465"/>
            <a:ext cx="3514792" cy="12098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363D2-C50E-40F6-A019-98D104CFDA02}"/>
              </a:ext>
            </a:extLst>
          </p:cNvPr>
          <p:cNvSpPr/>
          <p:nvPr/>
        </p:nvSpPr>
        <p:spPr>
          <a:xfrm>
            <a:off x="8545916" y="4442203"/>
            <a:ext cx="3514792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A74B-BC3B-40EA-9DD8-0C2F9FF90942}"/>
              </a:ext>
            </a:extLst>
          </p:cNvPr>
          <p:cNvSpPr txBox="1"/>
          <p:nvPr/>
        </p:nvSpPr>
        <p:spPr>
          <a:xfrm>
            <a:off x="9703237" y="4528999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D27B7-25F1-4A54-AAB2-C336F8DBB4E7}"/>
              </a:ext>
            </a:extLst>
          </p:cNvPr>
          <p:cNvSpPr txBox="1"/>
          <p:nvPr/>
        </p:nvSpPr>
        <p:spPr>
          <a:xfrm>
            <a:off x="11417737" y="5231065"/>
            <a:ext cx="54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88940-ACB2-44DF-824C-5935D528F9F7}"/>
              </a:ext>
            </a:extLst>
          </p:cNvPr>
          <p:cNvSpPr txBox="1"/>
          <p:nvPr/>
        </p:nvSpPr>
        <p:spPr>
          <a:xfrm>
            <a:off x="8545916" y="523106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11100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Tag!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06D9-6567-492A-A05F-68354315B459}"/>
              </a:ext>
            </a:extLst>
          </p:cNvPr>
          <p:cNvSpPr txBox="1"/>
          <p:nvPr/>
        </p:nvSpPr>
        <p:spPr>
          <a:xfrm>
            <a:off x="10052099" y="5231065"/>
            <a:ext cx="78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Set Index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7F2D0A-8509-46BB-870A-71E88B249D8C}"/>
              </a:ext>
            </a:extLst>
          </p:cNvPr>
          <p:cNvSpPr/>
          <p:nvPr/>
        </p:nvSpPr>
        <p:spPr>
          <a:xfrm>
            <a:off x="1288613" y="2651954"/>
            <a:ext cx="4171950" cy="20335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06A5D-B46C-4443-93E6-DD23BC6B2F3C}"/>
              </a:ext>
            </a:extLst>
          </p:cNvPr>
          <p:cNvSpPr/>
          <p:nvPr/>
        </p:nvSpPr>
        <p:spPr>
          <a:xfrm>
            <a:off x="131292" y="3429000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71479-930E-415A-B69A-ECBBEE15D322}"/>
              </a:ext>
            </a:extLst>
          </p:cNvPr>
          <p:cNvSpPr txBox="1"/>
          <p:nvPr/>
        </p:nvSpPr>
        <p:spPr>
          <a:xfrm>
            <a:off x="211450" y="3523405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 =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EE8CFF-ECB2-4E6C-9D09-0F648D52A491}"/>
              </a:ext>
            </a:extLst>
          </p:cNvPr>
          <p:cNvSpPr/>
          <p:nvPr/>
        </p:nvSpPr>
        <p:spPr>
          <a:xfrm>
            <a:off x="2826867" y="2015542"/>
            <a:ext cx="1071529" cy="5581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31BB1-E6A7-43B1-8A62-36B8C726AF14}"/>
              </a:ext>
            </a:extLst>
          </p:cNvPr>
          <p:cNvSpPr txBox="1"/>
          <p:nvPr/>
        </p:nvSpPr>
        <p:spPr>
          <a:xfrm>
            <a:off x="2907025" y="2109947"/>
            <a:ext cx="9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 = 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168E7-E0BA-4F89-8765-38BB9D10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5128"/>
            <a:ext cx="5334744" cy="1600423"/>
          </a:xfrm>
          <a:prstGeom prst="rect">
            <a:avLst/>
          </a:prstGeom>
        </p:spPr>
      </p:pic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03253DE1-54AB-4994-A601-E86333709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22202"/>
              </p:ext>
            </p:extLst>
          </p:nvPr>
        </p:nvGraphicFramePr>
        <p:xfrm>
          <a:off x="1426258" y="2786474"/>
          <a:ext cx="3896660" cy="179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165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  <a:gridCol w="974165">
                  <a:extLst>
                    <a:ext uri="{9D8B030D-6E8A-4147-A177-3AD203B41FA5}">
                      <a16:colId xmlns:a16="http://schemas.microsoft.com/office/drawing/2014/main" val="823396284"/>
                    </a:ext>
                  </a:extLst>
                </a:gridCol>
              </a:tblGrid>
              <a:tr h="38334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5704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1100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[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1101</a:t>
                      </a:r>
                      <a:r>
                        <a:rPr lang="en-US" b="1" dirty="0"/>
                        <a:t>]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86552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94687"/>
                  </a:ext>
                </a:extLst>
              </a:tr>
              <a:tr h="38334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5E3219C-C87B-4FD7-A17E-24BCC776C4B8}"/>
              </a:ext>
            </a:extLst>
          </p:cNvPr>
          <p:cNvSpPr txBox="1"/>
          <p:nvPr/>
        </p:nvSpPr>
        <p:spPr>
          <a:xfrm>
            <a:off x="8716858" y="741705"/>
            <a:ext cx="2534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E-way Set Associative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(each set contains ‘2^e’ (E) entries)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(mapping to any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in s)</a:t>
            </a:r>
          </a:p>
        </p:txBody>
      </p:sp>
    </p:spTree>
    <p:extLst>
      <p:ext uri="{BB962C8B-B14F-4D97-AF65-F5344CB8AC3E}">
        <p14:creationId xmlns:p14="http://schemas.microsoft.com/office/powerpoint/2010/main" val="42403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Swing and a miss (twice)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38602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88859"/>
              </p:ext>
            </p:extLst>
          </p:nvPr>
        </p:nvGraphicFramePr>
        <p:xfrm>
          <a:off x="4276725" y="41450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13525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14202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19251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20023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25124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88945"/>
              </p:ext>
            </p:extLst>
          </p:nvPr>
        </p:nvGraphicFramePr>
        <p:xfrm>
          <a:off x="4276725" y="26287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[0x01]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20007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130AA02-7D81-4BF1-9989-7133827F0D60}"/>
              </a:ext>
            </a:extLst>
          </p:cNvPr>
          <p:cNvSpPr/>
          <p:nvPr/>
        </p:nvSpPr>
        <p:spPr>
          <a:xfrm>
            <a:off x="5791200" y="3476624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0C67-ABBC-4D67-944D-9231DAF93812}"/>
              </a:ext>
            </a:extLst>
          </p:cNvPr>
          <p:cNvSpPr txBox="1"/>
          <p:nvPr/>
        </p:nvSpPr>
        <p:spPr>
          <a:xfrm>
            <a:off x="6400800" y="3544369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95DD3-77B4-49C9-853D-4E60B9913AFC}"/>
              </a:ext>
            </a:extLst>
          </p:cNvPr>
          <p:cNvSpPr txBox="1"/>
          <p:nvPr/>
        </p:nvSpPr>
        <p:spPr>
          <a:xfrm>
            <a:off x="7762875" y="3542703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35D82B-6F85-49DE-BD92-C8F98C72DC95}"/>
              </a:ext>
            </a:extLst>
          </p:cNvPr>
          <p:cNvSpPr/>
          <p:nvPr/>
        </p:nvSpPr>
        <p:spPr>
          <a:xfrm>
            <a:off x="4505325" y="5749770"/>
            <a:ext cx="3400425" cy="107001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82DE30E-9F2F-4098-8B20-F1F1208CB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8027"/>
              </p:ext>
            </p:extLst>
          </p:nvPr>
        </p:nvGraphicFramePr>
        <p:xfrm>
          <a:off x="4722703" y="5910741"/>
          <a:ext cx="29656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56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988556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988556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2347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[0xf2]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2347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[0xf5]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B829930C-A55F-4EEF-96A6-AA0C1F8430E4}"/>
              </a:ext>
            </a:extLst>
          </p:cNvPr>
          <p:cNvSpPr/>
          <p:nvPr/>
        </p:nvSpPr>
        <p:spPr>
          <a:xfrm>
            <a:off x="5829300" y="5297809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D5EB0-F804-45AA-B52A-52A40E5AF7AA}"/>
              </a:ext>
            </a:extLst>
          </p:cNvPr>
          <p:cNvSpPr txBox="1"/>
          <p:nvPr/>
        </p:nvSpPr>
        <p:spPr>
          <a:xfrm>
            <a:off x="6438900" y="544258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read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A5E40-0FFA-4531-B7ED-D865141429F8}"/>
              </a:ext>
            </a:extLst>
          </p:cNvPr>
          <p:cNvSpPr txBox="1"/>
          <p:nvPr/>
        </p:nvSpPr>
        <p:spPr>
          <a:xfrm>
            <a:off x="7762875" y="544592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[0xff]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896EC3-7233-4FE0-95A5-C4A6AB1D6A9B}"/>
              </a:ext>
            </a:extLst>
          </p:cNvPr>
          <p:cNvSpPr/>
          <p:nvPr/>
        </p:nvSpPr>
        <p:spPr>
          <a:xfrm>
            <a:off x="904875" y="3152775"/>
            <a:ext cx="2419350" cy="132556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01425-0E2F-4871-A404-66FA414CE897}"/>
              </a:ext>
            </a:extLst>
          </p:cNvPr>
          <p:cNvSpPr txBox="1"/>
          <p:nvPr/>
        </p:nvSpPr>
        <p:spPr>
          <a:xfrm>
            <a:off x="1052512" y="3260080"/>
            <a:ext cx="212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need a ‘memory replacement’ algorithm for data backed on disk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DCED615-F0EF-4D1E-85B2-E061FAB25E53}"/>
              </a:ext>
            </a:extLst>
          </p:cNvPr>
          <p:cNvSpPr/>
          <p:nvPr/>
        </p:nvSpPr>
        <p:spPr>
          <a:xfrm rot="10800000">
            <a:off x="5133975" y="5297809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Money Management</a:t>
            </a:r>
          </a:p>
        </p:txBody>
      </p:sp>
    </p:spTree>
    <p:extLst>
      <p:ext uri="{BB962C8B-B14F-4D97-AF65-F5344CB8AC3E}">
        <p14:creationId xmlns:p14="http://schemas.microsoft.com/office/powerpoint/2010/main" val="24767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goal is to keep data in the caches for as long as you possibly can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Accessing data outside the cache is really, really slow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Example: my DL homework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12hrs vs. 30minutes</a:t>
            </a:r>
          </a:p>
          <a:p>
            <a:r>
              <a:rPr lang="en-US" dirty="0">
                <a:solidFill>
                  <a:schemeClr val="bg1"/>
                </a:solidFill>
              </a:rPr>
              <a:t>My professor once said, many time problems in CS, add caching to it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8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Well… not all </a:t>
            </a:r>
            <a:r>
              <a:rPr lang="en-US" b="1" dirty="0">
                <a:solidFill>
                  <a:schemeClr val="bg1"/>
                </a:solidFill>
              </a:rPr>
              <a:t>that</a:t>
            </a:r>
            <a:r>
              <a:rPr lang="en-US" dirty="0">
                <a:solidFill>
                  <a:schemeClr val="bg1"/>
                </a:solidFill>
              </a:rPr>
              <a:t> much to tell the truth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can’t physically go in and change the cache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 x86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There’s some OSs out there that will do predictive loading of the cache before a program starts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Those OSs are much more complex though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things we can do though are to focus on the following: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Time Close-ness: access the same thing close together in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Spatial Close-ness: access data that are close together (arrays)</a:t>
            </a:r>
          </a:p>
          <a:p>
            <a:r>
              <a:rPr lang="en-US" dirty="0">
                <a:solidFill>
                  <a:schemeClr val="bg1"/>
                </a:solidFill>
              </a:rPr>
              <a:t>These mainly have to do w/ arrays</a:t>
            </a:r>
          </a:p>
        </p:txBody>
      </p:sp>
    </p:spTree>
    <p:extLst>
      <p:ext uri="{BB962C8B-B14F-4D97-AF65-F5344CB8AC3E}">
        <p14:creationId xmlns:p14="http://schemas.microsoft.com/office/powerpoint/2010/main" val="333213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Doing something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Write code that has locality!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Temporal:  make sure access to the same data is not too far apart in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Spatial:  access data contiguously</a:t>
            </a:r>
          </a:p>
          <a:p>
            <a:r>
              <a:rPr lang="en-US" dirty="0">
                <a:solidFill>
                  <a:schemeClr val="bg1"/>
                </a:solidFill>
              </a:rPr>
              <a:t>How can you achieve locality?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Adjust memory accesses in code(software) to improve miss rate (MR)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Requires knowledge of both how caches work as well as your system’s parameter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Proper choice of algorithm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Loop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83433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 Tips</a:t>
            </a:r>
          </a:p>
        </p:txBody>
      </p:sp>
    </p:spTree>
    <p:extLst>
      <p:ext uri="{BB962C8B-B14F-4D97-AF65-F5344CB8AC3E}">
        <p14:creationId xmlns:p14="http://schemas.microsoft.com/office/powerpoint/2010/main" val="112648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is data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r>
              <a:rPr lang="en-US" dirty="0">
                <a:solidFill>
                  <a:schemeClr val="bg1"/>
                </a:solidFill>
              </a:rPr>
              <a:t>Cache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Really, really slow</a:t>
            </a:r>
          </a:p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Molasses</a:t>
            </a:r>
          </a:p>
        </p:txBody>
      </p:sp>
    </p:spTree>
    <p:extLst>
      <p:ext uri="{BB962C8B-B14F-4D97-AF65-F5344CB8AC3E}">
        <p14:creationId xmlns:p14="http://schemas.microsoft.com/office/powerpoint/2010/main" val="2281450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Least Recently Used is going to be the eviction policy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we need to replace something in the cache</a:t>
            </a:r>
          </a:p>
          <a:p>
            <a:r>
              <a:rPr lang="en-US" dirty="0">
                <a:solidFill>
                  <a:schemeClr val="bg1"/>
                </a:solidFill>
              </a:rPr>
              <a:t>This is done two ways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Through a counter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Each epoch/cycle, the global counter increases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Through a linked list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FIFO queue</a:t>
            </a:r>
          </a:p>
          <a:p>
            <a:r>
              <a:rPr lang="en-US" dirty="0">
                <a:solidFill>
                  <a:schemeClr val="bg1"/>
                </a:solidFill>
              </a:rPr>
              <a:t>Least RECENTLY used, </a:t>
            </a:r>
            <a:r>
              <a:rPr lang="en-US" b="1" dirty="0">
                <a:solidFill>
                  <a:schemeClr val="bg1"/>
                </a:solidFill>
              </a:rPr>
              <a:t>not least used</a:t>
            </a:r>
          </a:p>
        </p:txBody>
      </p:sp>
    </p:spTree>
    <p:extLst>
      <p:ext uri="{BB962C8B-B14F-4D97-AF65-F5344CB8AC3E}">
        <p14:creationId xmlns:p14="http://schemas.microsoft.com/office/powerpoint/2010/main" val="655309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A40-6721-4714-9534-03D92E93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Misc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411E-C2D3-4C81-AD95-0C4191F9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would define t, the tag length, to help you get the fields of the address</a:t>
            </a:r>
          </a:p>
          <a:p>
            <a:r>
              <a:rPr lang="en-US" dirty="0">
                <a:solidFill>
                  <a:schemeClr val="bg1"/>
                </a:solidFill>
              </a:rPr>
              <a:t>Don’t forget to also define all the constants (S, B, e) not updated by the code</a:t>
            </a:r>
          </a:p>
          <a:p>
            <a:r>
              <a:rPr lang="en-US" dirty="0">
                <a:solidFill>
                  <a:schemeClr val="bg1"/>
                </a:solidFill>
              </a:rPr>
              <a:t>Don’t forget: 2d arrays are double pointers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Malloc one layer at a time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Now, malloc columns (where the </a:t>
            </a:r>
            <a:r>
              <a:rPr lang="en-US" dirty="0" err="1">
                <a:solidFill>
                  <a:schemeClr val="bg1"/>
                </a:solidFill>
              </a:rPr>
              <a:t>entries’ll</a:t>
            </a:r>
            <a:r>
              <a:rPr lang="en-US" dirty="0">
                <a:solidFill>
                  <a:schemeClr val="bg1"/>
                </a:solidFill>
              </a:rPr>
              <a:t> go)</a:t>
            </a:r>
          </a:p>
          <a:p>
            <a:r>
              <a:rPr lang="en-US" dirty="0">
                <a:solidFill>
                  <a:schemeClr val="bg1"/>
                </a:solidFill>
              </a:rPr>
              <a:t>Don’t forget to zero out the data layers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you initially malloc, it’s garbage!!!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6269F-9832-4996-9A32-61950002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36" y="4543424"/>
            <a:ext cx="8415223" cy="2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90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 Tip – Start w/ parsing, trying to get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8A620-0EB9-41F9-BC75-32D7D809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79" y="1858683"/>
            <a:ext cx="7863241" cy="41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Deadlines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388B-328B-4B67-BAEF-F93E09353BB3}"/>
              </a:ext>
            </a:extLst>
          </p:cNvPr>
          <p:cNvSpPr txBox="1"/>
          <p:nvPr/>
        </p:nvSpPr>
        <p:spPr>
          <a:xfrm>
            <a:off x="4408341" y="4793178"/>
            <a:ext cx="33753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2"/>
              </a:rPr>
              <a:t>https://www.gradescope.com/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D78F72-0B89-4801-8680-AD8DDB28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20033"/>
              </p:ext>
            </p:extLst>
          </p:nvPr>
        </p:nvGraphicFramePr>
        <p:xfrm>
          <a:off x="2031998" y="3121804"/>
          <a:ext cx="8128000" cy="9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0502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7509314"/>
                    </a:ext>
                  </a:extLst>
                </a:gridCol>
              </a:tblGrid>
              <a:tr h="49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Due Date (at 11:59pm)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61217"/>
                  </a:ext>
                </a:extLst>
              </a:tr>
              <a:tr h="49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Lab 5 (Cache 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Thursday, April 8</a:t>
                      </a:r>
                      <a:r>
                        <a:rPr lang="en-US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6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3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caching?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intermediary that stores data from memory</a:t>
            </a:r>
          </a:p>
          <a:p>
            <a:r>
              <a:rPr lang="en-US" dirty="0">
                <a:solidFill>
                  <a:schemeClr val="bg1"/>
                </a:solidFill>
              </a:rPr>
              <a:t>We prefer this intermediary to interact with the CPU rather than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Usually having an intermediary is bad, more complicated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Not in this case</a:t>
            </a:r>
          </a:p>
        </p:txBody>
      </p:sp>
    </p:spTree>
    <p:extLst>
      <p:ext uri="{BB962C8B-B14F-4D97-AF65-F5344CB8AC3E}">
        <p14:creationId xmlns:p14="http://schemas.microsoft.com/office/powerpoint/2010/main" val="5831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haven’t we seen cache before?!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Caching is done by the hardware in a good amount of modern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Depends on hardware/system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 programs normally just sit back and let the abstraction happen*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*There are probably exceptions (HPC community)</a:t>
            </a:r>
          </a:p>
        </p:txBody>
      </p:sp>
    </p:spTree>
    <p:extLst>
      <p:ext uri="{BB962C8B-B14F-4D97-AF65-F5344CB8AC3E}">
        <p14:creationId xmlns:p14="http://schemas.microsoft.com/office/powerpoint/2010/main" val="15386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try and retrieve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743450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27136"/>
              </p:ext>
            </p:extLst>
          </p:nvPr>
        </p:nvGraphicFramePr>
        <p:xfrm>
          <a:off x="4276725" y="5028247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3209925"/>
            <a:ext cx="609600" cy="124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6099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D707A-23FA-491C-B9C5-796F0D786D68}"/>
              </a:ext>
            </a:extLst>
          </p:cNvPr>
          <p:cNvSpPr txBox="1"/>
          <p:nvPr/>
        </p:nvSpPr>
        <p:spPr>
          <a:xfrm>
            <a:off x="7677150" y="3609975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6468AE-CF54-49FD-A22D-7BD60C10CD65}"/>
              </a:ext>
            </a:extLst>
          </p:cNvPr>
          <p:cNvSpPr/>
          <p:nvPr/>
        </p:nvSpPr>
        <p:spPr>
          <a:xfrm>
            <a:off x="9429750" y="3403520"/>
            <a:ext cx="2143125" cy="10551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DB7D2-2EB2-45C6-89DD-9483B650828E}"/>
              </a:ext>
            </a:extLst>
          </p:cNvPr>
          <p:cNvSpPr txBox="1"/>
          <p:nvPr/>
        </p:nvSpPr>
        <p:spPr>
          <a:xfrm>
            <a:off x="9572625" y="3585179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what actually happens!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CF0495-18BE-49D0-B5EB-6F713B6437EF}"/>
              </a:ext>
            </a:extLst>
          </p:cNvPr>
          <p:cNvSpPr/>
          <p:nvPr/>
        </p:nvSpPr>
        <p:spPr>
          <a:xfrm>
            <a:off x="809625" y="2995822"/>
            <a:ext cx="2357437" cy="16668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1186E-43A9-4A94-9768-810EA2FFC151}"/>
              </a:ext>
            </a:extLst>
          </p:cNvPr>
          <p:cNvSpPr txBox="1"/>
          <p:nvPr/>
        </p:nvSpPr>
        <p:spPr>
          <a:xfrm>
            <a:off x="857249" y="3085148"/>
            <a:ext cx="226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Preface: blocks are sized 64 bytes. The indices don’t show this. Should be 0*64, 1*64, 2*64, … </a:t>
            </a:r>
          </a:p>
        </p:txBody>
      </p:sp>
    </p:spTree>
    <p:extLst>
      <p:ext uri="{BB962C8B-B14F-4D97-AF65-F5344CB8AC3E}">
        <p14:creationId xmlns:p14="http://schemas.microsoft.com/office/powerpoint/2010/main" val="40396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1" grpId="0" animBg="1"/>
      <p:bldP spid="6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B4ACA3-1F56-43CA-9A6A-EFA7816BFA0E}"/>
              </a:ext>
            </a:extLst>
          </p:cNvPr>
          <p:cNvSpPr/>
          <p:nvPr/>
        </p:nvSpPr>
        <p:spPr>
          <a:xfrm>
            <a:off x="847725" y="3579257"/>
            <a:ext cx="2247900" cy="9641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89743"/>
              </p:ext>
            </p:extLst>
          </p:nvPr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85154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AE5FB4-1B61-48B0-A698-3C91DA035683}"/>
              </a:ext>
            </a:extLst>
          </p:cNvPr>
          <p:cNvSpPr/>
          <p:nvPr/>
        </p:nvSpPr>
        <p:spPr>
          <a:xfrm>
            <a:off x="9182100" y="3579257"/>
            <a:ext cx="2247900" cy="9641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F7EAE-920A-422F-97A3-2892BF47A459}"/>
              </a:ext>
            </a:extLst>
          </p:cNvPr>
          <p:cNvSpPr txBox="1"/>
          <p:nvPr/>
        </p:nvSpPr>
        <p:spPr>
          <a:xfrm>
            <a:off x="9277350" y="3721655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state is called ‘cold cache’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9B85B6-8DBA-4FFB-A3B3-D68E3C1758BB}"/>
              </a:ext>
            </a:extLst>
          </p:cNvPr>
          <p:cNvSpPr txBox="1"/>
          <p:nvPr/>
        </p:nvSpPr>
        <p:spPr>
          <a:xfrm>
            <a:off x="933450" y="3721654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called a ‘cache </a:t>
            </a:r>
            <a:r>
              <a:rPr lang="en-US" dirty="0" err="1">
                <a:solidFill>
                  <a:schemeClr val="bg1"/>
                </a:solidFill>
              </a:rPr>
              <a:t>miss’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A6C0-A5BE-41F0-85AB-8F3260C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It’s hit or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F83-36A8-445D-91D5-B33AC8F0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you try and access memory, you go through cache first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CE2794-105A-45E2-8BE1-FEAE8C30C651}"/>
              </a:ext>
            </a:extLst>
          </p:cNvPr>
          <p:cNvSpPr/>
          <p:nvPr/>
        </p:nvSpPr>
        <p:spPr>
          <a:xfrm>
            <a:off x="4010025" y="4927045"/>
            <a:ext cx="4171950" cy="16668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3B0DB-26EA-48C1-B43A-FEC953E0DCC6}"/>
              </a:ext>
            </a:extLst>
          </p:cNvPr>
          <p:cNvGraphicFramePr>
            <a:graphicFrameLocks noGrp="1"/>
          </p:cNvGraphicFramePr>
          <p:nvPr/>
        </p:nvGraphicFramePr>
        <p:xfrm>
          <a:off x="4276725" y="5211842"/>
          <a:ext cx="36385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[0x02]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[0x03]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[0x04]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  <a:tr h="359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[0x06]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[0x08]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3470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44F436-4078-46CD-8A6F-449CE037EE3E}"/>
              </a:ext>
            </a:extLst>
          </p:cNvPr>
          <p:cNvSpPr/>
          <p:nvPr/>
        </p:nvSpPr>
        <p:spPr>
          <a:xfrm>
            <a:off x="4010025" y="2419350"/>
            <a:ext cx="4171950" cy="504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1FD66-9C2B-448C-A3D2-5EEDA0D7E75D}"/>
              </a:ext>
            </a:extLst>
          </p:cNvPr>
          <p:cNvSpPr txBox="1"/>
          <p:nvPr/>
        </p:nvSpPr>
        <p:spPr>
          <a:xfrm>
            <a:off x="5362575" y="2487096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Program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4E414E-3670-4D03-80CE-604459FAEB55}"/>
              </a:ext>
            </a:extLst>
          </p:cNvPr>
          <p:cNvSpPr/>
          <p:nvPr/>
        </p:nvSpPr>
        <p:spPr>
          <a:xfrm>
            <a:off x="5791200" y="299192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30244-AA63-4EF2-8378-D613ED7C413A}"/>
              </a:ext>
            </a:extLst>
          </p:cNvPr>
          <p:cNvSpPr txBox="1"/>
          <p:nvPr/>
        </p:nvSpPr>
        <p:spPr>
          <a:xfrm>
            <a:off x="6400800" y="3069193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Cache 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015DD9-748A-4A07-B730-57B1313D9A91}"/>
              </a:ext>
            </a:extLst>
          </p:cNvPr>
          <p:cNvSpPr/>
          <p:nvPr/>
        </p:nvSpPr>
        <p:spPr>
          <a:xfrm>
            <a:off x="4010025" y="3579257"/>
            <a:ext cx="4171950" cy="9641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E452A6-64E2-4A85-9ADE-F3BEC94D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76575"/>
              </p:ext>
            </p:extLst>
          </p:nvPr>
        </p:nvGraphicFramePr>
        <p:xfrm>
          <a:off x="4276725" y="3695581"/>
          <a:ext cx="36385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417700060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1811945546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124206422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2486"/>
                  </a:ext>
                </a:extLst>
              </a:tr>
              <a:tr h="3489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94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C68ACF-35D1-4C0A-910A-23754502FEFC}"/>
              </a:ext>
            </a:extLst>
          </p:cNvPr>
          <p:cNvSpPr txBox="1"/>
          <p:nvPr/>
        </p:nvSpPr>
        <p:spPr>
          <a:xfrm>
            <a:off x="7762875" y="3067527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0B5FEA-68E7-4BAD-9889-7D5299DEF517}"/>
              </a:ext>
            </a:extLst>
          </p:cNvPr>
          <p:cNvSpPr/>
          <p:nvPr/>
        </p:nvSpPr>
        <p:spPr>
          <a:xfrm>
            <a:off x="900111" y="3511510"/>
            <a:ext cx="2486025" cy="11451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4F27D-F728-41BD-A29C-514F48EAE113}"/>
              </a:ext>
            </a:extLst>
          </p:cNvPr>
          <p:cNvSpPr txBox="1"/>
          <p:nvPr/>
        </p:nvSpPr>
        <p:spPr>
          <a:xfrm>
            <a:off x="1019173" y="3599675"/>
            <a:ext cx="224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We’ll then bring it in from memory into our ‘working set’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7CE682C-17E7-4405-AF94-5A8A3264E04C}"/>
              </a:ext>
            </a:extLst>
          </p:cNvPr>
          <p:cNvSpPr/>
          <p:nvPr/>
        </p:nvSpPr>
        <p:spPr>
          <a:xfrm>
            <a:off x="5791200" y="4454841"/>
            <a:ext cx="609600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E28F2-FAC3-4B00-89D2-190DA5597457}"/>
              </a:ext>
            </a:extLst>
          </p:cNvPr>
          <p:cNvSpPr txBox="1"/>
          <p:nvPr/>
        </p:nvSpPr>
        <p:spPr>
          <a:xfrm>
            <a:off x="6491287" y="45577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1AB5F-1558-42A8-A5DB-3E03296CD286}"/>
              </a:ext>
            </a:extLst>
          </p:cNvPr>
          <p:cNvSpPr txBox="1"/>
          <p:nvPr/>
        </p:nvSpPr>
        <p:spPr>
          <a:xfrm>
            <a:off x="7024687" y="4557712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[0x00]</a:t>
            </a:r>
          </a:p>
        </p:txBody>
      </p:sp>
    </p:spTree>
    <p:extLst>
      <p:ext uri="{BB962C8B-B14F-4D97-AF65-F5344CB8AC3E}">
        <p14:creationId xmlns:p14="http://schemas.microsoft.com/office/powerpoint/2010/main" val="23342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</TotalTime>
  <Words>2303</Words>
  <Application>Microsoft Office PowerPoint</Application>
  <PresentationFormat>Widescreen</PresentationFormat>
  <Paragraphs>524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Questions?</vt:lpstr>
      <vt:lpstr>Cache, outside looking in</vt:lpstr>
      <vt:lpstr>Where is data stored?</vt:lpstr>
      <vt:lpstr>What is caching?</vt:lpstr>
      <vt:lpstr>Why haven’t we seen cache before?!</vt:lpstr>
      <vt:lpstr>Fetch!</vt:lpstr>
      <vt:lpstr>It’s hit or miss</vt:lpstr>
      <vt:lpstr>It’s hit or miss</vt:lpstr>
      <vt:lpstr>It’s hit or miss</vt:lpstr>
      <vt:lpstr>It’s hit or miss</vt:lpstr>
      <vt:lpstr>It’s hit or miss</vt:lpstr>
      <vt:lpstr>It’s hit or miss</vt:lpstr>
      <vt:lpstr>It’s hit or miss</vt:lpstr>
      <vt:lpstr>It’s hit or miss</vt:lpstr>
      <vt:lpstr>Batting 1,000</vt:lpstr>
      <vt:lpstr>Batting 1,000</vt:lpstr>
      <vt:lpstr>When do we deposit our cache?</vt:lpstr>
      <vt:lpstr>Money Problems</vt:lpstr>
      <vt:lpstr>Less money, more problems</vt:lpstr>
      <vt:lpstr>Cache, specifics</vt:lpstr>
      <vt:lpstr>Cache types</vt:lpstr>
      <vt:lpstr>Currencies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Index Fun(d)</vt:lpstr>
      <vt:lpstr>Swing and a miss (twice)</vt:lpstr>
      <vt:lpstr>Money Management</vt:lpstr>
      <vt:lpstr>Caching In</vt:lpstr>
      <vt:lpstr>What can we do?</vt:lpstr>
      <vt:lpstr>Doing something about it</vt:lpstr>
      <vt:lpstr>Lab Tips</vt:lpstr>
      <vt:lpstr>LRU</vt:lpstr>
      <vt:lpstr>Misc</vt:lpstr>
      <vt:lpstr>Lab Tip – Start w/ parsing, trying to get this:</vt:lpstr>
      <vt:lpstr>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1993</cp:revision>
  <dcterms:created xsi:type="dcterms:W3CDTF">2021-01-27T20:47:21Z</dcterms:created>
  <dcterms:modified xsi:type="dcterms:W3CDTF">2021-04-26T21:37:13Z</dcterms:modified>
</cp:coreProperties>
</file>