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8" r:id="rId2"/>
    <p:sldId id="292" r:id="rId3"/>
    <p:sldId id="510" r:id="rId4"/>
    <p:sldId id="487" r:id="rId5"/>
    <p:sldId id="484" r:id="rId6"/>
    <p:sldId id="507" r:id="rId7"/>
    <p:sldId id="550" r:id="rId8"/>
    <p:sldId id="551" r:id="rId9"/>
    <p:sldId id="548" r:id="rId10"/>
    <p:sldId id="483" r:id="rId11"/>
    <p:sldId id="553" r:id="rId12"/>
    <p:sldId id="554" r:id="rId13"/>
    <p:sldId id="566" r:id="rId14"/>
    <p:sldId id="546" r:id="rId15"/>
    <p:sldId id="557" r:id="rId16"/>
    <p:sldId id="561" r:id="rId17"/>
    <p:sldId id="558" r:id="rId18"/>
    <p:sldId id="559" r:id="rId19"/>
    <p:sldId id="560" r:id="rId20"/>
    <p:sldId id="556" r:id="rId21"/>
    <p:sldId id="562" r:id="rId22"/>
    <p:sldId id="563" r:id="rId23"/>
    <p:sldId id="564" r:id="rId24"/>
    <p:sldId id="565" r:id="rId25"/>
    <p:sldId id="568" r:id="rId26"/>
    <p:sldId id="567" r:id="rId27"/>
    <p:sldId id="5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ildermuth" initials="MW" lastIdx="1" clrIdx="0">
    <p:extLst>
      <p:ext uri="{19B8F6BF-5375-455C-9EA6-DF929625EA0E}">
        <p15:presenceInfo xmlns:p15="http://schemas.microsoft.com/office/powerpoint/2012/main" userId="ab9b38cac39dd6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E1EB8"/>
    <a:srgbClr val="0F20C3"/>
    <a:srgbClr val="102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544" autoAdjust="0"/>
  </p:normalViewPr>
  <p:slideViewPr>
    <p:cSldViewPr snapToGrid="0">
      <p:cViewPr varScale="1">
        <p:scale>
          <a:sx n="80" d="100"/>
          <a:sy n="80" d="100"/>
        </p:scale>
        <p:origin x="9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EE85-ED71-4F2F-ACF9-AA8FC297E4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5464-21BE-4FF4-AA54-615872742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9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153-4211-475A-A468-A8096481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CCC5-17CA-4621-93C1-49B22559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C76E-9352-468B-8EAB-1E87276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0E3-A0D5-49CE-8F7D-B6B16D1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D3CD-4C8F-4864-B59D-61A614C8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7C2-A8F2-47E2-96D7-095ADB2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F2E0D-2AF7-4273-81D7-D6E076E5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427-4A37-4DA5-AB63-26F64D4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0E50-06A6-4D54-A4A9-B6BD3D38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A83A-BEE0-4587-96C0-5790B36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63AA-D3C9-45A5-8A66-5DEA9442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3CFB-CB16-4A06-99C3-EE2CAB3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C4B-C81C-4551-82B1-494D81DC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FFAB-62AB-4D7E-8EF1-3E75390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E4A8-3DFF-4B63-95A6-F222DDE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540-4DCB-4D63-A361-BD163CD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9CF1-F05A-4F08-9426-F12F6304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8F4C-4F55-4302-BC77-749CD21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4735-7BA3-48B0-9278-7C15A6F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54C6-3728-46B3-B92C-B0A17A5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3333-122F-4EA6-A4CC-8D12B594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BE0-EE60-4379-A939-9E85911F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7E9A-E1BC-4E35-A47B-F6F2CBF8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8EC-5EFD-430F-B020-9444BA8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A8D8-F9D7-48BE-9C24-B5C602E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0FA2-4C36-429C-8AF1-8ABD779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B7F7-A7CF-4CFD-8D93-A98170B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C13C-76D4-40F4-A94B-A60776A5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B599-5865-4C19-915E-9314FC6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0D6A-6B25-4E6A-9B3A-342205A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3CB8-46B4-4CD8-B10D-679AD75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17B-8D75-4773-8068-628BD170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D7F1-04EE-4684-A991-90DA231D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E45F-39C3-4777-A054-1016996D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DE6B-3C31-4570-9ED2-D795F7E9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C2EF-22B1-4F06-BC89-869CC391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34808-1047-4535-BC2C-0B06218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DB82-C1A4-4B4E-A9FF-026398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B55F5-686F-4BEA-84D2-D42E637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A707-F36E-4303-B855-B2B67DF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1F0E8-C68E-448F-9DDC-FAB36077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3CF6-AABD-4F50-8403-E50BBDF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4E00-8067-456F-9E88-875589F3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B630-A13B-40AF-81F4-0B975936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E060-9D4A-493D-9DC4-E79272DB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6393-B3E5-4743-94E8-A4E42C8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A989-44C6-4674-9228-959FF2A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FB1-A17C-4D21-B23E-6917EE4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28D1-B33B-495F-929F-9BBC440D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2B9F-B23F-49AA-B806-2D67C529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29D8-7C81-4817-A6C7-A665A016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72D2-1728-4999-A5AF-1226C710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4D2-0EE3-497B-AE3A-B9F0798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FC0D-F14E-4258-97D2-A714AC25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B044-7912-4522-85EB-F103BA8C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57BE-C3CC-4644-818A-94BC329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59F4-2412-49EB-8D47-BBE86DD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4ABD-2069-4065-A206-376A430C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E14B1-821D-49E5-A9B0-9ACCB327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84CA-D395-43B4-84AD-58583670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E72D-2E61-4A84-A283-CD07E9BD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4/7/2021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8D92-BC0F-4A14-914F-A5744583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DDD6-10D0-4DB2-AB33-EB0AB86BF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descop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216AB-E4F1-4776-B57D-C798D2A75277}"/>
              </a:ext>
            </a:extLst>
          </p:cNvPr>
          <p:cNvSpPr txBox="1"/>
          <p:nvPr/>
        </p:nvSpPr>
        <p:spPr>
          <a:xfrm>
            <a:off x="4556619" y="5905850"/>
            <a:ext cx="307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Good Morning!</a:t>
            </a:r>
          </a:p>
        </p:txBody>
      </p:sp>
      <p:pic>
        <p:nvPicPr>
          <p:cNvPr id="6" name="Picture 5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EF06FFFD-97D1-4DCF-9F60-54E05754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29" y="1081529"/>
            <a:ext cx="4694941" cy="4694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4CD81-7907-41A9-9AD7-7DB2E2E831D2}"/>
              </a:ext>
            </a:extLst>
          </p:cNvPr>
          <p:cNvSpPr txBox="1"/>
          <p:nvPr/>
        </p:nvSpPr>
        <p:spPr>
          <a:xfrm>
            <a:off x="0" y="6488668"/>
            <a:ext cx="447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inspired by Jarrett Billingsley’s Fall 2019 449 notes</a:t>
            </a:r>
          </a:p>
        </p:txBody>
      </p:sp>
    </p:spTree>
    <p:extLst>
      <p:ext uri="{BB962C8B-B14F-4D97-AF65-F5344CB8AC3E}">
        <p14:creationId xmlns:p14="http://schemas.microsoft.com/office/powerpoint/2010/main" val="79791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Fetching the physical address (overview)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E927AE-6F42-4C34-8395-51A0ABCAB739}"/>
              </a:ext>
            </a:extLst>
          </p:cNvPr>
          <p:cNvSpPr/>
          <p:nvPr/>
        </p:nvSpPr>
        <p:spPr>
          <a:xfrm>
            <a:off x="838200" y="2916519"/>
            <a:ext cx="1817033" cy="11880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CB821-D1AE-4158-8CA6-D94D491E5430}"/>
              </a:ext>
            </a:extLst>
          </p:cNvPr>
          <p:cNvSpPr txBox="1"/>
          <p:nvPr/>
        </p:nvSpPr>
        <p:spPr>
          <a:xfrm>
            <a:off x="1041492" y="3156581"/>
            <a:ext cx="1410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Process 1</a:t>
            </a:r>
          </a:p>
        </p:txBody>
      </p:sp>
      <p:sp>
        <p:nvSpPr>
          <p:cNvPr id="6" name="Rectangular Callout 15">
            <a:extLst>
              <a:ext uri="{FF2B5EF4-FFF2-40B4-BE49-F238E27FC236}">
                <a16:creationId xmlns:a16="http://schemas.microsoft.com/office/drawing/2014/main" id="{9049DEFD-8B03-4DC3-8B3A-56166E1A1415}"/>
              </a:ext>
            </a:extLst>
          </p:cNvPr>
          <p:cNvSpPr/>
          <p:nvPr/>
        </p:nvSpPr>
        <p:spPr>
          <a:xfrm>
            <a:off x="2309906" y="2426950"/>
            <a:ext cx="1447800" cy="609600"/>
          </a:xfrm>
          <a:prstGeom prst="wedgeRectCallout">
            <a:avLst>
              <a:gd name="adj1" fmla="val -50384"/>
              <a:gd name="adj2" fmla="val 7901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Hey, </a:t>
            </a:r>
            <a:r>
              <a:rPr lang="en-US" sz="1600" dirty="0" err="1">
                <a:solidFill>
                  <a:schemeClr val="tx1"/>
                </a:solidFill>
              </a:rPr>
              <a:t>gimme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0x8000 </a:t>
            </a:r>
            <a:r>
              <a:rPr lang="en-US" sz="1600" dirty="0">
                <a:solidFill>
                  <a:schemeClr val="tx1"/>
                </a:solidFill>
              </a:rPr>
              <a:t>(VA)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96DFBD-72B8-40A4-94EA-1B593896A310}"/>
              </a:ext>
            </a:extLst>
          </p:cNvPr>
          <p:cNvSpPr/>
          <p:nvPr/>
        </p:nvSpPr>
        <p:spPr>
          <a:xfrm>
            <a:off x="3963577" y="2916519"/>
            <a:ext cx="3227293" cy="11880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F3FF-975E-440B-BDC4-3CB4E4B6BCAB}"/>
              </a:ext>
            </a:extLst>
          </p:cNvPr>
          <p:cNvSpPr txBox="1"/>
          <p:nvPr/>
        </p:nvSpPr>
        <p:spPr>
          <a:xfrm>
            <a:off x="4373778" y="3310468"/>
            <a:ext cx="66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4945AD-6E83-41D1-BD54-3FB9BD4972DA}"/>
              </a:ext>
            </a:extLst>
          </p:cNvPr>
          <p:cNvSpPr/>
          <p:nvPr/>
        </p:nvSpPr>
        <p:spPr>
          <a:xfrm>
            <a:off x="5577223" y="3096565"/>
            <a:ext cx="1506071" cy="82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15">
            <a:extLst>
              <a:ext uri="{FF2B5EF4-FFF2-40B4-BE49-F238E27FC236}">
                <a16:creationId xmlns:a16="http://schemas.microsoft.com/office/drawing/2014/main" id="{74E29C1E-9146-497B-AE5E-CBD4CAAE0312}"/>
              </a:ext>
            </a:extLst>
          </p:cNvPr>
          <p:cNvSpPr/>
          <p:nvPr/>
        </p:nvSpPr>
        <p:spPr>
          <a:xfrm>
            <a:off x="5873850" y="2482571"/>
            <a:ext cx="1447800" cy="609600"/>
          </a:xfrm>
          <a:prstGeom prst="wedgeRectCallout">
            <a:avLst>
              <a:gd name="adj1" fmla="val 5756"/>
              <a:gd name="adj2" fmla="val 947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CONVERTING </a:t>
            </a:r>
            <a:r>
              <a:rPr lang="en-US" sz="1600" b="1" dirty="0">
                <a:solidFill>
                  <a:schemeClr val="tx1"/>
                </a:solidFill>
              </a:rPr>
              <a:t>0x8000 </a:t>
            </a:r>
            <a:r>
              <a:rPr lang="en-US" sz="1600" dirty="0">
                <a:solidFill>
                  <a:schemeClr val="tx1"/>
                </a:solidFill>
              </a:rPr>
              <a:t>TO PA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82000-0E72-48A2-9397-E65D3777CA65}"/>
              </a:ext>
            </a:extLst>
          </p:cNvPr>
          <p:cNvSpPr txBox="1"/>
          <p:nvPr/>
        </p:nvSpPr>
        <p:spPr>
          <a:xfrm>
            <a:off x="5917859" y="3310468"/>
            <a:ext cx="82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206BA5-F663-4745-95FF-97FB87CED607}"/>
              </a:ext>
            </a:extLst>
          </p:cNvPr>
          <p:cNvSpPr/>
          <p:nvPr/>
        </p:nvSpPr>
        <p:spPr>
          <a:xfrm>
            <a:off x="5049145" y="3279711"/>
            <a:ext cx="528076" cy="461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51E47-31CF-490A-95B1-088B89156C7E}"/>
              </a:ext>
            </a:extLst>
          </p:cNvPr>
          <p:cNvSpPr txBox="1"/>
          <p:nvPr/>
        </p:nvSpPr>
        <p:spPr>
          <a:xfrm>
            <a:off x="5049145" y="3338877"/>
            <a:ext cx="479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FC4169-5DAC-457E-93EC-0EF9C9F9CF56}"/>
              </a:ext>
            </a:extLst>
          </p:cNvPr>
          <p:cNvSpPr/>
          <p:nvPr/>
        </p:nvSpPr>
        <p:spPr>
          <a:xfrm>
            <a:off x="8020050" y="4388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C7A1F43-9104-4327-B345-3D0772E97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0421"/>
              </p:ext>
            </p:extLst>
          </p:nvPr>
        </p:nvGraphicFramePr>
        <p:xfrm>
          <a:off x="8286750" y="4672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18AA2C-6D11-4111-B8B7-FE8FD1BE95C9}"/>
              </a:ext>
            </a:extLst>
          </p:cNvPr>
          <p:cNvSpPr/>
          <p:nvPr/>
        </p:nvSpPr>
        <p:spPr>
          <a:xfrm>
            <a:off x="8020050" y="3040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C9D5E448-48D4-43F5-AEF9-E6ED881B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19470"/>
              </p:ext>
            </p:extLst>
          </p:nvPr>
        </p:nvGraphicFramePr>
        <p:xfrm>
          <a:off x="8286750" y="3156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[0x01]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484C02F5-8AEB-4CA7-BEE6-5E5E291C0EC8}"/>
              </a:ext>
            </a:extLst>
          </p:cNvPr>
          <p:cNvSpPr/>
          <p:nvPr/>
        </p:nvSpPr>
        <p:spPr>
          <a:xfrm>
            <a:off x="9801225" y="4004424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483B662-7E84-4163-A4CF-21D0B5E45A3C}"/>
              </a:ext>
            </a:extLst>
          </p:cNvPr>
          <p:cNvSpPr/>
          <p:nvPr/>
        </p:nvSpPr>
        <p:spPr>
          <a:xfrm rot="16200000">
            <a:off x="7300660" y="3250103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EE2209-0F38-441F-A23B-A98DF0598D76}"/>
              </a:ext>
            </a:extLst>
          </p:cNvPr>
          <p:cNvSpPr/>
          <p:nvPr/>
        </p:nvSpPr>
        <p:spPr>
          <a:xfrm>
            <a:off x="2753902" y="4928046"/>
            <a:ext cx="2419350" cy="132556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AFBA07-F861-4D3A-8F35-74D17CB8FAF0}"/>
              </a:ext>
            </a:extLst>
          </p:cNvPr>
          <p:cNvSpPr txBox="1"/>
          <p:nvPr/>
        </p:nvSpPr>
        <p:spPr>
          <a:xfrm>
            <a:off x="2876119" y="5267661"/>
            <a:ext cx="217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 = virtual address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 = physical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BFD10E-6C37-40C9-A921-0B3CDFE14651}"/>
              </a:ext>
            </a:extLst>
          </p:cNvPr>
          <p:cNvSpPr txBox="1"/>
          <p:nvPr/>
        </p:nvSpPr>
        <p:spPr>
          <a:xfrm>
            <a:off x="10791825" y="2656636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AF3A8D-2513-449C-B182-4D468F7BE121}"/>
              </a:ext>
            </a:extLst>
          </p:cNvPr>
          <p:cNvSpPr txBox="1"/>
          <p:nvPr/>
        </p:nvSpPr>
        <p:spPr>
          <a:xfrm>
            <a:off x="10791825" y="4023237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 read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3E54BE-2941-49BF-95B7-CE878008BECA}"/>
              </a:ext>
            </a:extLst>
          </p:cNvPr>
          <p:cNvSpPr txBox="1"/>
          <p:nvPr/>
        </p:nvSpPr>
        <p:spPr>
          <a:xfrm>
            <a:off x="7344908" y="3374494"/>
            <a:ext cx="479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5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Fetching the physical address (overview)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E927AE-6F42-4C34-8395-51A0ABCAB739}"/>
              </a:ext>
            </a:extLst>
          </p:cNvPr>
          <p:cNvSpPr/>
          <p:nvPr/>
        </p:nvSpPr>
        <p:spPr>
          <a:xfrm>
            <a:off x="838200" y="2916519"/>
            <a:ext cx="1817033" cy="11880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CB821-D1AE-4158-8CA6-D94D491E5430}"/>
              </a:ext>
            </a:extLst>
          </p:cNvPr>
          <p:cNvSpPr txBox="1"/>
          <p:nvPr/>
        </p:nvSpPr>
        <p:spPr>
          <a:xfrm>
            <a:off x="1041492" y="3156581"/>
            <a:ext cx="1410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Process 1</a:t>
            </a:r>
          </a:p>
        </p:txBody>
      </p:sp>
      <p:sp>
        <p:nvSpPr>
          <p:cNvPr id="6" name="Rectangular Callout 15">
            <a:extLst>
              <a:ext uri="{FF2B5EF4-FFF2-40B4-BE49-F238E27FC236}">
                <a16:creationId xmlns:a16="http://schemas.microsoft.com/office/drawing/2014/main" id="{9049DEFD-8B03-4DC3-8B3A-56166E1A1415}"/>
              </a:ext>
            </a:extLst>
          </p:cNvPr>
          <p:cNvSpPr/>
          <p:nvPr/>
        </p:nvSpPr>
        <p:spPr>
          <a:xfrm>
            <a:off x="2309906" y="2426950"/>
            <a:ext cx="1447800" cy="609600"/>
          </a:xfrm>
          <a:prstGeom prst="wedgeRectCallout">
            <a:avLst>
              <a:gd name="adj1" fmla="val -50384"/>
              <a:gd name="adj2" fmla="val 7901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Hey, </a:t>
            </a:r>
            <a:r>
              <a:rPr lang="en-US" sz="1600" dirty="0" err="1">
                <a:solidFill>
                  <a:schemeClr val="tx1"/>
                </a:solidFill>
              </a:rPr>
              <a:t>gimme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0x8000 </a:t>
            </a:r>
            <a:r>
              <a:rPr lang="en-US" sz="1600" dirty="0">
                <a:solidFill>
                  <a:schemeClr val="tx1"/>
                </a:solidFill>
              </a:rPr>
              <a:t>(VA)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96DFBD-72B8-40A4-94EA-1B593896A310}"/>
              </a:ext>
            </a:extLst>
          </p:cNvPr>
          <p:cNvSpPr/>
          <p:nvPr/>
        </p:nvSpPr>
        <p:spPr>
          <a:xfrm>
            <a:off x="3963577" y="2916519"/>
            <a:ext cx="3227293" cy="11880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F3FF-975E-440B-BDC4-3CB4E4B6BCAB}"/>
              </a:ext>
            </a:extLst>
          </p:cNvPr>
          <p:cNvSpPr txBox="1"/>
          <p:nvPr/>
        </p:nvSpPr>
        <p:spPr>
          <a:xfrm>
            <a:off x="4373778" y="3310468"/>
            <a:ext cx="66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4945AD-6E83-41D1-BD54-3FB9BD4972DA}"/>
              </a:ext>
            </a:extLst>
          </p:cNvPr>
          <p:cNvSpPr/>
          <p:nvPr/>
        </p:nvSpPr>
        <p:spPr>
          <a:xfrm>
            <a:off x="5577223" y="3096565"/>
            <a:ext cx="1506071" cy="82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15">
            <a:extLst>
              <a:ext uri="{FF2B5EF4-FFF2-40B4-BE49-F238E27FC236}">
                <a16:creationId xmlns:a16="http://schemas.microsoft.com/office/drawing/2014/main" id="{74E29C1E-9146-497B-AE5E-CBD4CAAE0312}"/>
              </a:ext>
            </a:extLst>
          </p:cNvPr>
          <p:cNvSpPr/>
          <p:nvPr/>
        </p:nvSpPr>
        <p:spPr>
          <a:xfrm>
            <a:off x="5873850" y="2337905"/>
            <a:ext cx="1447800" cy="754266"/>
          </a:xfrm>
          <a:prstGeom prst="wedgeRectCallout">
            <a:avLst>
              <a:gd name="adj1" fmla="val 5756"/>
              <a:gd name="adj2" fmla="val 947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CONVERTING </a:t>
            </a:r>
            <a:r>
              <a:rPr lang="en-US" sz="1600" b="1" dirty="0">
                <a:solidFill>
                  <a:schemeClr val="tx1"/>
                </a:solidFill>
              </a:rPr>
              <a:t>0x8000 </a:t>
            </a:r>
            <a:r>
              <a:rPr lang="en-US" sz="1600" dirty="0">
                <a:solidFill>
                  <a:schemeClr val="tx1"/>
                </a:solidFill>
              </a:rPr>
              <a:t>TO PA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For Process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82000-0E72-48A2-9397-E65D3777CA65}"/>
              </a:ext>
            </a:extLst>
          </p:cNvPr>
          <p:cNvSpPr txBox="1"/>
          <p:nvPr/>
        </p:nvSpPr>
        <p:spPr>
          <a:xfrm>
            <a:off x="5917859" y="3310468"/>
            <a:ext cx="82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206BA5-F663-4745-95FF-97FB87CED607}"/>
              </a:ext>
            </a:extLst>
          </p:cNvPr>
          <p:cNvSpPr/>
          <p:nvPr/>
        </p:nvSpPr>
        <p:spPr>
          <a:xfrm>
            <a:off x="5049145" y="3279711"/>
            <a:ext cx="528076" cy="461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51E47-31CF-490A-95B1-088B89156C7E}"/>
              </a:ext>
            </a:extLst>
          </p:cNvPr>
          <p:cNvSpPr txBox="1"/>
          <p:nvPr/>
        </p:nvSpPr>
        <p:spPr>
          <a:xfrm>
            <a:off x="5049145" y="3338877"/>
            <a:ext cx="479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FC4169-5DAC-457E-93EC-0EF9C9F9CF56}"/>
              </a:ext>
            </a:extLst>
          </p:cNvPr>
          <p:cNvSpPr/>
          <p:nvPr/>
        </p:nvSpPr>
        <p:spPr>
          <a:xfrm>
            <a:off x="8020050" y="4388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C7A1F43-9104-4327-B345-3D0772E97801}"/>
              </a:ext>
            </a:extLst>
          </p:cNvPr>
          <p:cNvGraphicFramePr>
            <a:graphicFrameLocks noGrp="1"/>
          </p:cNvGraphicFramePr>
          <p:nvPr/>
        </p:nvGraphicFramePr>
        <p:xfrm>
          <a:off x="8286750" y="4672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18AA2C-6D11-4111-B8B7-FE8FD1BE95C9}"/>
              </a:ext>
            </a:extLst>
          </p:cNvPr>
          <p:cNvSpPr/>
          <p:nvPr/>
        </p:nvSpPr>
        <p:spPr>
          <a:xfrm>
            <a:off x="8020050" y="3040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C9D5E448-48D4-43F5-AEF9-E6ED881BDCE4}"/>
              </a:ext>
            </a:extLst>
          </p:cNvPr>
          <p:cNvGraphicFramePr>
            <a:graphicFrameLocks noGrp="1"/>
          </p:cNvGraphicFramePr>
          <p:nvPr/>
        </p:nvGraphicFramePr>
        <p:xfrm>
          <a:off x="8286750" y="3156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[0x01]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484C02F5-8AEB-4CA7-BEE6-5E5E291C0EC8}"/>
              </a:ext>
            </a:extLst>
          </p:cNvPr>
          <p:cNvSpPr/>
          <p:nvPr/>
        </p:nvSpPr>
        <p:spPr>
          <a:xfrm>
            <a:off x="9801225" y="4004424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483B662-7E84-4163-A4CF-21D0B5E45A3C}"/>
              </a:ext>
            </a:extLst>
          </p:cNvPr>
          <p:cNvSpPr/>
          <p:nvPr/>
        </p:nvSpPr>
        <p:spPr>
          <a:xfrm rot="16200000">
            <a:off x="7300660" y="3250103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EE2209-0F38-441F-A23B-A98DF0598D76}"/>
              </a:ext>
            </a:extLst>
          </p:cNvPr>
          <p:cNvSpPr/>
          <p:nvPr/>
        </p:nvSpPr>
        <p:spPr>
          <a:xfrm>
            <a:off x="2962276" y="5480378"/>
            <a:ext cx="2419350" cy="132556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AFBA07-F861-4D3A-8F35-74D17CB8FAF0}"/>
              </a:ext>
            </a:extLst>
          </p:cNvPr>
          <p:cNvSpPr txBox="1"/>
          <p:nvPr/>
        </p:nvSpPr>
        <p:spPr>
          <a:xfrm>
            <a:off x="3084493" y="5819993"/>
            <a:ext cx="217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 = virtual address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 = physical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BFD10E-6C37-40C9-A921-0B3CDFE14651}"/>
              </a:ext>
            </a:extLst>
          </p:cNvPr>
          <p:cNvSpPr txBox="1"/>
          <p:nvPr/>
        </p:nvSpPr>
        <p:spPr>
          <a:xfrm>
            <a:off x="10791825" y="2656636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AF3A8D-2513-449C-B182-4D468F7BE121}"/>
              </a:ext>
            </a:extLst>
          </p:cNvPr>
          <p:cNvSpPr txBox="1"/>
          <p:nvPr/>
        </p:nvSpPr>
        <p:spPr>
          <a:xfrm>
            <a:off x="10791825" y="4023237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 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64CED8-748B-4DDE-93DF-694E91CE74F5}"/>
              </a:ext>
            </a:extLst>
          </p:cNvPr>
          <p:cNvSpPr txBox="1"/>
          <p:nvPr/>
        </p:nvSpPr>
        <p:spPr>
          <a:xfrm>
            <a:off x="7349994" y="3374494"/>
            <a:ext cx="479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4F24C5B-89EA-46D5-A8D5-3F5B07BB1EE4}"/>
              </a:ext>
            </a:extLst>
          </p:cNvPr>
          <p:cNvSpPr/>
          <p:nvPr/>
        </p:nvSpPr>
        <p:spPr>
          <a:xfrm rot="10800000">
            <a:off x="1911827" y="4699482"/>
            <a:ext cx="5987302" cy="69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15">
            <a:extLst>
              <a:ext uri="{FF2B5EF4-FFF2-40B4-BE49-F238E27FC236}">
                <a16:creationId xmlns:a16="http://schemas.microsoft.com/office/drawing/2014/main" id="{85C273AB-6779-473D-8B53-CA965EB30E5A}"/>
              </a:ext>
            </a:extLst>
          </p:cNvPr>
          <p:cNvSpPr/>
          <p:nvPr/>
        </p:nvSpPr>
        <p:spPr>
          <a:xfrm>
            <a:off x="5796858" y="3817178"/>
            <a:ext cx="1447800" cy="754266"/>
          </a:xfrm>
          <a:prstGeom prst="wedgeRectCallout">
            <a:avLst>
              <a:gd name="adj1" fmla="val 7820"/>
              <a:gd name="adj2" fmla="val -7011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For PROCESS 1, </a:t>
            </a:r>
            <a:r>
              <a:rPr lang="en-US" sz="1600" b="1" dirty="0">
                <a:solidFill>
                  <a:schemeClr val="tx1"/>
                </a:solidFill>
              </a:rPr>
              <a:t>0x8000 VA = 0xF13CA PA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B863C8-26D0-40CF-AD43-A6EE398008B7}"/>
              </a:ext>
            </a:extLst>
          </p:cNvPr>
          <p:cNvSpPr txBox="1"/>
          <p:nvPr/>
        </p:nvSpPr>
        <p:spPr>
          <a:xfrm>
            <a:off x="2882387" y="4860133"/>
            <a:ext cx="486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at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 0x8000 (0xF13CA PA) for process 1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709523D-C293-484F-A069-8C15C3CC4BB2}"/>
              </a:ext>
            </a:extLst>
          </p:cNvPr>
          <p:cNvSpPr/>
          <p:nvPr/>
        </p:nvSpPr>
        <p:spPr>
          <a:xfrm rot="16200000">
            <a:off x="1532414" y="4343471"/>
            <a:ext cx="1098316" cy="69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439EBA-3126-42B1-811C-993DFBA19E71}"/>
              </a:ext>
            </a:extLst>
          </p:cNvPr>
          <p:cNvSpPr txBox="1"/>
          <p:nvPr/>
        </p:nvSpPr>
        <p:spPr>
          <a:xfrm>
            <a:off x="1619514" y="5221482"/>
            <a:ext cx="924113" cy="369332"/>
          </a:xfrm>
          <a:prstGeom prst="rect">
            <a:avLst/>
          </a:prstGeom>
          <a:solidFill>
            <a:srgbClr val="0E1EB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4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 animBg="1"/>
      <p:bldP spid="10" grpId="0" animBg="1"/>
      <p:bldP spid="13" grpId="0"/>
      <p:bldP spid="14" grpId="0" animBg="1"/>
      <p:bldP spid="16" grpId="0"/>
      <p:bldP spid="17" grpId="0" animBg="1"/>
      <p:bldP spid="19" grpId="0" animBg="1"/>
      <p:bldP spid="21" grpId="0" animBg="1"/>
      <p:bldP spid="24" grpId="0" animBg="1"/>
      <p:bldP spid="27" grpId="0"/>
      <p:bldP spid="28" grpId="0"/>
      <p:bldP spid="30" grpId="0"/>
      <p:bldP spid="3" grpId="0" animBg="1"/>
      <p:bldP spid="31" grpId="0" animBg="1"/>
      <p:bldP spid="32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Fetching the physical address (overview)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E927AE-6F42-4C34-8395-51A0ABCAB739}"/>
              </a:ext>
            </a:extLst>
          </p:cNvPr>
          <p:cNvSpPr/>
          <p:nvPr/>
        </p:nvSpPr>
        <p:spPr>
          <a:xfrm>
            <a:off x="838200" y="2916519"/>
            <a:ext cx="1817033" cy="11880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CB821-D1AE-4158-8CA6-D94D491E5430}"/>
              </a:ext>
            </a:extLst>
          </p:cNvPr>
          <p:cNvSpPr txBox="1"/>
          <p:nvPr/>
        </p:nvSpPr>
        <p:spPr>
          <a:xfrm>
            <a:off x="1041492" y="3156581"/>
            <a:ext cx="1410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Process 1</a:t>
            </a:r>
          </a:p>
        </p:txBody>
      </p:sp>
      <p:sp>
        <p:nvSpPr>
          <p:cNvPr id="6" name="Rectangular Callout 15">
            <a:extLst>
              <a:ext uri="{FF2B5EF4-FFF2-40B4-BE49-F238E27FC236}">
                <a16:creationId xmlns:a16="http://schemas.microsoft.com/office/drawing/2014/main" id="{9049DEFD-8B03-4DC3-8B3A-56166E1A1415}"/>
              </a:ext>
            </a:extLst>
          </p:cNvPr>
          <p:cNvSpPr/>
          <p:nvPr/>
        </p:nvSpPr>
        <p:spPr>
          <a:xfrm>
            <a:off x="2309906" y="2426950"/>
            <a:ext cx="1447800" cy="609600"/>
          </a:xfrm>
          <a:prstGeom prst="wedgeRectCallout">
            <a:avLst>
              <a:gd name="adj1" fmla="val -50384"/>
              <a:gd name="adj2" fmla="val 7901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Hey, </a:t>
            </a:r>
            <a:r>
              <a:rPr lang="en-US" sz="1600" dirty="0" err="1">
                <a:solidFill>
                  <a:schemeClr val="tx1"/>
                </a:solidFill>
              </a:rPr>
              <a:t>gimme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0x8000 </a:t>
            </a:r>
            <a:r>
              <a:rPr lang="en-US" sz="1600" dirty="0">
                <a:solidFill>
                  <a:schemeClr val="tx1"/>
                </a:solidFill>
              </a:rPr>
              <a:t>(VA)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96DFBD-72B8-40A4-94EA-1B593896A310}"/>
              </a:ext>
            </a:extLst>
          </p:cNvPr>
          <p:cNvSpPr/>
          <p:nvPr/>
        </p:nvSpPr>
        <p:spPr>
          <a:xfrm>
            <a:off x="3963577" y="2916519"/>
            <a:ext cx="3227293" cy="11880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F3FF-975E-440B-BDC4-3CB4E4B6BCAB}"/>
              </a:ext>
            </a:extLst>
          </p:cNvPr>
          <p:cNvSpPr txBox="1"/>
          <p:nvPr/>
        </p:nvSpPr>
        <p:spPr>
          <a:xfrm>
            <a:off x="4373778" y="3310468"/>
            <a:ext cx="66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4945AD-6E83-41D1-BD54-3FB9BD4972DA}"/>
              </a:ext>
            </a:extLst>
          </p:cNvPr>
          <p:cNvSpPr/>
          <p:nvPr/>
        </p:nvSpPr>
        <p:spPr>
          <a:xfrm>
            <a:off x="5577223" y="3096565"/>
            <a:ext cx="1506071" cy="82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15">
            <a:extLst>
              <a:ext uri="{FF2B5EF4-FFF2-40B4-BE49-F238E27FC236}">
                <a16:creationId xmlns:a16="http://schemas.microsoft.com/office/drawing/2014/main" id="{74E29C1E-9146-497B-AE5E-CBD4CAAE0312}"/>
              </a:ext>
            </a:extLst>
          </p:cNvPr>
          <p:cNvSpPr/>
          <p:nvPr/>
        </p:nvSpPr>
        <p:spPr>
          <a:xfrm>
            <a:off x="5873850" y="2174200"/>
            <a:ext cx="1447800" cy="917971"/>
          </a:xfrm>
          <a:prstGeom prst="wedgeRectCallout">
            <a:avLst>
              <a:gd name="adj1" fmla="val 5756"/>
              <a:gd name="adj2" fmla="val 8102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CONVERTING </a:t>
            </a:r>
            <a:r>
              <a:rPr lang="en-US" sz="1600" b="1" dirty="0">
                <a:solidFill>
                  <a:schemeClr val="tx1"/>
                </a:solidFill>
              </a:rPr>
              <a:t>0x8000 </a:t>
            </a:r>
            <a:r>
              <a:rPr lang="en-US" sz="1600" dirty="0">
                <a:solidFill>
                  <a:schemeClr val="tx1"/>
                </a:solidFill>
              </a:rPr>
              <a:t>TO PA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FOR PROCESS 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82000-0E72-48A2-9397-E65D3777CA65}"/>
              </a:ext>
            </a:extLst>
          </p:cNvPr>
          <p:cNvSpPr txBox="1"/>
          <p:nvPr/>
        </p:nvSpPr>
        <p:spPr>
          <a:xfrm>
            <a:off x="5917859" y="3310468"/>
            <a:ext cx="82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206BA5-F663-4745-95FF-97FB87CED607}"/>
              </a:ext>
            </a:extLst>
          </p:cNvPr>
          <p:cNvSpPr/>
          <p:nvPr/>
        </p:nvSpPr>
        <p:spPr>
          <a:xfrm>
            <a:off x="5049145" y="3279711"/>
            <a:ext cx="528076" cy="461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51E47-31CF-490A-95B1-088B89156C7E}"/>
              </a:ext>
            </a:extLst>
          </p:cNvPr>
          <p:cNvSpPr txBox="1"/>
          <p:nvPr/>
        </p:nvSpPr>
        <p:spPr>
          <a:xfrm>
            <a:off x="5049145" y="3338877"/>
            <a:ext cx="479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FC4169-5DAC-457E-93EC-0EF9C9F9CF56}"/>
              </a:ext>
            </a:extLst>
          </p:cNvPr>
          <p:cNvSpPr/>
          <p:nvPr/>
        </p:nvSpPr>
        <p:spPr>
          <a:xfrm>
            <a:off x="8020050" y="4388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C7A1F43-9104-4327-B345-3D0772E97801}"/>
              </a:ext>
            </a:extLst>
          </p:cNvPr>
          <p:cNvGraphicFramePr>
            <a:graphicFrameLocks noGrp="1"/>
          </p:cNvGraphicFramePr>
          <p:nvPr/>
        </p:nvGraphicFramePr>
        <p:xfrm>
          <a:off x="8286750" y="4672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18AA2C-6D11-4111-B8B7-FE8FD1BE95C9}"/>
              </a:ext>
            </a:extLst>
          </p:cNvPr>
          <p:cNvSpPr/>
          <p:nvPr/>
        </p:nvSpPr>
        <p:spPr>
          <a:xfrm>
            <a:off x="8020050" y="3040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C9D5E448-48D4-43F5-AEF9-E6ED881BDCE4}"/>
              </a:ext>
            </a:extLst>
          </p:cNvPr>
          <p:cNvGraphicFramePr>
            <a:graphicFrameLocks noGrp="1"/>
          </p:cNvGraphicFramePr>
          <p:nvPr/>
        </p:nvGraphicFramePr>
        <p:xfrm>
          <a:off x="8286750" y="3156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[0x01]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484C02F5-8AEB-4CA7-BEE6-5E5E291C0EC8}"/>
              </a:ext>
            </a:extLst>
          </p:cNvPr>
          <p:cNvSpPr/>
          <p:nvPr/>
        </p:nvSpPr>
        <p:spPr>
          <a:xfrm>
            <a:off x="9801225" y="4004424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483B662-7E84-4163-A4CF-21D0B5E45A3C}"/>
              </a:ext>
            </a:extLst>
          </p:cNvPr>
          <p:cNvSpPr/>
          <p:nvPr/>
        </p:nvSpPr>
        <p:spPr>
          <a:xfrm rot="16200000">
            <a:off x="7300660" y="3250103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EE2209-0F38-441F-A23B-A98DF0598D76}"/>
              </a:ext>
            </a:extLst>
          </p:cNvPr>
          <p:cNvSpPr/>
          <p:nvPr/>
        </p:nvSpPr>
        <p:spPr>
          <a:xfrm>
            <a:off x="2962276" y="5480378"/>
            <a:ext cx="2419350" cy="132556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AFBA07-F861-4D3A-8F35-74D17CB8FAF0}"/>
              </a:ext>
            </a:extLst>
          </p:cNvPr>
          <p:cNvSpPr txBox="1"/>
          <p:nvPr/>
        </p:nvSpPr>
        <p:spPr>
          <a:xfrm>
            <a:off x="3084493" y="5819993"/>
            <a:ext cx="217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 = virtual address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 = physical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BFD10E-6C37-40C9-A921-0B3CDFE14651}"/>
              </a:ext>
            </a:extLst>
          </p:cNvPr>
          <p:cNvSpPr txBox="1"/>
          <p:nvPr/>
        </p:nvSpPr>
        <p:spPr>
          <a:xfrm>
            <a:off x="10791825" y="2656636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AF3A8D-2513-449C-B182-4D468F7BE121}"/>
              </a:ext>
            </a:extLst>
          </p:cNvPr>
          <p:cNvSpPr txBox="1"/>
          <p:nvPr/>
        </p:nvSpPr>
        <p:spPr>
          <a:xfrm>
            <a:off x="10791825" y="4023237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 read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E94C364-267E-49CA-959D-CF1EE5875B20}"/>
              </a:ext>
            </a:extLst>
          </p:cNvPr>
          <p:cNvSpPr/>
          <p:nvPr/>
        </p:nvSpPr>
        <p:spPr>
          <a:xfrm>
            <a:off x="7358685" y="1607671"/>
            <a:ext cx="2239527" cy="11477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83740-3FD4-4242-8BD0-ECDC696394F0}"/>
              </a:ext>
            </a:extLst>
          </p:cNvPr>
          <p:cNvSpPr txBox="1"/>
          <p:nvPr/>
        </p:nvSpPr>
        <p:spPr>
          <a:xfrm>
            <a:off x="7456116" y="1731046"/>
            <a:ext cx="201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does the MMU do this translation?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64CED8-748B-4DDE-93DF-694E91CE74F5}"/>
              </a:ext>
            </a:extLst>
          </p:cNvPr>
          <p:cNvSpPr txBox="1"/>
          <p:nvPr/>
        </p:nvSpPr>
        <p:spPr>
          <a:xfrm>
            <a:off x="7349994" y="3374494"/>
            <a:ext cx="479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4F24C5B-89EA-46D5-A8D5-3F5B07BB1EE4}"/>
              </a:ext>
            </a:extLst>
          </p:cNvPr>
          <p:cNvSpPr/>
          <p:nvPr/>
        </p:nvSpPr>
        <p:spPr>
          <a:xfrm rot="10800000">
            <a:off x="1906493" y="4707963"/>
            <a:ext cx="5992635" cy="69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7693A-15C4-4D43-B7BF-E073230C8F0C}"/>
              </a:ext>
            </a:extLst>
          </p:cNvPr>
          <p:cNvSpPr txBox="1"/>
          <p:nvPr/>
        </p:nvSpPr>
        <p:spPr>
          <a:xfrm>
            <a:off x="2655233" y="4868614"/>
            <a:ext cx="486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at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 0x8000 (0xC1BAF PA) for process 1000</a:t>
            </a:r>
          </a:p>
        </p:txBody>
      </p:sp>
      <p:sp>
        <p:nvSpPr>
          <p:cNvPr id="31" name="Rectangular Callout 15">
            <a:extLst>
              <a:ext uri="{FF2B5EF4-FFF2-40B4-BE49-F238E27FC236}">
                <a16:creationId xmlns:a16="http://schemas.microsoft.com/office/drawing/2014/main" id="{85C273AB-6779-473D-8B53-CA965EB30E5A}"/>
              </a:ext>
            </a:extLst>
          </p:cNvPr>
          <p:cNvSpPr/>
          <p:nvPr/>
        </p:nvSpPr>
        <p:spPr>
          <a:xfrm>
            <a:off x="5796858" y="3817178"/>
            <a:ext cx="1447800" cy="964166"/>
          </a:xfrm>
          <a:prstGeom prst="wedgeRectCallout">
            <a:avLst>
              <a:gd name="adj1" fmla="val 7820"/>
              <a:gd name="adj2" fmla="val -7011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FOR PROCESS 1000, </a:t>
            </a:r>
            <a:r>
              <a:rPr lang="en-US" sz="1600" b="1" dirty="0">
                <a:solidFill>
                  <a:schemeClr val="tx1"/>
                </a:solidFill>
              </a:rPr>
              <a:t>0x8000 VA = 0xC1BAF PA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131823C-3DC3-4458-B2CE-13B54F7E9647}"/>
              </a:ext>
            </a:extLst>
          </p:cNvPr>
          <p:cNvSpPr/>
          <p:nvPr/>
        </p:nvSpPr>
        <p:spPr>
          <a:xfrm rot="16200000">
            <a:off x="1532414" y="4343471"/>
            <a:ext cx="1098316" cy="69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06CDB3-8035-46C6-81D3-334FDBBB53D7}"/>
              </a:ext>
            </a:extLst>
          </p:cNvPr>
          <p:cNvSpPr txBox="1"/>
          <p:nvPr/>
        </p:nvSpPr>
        <p:spPr>
          <a:xfrm>
            <a:off x="1619514" y="5221482"/>
            <a:ext cx="924113" cy="369332"/>
          </a:xfrm>
          <a:prstGeom prst="rect">
            <a:avLst/>
          </a:prstGeom>
          <a:solidFill>
            <a:srgbClr val="0E1EB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9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 animBg="1"/>
      <p:bldP spid="10" grpId="0" animBg="1"/>
      <p:bldP spid="13" grpId="0"/>
      <p:bldP spid="14" grpId="0" animBg="1"/>
      <p:bldP spid="16" grpId="0"/>
      <p:bldP spid="17" grpId="0" animBg="1"/>
      <p:bldP spid="19" grpId="0" animBg="1"/>
      <p:bldP spid="21" grpId="0" animBg="1"/>
      <p:bldP spid="24" grpId="0" animBg="1"/>
      <p:bldP spid="27" grpId="0"/>
      <p:bldP spid="28" grpId="0"/>
      <p:bldP spid="23" grpId="0" animBg="1"/>
      <p:bldP spid="29" grpId="0"/>
      <p:bldP spid="30" grpId="0"/>
      <p:bldP spid="3" grpId="0" animBg="1"/>
      <p:bldP spid="9" grpId="0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MMU Virtual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71934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does the MMU do?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98C962-840D-4C5B-8CBF-E1DE607491F8}"/>
              </a:ext>
            </a:extLst>
          </p:cNvPr>
          <p:cNvSpPr/>
          <p:nvPr/>
        </p:nvSpPr>
        <p:spPr>
          <a:xfrm>
            <a:off x="838200" y="2454560"/>
            <a:ext cx="3210541" cy="11461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87178-0954-4D49-BB82-83424FC5DDCB}"/>
              </a:ext>
            </a:extLst>
          </p:cNvPr>
          <p:cNvSpPr txBox="1"/>
          <p:nvPr/>
        </p:nvSpPr>
        <p:spPr>
          <a:xfrm>
            <a:off x="1235124" y="2820763"/>
            <a:ext cx="66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5135DE-AF4A-4743-B1BE-B49C5D394AA0}"/>
              </a:ext>
            </a:extLst>
          </p:cNvPr>
          <p:cNvSpPr/>
          <p:nvPr/>
        </p:nvSpPr>
        <p:spPr>
          <a:xfrm>
            <a:off x="2442912" y="2621926"/>
            <a:ext cx="1498253" cy="79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C48D4-4235-429E-B7EA-DFB50DDC42AA}"/>
              </a:ext>
            </a:extLst>
          </p:cNvPr>
          <p:cNvSpPr txBox="1"/>
          <p:nvPr/>
        </p:nvSpPr>
        <p:spPr>
          <a:xfrm>
            <a:off x="2780010" y="2820763"/>
            <a:ext cx="82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52E55-5E78-4965-82B6-91D602D9EED7}"/>
              </a:ext>
            </a:extLst>
          </p:cNvPr>
          <p:cNvSpPr/>
          <p:nvPr/>
        </p:nvSpPr>
        <p:spPr>
          <a:xfrm>
            <a:off x="1909756" y="2792172"/>
            <a:ext cx="525335" cy="445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C03F1-488B-46DC-A3FE-6C6D3C1D7EFC}"/>
              </a:ext>
            </a:extLst>
          </p:cNvPr>
          <p:cNvSpPr txBox="1"/>
          <p:nvPr/>
        </p:nvSpPr>
        <p:spPr>
          <a:xfrm>
            <a:off x="1909507" y="2847006"/>
            <a:ext cx="4774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1E755C6-26E7-4C89-9C71-8C258E90F5C7}"/>
              </a:ext>
            </a:extLst>
          </p:cNvPr>
          <p:cNvSpPr/>
          <p:nvPr/>
        </p:nvSpPr>
        <p:spPr>
          <a:xfrm>
            <a:off x="3944984" y="2931967"/>
            <a:ext cx="1278964" cy="633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5F282E-24AE-4B07-A4BD-842EE33B3D40}"/>
              </a:ext>
            </a:extLst>
          </p:cNvPr>
          <p:cNvSpPr/>
          <p:nvPr/>
        </p:nvSpPr>
        <p:spPr>
          <a:xfrm>
            <a:off x="5207762" y="2454561"/>
            <a:ext cx="6404520" cy="4286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82A05B-CC73-48AE-9C72-88F48BCD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9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MMU looks up the PA address in a table (page table)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14C339-AA2D-45FA-A14B-79E90D55AD87}"/>
              </a:ext>
            </a:extLst>
          </p:cNvPr>
          <p:cNvSpPr/>
          <p:nvPr/>
        </p:nvSpPr>
        <p:spPr>
          <a:xfrm>
            <a:off x="5350948" y="3027648"/>
            <a:ext cx="3449856" cy="5321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2DEE9-4DF7-443B-BA84-035E0D7C20B3}"/>
              </a:ext>
            </a:extLst>
          </p:cNvPr>
          <p:cNvSpPr/>
          <p:nvPr/>
        </p:nvSpPr>
        <p:spPr>
          <a:xfrm>
            <a:off x="8719670" y="3034464"/>
            <a:ext cx="2126130" cy="5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1766BD-BC35-4630-BFF8-22097FE39282}"/>
              </a:ext>
            </a:extLst>
          </p:cNvPr>
          <p:cNvSpPr txBox="1"/>
          <p:nvPr/>
        </p:nvSpPr>
        <p:spPr>
          <a:xfrm>
            <a:off x="5974870" y="3096882"/>
            <a:ext cx="22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Virtual Page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89C5A1-4F0F-4CD8-94E9-DF2AE726029E}"/>
              </a:ext>
            </a:extLst>
          </p:cNvPr>
          <p:cNvSpPr txBox="1"/>
          <p:nvPr/>
        </p:nvSpPr>
        <p:spPr>
          <a:xfrm>
            <a:off x="9129008" y="3105152"/>
            <a:ext cx="12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14719D-DC07-45EB-9CD3-560DFA5B74D9}"/>
              </a:ext>
            </a:extLst>
          </p:cNvPr>
          <p:cNvSpPr txBox="1"/>
          <p:nvPr/>
        </p:nvSpPr>
        <p:spPr>
          <a:xfrm>
            <a:off x="4278263" y="3068264"/>
            <a:ext cx="4774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09B50A-52AD-464E-96C3-AC346F60C000}"/>
              </a:ext>
            </a:extLst>
          </p:cNvPr>
          <p:cNvSpPr/>
          <p:nvPr/>
        </p:nvSpPr>
        <p:spPr>
          <a:xfrm>
            <a:off x="5190591" y="3476820"/>
            <a:ext cx="684244" cy="22424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428512A-C839-4A6B-91F9-4301F46C8AF7}"/>
              </a:ext>
            </a:extLst>
          </p:cNvPr>
          <p:cNvSpPr/>
          <p:nvPr/>
        </p:nvSpPr>
        <p:spPr>
          <a:xfrm>
            <a:off x="4817036" y="5111836"/>
            <a:ext cx="1929640" cy="8095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000006-C6DC-4E6F-8882-D9BD4CCFD26E}"/>
              </a:ext>
            </a:extLst>
          </p:cNvPr>
          <p:cNvSpPr txBox="1"/>
          <p:nvPr/>
        </p:nvSpPr>
        <p:spPr>
          <a:xfrm>
            <a:off x="4774936" y="5331922"/>
            <a:ext cx="197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index in page 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7678E4-75FE-407D-A07E-6FF585E3C332}"/>
              </a:ext>
            </a:extLst>
          </p:cNvPr>
          <p:cNvSpPr/>
          <p:nvPr/>
        </p:nvSpPr>
        <p:spPr>
          <a:xfrm>
            <a:off x="6746676" y="3801035"/>
            <a:ext cx="2126130" cy="26475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6932C6-C3AC-4FFB-A604-873A7E8FB7A0}"/>
              </a:ext>
            </a:extLst>
          </p:cNvPr>
          <p:cNvSpPr/>
          <p:nvPr/>
        </p:nvSpPr>
        <p:spPr>
          <a:xfrm>
            <a:off x="6746676" y="4153647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45BA68-E31F-483B-9C48-171FD3A1918E}"/>
              </a:ext>
            </a:extLst>
          </p:cNvPr>
          <p:cNvSpPr/>
          <p:nvPr/>
        </p:nvSpPr>
        <p:spPr>
          <a:xfrm>
            <a:off x="6746676" y="4526133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4EA30E-18C6-48E6-A443-79474142F017}"/>
              </a:ext>
            </a:extLst>
          </p:cNvPr>
          <p:cNvSpPr/>
          <p:nvPr/>
        </p:nvSpPr>
        <p:spPr>
          <a:xfrm>
            <a:off x="6746676" y="4929707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ECF3D-B99B-4F96-8269-7398D9B1C051}"/>
              </a:ext>
            </a:extLst>
          </p:cNvPr>
          <p:cNvSpPr/>
          <p:nvPr/>
        </p:nvSpPr>
        <p:spPr>
          <a:xfrm>
            <a:off x="6762863" y="5333288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C0C180-1CBB-4AA9-A72C-703A255A81A9}"/>
              </a:ext>
            </a:extLst>
          </p:cNvPr>
          <p:cNvSpPr/>
          <p:nvPr/>
        </p:nvSpPr>
        <p:spPr>
          <a:xfrm>
            <a:off x="6746676" y="5759752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623420-DB37-4C90-B53C-B0EF80C9A6FE}"/>
              </a:ext>
            </a:extLst>
          </p:cNvPr>
          <p:cNvSpPr/>
          <p:nvPr/>
        </p:nvSpPr>
        <p:spPr>
          <a:xfrm>
            <a:off x="6762863" y="6135381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D3BA1-7DDF-4CC3-A79E-017186A5ACF5}"/>
              </a:ext>
            </a:extLst>
          </p:cNvPr>
          <p:cNvSpPr txBox="1"/>
          <p:nvPr/>
        </p:nvSpPr>
        <p:spPr>
          <a:xfrm>
            <a:off x="6641317" y="5400590"/>
            <a:ext cx="23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Physical Page Address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955CE7-E3DA-4DD6-B63F-DF931F846022}"/>
              </a:ext>
            </a:extLst>
          </p:cNvPr>
          <p:cNvSpPr txBox="1"/>
          <p:nvPr/>
        </p:nvSpPr>
        <p:spPr>
          <a:xfrm>
            <a:off x="6248389" y="6413572"/>
            <a:ext cx="315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table in mem for process 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B7CD32-BFA7-486E-8755-D24A7BC6F8DF}"/>
              </a:ext>
            </a:extLst>
          </p:cNvPr>
          <p:cNvSpPr/>
          <p:nvPr/>
        </p:nvSpPr>
        <p:spPr>
          <a:xfrm>
            <a:off x="913356" y="4383021"/>
            <a:ext cx="3467759" cy="1828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164DCE-B7F8-4E33-AC5E-5B3C6D1AA05C}"/>
              </a:ext>
            </a:extLst>
          </p:cNvPr>
          <p:cNvSpPr txBox="1"/>
          <p:nvPr/>
        </p:nvSpPr>
        <p:spPr>
          <a:xfrm>
            <a:off x="959699" y="4562275"/>
            <a:ext cx="3306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page table is different for each process!! Even if </a:t>
            </a:r>
            <a:r>
              <a:rPr lang="en-US" dirty="0" err="1">
                <a:solidFill>
                  <a:schemeClr val="bg1"/>
                </a:solidFill>
              </a:rPr>
              <a:t>va’s</a:t>
            </a:r>
            <a:r>
              <a:rPr lang="en-US" dirty="0">
                <a:solidFill>
                  <a:schemeClr val="bg1"/>
                </a:solidFill>
              </a:rPr>
              <a:t> are the same in two diff processes, the OS will divert each process to separate page tables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17B1D-64B2-4EE0-8BB6-F08F06C550AA}"/>
              </a:ext>
            </a:extLst>
          </p:cNvPr>
          <p:cNvSpPr txBox="1"/>
          <p:nvPr/>
        </p:nvSpPr>
        <p:spPr>
          <a:xfrm>
            <a:off x="7367070" y="2623699"/>
            <a:ext cx="168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Virtual Address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B3B3D31-0DCC-4EB6-AC99-D18A49C2DD81}"/>
              </a:ext>
            </a:extLst>
          </p:cNvPr>
          <p:cNvSpPr/>
          <p:nvPr/>
        </p:nvSpPr>
        <p:spPr>
          <a:xfrm>
            <a:off x="9129008" y="186822"/>
            <a:ext cx="2767519" cy="13255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7C400-39FD-4276-8198-70F79CCB6AC8}"/>
              </a:ext>
            </a:extLst>
          </p:cNvPr>
          <p:cNvSpPr txBox="1"/>
          <p:nvPr/>
        </p:nvSpPr>
        <p:spPr>
          <a:xfrm>
            <a:off x="9150248" y="249438"/>
            <a:ext cx="2639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Offset stays the same the entire process and is concatenated to the pa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0752272-E930-4703-B4CA-9D876C3E3D96}"/>
              </a:ext>
            </a:extLst>
          </p:cNvPr>
          <p:cNvSpPr/>
          <p:nvPr/>
        </p:nvSpPr>
        <p:spPr>
          <a:xfrm>
            <a:off x="9014987" y="5188839"/>
            <a:ext cx="1978263" cy="9465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8A2048-B563-4FC7-AA2E-B99E95969E0D}"/>
              </a:ext>
            </a:extLst>
          </p:cNvPr>
          <p:cNvSpPr txBox="1"/>
          <p:nvPr/>
        </p:nvSpPr>
        <p:spPr>
          <a:xfrm>
            <a:off x="9070896" y="5212050"/>
            <a:ext cx="1866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a page table entry (PTE). It’s a pa + flags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E03-0FA7-449C-B6B8-C9860733C141}"/>
              </a:ext>
            </a:extLst>
          </p:cNvPr>
          <p:cNvSpPr txBox="1"/>
          <p:nvPr/>
        </p:nvSpPr>
        <p:spPr>
          <a:xfrm>
            <a:off x="10546617" y="2499416"/>
            <a:ext cx="82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</p:spTree>
    <p:extLst>
      <p:ext uri="{BB962C8B-B14F-4D97-AF65-F5344CB8AC3E}">
        <p14:creationId xmlns:p14="http://schemas.microsoft.com/office/powerpoint/2010/main" val="36716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9" grpId="0" animBg="1"/>
      <p:bldP spid="20" grpId="0" animBg="1"/>
      <p:bldP spid="21" grpId="0"/>
      <p:bldP spid="22" grpId="0"/>
      <p:bldP spid="23" grpId="0"/>
      <p:bldP spid="29" grpId="0" animBg="1"/>
      <p:bldP spid="31" grpId="0" animBg="1"/>
      <p:bldP spid="30" grpId="0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/>
      <p:bldP spid="47" grpId="0" animBg="1"/>
      <p:bldP spid="48" grpId="0"/>
      <p:bldP spid="49" grpId="0" animBg="1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MMU encountering an empty </a:t>
            </a:r>
            <a:r>
              <a:rPr lang="en-US" dirty="0" err="1">
                <a:solidFill>
                  <a:schemeClr val="bg1"/>
                </a:solidFill>
              </a:rPr>
              <a:t>pte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98C962-840D-4C5B-8CBF-E1DE607491F8}"/>
              </a:ext>
            </a:extLst>
          </p:cNvPr>
          <p:cNvSpPr/>
          <p:nvPr/>
        </p:nvSpPr>
        <p:spPr>
          <a:xfrm>
            <a:off x="838200" y="2454560"/>
            <a:ext cx="3210541" cy="11461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87178-0954-4D49-BB82-83424FC5DDCB}"/>
              </a:ext>
            </a:extLst>
          </p:cNvPr>
          <p:cNvSpPr txBox="1"/>
          <p:nvPr/>
        </p:nvSpPr>
        <p:spPr>
          <a:xfrm>
            <a:off x="1235124" y="2820763"/>
            <a:ext cx="66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5135DE-AF4A-4743-B1BE-B49C5D394AA0}"/>
              </a:ext>
            </a:extLst>
          </p:cNvPr>
          <p:cNvSpPr/>
          <p:nvPr/>
        </p:nvSpPr>
        <p:spPr>
          <a:xfrm>
            <a:off x="2442912" y="2621926"/>
            <a:ext cx="1498253" cy="79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C48D4-4235-429E-B7EA-DFB50DDC42AA}"/>
              </a:ext>
            </a:extLst>
          </p:cNvPr>
          <p:cNvSpPr txBox="1"/>
          <p:nvPr/>
        </p:nvSpPr>
        <p:spPr>
          <a:xfrm>
            <a:off x="2780010" y="2820763"/>
            <a:ext cx="82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52E55-5E78-4965-82B6-91D602D9EED7}"/>
              </a:ext>
            </a:extLst>
          </p:cNvPr>
          <p:cNvSpPr/>
          <p:nvPr/>
        </p:nvSpPr>
        <p:spPr>
          <a:xfrm>
            <a:off x="1909756" y="2792172"/>
            <a:ext cx="525335" cy="445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C03F1-488B-46DC-A3FE-6C6D3C1D7EFC}"/>
              </a:ext>
            </a:extLst>
          </p:cNvPr>
          <p:cNvSpPr txBox="1"/>
          <p:nvPr/>
        </p:nvSpPr>
        <p:spPr>
          <a:xfrm>
            <a:off x="1909507" y="2847006"/>
            <a:ext cx="4774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1E755C6-26E7-4C89-9C71-8C258E90F5C7}"/>
              </a:ext>
            </a:extLst>
          </p:cNvPr>
          <p:cNvSpPr/>
          <p:nvPr/>
        </p:nvSpPr>
        <p:spPr>
          <a:xfrm>
            <a:off x="3944984" y="2931967"/>
            <a:ext cx="1278964" cy="633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5F282E-24AE-4B07-A4BD-842EE33B3D40}"/>
              </a:ext>
            </a:extLst>
          </p:cNvPr>
          <p:cNvSpPr/>
          <p:nvPr/>
        </p:nvSpPr>
        <p:spPr>
          <a:xfrm>
            <a:off x="5207762" y="2454561"/>
            <a:ext cx="6404520" cy="4286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82A05B-CC73-48AE-9C72-88F48BCD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9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a page fault, the OS allocates memory + fills in the </a:t>
            </a:r>
            <a:r>
              <a:rPr lang="en-US" dirty="0" err="1">
                <a:solidFill>
                  <a:schemeClr val="bg1"/>
                </a:solidFill>
              </a:rPr>
              <a:t>pte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14C339-AA2D-45FA-A14B-79E90D55AD87}"/>
              </a:ext>
            </a:extLst>
          </p:cNvPr>
          <p:cNvSpPr/>
          <p:nvPr/>
        </p:nvSpPr>
        <p:spPr>
          <a:xfrm>
            <a:off x="5350948" y="3027648"/>
            <a:ext cx="3449856" cy="5321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2DEE9-4DF7-443B-BA84-035E0D7C20B3}"/>
              </a:ext>
            </a:extLst>
          </p:cNvPr>
          <p:cNvSpPr/>
          <p:nvPr/>
        </p:nvSpPr>
        <p:spPr>
          <a:xfrm>
            <a:off x="8719670" y="3034464"/>
            <a:ext cx="2126130" cy="5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1766BD-BC35-4630-BFF8-22097FE39282}"/>
              </a:ext>
            </a:extLst>
          </p:cNvPr>
          <p:cNvSpPr txBox="1"/>
          <p:nvPr/>
        </p:nvSpPr>
        <p:spPr>
          <a:xfrm>
            <a:off x="5974870" y="3096882"/>
            <a:ext cx="22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Virtual Page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89C5A1-4F0F-4CD8-94E9-DF2AE726029E}"/>
              </a:ext>
            </a:extLst>
          </p:cNvPr>
          <p:cNvSpPr txBox="1"/>
          <p:nvPr/>
        </p:nvSpPr>
        <p:spPr>
          <a:xfrm>
            <a:off x="9129008" y="3105152"/>
            <a:ext cx="12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14719D-DC07-45EB-9CD3-560DFA5B74D9}"/>
              </a:ext>
            </a:extLst>
          </p:cNvPr>
          <p:cNvSpPr txBox="1"/>
          <p:nvPr/>
        </p:nvSpPr>
        <p:spPr>
          <a:xfrm>
            <a:off x="4278263" y="3068264"/>
            <a:ext cx="4774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09B50A-52AD-464E-96C3-AC346F60C000}"/>
              </a:ext>
            </a:extLst>
          </p:cNvPr>
          <p:cNvSpPr/>
          <p:nvPr/>
        </p:nvSpPr>
        <p:spPr>
          <a:xfrm>
            <a:off x="5190591" y="3476820"/>
            <a:ext cx="684244" cy="22424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428512A-C839-4A6B-91F9-4301F46C8AF7}"/>
              </a:ext>
            </a:extLst>
          </p:cNvPr>
          <p:cNvSpPr/>
          <p:nvPr/>
        </p:nvSpPr>
        <p:spPr>
          <a:xfrm>
            <a:off x="4817036" y="5111836"/>
            <a:ext cx="1929640" cy="8095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000006-C6DC-4E6F-8882-D9BD4CCFD26E}"/>
              </a:ext>
            </a:extLst>
          </p:cNvPr>
          <p:cNvSpPr txBox="1"/>
          <p:nvPr/>
        </p:nvSpPr>
        <p:spPr>
          <a:xfrm>
            <a:off x="4774936" y="5331922"/>
            <a:ext cx="197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index in page 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7678E4-75FE-407D-A07E-6FF585E3C332}"/>
              </a:ext>
            </a:extLst>
          </p:cNvPr>
          <p:cNvSpPr/>
          <p:nvPr/>
        </p:nvSpPr>
        <p:spPr>
          <a:xfrm>
            <a:off x="6746676" y="3801035"/>
            <a:ext cx="2126130" cy="26475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6932C6-C3AC-4FFB-A604-873A7E8FB7A0}"/>
              </a:ext>
            </a:extLst>
          </p:cNvPr>
          <p:cNvSpPr/>
          <p:nvPr/>
        </p:nvSpPr>
        <p:spPr>
          <a:xfrm>
            <a:off x="6746676" y="4153647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45BA68-E31F-483B-9C48-171FD3A1918E}"/>
              </a:ext>
            </a:extLst>
          </p:cNvPr>
          <p:cNvSpPr/>
          <p:nvPr/>
        </p:nvSpPr>
        <p:spPr>
          <a:xfrm>
            <a:off x="6746676" y="4526133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4EA30E-18C6-48E6-A443-79474142F017}"/>
              </a:ext>
            </a:extLst>
          </p:cNvPr>
          <p:cNvSpPr/>
          <p:nvPr/>
        </p:nvSpPr>
        <p:spPr>
          <a:xfrm>
            <a:off x="6746676" y="4929707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ECF3D-B99B-4F96-8269-7398D9B1C051}"/>
              </a:ext>
            </a:extLst>
          </p:cNvPr>
          <p:cNvSpPr/>
          <p:nvPr/>
        </p:nvSpPr>
        <p:spPr>
          <a:xfrm>
            <a:off x="6762863" y="5333288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C0C180-1CBB-4AA9-A72C-703A255A81A9}"/>
              </a:ext>
            </a:extLst>
          </p:cNvPr>
          <p:cNvSpPr/>
          <p:nvPr/>
        </p:nvSpPr>
        <p:spPr>
          <a:xfrm>
            <a:off x="6746676" y="5759752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623420-DB37-4C90-B53C-B0EF80C9A6FE}"/>
              </a:ext>
            </a:extLst>
          </p:cNvPr>
          <p:cNvSpPr/>
          <p:nvPr/>
        </p:nvSpPr>
        <p:spPr>
          <a:xfrm>
            <a:off x="6762863" y="6135381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D3BA1-7DDF-4CC3-A79E-017186A5ACF5}"/>
              </a:ext>
            </a:extLst>
          </p:cNvPr>
          <p:cNvSpPr txBox="1"/>
          <p:nvPr/>
        </p:nvSpPr>
        <p:spPr>
          <a:xfrm>
            <a:off x="6627949" y="4587724"/>
            <a:ext cx="23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Physical Page Address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955CE7-E3DA-4DD6-B63F-DF931F846022}"/>
              </a:ext>
            </a:extLst>
          </p:cNvPr>
          <p:cNvSpPr txBox="1"/>
          <p:nvPr/>
        </p:nvSpPr>
        <p:spPr>
          <a:xfrm>
            <a:off x="6248389" y="6413572"/>
            <a:ext cx="315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table in mem for process 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B7CD32-BFA7-486E-8755-D24A7BC6F8DF}"/>
              </a:ext>
            </a:extLst>
          </p:cNvPr>
          <p:cNvSpPr/>
          <p:nvPr/>
        </p:nvSpPr>
        <p:spPr>
          <a:xfrm>
            <a:off x="913356" y="4383021"/>
            <a:ext cx="3467759" cy="8095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164DCE-B7F8-4E33-AC5E-5B3C6D1AA05C}"/>
              </a:ext>
            </a:extLst>
          </p:cNvPr>
          <p:cNvSpPr txBox="1"/>
          <p:nvPr/>
        </p:nvSpPr>
        <p:spPr>
          <a:xfrm>
            <a:off x="971374" y="4455497"/>
            <a:ext cx="330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 to save the day!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(allocates new physical memory)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17B1D-64B2-4EE0-8BB6-F08F06C550AA}"/>
              </a:ext>
            </a:extLst>
          </p:cNvPr>
          <p:cNvSpPr txBox="1"/>
          <p:nvPr/>
        </p:nvSpPr>
        <p:spPr>
          <a:xfrm>
            <a:off x="7367070" y="2623699"/>
            <a:ext cx="168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Virtual Address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B3B3D31-0DCC-4EB6-AC99-D18A49C2DD81}"/>
              </a:ext>
            </a:extLst>
          </p:cNvPr>
          <p:cNvSpPr/>
          <p:nvPr/>
        </p:nvSpPr>
        <p:spPr>
          <a:xfrm>
            <a:off x="9129008" y="186822"/>
            <a:ext cx="2767519" cy="13255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7C400-39FD-4276-8198-70F79CCB6AC8}"/>
              </a:ext>
            </a:extLst>
          </p:cNvPr>
          <p:cNvSpPr txBox="1"/>
          <p:nvPr/>
        </p:nvSpPr>
        <p:spPr>
          <a:xfrm>
            <a:off x="9150248" y="249438"/>
            <a:ext cx="2639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Offset stays the same the entire process and is concatenated to the pa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0752272-E930-4703-B4CA-9D876C3E3D96}"/>
              </a:ext>
            </a:extLst>
          </p:cNvPr>
          <p:cNvSpPr/>
          <p:nvPr/>
        </p:nvSpPr>
        <p:spPr>
          <a:xfrm>
            <a:off x="9014987" y="5277224"/>
            <a:ext cx="1830813" cy="8581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8A2048-B563-4FC7-AA2E-B99E95969E0D}"/>
              </a:ext>
            </a:extLst>
          </p:cNvPr>
          <p:cNvSpPr txBox="1"/>
          <p:nvPr/>
        </p:nvSpPr>
        <p:spPr>
          <a:xfrm>
            <a:off x="8997171" y="5393272"/>
            <a:ext cx="1866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Ah nothing there!!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C17ACD6-289E-4536-9EAD-549D284FCD25}"/>
              </a:ext>
            </a:extLst>
          </p:cNvPr>
          <p:cNvSpPr/>
          <p:nvPr/>
        </p:nvSpPr>
        <p:spPr>
          <a:xfrm>
            <a:off x="10361187" y="4877077"/>
            <a:ext cx="1830813" cy="5756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314E83-EECB-436A-9F43-5E2581AB0879}"/>
              </a:ext>
            </a:extLst>
          </p:cNvPr>
          <p:cNvSpPr txBox="1"/>
          <p:nvPr/>
        </p:nvSpPr>
        <p:spPr>
          <a:xfrm>
            <a:off x="10692919" y="4962590"/>
            <a:ext cx="11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Fault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A1EFAF-7306-4D5E-8584-623EEBB75A3A}"/>
              </a:ext>
            </a:extLst>
          </p:cNvPr>
          <p:cNvSpPr txBox="1"/>
          <p:nvPr/>
        </p:nvSpPr>
        <p:spPr>
          <a:xfrm>
            <a:off x="6627949" y="5797972"/>
            <a:ext cx="23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Physical Page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39C650-492B-4CBD-8C01-B1942D85AE1B}"/>
              </a:ext>
            </a:extLst>
          </p:cNvPr>
          <p:cNvSpPr txBox="1"/>
          <p:nvPr/>
        </p:nvSpPr>
        <p:spPr>
          <a:xfrm>
            <a:off x="6625130" y="5385024"/>
            <a:ext cx="23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Physical Page Address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D24F710-A585-4494-8136-31ED0F82E492}"/>
              </a:ext>
            </a:extLst>
          </p:cNvPr>
          <p:cNvSpPr/>
          <p:nvPr/>
        </p:nvSpPr>
        <p:spPr>
          <a:xfrm>
            <a:off x="932029" y="5452719"/>
            <a:ext cx="3467759" cy="8095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D22007-4FB6-4E4E-9F97-5D4003AADC2B}"/>
              </a:ext>
            </a:extLst>
          </p:cNvPr>
          <p:cNvSpPr txBox="1"/>
          <p:nvPr/>
        </p:nvSpPr>
        <p:spPr>
          <a:xfrm>
            <a:off x="990047" y="5525195"/>
            <a:ext cx="330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does the process give a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 to the CPU if there </a:t>
            </a:r>
            <a:r>
              <a:rPr lang="en-US" dirty="0" err="1">
                <a:solidFill>
                  <a:schemeClr val="bg1"/>
                </a:solidFill>
              </a:rPr>
              <a:t>wan’t</a:t>
            </a:r>
            <a:r>
              <a:rPr lang="en-US" dirty="0">
                <a:solidFill>
                  <a:schemeClr val="bg1"/>
                </a:solidFill>
              </a:rPr>
              <a:t> any pa?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5822A1-3D08-49D9-9993-C1EAE147AE87}"/>
              </a:ext>
            </a:extLst>
          </p:cNvPr>
          <p:cNvSpPr txBox="1"/>
          <p:nvPr/>
        </p:nvSpPr>
        <p:spPr>
          <a:xfrm>
            <a:off x="10546617" y="2499416"/>
            <a:ext cx="82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</p:spTree>
    <p:extLst>
      <p:ext uri="{BB962C8B-B14F-4D97-AF65-F5344CB8AC3E}">
        <p14:creationId xmlns:p14="http://schemas.microsoft.com/office/powerpoint/2010/main" val="36413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9" grpId="0" animBg="1"/>
      <p:bldP spid="20" grpId="0" animBg="1"/>
      <p:bldP spid="21" grpId="0"/>
      <p:bldP spid="22" grpId="0"/>
      <p:bldP spid="23" grpId="0"/>
      <p:bldP spid="29" grpId="0" animBg="1"/>
      <p:bldP spid="31" grpId="0" animBg="1"/>
      <p:bldP spid="30" grpId="0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/>
      <p:bldP spid="54" grpId="0"/>
      <p:bldP spid="55" grpId="0" animBg="1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OS’s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Complex OS job</a:t>
            </a:r>
          </a:p>
          <a:p>
            <a:r>
              <a:rPr lang="en-US" dirty="0">
                <a:solidFill>
                  <a:schemeClr val="bg1"/>
                </a:solidFill>
              </a:rPr>
              <a:t>It needs to keep track of every process’ virtual address spaces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memory is free and what isn’t</a:t>
            </a:r>
          </a:p>
          <a:p>
            <a:r>
              <a:rPr lang="en-US" dirty="0">
                <a:solidFill>
                  <a:schemeClr val="bg1"/>
                </a:solidFill>
              </a:rPr>
              <a:t>It also needs to keep track of what’s in RAM (memory)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memory is free and what isn’t</a:t>
            </a:r>
          </a:p>
        </p:txBody>
      </p:sp>
    </p:spTree>
    <p:extLst>
      <p:ext uri="{BB962C8B-B14F-4D97-AF65-F5344CB8AC3E}">
        <p14:creationId xmlns:p14="http://schemas.microsoft.com/office/powerpoint/2010/main" val="42935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 is managed in blocks</a:t>
            </a:r>
          </a:p>
          <a:p>
            <a:r>
              <a:rPr lang="en-US" dirty="0">
                <a:solidFill>
                  <a:schemeClr val="bg1"/>
                </a:solidFill>
              </a:rPr>
              <a:t>These blocks are commonly 4kb in size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2^12 addressable bytes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Allocation happens at intervals of this size</a:t>
            </a:r>
          </a:p>
          <a:p>
            <a:r>
              <a:rPr lang="en-US" dirty="0">
                <a:solidFill>
                  <a:schemeClr val="bg1"/>
                </a:solidFill>
              </a:rPr>
              <a:t>Pte’s point to blocks of memory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Offsets then point to the specific location in that block</a:t>
            </a:r>
          </a:p>
          <a:p>
            <a:r>
              <a:rPr lang="en-US" dirty="0">
                <a:solidFill>
                  <a:schemeClr val="bg1"/>
                </a:solidFill>
              </a:rPr>
              <a:t>Offset meant to address every possible byte in the block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Offset is ln(page size)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Offset commonly 12 bits (2^12 = 4kb)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81315-54D5-4DCD-9504-8AC9AD0A7D38}"/>
              </a:ext>
            </a:extLst>
          </p:cNvPr>
          <p:cNvSpPr/>
          <p:nvPr/>
        </p:nvSpPr>
        <p:spPr>
          <a:xfrm>
            <a:off x="10112188" y="1625600"/>
            <a:ext cx="2079812" cy="44405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B0FCA-93BA-4188-B849-9AC0E959938D}"/>
              </a:ext>
            </a:extLst>
          </p:cNvPr>
          <p:cNvSpPr/>
          <p:nvPr/>
        </p:nvSpPr>
        <p:spPr>
          <a:xfrm>
            <a:off x="10112188" y="3249752"/>
            <a:ext cx="2079812" cy="1391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F11A0-3CDA-40D9-B971-41DB8873E1C3}"/>
              </a:ext>
            </a:extLst>
          </p:cNvPr>
          <p:cNvSpPr txBox="1"/>
          <p:nvPr/>
        </p:nvSpPr>
        <p:spPr>
          <a:xfrm>
            <a:off x="10539506" y="3714431"/>
            <a:ext cx="122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39CF1-2623-40CD-867B-0C2893EFC753}"/>
              </a:ext>
            </a:extLst>
          </p:cNvPr>
          <p:cNvSpPr/>
          <p:nvPr/>
        </p:nvSpPr>
        <p:spPr>
          <a:xfrm>
            <a:off x="10112188" y="4654688"/>
            <a:ext cx="2079812" cy="1391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069CD-5B8B-4622-AB2B-2682CB5E0477}"/>
              </a:ext>
            </a:extLst>
          </p:cNvPr>
          <p:cNvSpPr txBox="1"/>
          <p:nvPr/>
        </p:nvSpPr>
        <p:spPr>
          <a:xfrm>
            <a:off x="10539506" y="5119367"/>
            <a:ext cx="122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Page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B6EF2-0ABA-42EB-BBBB-ED744D625A58}"/>
              </a:ext>
            </a:extLst>
          </p:cNvPr>
          <p:cNvSpPr txBox="1"/>
          <p:nvPr/>
        </p:nvSpPr>
        <p:spPr>
          <a:xfrm>
            <a:off x="10570882" y="2155367"/>
            <a:ext cx="116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8CCD9-5382-45CD-BEE0-077A86CAEB4E}"/>
              </a:ext>
            </a:extLst>
          </p:cNvPr>
          <p:cNvSpPr txBox="1"/>
          <p:nvPr/>
        </p:nvSpPr>
        <p:spPr>
          <a:xfrm>
            <a:off x="9502588" y="3065086"/>
            <a:ext cx="54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8kb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83ACB-1813-4341-ADF3-57552C591F31}"/>
              </a:ext>
            </a:extLst>
          </p:cNvPr>
          <p:cNvSpPr txBox="1"/>
          <p:nvPr/>
        </p:nvSpPr>
        <p:spPr>
          <a:xfrm>
            <a:off x="9502588" y="4388875"/>
            <a:ext cx="54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BDB82-B006-4F46-9590-02378F0984D9}"/>
              </a:ext>
            </a:extLst>
          </p:cNvPr>
          <p:cNvSpPr txBox="1"/>
          <p:nvPr/>
        </p:nvSpPr>
        <p:spPr>
          <a:xfrm>
            <a:off x="9238877" y="5746182"/>
            <a:ext cx="90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byte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9295B-9FB9-465A-9D68-B3D3FC8045D3}"/>
              </a:ext>
            </a:extLst>
          </p:cNvPr>
          <p:cNvSpPr txBox="1"/>
          <p:nvPr/>
        </p:nvSpPr>
        <p:spPr>
          <a:xfrm>
            <a:off x="9238877" y="5502757"/>
            <a:ext cx="90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byte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00D113-11D5-4B8B-A8B0-BB6ED7F7467C}"/>
              </a:ext>
            </a:extLst>
          </p:cNvPr>
          <p:cNvSpPr txBox="1"/>
          <p:nvPr/>
        </p:nvSpPr>
        <p:spPr>
          <a:xfrm>
            <a:off x="9182094" y="5273612"/>
            <a:ext cx="96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byte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2BCAF5-1F27-4E2C-85B9-084DBDB726FE}"/>
              </a:ext>
            </a:extLst>
          </p:cNvPr>
          <p:cNvSpPr/>
          <p:nvPr/>
        </p:nvSpPr>
        <p:spPr>
          <a:xfrm>
            <a:off x="838200" y="6305084"/>
            <a:ext cx="3449856" cy="5321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59FAC1-8606-4F15-A3A5-04845711C6B4}"/>
              </a:ext>
            </a:extLst>
          </p:cNvPr>
          <p:cNvSpPr/>
          <p:nvPr/>
        </p:nvSpPr>
        <p:spPr>
          <a:xfrm>
            <a:off x="4206922" y="6311900"/>
            <a:ext cx="2126130" cy="5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CC978C-A378-43F1-945B-3DC2FF7DFDD6}"/>
              </a:ext>
            </a:extLst>
          </p:cNvPr>
          <p:cNvSpPr txBox="1"/>
          <p:nvPr/>
        </p:nvSpPr>
        <p:spPr>
          <a:xfrm>
            <a:off x="1312017" y="6366407"/>
            <a:ext cx="250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Points to block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A5B66E-47F3-4E42-A956-BBD53E609CBB}"/>
              </a:ext>
            </a:extLst>
          </p:cNvPr>
          <p:cNvSpPr txBox="1"/>
          <p:nvPr/>
        </p:nvSpPr>
        <p:spPr>
          <a:xfrm>
            <a:off x="4110800" y="6264712"/>
            <a:ext cx="231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located at offset inside the block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C884C1-64D3-4456-9CBD-054DC323A3A6}"/>
              </a:ext>
            </a:extLst>
          </p:cNvPr>
          <p:cNvSpPr/>
          <p:nvPr/>
        </p:nvSpPr>
        <p:spPr>
          <a:xfrm>
            <a:off x="6601027" y="6296820"/>
            <a:ext cx="3449856" cy="5321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AD2671-0BE9-42B5-BBD7-556DAD818B21}"/>
              </a:ext>
            </a:extLst>
          </p:cNvPr>
          <p:cNvSpPr/>
          <p:nvPr/>
        </p:nvSpPr>
        <p:spPr>
          <a:xfrm>
            <a:off x="9969749" y="6303636"/>
            <a:ext cx="2126130" cy="5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44764C-B80B-487A-A3D5-AA70AC284CEE}"/>
              </a:ext>
            </a:extLst>
          </p:cNvPr>
          <p:cNvSpPr txBox="1"/>
          <p:nvPr/>
        </p:nvSpPr>
        <p:spPr>
          <a:xfrm>
            <a:off x="7074844" y="6358143"/>
            <a:ext cx="250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 of block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DA2381-BAB2-4239-826C-EA3AC3708634}"/>
              </a:ext>
            </a:extLst>
          </p:cNvPr>
          <p:cNvSpPr txBox="1"/>
          <p:nvPr/>
        </p:nvSpPr>
        <p:spPr>
          <a:xfrm>
            <a:off x="9873627" y="6366407"/>
            <a:ext cx="23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Offset of 1 byte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FAD7C5-9784-43FA-A668-74BFE8264CD7}"/>
              </a:ext>
            </a:extLst>
          </p:cNvPr>
          <p:cNvSpPr/>
          <p:nvPr/>
        </p:nvSpPr>
        <p:spPr>
          <a:xfrm>
            <a:off x="10112188" y="5562615"/>
            <a:ext cx="2079812" cy="6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64654F-62C8-471F-9EC5-61C11B3AD0A2}"/>
              </a:ext>
            </a:extLst>
          </p:cNvPr>
          <p:cNvSpPr/>
          <p:nvPr/>
        </p:nvSpPr>
        <p:spPr>
          <a:xfrm>
            <a:off x="10112188" y="5793088"/>
            <a:ext cx="2079812" cy="6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E0C6A-05D5-4437-B348-DA74A5142FDF}"/>
              </a:ext>
            </a:extLst>
          </p:cNvPr>
          <p:cNvSpPr txBox="1"/>
          <p:nvPr/>
        </p:nvSpPr>
        <p:spPr>
          <a:xfrm>
            <a:off x="10360210" y="5551002"/>
            <a:ext cx="158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 is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F33513-04A0-4A1B-BA7F-236687B992C6}"/>
              </a:ext>
            </a:extLst>
          </p:cNvPr>
          <p:cNvSpPr txBox="1"/>
          <p:nvPr/>
        </p:nvSpPr>
        <p:spPr>
          <a:xfrm>
            <a:off x="5619361" y="5858779"/>
            <a:ext cx="161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C43A63-D90E-431C-BE13-DD8BBB029B56}"/>
              </a:ext>
            </a:extLst>
          </p:cNvPr>
          <p:cNvSpPr txBox="1"/>
          <p:nvPr/>
        </p:nvSpPr>
        <p:spPr>
          <a:xfrm>
            <a:off x="10249893" y="1152564"/>
            <a:ext cx="180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7505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Ok let’s take a breath</a:t>
            </a:r>
          </a:p>
        </p:txBody>
      </p:sp>
    </p:spTree>
    <p:extLst>
      <p:ext uri="{BB962C8B-B14F-4D97-AF65-F5344CB8AC3E}">
        <p14:creationId xmlns:p14="http://schemas.microsoft.com/office/powerpoint/2010/main" val="54042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Virtual Memory Specifics</a:t>
            </a:r>
          </a:p>
        </p:txBody>
      </p:sp>
    </p:spTree>
    <p:extLst>
      <p:ext uri="{BB962C8B-B14F-4D97-AF65-F5344CB8AC3E}">
        <p14:creationId xmlns:p14="http://schemas.microsoft.com/office/powerpoint/2010/main" val="197570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806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Another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MMU is hardware so it’s naturally quick, but it can be improved</a:t>
            </a:r>
          </a:p>
          <a:p>
            <a:r>
              <a:rPr lang="en-US" dirty="0">
                <a:solidFill>
                  <a:schemeClr val="bg1"/>
                </a:solidFill>
              </a:rPr>
              <a:t>The TLB is the cache inside the MMU for looking up commonly-used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 to pa conversions</a:t>
            </a:r>
          </a:p>
        </p:txBody>
      </p:sp>
    </p:spTree>
    <p:extLst>
      <p:ext uri="{BB962C8B-B14F-4D97-AF65-F5344CB8AC3E}">
        <p14:creationId xmlns:p14="http://schemas.microsoft.com/office/powerpoint/2010/main" val="209144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MMU and the TLB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98C962-840D-4C5B-8CBF-E1DE607491F8}"/>
              </a:ext>
            </a:extLst>
          </p:cNvPr>
          <p:cNvSpPr/>
          <p:nvPr/>
        </p:nvSpPr>
        <p:spPr>
          <a:xfrm>
            <a:off x="838200" y="2454560"/>
            <a:ext cx="3210541" cy="11461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87178-0954-4D49-BB82-83424FC5DDCB}"/>
              </a:ext>
            </a:extLst>
          </p:cNvPr>
          <p:cNvSpPr txBox="1"/>
          <p:nvPr/>
        </p:nvSpPr>
        <p:spPr>
          <a:xfrm>
            <a:off x="1235124" y="2820763"/>
            <a:ext cx="66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5135DE-AF4A-4743-B1BE-B49C5D394AA0}"/>
              </a:ext>
            </a:extLst>
          </p:cNvPr>
          <p:cNvSpPr/>
          <p:nvPr/>
        </p:nvSpPr>
        <p:spPr>
          <a:xfrm>
            <a:off x="2442912" y="2621926"/>
            <a:ext cx="1498253" cy="79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C48D4-4235-429E-B7EA-DFB50DDC42AA}"/>
              </a:ext>
            </a:extLst>
          </p:cNvPr>
          <p:cNvSpPr txBox="1"/>
          <p:nvPr/>
        </p:nvSpPr>
        <p:spPr>
          <a:xfrm>
            <a:off x="2780010" y="2820763"/>
            <a:ext cx="82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52E55-5E78-4965-82B6-91D602D9EED7}"/>
              </a:ext>
            </a:extLst>
          </p:cNvPr>
          <p:cNvSpPr/>
          <p:nvPr/>
        </p:nvSpPr>
        <p:spPr>
          <a:xfrm>
            <a:off x="1909756" y="2792172"/>
            <a:ext cx="525335" cy="445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C03F1-488B-46DC-A3FE-6C6D3C1D7EFC}"/>
              </a:ext>
            </a:extLst>
          </p:cNvPr>
          <p:cNvSpPr txBox="1"/>
          <p:nvPr/>
        </p:nvSpPr>
        <p:spPr>
          <a:xfrm>
            <a:off x="1909507" y="2847006"/>
            <a:ext cx="4774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1E755C6-26E7-4C89-9C71-8C258E90F5C7}"/>
              </a:ext>
            </a:extLst>
          </p:cNvPr>
          <p:cNvSpPr/>
          <p:nvPr/>
        </p:nvSpPr>
        <p:spPr>
          <a:xfrm rot="5400000">
            <a:off x="2523284" y="3742439"/>
            <a:ext cx="1278964" cy="633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82A05B-CC73-48AE-9C72-88F48BCD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9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MMU looks up the VA in the TLB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14719D-DC07-45EB-9CD3-560DFA5B74D9}"/>
              </a:ext>
            </a:extLst>
          </p:cNvPr>
          <p:cNvSpPr txBox="1"/>
          <p:nvPr/>
        </p:nvSpPr>
        <p:spPr>
          <a:xfrm rot="5400000">
            <a:off x="2725736" y="3726848"/>
            <a:ext cx="874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0x8000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4ED6D-691B-4441-A0AE-3A47F5ECCFFB}"/>
              </a:ext>
            </a:extLst>
          </p:cNvPr>
          <p:cNvSpPr/>
          <p:nvPr/>
        </p:nvSpPr>
        <p:spPr>
          <a:xfrm>
            <a:off x="794871" y="4698674"/>
            <a:ext cx="3403133" cy="19710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F5B83-49C3-45B0-A145-53791CDAC223}"/>
              </a:ext>
            </a:extLst>
          </p:cNvPr>
          <p:cNvSpPr txBox="1"/>
          <p:nvPr/>
        </p:nvSpPr>
        <p:spPr>
          <a:xfrm>
            <a:off x="2172423" y="4783261"/>
            <a:ext cx="67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TLB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EB9F44-8945-41D6-80B1-D9E66B171B76}"/>
              </a:ext>
            </a:extLst>
          </p:cNvPr>
          <p:cNvSpPr/>
          <p:nvPr/>
        </p:nvSpPr>
        <p:spPr>
          <a:xfrm>
            <a:off x="974165" y="5152593"/>
            <a:ext cx="3033035" cy="56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386C6-4D4C-41F3-AAB3-4238C7E1BD81}"/>
              </a:ext>
            </a:extLst>
          </p:cNvPr>
          <p:cNvSpPr txBox="1"/>
          <p:nvPr/>
        </p:nvSpPr>
        <p:spPr>
          <a:xfrm>
            <a:off x="985755" y="5242411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A69798D-B930-4627-904C-F209599AD24D}"/>
              </a:ext>
            </a:extLst>
          </p:cNvPr>
          <p:cNvSpPr/>
          <p:nvPr/>
        </p:nvSpPr>
        <p:spPr>
          <a:xfrm>
            <a:off x="-27406" y="4082776"/>
            <a:ext cx="2064744" cy="8095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FDC17D-1C9C-42AD-B952-32D2579FA9D6}"/>
              </a:ext>
            </a:extLst>
          </p:cNvPr>
          <p:cNvSpPr txBox="1"/>
          <p:nvPr/>
        </p:nvSpPr>
        <p:spPr>
          <a:xfrm>
            <a:off x="127941" y="4159850"/>
            <a:ext cx="175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Directly-mapped cache shown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03E669-73BF-4454-B4FA-35FDAD952FB0}"/>
              </a:ext>
            </a:extLst>
          </p:cNvPr>
          <p:cNvSpPr txBox="1"/>
          <p:nvPr/>
        </p:nvSpPr>
        <p:spPr>
          <a:xfrm>
            <a:off x="785507" y="4825441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A9A200-39FD-45E9-ACFF-66DEA61680DA}"/>
              </a:ext>
            </a:extLst>
          </p:cNvPr>
          <p:cNvSpPr txBox="1"/>
          <p:nvPr/>
        </p:nvSpPr>
        <p:spPr>
          <a:xfrm>
            <a:off x="1584522" y="5237498"/>
            <a:ext cx="4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D527C1-D609-499D-9216-D497008686D1}"/>
              </a:ext>
            </a:extLst>
          </p:cNvPr>
          <p:cNvSpPr txBox="1"/>
          <p:nvPr/>
        </p:nvSpPr>
        <p:spPr>
          <a:xfrm>
            <a:off x="2041200" y="5243600"/>
            <a:ext cx="94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8878D6-31AA-4DD1-A5AD-6851C227FAF7}"/>
              </a:ext>
            </a:extLst>
          </p:cNvPr>
          <p:cNvSpPr txBox="1"/>
          <p:nvPr/>
        </p:nvSpPr>
        <p:spPr>
          <a:xfrm>
            <a:off x="2986559" y="52374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pte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D96BF1F-C995-4301-8F85-42A3E6BF3E13}"/>
              </a:ext>
            </a:extLst>
          </p:cNvPr>
          <p:cNvSpPr/>
          <p:nvPr/>
        </p:nvSpPr>
        <p:spPr>
          <a:xfrm>
            <a:off x="985755" y="5768491"/>
            <a:ext cx="3033035" cy="56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FD88EE-05FC-41F7-8448-AC492D37CED9}"/>
              </a:ext>
            </a:extLst>
          </p:cNvPr>
          <p:cNvSpPr txBox="1"/>
          <p:nvPr/>
        </p:nvSpPr>
        <p:spPr>
          <a:xfrm>
            <a:off x="997345" y="5858309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8AE314-96CB-4E06-8554-DF9A0BA1B825}"/>
              </a:ext>
            </a:extLst>
          </p:cNvPr>
          <p:cNvSpPr txBox="1"/>
          <p:nvPr/>
        </p:nvSpPr>
        <p:spPr>
          <a:xfrm>
            <a:off x="1596112" y="5853396"/>
            <a:ext cx="4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16106B-1D37-4F77-8FEC-506CDC897899}"/>
              </a:ext>
            </a:extLst>
          </p:cNvPr>
          <p:cNvSpPr txBox="1"/>
          <p:nvPr/>
        </p:nvSpPr>
        <p:spPr>
          <a:xfrm>
            <a:off x="2052790" y="5859498"/>
            <a:ext cx="94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75B25-CA8C-4AA4-A92C-D0571BA5D7EB}"/>
              </a:ext>
            </a:extLst>
          </p:cNvPr>
          <p:cNvSpPr txBox="1"/>
          <p:nvPr/>
        </p:nvSpPr>
        <p:spPr>
          <a:xfrm>
            <a:off x="2998149" y="5853396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5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23" grpId="0"/>
      <p:bldP spid="3" grpId="0" animBg="1"/>
      <p:bldP spid="4" grpId="0"/>
      <p:bldP spid="5" grpId="0" animBg="1"/>
      <p:bldP spid="6" grpId="0"/>
      <p:bldP spid="52" grpId="0" animBg="1"/>
      <p:bldP spid="53" grpId="0"/>
      <p:bldP spid="54" grpId="0"/>
      <p:bldP spid="55" grpId="0"/>
      <p:bldP spid="56" grpId="0"/>
      <p:bldP spid="57" grpId="0"/>
      <p:bldP spid="58" grpId="0" animBg="1"/>
      <p:bldP spid="59" grpId="0"/>
      <p:bldP spid="60" grpId="0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MMU and the TLB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98C962-840D-4C5B-8CBF-E1DE607491F8}"/>
              </a:ext>
            </a:extLst>
          </p:cNvPr>
          <p:cNvSpPr/>
          <p:nvPr/>
        </p:nvSpPr>
        <p:spPr>
          <a:xfrm>
            <a:off x="838200" y="2454560"/>
            <a:ext cx="3210541" cy="11461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87178-0954-4D49-BB82-83424FC5DDCB}"/>
              </a:ext>
            </a:extLst>
          </p:cNvPr>
          <p:cNvSpPr txBox="1"/>
          <p:nvPr/>
        </p:nvSpPr>
        <p:spPr>
          <a:xfrm>
            <a:off x="1235124" y="2820763"/>
            <a:ext cx="66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5135DE-AF4A-4743-B1BE-B49C5D394AA0}"/>
              </a:ext>
            </a:extLst>
          </p:cNvPr>
          <p:cNvSpPr/>
          <p:nvPr/>
        </p:nvSpPr>
        <p:spPr>
          <a:xfrm>
            <a:off x="2442912" y="2621926"/>
            <a:ext cx="1498253" cy="79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C48D4-4235-429E-B7EA-DFB50DDC42AA}"/>
              </a:ext>
            </a:extLst>
          </p:cNvPr>
          <p:cNvSpPr txBox="1"/>
          <p:nvPr/>
        </p:nvSpPr>
        <p:spPr>
          <a:xfrm>
            <a:off x="2780010" y="2820763"/>
            <a:ext cx="82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52E55-5E78-4965-82B6-91D602D9EED7}"/>
              </a:ext>
            </a:extLst>
          </p:cNvPr>
          <p:cNvSpPr/>
          <p:nvPr/>
        </p:nvSpPr>
        <p:spPr>
          <a:xfrm>
            <a:off x="1909756" y="2792172"/>
            <a:ext cx="525335" cy="445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C03F1-488B-46DC-A3FE-6C6D3C1D7EFC}"/>
              </a:ext>
            </a:extLst>
          </p:cNvPr>
          <p:cNvSpPr txBox="1"/>
          <p:nvPr/>
        </p:nvSpPr>
        <p:spPr>
          <a:xfrm>
            <a:off x="1909507" y="2847006"/>
            <a:ext cx="4774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1E755C6-26E7-4C89-9C71-8C258E90F5C7}"/>
              </a:ext>
            </a:extLst>
          </p:cNvPr>
          <p:cNvSpPr/>
          <p:nvPr/>
        </p:nvSpPr>
        <p:spPr>
          <a:xfrm rot="5400000">
            <a:off x="2523284" y="3742439"/>
            <a:ext cx="1278964" cy="633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82A05B-CC73-48AE-9C72-88F48BCD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9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MMU has a TLB hit!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14719D-DC07-45EB-9CD3-560DFA5B74D9}"/>
              </a:ext>
            </a:extLst>
          </p:cNvPr>
          <p:cNvSpPr txBox="1"/>
          <p:nvPr/>
        </p:nvSpPr>
        <p:spPr>
          <a:xfrm rot="5400000">
            <a:off x="2725736" y="3726848"/>
            <a:ext cx="874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0x8000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4ED6D-691B-4441-A0AE-3A47F5ECCFFB}"/>
              </a:ext>
            </a:extLst>
          </p:cNvPr>
          <p:cNvSpPr/>
          <p:nvPr/>
        </p:nvSpPr>
        <p:spPr>
          <a:xfrm>
            <a:off x="794871" y="4698674"/>
            <a:ext cx="3403133" cy="19710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F5B83-49C3-45B0-A145-53791CDAC223}"/>
              </a:ext>
            </a:extLst>
          </p:cNvPr>
          <p:cNvSpPr txBox="1"/>
          <p:nvPr/>
        </p:nvSpPr>
        <p:spPr>
          <a:xfrm>
            <a:off x="2172423" y="4783261"/>
            <a:ext cx="67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TLB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EB9F44-8945-41D6-80B1-D9E66B171B76}"/>
              </a:ext>
            </a:extLst>
          </p:cNvPr>
          <p:cNvSpPr/>
          <p:nvPr/>
        </p:nvSpPr>
        <p:spPr>
          <a:xfrm>
            <a:off x="974165" y="5152593"/>
            <a:ext cx="3033035" cy="56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386C6-4D4C-41F3-AAB3-4238C7E1BD81}"/>
              </a:ext>
            </a:extLst>
          </p:cNvPr>
          <p:cNvSpPr txBox="1"/>
          <p:nvPr/>
        </p:nvSpPr>
        <p:spPr>
          <a:xfrm>
            <a:off x="985755" y="5242411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03E669-73BF-4454-B4FA-35FDAD952FB0}"/>
              </a:ext>
            </a:extLst>
          </p:cNvPr>
          <p:cNvSpPr txBox="1"/>
          <p:nvPr/>
        </p:nvSpPr>
        <p:spPr>
          <a:xfrm>
            <a:off x="785507" y="4825441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A9A200-39FD-45E9-ACFF-66DEA61680DA}"/>
              </a:ext>
            </a:extLst>
          </p:cNvPr>
          <p:cNvSpPr txBox="1"/>
          <p:nvPr/>
        </p:nvSpPr>
        <p:spPr>
          <a:xfrm>
            <a:off x="1496344" y="5243600"/>
            <a:ext cx="59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D527C1-D609-499D-9216-D497008686D1}"/>
              </a:ext>
            </a:extLst>
          </p:cNvPr>
          <p:cNvSpPr txBox="1"/>
          <p:nvPr/>
        </p:nvSpPr>
        <p:spPr>
          <a:xfrm>
            <a:off x="2041200" y="5243600"/>
            <a:ext cx="105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8878D6-31AA-4DD1-A5AD-6851C227FAF7}"/>
              </a:ext>
            </a:extLst>
          </p:cNvPr>
          <p:cNvSpPr txBox="1"/>
          <p:nvPr/>
        </p:nvSpPr>
        <p:spPr>
          <a:xfrm>
            <a:off x="2986559" y="52374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pte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D96BF1F-C995-4301-8F85-42A3E6BF3E13}"/>
              </a:ext>
            </a:extLst>
          </p:cNvPr>
          <p:cNvSpPr/>
          <p:nvPr/>
        </p:nvSpPr>
        <p:spPr>
          <a:xfrm>
            <a:off x="985755" y="5768491"/>
            <a:ext cx="3033035" cy="56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FD88EE-05FC-41F7-8448-AC492D37CED9}"/>
              </a:ext>
            </a:extLst>
          </p:cNvPr>
          <p:cNvSpPr txBox="1"/>
          <p:nvPr/>
        </p:nvSpPr>
        <p:spPr>
          <a:xfrm>
            <a:off x="997345" y="5858309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8AE314-96CB-4E06-8554-DF9A0BA1B825}"/>
              </a:ext>
            </a:extLst>
          </p:cNvPr>
          <p:cNvSpPr txBox="1"/>
          <p:nvPr/>
        </p:nvSpPr>
        <p:spPr>
          <a:xfrm>
            <a:off x="1596112" y="5853396"/>
            <a:ext cx="4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16106B-1D37-4F77-8FEC-506CDC897899}"/>
              </a:ext>
            </a:extLst>
          </p:cNvPr>
          <p:cNvSpPr txBox="1"/>
          <p:nvPr/>
        </p:nvSpPr>
        <p:spPr>
          <a:xfrm>
            <a:off x="2052790" y="5859498"/>
            <a:ext cx="94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75B25-CA8C-4AA4-A92C-D0571BA5D7EB}"/>
              </a:ext>
            </a:extLst>
          </p:cNvPr>
          <p:cNvSpPr txBox="1"/>
          <p:nvPr/>
        </p:nvSpPr>
        <p:spPr>
          <a:xfrm>
            <a:off x="2998149" y="5853396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pte</a:t>
            </a:r>
            <a:endParaRPr lang="en-US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2E41BF8A-030F-4018-9EE9-9CF0F2155322}"/>
              </a:ext>
            </a:extLst>
          </p:cNvPr>
          <p:cNvSpPr/>
          <p:nvPr/>
        </p:nvSpPr>
        <p:spPr>
          <a:xfrm rot="16200000">
            <a:off x="983763" y="3782779"/>
            <a:ext cx="1278964" cy="633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320CDB-D4AA-4A9C-A5B0-4C0E9D9A384B}"/>
              </a:ext>
            </a:extLst>
          </p:cNvPr>
          <p:cNvSpPr txBox="1"/>
          <p:nvPr/>
        </p:nvSpPr>
        <p:spPr>
          <a:xfrm rot="16200000">
            <a:off x="1186215" y="3984302"/>
            <a:ext cx="874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0xFA12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0E7A8B-9C59-4DF5-91CC-0DF013435D89}"/>
              </a:ext>
            </a:extLst>
          </p:cNvPr>
          <p:cNvSpPr/>
          <p:nvPr/>
        </p:nvSpPr>
        <p:spPr>
          <a:xfrm>
            <a:off x="3815725" y="4248311"/>
            <a:ext cx="1857756" cy="8080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F75AA-4AE0-48B1-BE24-3BF9F11620D3}"/>
              </a:ext>
            </a:extLst>
          </p:cNvPr>
          <p:cNvSpPr txBox="1"/>
          <p:nvPr/>
        </p:nvSpPr>
        <p:spPr>
          <a:xfrm>
            <a:off x="4260382" y="4482625"/>
            <a:ext cx="97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TLB Hit!</a:t>
            </a:r>
          </a:p>
        </p:txBody>
      </p:sp>
    </p:spTree>
    <p:extLst>
      <p:ext uri="{BB962C8B-B14F-4D97-AF65-F5344CB8AC3E}">
        <p14:creationId xmlns:p14="http://schemas.microsoft.com/office/powerpoint/2010/main" val="12021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MMU and the TLB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98C962-840D-4C5B-8CBF-E1DE607491F8}"/>
              </a:ext>
            </a:extLst>
          </p:cNvPr>
          <p:cNvSpPr/>
          <p:nvPr/>
        </p:nvSpPr>
        <p:spPr>
          <a:xfrm>
            <a:off x="838200" y="2454560"/>
            <a:ext cx="3210541" cy="11461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87178-0954-4D49-BB82-83424FC5DDCB}"/>
              </a:ext>
            </a:extLst>
          </p:cNvPr>
          <p:cNvSpPr txBox="1"/>
          <p:nvPr/>
        </p:nvSpPr>
        <p:spPr>
          <a:xfrm>
            <a:off x="1235124" y="2820763"/>
            <a:ext cx="66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5135DE-AF4A-4743-B1BE-B49C5D394AA0}"/>
              </a:ext>
            </a:extLst>
          </p:cNvPr>
          <p:cNvSpPr/>
          <p:nvPr/>
        </p:nvSpPr>
        <p:spPr>
          <a:xfrm>
            <a:off x="2442912" y="2621926"/>
            <a:ext cx="1498253" cy="79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C48D4-4235-429E-B7EA-DFB50DDC42AA}"/>
              </a:ext>
            </a:extLst>
          </p:cNvPr>
          <p:cNvSpPr txBox="1"/>
          <p:nvPr/>
        </p:nvSpPr>
        <p:spPr>
          <a:xfrm>
            <a:off x="2780010" y="2820763"/>
            <a:ext cx="82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52E55-5E78-4965-82B6-91D602D9EED7}"/>
              </a:ext>
            </a:extLst>
          </p:cNvPr>
          <p:cNvSpPr/>
          <p:nvPr/>
        </p:nvSpPr>
        <p:spPr>
          <a:xfrm>
            <a:off x="1909756" y="2792172"/>
            <a:ext cx="525335" cy="445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C03F1-488B-46DC-A3FE-6C6D3C1D7EFC}"/>
              </a:ext>
            </a:extLst>
          </p:cNvPr>
          <p:cNvSpPr txBox="1"/>
          <p:nvPr/>
        </p:nvSpPr>
        <p:spPr>
          <a:xfrm>
            <a:off x="1909507" y="2847006"/>
            <a:ext cx="4774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1E755C6-26E7-4C89-9C71-8C258E90F5C7}"/>
              </a:ext>
            </a:extLst>
          </p:cNvPr>
          <p:cNvSpPr/>
          <p:nvPr/>
        </p:nvSpPr>
        <p:spPr>
          <a:xfrm rot="5400000">
            <a:off x="2523284" y="3742439"/>
            <a:ext cx="1278964" cy="633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5F282E-24AE-4B07-A4BD-842EE33B3D40}"/>
              </a:ext>
            </a:extLst>
          </p:cNvPr>
          <p:cNvSpPr/>
          <p:nvPr/>
        </p:nvSpPr>
        <p:spPr>
          <a:xfrm>
            <a:off x="5207762" y="2454561"/>
            <a:ext cx="6404520" cy="4286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82A05B-CC73-48AE-9C72-88F48BCD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99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MMU has a TLB miss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. Now you have to look up the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pte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in the page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14C339-AA2D-45FA-A14B-79E90D55AD87}"/>
              </a:ext>
            </a:extLst>
          </p:cNvPr>
          <p:cNvSpPr/>
          <p:nvPr/>
        </p:nvSpPr>
        <p:spPr>
          <a:xfrm>
            <a:off x="5350948" y="3027648"/>
            <a:ext cx="3449856" cy="5321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2DEE9-4DF7-443B-BA84-035E0D7C20B3}"/>
              </a:ext>
            </a:extLst>
          </p:cNvPr>
          <p:cNvSpPr/>
          <p:nvPr/>
        </p:nvSpPr>
        <p:spPr>
          <a:xfrm>
            <a:off x="8719670" y="3034464"/>
            <a:ext cx="2126130" cy="5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1766BD-BC35-4630-BFF8-22097FE39282}"/>
              </a:ext>
            </a:extLst>
          </p:cNvPr>
          <p:cNvSpPr txBox="1"/>
          <p:nvPr/>
        </p:nvSpPr>
        <p:spPr>
          <a:xfrm>
            <a:off x="5974870" y="3096882"/>
            <a:ext cx="22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Virtual Page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89C5A1-4F0F-4CD8-94E9-DF2AE726029E}"/>
              </a:ext>
            </a:extLst>
          </p:cNvPr>
          <p:cNvSpPr txBox="1"/>
          <p:nvPr/>
        </p:nvSpPr>
        <p:spPr>
          <a:xfrm>
            <a:off x="9129008" y="3105152"/>
            <a:ext cx="12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14719D-DC07-45EB-9CD3-560DFA5B74D9}"/>
              </a:ext>
            </a:extLst>
          </p:cNvPr>
          <p:cNvSpPr txBox="1"/>
          <p:nvPr/>
        </p:nvSpPr>
        <p:spPr>
          <a:xfrm rot="5400000">
            <a:off x="2725736" y="3726848"/>
            <a:ext cx="874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0x8000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09B50A-52AD-464E-96C3-AC346F60C000}"/>
              </a:ext>
            </a:extLst>
          </p:cNvPr>
          <p:cNvSpPr/>
          <p:nvPr/>
        </p:nvSpPr>
        <p:spPr>
          <a:xfrm>
            <a:off x="5190591" y="3476820"/>
            <a:ext cx="684244" cy="22424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428512A-C839-4A6B-91F9-4301F46C8AF7}"/>
              </a:ext>
            </a:extLst>
          </p:cNvPr>
          <p:cNvSpPr/>
          <p:nvPr/>
        </p:nvSpPr>
        <p:spPr>
          <a:xfrm>
            <a:off x="4817036" y="5111836"/>
            <a:ext cx="1929640" cy="8095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000006-C6DC-4E6F-8882-D9BD4CCFD26E}"/>
              </a:ext>
            </a:extLst>
          </p:cNvPr>
          <p:cNvSpPr txBox="1"/>
          <p:nvPr/>
        </p:nvSpPr>
        <p:spPr>
          <a:xfrm>
            <a:off x="4774936" y="5331922"/>
            <a:ext cx="197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index in page 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7678E4-75FE-407D-A07E-6FF585E3C332}"/>
              </a:ext>
            </a:extLst>
          </p:cNvPr>
          <p:cNvSpPr/>
          <p:nvPr/>
        </p:nvSpPr>
        <p:spPr>
          <a:xfrm>
            <a:off x="6746676" y="3801035"/>
            <a:ext cx="2126130" cy="26475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6932C6-C3AC-4FFB-A604-873A7E8FB7A0}"/>
              </a:ext>
            </a:extLst>
          </p:cNvPr>
          <p:cNvSpPr/>
          <p:nvPr/>
        </p:nvSpPr>
        <p:spPr>
          <a:xfrm>
            <a:off x="6746676" y="4153647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45BA68-E31F-483B-9C48-171FD3A1918E}"/>
              </a:ext>
            </a:extLst>
          </p:cNvPr>
          <p:cNvSpPr/>
          <p:nvPr/>
        </p:nvSpPr>
        <p:spPr>
          <a:xfrm>
            <a:off x="6746676" y="4526133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4EA30E-18C6-48E6-A443-79474142F017}"/>
              </a:ext>
            </a:extLst>
          </p:cNvPr>
          <p:cNvSpPr/>
          <p:nvPr/>
        </p:nvSpPr>
        <p:spPr>
          <a:xfrm>
            <a:off x="6746676" y="4929707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ECF3D-B99B-4F96-8269-7398D9B1C051}"/>
              </a:ext>
            </a:extLst>
          </p:cNvPr>
          <p:cNvSpPr/>
          <p:nvPr/>
        </p:nvSpPr>
        <p:spPr>
          <a:xfrm>
            <a:off x="6762863" y="5333288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C0C180-1CBB-4AA9-A72C-703A255A81A9}"/>
              </a:ext>
            </a:extLst>
          </p:cNvPr>
          <p:cNvSpPr/>
          <p:nvPr/>
        </p:nvSpPr>
        <p:spPr>
          <a:xfrm>
            <a:off x="6746676" y="5759752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623420-DB37-4C90-B53C-B0EF80C9A6FE}"/>
              </a:ext>
            </a:extLst>
          </p:cNvPr>
          <p:cNvSpPr/>
          <p:nvPr/>
        </p:nvSpPr>
        <p:spPr>
          <a:xfrm>
            <a:off x="6762863" y="6135381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D3BA1-7DDF-4CC3-A79E-017186A5ACF5}"/>
              </a:ext>
            </a:extLst>
          </p:cNvPr>
          <p:cNvSpPr txBox="1"/>
          <p:nvPr/>
        </p:nvSpPr>
        <p:spPr>
          <a:xfrm>
            <a:off x="6641317" y="5400590"/>
            <a:ext cx="23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Physical Page Address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955CE7-E3DA-4DD6-B63F-DF931F846022}"/>
              </a:ext>
            </a:extLst>
          </p:cNvPr>
          <p:cNvSpPr txBox="1"/>
          <p:nvPr/>
        </p:nvSpPr>
        <p:spPr>
          <a:xfrm>
            <a:off x="6248389" y="6413572"/>
            <a:ext cx="315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table in mem for process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17B1D-64B2-4EE0-8BB6-F08F06C550AA}"/>
              </a:ext>
            </a:extLst>
          </p:cNvPr>
          <p:cNvSpPr txBox="1"/>
          <p:nvPr/>
        </p:nvSpPr>
        <p:spPr>
          <a:xfrm>
            <a:off x="7367070" y="2623699"/>
            <a:ext cx="168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Virtual Address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4ED6D-691B-4441-A0AE-3A47F5ECCFFB}"/>
              </a:ext>
            </a:extLst>
          </p:cNvPr>
          <p:cNvSpPr/>
          <p:nvPr/>
        </p:nvSpPr>
        <p:spPr>
          <a:xfrm>
            <a:off x="794871" y="4698674"/>
            <a:ext cx="3403133" cy="19710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F5B83-49C3-45B0-A145-53791CDAC223}"/>
              </a:ext>
            </a:extLst>
          </p:cNvPr>
          <p:cNvSpPr txBox="1"/>
          <p:nvPr/>
        </p:nvSpPr>
        <p:spPr>
          <a:xfrm>
            <a:off x="2172423" y="4783261"/>
            <a:ext cx="67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TLB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EB9F44-8945-41D6-80B1-D9E66B171B76}"/>
              </a:ext>
            </a:extLst>
          </p:cNvPr>
          <p:cNvSpPr/>
          <p:nvPr/>
        </p:nvSpPr>
        <p:spPr>
          <a:xfrm>
            <a:off x="974165" y="5152593"/>
            <a:ext cx="3033035" cy="56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386C6-4D4C-41F3-AAB3-4238C7E1BD81}"/>
              </a:ext>
            </a:extLst>
          </p:cNvPr>
          <p:cNvSpPr txBox="1"/>
          <p:nvPr/>
        </p:nvSpPr>
        <p:spPr>
          <a:xfrm>
            <a:off x="985755" y="5242411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03E669-73BF-4454-B4FA-35FDAD952FB0}"/>
              </a:ext>
            </a:extLst>
          </p:cNvPr>
          <p:cNvSpPr txBox="1"/>
          <p:nvPr/>
        </p:nvSpPr>
        <p:spPr>
          <a:xfrm>
            <a:off x="785507" y="4825441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A9A200-39FD-45E9-ACFF-66DEA61680DA}"/>
              </a:ext>
            </a:extLst>
          </p:cNvPr>
          <p:cNvSpPr txBox="1"/>
          <p:nvPr/>
        </p:nvSpPr>
        <p:spPr>
          <a:xfrm>
            <a:off x="1496344" y="5243600"/>
            <a:ext cx="59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D527C1-D609-499D-9216-D497008686D1}"/>
              </a:ext>
            </a:extLst>
          </p:cNvPr>
          <p:cNvSpPr txBox="1"/>
          <p:nvPr/>
        </p:nvSpPr>
        <p:spPr>
          <a:xfrm>
            <a:off x="2041200" y="5243600"/>
            <a:ext cx="105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8878D6-31AA-4DD1-A5AD-6851C227FAF7}"/>
              </a:ext>
            </a:extLst>
          </p:cNvPr>
          <p:cNvSpPr txBox="1"/>
          <p:nvPr/>
        </p:nvSpPr>
        <p:spPr>
          <a:xfrm>
            <a:off x="2986559" y="52374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pte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D96BF1F-C995-4301-8F85-42A3E6BF3E13}"/>
              </a:ext>
            </a:extLst>
          </p:cNvPr>
          <p:cNvSpPr/>
          <p:nvPr/>
        </p:nvSpPr>
        <p:spPr>
          <a:xfrm>
            <a:off x="985755" y="5768491"/>
            <a:ext cx="3033035" cy="56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FD88EE-05FC-41F7-8448-AC492D37CED9}"/>
              </a:ext>
            </a:extLst>
          </p:cNvPr>
          <p:cNvSpPr txBox="1"/>
          <p:nvPr/>
        </p:nvSpPr>
        <p:spPr>
          <a:xfrm>
            <a:off x="997345" y="5858309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8AE314-96CB-4E06-8554-DF9A0BA1B825}"/>
              </a:ext>
            </a:extLst>
          </p:cNvPr>
          <p:cNvSpPr txBox="1"/>
          <p:nvPr/>
        </p:nvSpPr>
        <p:spPr>
          <a:xfrm>
            <a:off x="1596112" y="5853396"/>
            <a:ext cx="4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16106B-1D37-4F77-8FEC-506CDC897899}"/>
              </a:ext>
            </a:extLst>
          </p:cNvPr>
          <p:cNvSpPr txBox="1"/>
          <p:nvPr/>
        </p:nvSpPr>
        <p:spPr>
          <a:xfrm>
            <a:off x="2052790" y="5859498"/>
            <a:ext cx="94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75B25-CA8C-4AA4-A92C-D0571BA5D7EB}"/>
              </a:ext>
            </a:extLst>
          </p:cNvPr>
          <p:cNvSpPr txBox="1"/>
          <p:nvPr/>
        </p:nvSpPr>
        <p:spPr>
          <a:xfrm>
            <a:off x="2998149" y="5853396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pte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7F15430-B395-4ECD-85BF-F4D3E25960FA}"/>
              </a:ext>
            </a:extLst>
          </p:cNvPr>
          <p:cNvSpPr/>
          <p:nvPr/>
        </p:nvSpPr>
        <p:spPr>
          <a:xfrm>
            <a:off x="3401213" y="4237439"/>
            <a:ext cx="1857756" cy="8080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20FCA8-BA06-4545-818B-A044D756E43F}"/>
              </a:ext>
            </a:extLst>
          </p:cNvPr>
          <p:cNvSpPr txBox="1"/>
          <p:nvPr/>
        </p:nvSpPr>
        <p:spPr>
          <a:xfrm>
            <a:off x="3785706" y="4456798"/>
            <a:ext cx="109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TLB Miss!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543E22B-A234-440C-B650-6204CA12694F}"/>
              </a:ext>
            </a:extLst>
          </p:cNvPr>
          <p:cNvSpPr/>
          <p:nvPr/>
        </p:nvSpPr>
        <p:spPr>
          <a:xfrm>
            <a:off x="3928798" y="2763489"/>
            <a:ext cx="1278964" cy="633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DF25B7-732D-46E3-9997-E606BE8DAD09}"/>
              </a:ext>
            </a:extLst>
          </p:cNvPr>
          <p:cNvSpPr txBox="1"/>
          <p:nvPr/>
        </p:nvSpPr>
        <p:spPr>
          <a:xfrm>
            <a:off x="4018102" y="2883980"/>
            <a:ext cx="874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0x8000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B7EC13-A355-4EC0-912D-FA7CE957E666}"/>
              </a:ext>
            </a:extLst>
          </p:cNvPr>
          <p:cNvSpPr txBox="1"/>
          <p:nvPr/>
        </p:nvSpPr>
        <p:spPr>
          <a:xfrm>
            <a:off x="10546617" y="2499416"/>
            <a:ext cx="82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</p:spTree>
    <p:extLst>
      <p:ext uri="{BB962C8B-B14F-4D97-AF65-F5344CB8AC3E}">
        <p14:creationId xmlns:p14="http://schemas.microsoft.com/office/powerpoint/2010/main" val="201032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/>
      <p:bldP spid="22" grpId="0"/>
      <p:bldP spid="29" grpId="0" animBg="1"/>
      <p:bldP spid="31" grpId="0" animBg="1"/>
      <p:bldP spid="30" grpId="0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6" grpId="0"/>
      <p:bldP spid="45" grpId="0" animBg="1"/>
      <p:bldP spid="47" grpId="0"/>
      <p:bldP spid="48" grpId="0" animBg="1"/>
      <p:bldP spid="51" grpId="0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MMU and the TLB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98C962-840D-4C5B-8CBF-E1DE607491F8}"/>
              </a:ext>
            </a:extLst>
          </p:cNvPr>
          <p:cNvSpPr/>
          <p:nvPr/>
        </p:nvSpPr>
        <p:spPr>
          <a:xfrm>
            <a:off x="838200" y="2454560"/>
            <a:ext cx="3210541" cy="11461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87178-0954-4D49-BB82-83424FC5DDCB}"/>
              </a:ext>
            </a:extLst>
          </p:cNvPr>
          <p:cNvSpPr txBox="1"/>
          <p:nvPr/>
        </p:nvSpPr>
        <p:spPr>
          <a:xfrm>
            <a:off x="1235124" y="2820763"/>
            <a:ext cx="66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5135DE-AF4A-4743-B1BE-B49C5D394AA0}"/>
              </a:ext>
            </a:extLst>
          </p:cNvPr>
          <p:cNvSpPr/>
          <p:nvPr/>
        </p:nvSpPr>
        <p:spPr>
          <a:xfrm>
            <a:off x="2442912" y="2621926"/>
            <a:ext cx="1498253" cy="79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C48D4-4235-429E-B7EA-DFB50DDC42AA}"/>
              </a:ext>
            </a:extLst>
          </p:cNvPr>
          <p:cNvSpPr txBox="1"/>
          <p:nvPr/>
        </p:nvSpPr>
        <p:spPr>
          <a:xfrm>
            <a:off x="2780010" y="2820763"/>
            <a:ext cx="82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552E55-5E78-4965-82B6-91D602D9EED7}"/>
              </a:ext>
            </a:extLst>
          </p:cNvPr>
          <p:cNvSpPr/>
          <p:nvPr/>
        </p:nvSpPr>
        <p:spPr>
          <a:xfrm>
            <a:off x="1909756" y="2792172"/>
            <a:ext cx="525335" cy="445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C03F1-488B-46DC-A3FE-6C6D3C1D7EFC}"/>
              </a:ext>
            </a:extLst>
          </p:cNvPr>
          <p:cNvSpPr txBox="1"/>
          <p:nvPr/>
        </p:nvSpPr>
        <p:spPr>
          <a:xfrm>
            <a:off x="1909507" y="2847006"/>
            <a:ext cx="4774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1E755C6-26E7-4C89-9C71-8C258E90F5C7}"/>
              </a:ext>
            </a:extLst>
          </p:cNvPr>
          <p:cNvSpPr/>
          <p:nvPr/>
        </p:nvSpPr>
        <p:spPr>
          <a:xfrm rot="5400000">
            <a:off x="2523284" y="3742439"/>
            <a:ext cx="1278964" cy="633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5F282E-24AE-4B07-A4BD-842EE33B3D40}"/>
              </a:ext>
            </a:extLst>
          </p:cNvPr>
          <p:cNvSpPr/>
          <p:nvPr/>
        </p:nvSpPr>
        <p:spPr>
          <a:xfrm>
            <a:off x="5207762" y="2454561"/>
            <a:ext cx="6404520" cy="4286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82A05B-CC73-48AE-9C72-88F48BCD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99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MMU has a TLB miss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. Now you have to look up the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pte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in the page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14C339-AA2D-45FA-A14B-79E90D55AD87}"/>
              </a:ext>
            </a:extLst>
          </p:cNvPr>
          <p:cNvSpPr/>
          <p:nvPr/>
        </p:nvSpPr>
        <p:spPr>
          <a:xfrm>
            <a:off x="5350948" y="3027648"/>
            <a:ext cx="3449856" cy="5321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2DEE9-4DF7-443B-BA84-035E0D7C20B3}"/>
              </a:ext>
            </a:extLst>
          </p:cNvPr>
          <p:cNvSpPr/>
          <p:nvPr/>
        </p:nvSpPr>
        <p:spPr>
          <a:xfrm>
            <a:off x="8719670" y="3034464"/>
            <a:ext cx="2126130" cy="5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1766BD-BC35-4630-BFF8-22097FE39282}"/>
              </a:ext>
            </a:extLst>
          </p:cNvPr>
          <p:cNvSpPr txBox="1"/>
          <p:nvPr/>
        </p:nvSpPr>
        <p:spPr>
          <a:xfrm>
            <a:off x="5974870" y="3096882"/>
            <a:ext cx="22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Virtual Page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89C5A1-4F0F-4CD8-94E9-DF2AE726029E}"/>
              </a:ext>
            </a:extLst>
          </p:cNvPr>
          <p:cNvSpPr txBox="1"/>
          <p:nvPr/>
        </p:nvSpPr>
        <p:spPr>
          <a:xfrm>
            <a:off x="9129008" y="3105152"/>
            <a:ext cx="12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14719D-DC07-45EB-9CD3-560DFA5B74D9}"/>
              </a:ext>
            </a:extLst>
          </p:cNvPr>
          <p:cNvSpPr txBox="1"/>
          <p:nvPr/>
        </p:nvSpPr>
        <p:spPr>
          <a:xfrm rot="5400000">
            <a:off x="2725736" y="3726848"/>
            <a:ext cx="874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0x8000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09B50A-52AD-464E-96C3-AC346F60C000}"/>
              </a:ext>
            </a:extLst>
          </p:cNvPr>
          <p:cNvSpPr/>
          <p:nvPr/>
        </p:nvSpPr>
        <p:spPr>
          <a:xfrm>
            <a:off x="5190591" y="3476820"/>
            <a:ext cx="684244" cy="22424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428512A-C839-4A6B-91F9-4301F46C8AF7}"/>
              </a:ext>
            </a:extLst>
          </p:cNvPr>
          <p:cNvSpPr/>
          <p:nvPr/>
        </p:nvSpPr>
        <p:spPr>
          <a:xfrm>
            <a:off x="4817036" y="5111836"/>
            <a:ext cx="1929640" cy="8095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000006-C6DC-4E6F-8882-D9BD4CCFD26E}"/>
              </a:ext>
            </a:extLst>
          </p:cNvPr>
          <p:cNvSpPr txBox="1"/>
          <p:nvPr/>
        </p:nvSpPr>
        <p:spPr>
          <a:xfrm>
            <a:off x="4774936" y="5331922"/>
            <a:ext cx="197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index in page 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7678E4-75FE-407D-A07E-6FF585E3C332}"/>
              </a:ext>
            </a:extLst>
          </p:cNvPr>
          <p:cNvSpPr/>
          <p:nvPr/>
        </p:nvSpPr>
        <p:spPr>
          <a:xfrm>
            <a:off x="6746676" y="3801035"/>
            <a:ext cx="2126130" cy="26475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6932C6-C3AC-4FFB-A604-873A7E8FB7A0}"/>
              </a:ext>
            </a:extLst>
          </p:cNvPr>
          <p:cNvSpPr/>
          <p:nvPr/>
        </p:nvSpPr>
        <p:spPr>
          <a:xfrm>
            <a:off x="6746676" y="4153647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45BA68-E31F-483B-9C48-171FD3A1918E}"/>
              </a:ext>
            </a:extLst>
          </p:cNvPr>
          <p:cNvSpPr/>
          <p:nvPr/>
        </p:nvSpPr>
        <p:spPr>
          <a:xfrm>
            <a:off x="6746676" y="4526133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4EA30E-18C6-48E6-A443-79474142F017}"/>
              </a:ext>
            </a:extLst>
          </p:cNvPr>
          <p:cNvSpPr/>
          <p:nvPr/>
        </p:nvSpPr>
        <p:spPr>
          <a:xfrm>
            <a:off x="6746676" y="4929707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ECF3D-B99B-4F96-8269-7398D9B1C051}"/>
              </a:ext>
            </a:extLst>
          </p:cNvPr>
          <p:cNvSpPr/>
          <p:nvPr/>
        </p:nvSpPr>
        <p:spPr>
          <a:xfrm>
            <a:off x="6762863" y="5333288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C0C180-1CBB-4AA9-A72C-703A255A81A9}"/>
              </a:ext>
            </a:extLst>
          </p:cNvPr>
          <p:cNvSpPr/>
          <p:nvPr/>
        </p:nvSpPr>
        <p:spPr>
          <a:xfrm>
            <a:off x="6746676" y="5759752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623420-DB37-4C90-B53C-B0EF80C9A6FE}"/>
              </a:ext>
            </a:extLst>
          </p:cNvPr>
          <p:cNvSpPr/>
          <p:nvPr/>
        </p:nvSpPr>
        <p:spPr>
          <a:xfrm>
            <a:off x="6762863" y="6135381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D3BA1-7DDF-4CC3-A79E-017186A5ACF5}"/>
              </a:ext>
            </a:extLst>
          </p:cNvPr>
          <p:cNvSpPr txBox="1"/>
          <p:nvPr/>
        </p:nvSpPr>
        <p:spPr>
          <a:xfrm>
            <a:off x="6641317" y="5400590"/>
            <a:ext cx="23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Physical Page Address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955CE7-E3DA-4DD6-B63F-DF931F846022}"/>
              </a:ext>
            </a:extLst>
          </p:cNvPr>
          <p:cNvSpPr txBox="1"/>
          <p:nvPr/>
        </p:nvSpPr>
        <p:spPr>
          <a:xfrm>
            <a:off x="6248389" y="6413572"/>
            <a:ext cx="315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table in mem for process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17B1D-64B2-4EE0-8BB6-F08F06C550AA}"/>
              </a:ext>
            </a:extLst>
          </p:cNvPr>
          <p:cNvSpPr txBox="1"/>
          <p:nvPr/>
        </p:nvSpPr>
        <p:spPr>
          <a:xfrm>
            <a:off x="7367070" y="2623699"/>
            <a:ext cx="168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Virtual Address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4ED6D-691B-4441-A0AE-3A47F5ECCFFB}"/>
              </a:ext>
            </a:extLst>
          </p:cNvPr>
          <p:cNvSpPr/>
          <p:nvPr/>
        </p:nvSpPr>
        <p:spPr>
          <a:xfrm>
            <a:off x="794871" y="4698674"/>
            <a:ext cx="3403133" cy="19710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F5B83-49C3-45B0-A145-53791CDAC223}"/>
              </a:ext>
            </a:extLst>
          </p:cNvPr>
          <p:cNvSpPr txBox="1"/>
          <p:nvPr/>
        </p:nvSpPr>
        <p:spPr>
          <a:xfrm>
            <a:off x="2172423" y="4783261"/>
            <a:ext cx="67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TLB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EB9F44-8945-41D6-80B1-D9E66B171B76}"/>
              </a:ext>
            </a:extLst>
          </p:cNvPr>
          <p:cNvSpPr/>
          <p:nvPr/>
        </p:nvSpPr>
        <p:spPr>
          <a:xfrm>
            <a:off x="974165" y="5152593"/>
            <a:ext cx="3033035" cy="56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386C6-4D4C-41F3-AAB3-4238C7E1BD81}"/>
              </a:ext>
            </a:extLst>
          </p:cNvPr>
          <p:cNvSpPr txBox="1"/>
          <p:nvPr/>
        </p:nvSpPr>
        <p:spPr>
          <a:xfrm>
            <a:off x="985755" y="5242411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03E669-73BF-4454-B4FA-35FDAD952FB0}"/>
              </a:ext>
            </a:extLst>
          </p:cNvPr>
          <p:cNvSpPr txBox="1"/>
          <p:nvPr/>
        </p:nvSpPr>
        <p:spPr>
          <a:xfrm>
            <a:off x="785507" y="4825441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A9A200-39FD-45E9-ACFF-66DEA61680DA}"/>
              </a:ext>
            </a:extLst>
          </p:cNvPr>
          <p:cNvSpPr txBox="1"/>
          <p:nvPr/>
        </p:nvSpPr>
        <p:spPr>
          <a:xfrm>
            <a:off x="1496344" y="5243600"/>
            <a:ext cx="59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D527C1-D609-499D-9216-D497008686D1}"/>
              </a:ext>
            </a:extLst>
          </p:cNvPr>
          <p:cNvSpPr txBox="1"/>
          <p:nvPr/>
        </p:nvSpPr>
        <p:spPr>
          <a:xfrm>
            <a:off x="2041200" y="5243600"/>
            <a:ext cx="105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8878D6-31AA-4DD1-A5AD-6851C227FAF7}"/>
              </a:ext>
            </a:extLst>
          </p:cNvPr>
          <p:cNvSpPr txBox="1"/>
          <p:nvPr/>
        </p:nvSpPr>
        <p:spPr>
          <a:xfrm>
            <a:off x="2986559" y="5237498"/>
            <a:ext cx="98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</a:t>
            </a:r>
            <a:r>
              <a:rPr lang="en-US" dirty="0" err="1"/>
              <a:t>pte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D96BF1F-C995-4301-8F85-42A3E6BF3E13}"/>
              </a:ext>
            </a:extLst>
          </p:cNvPr>
          <p:cNvSpPr/>
          <p:nvPr/>
        </p:nvSpPr>
        <p:spPr>
          <a:xfrm>
            <a:off x="985755" y="5768491"/>
            <a:ext cx="3033035" cy="56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FD88EE-05FC-41F7-8448-AC492D37CED9}"/>
              </a:ext>
            </a:extLst>
          </p:cNvPr>
          <p:cNvSpPr txBox="1"/>
          <p:nvPr/>
        </p:nvSpPr>
        <p:spPr>
          <a:xfrm>
            <a:off x="997345" y="5858309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8AE314-96CB-4E06-8554-DF9A0BA1B825}"/>
              </a:ext>
            </a:extLst>
          </p:cNvPr>
          <p:cNvSpPr txBox="1"/>
          <p:nvPr/>
        </p:nvSpPr>
        <p:spPr>
          <a:xfrm>
            <a:off x="1596112" y="5853396"/>
            <a:ext cx="4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16106B-1D37-4F77-8FEC-506CDC897899}"/>
              </a:ext>
            </a:extLst>
          </p:cNvPr>
          <p:cNvSpPr txBox="1"/>
          <p:nvPr/>
        </p:nvSpPr>
        <p:spPr>
          <a:xfrm>
            <a:off x="2052790" y="5859498"/>
            <a:ext cx="94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75B25-CA8C-4AA4-A92C-D0571BA5D7EB}"/>
              </a:ext>
            </a:extLst>
          </p:cNvPr>
          <p:cNvSpPr txBox="1"/>
          <p:nvPr/>
        </p:nvSpPr>
        <p:spPr>
          <a:xfrm>
            <a:off x="2998149" y="5853396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pte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7F15430-B395-4ECD-85BF-F4D3E25960FA}"/>
              </a:ext>
            </a:extLst>
          </p:cNvPr>
          <p:cNvSpPr/>
          <p:nvPr/>
        </p:nvSpPr>
        <p:spPr>
          <a:xfrm>
            <a:off x="3401213" y="4237439"/>
            <a:ext cx="1857756" cy="8080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20FCA8-BA06-4545-818B-A044D756E43F}"/>
              </a:ext>
            </a:extLst>
          </p:cNvPr>
          <p:cNvSpPr txBox="1"/>
          <p:nvPr/>
        </p:nvSpPr>
        <p:spPr>
          <a:xfrm>
            <a:off x="3785706" y="4456798"/>
            <a:ext cx="109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TLB Miss!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543E22B-A234-440C-B650-6204CA12694F}"/>
              </a:ext>
            </a:extLst>
          </p:cNvPr>
          <p:cNvSpPr/>
          <p:nvPr/>
        </p:nvSpPr>
        <p:spPr>
          <a:xfrm>
            <a:off x="3928798" y="2763489"/>
            <a:ext cx="1278964" cy="633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DF25B7-732D-46E3-9997-E606BE8DAD09}"/>
              </a:ext>
            </a:extLst>
          </p:cNvPr>
          <p:cNvSpPr txBox="1"/>
          <p:nvPr/>
        </p:nvSpPr>
        <p:spPr>
          <a:xfrm>
            <a:off x="4018102" y="2883980"/>
            <a:ext cx="874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0x8000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B7EC13-A355-4EC0-912D-FA7CE957E666}"/>
              </a:ext>
            </a:extLst>
          </p:cNvPr>
          <p:cNvSpPr txBox="1"/>
          <p:nvPr/>
        </p:nvSpPr>
        <p:spPr>
          <a:xfrm>
            <a:off x="10546617" y="2499416"/>
            <a:ext cx="82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E9DE5E7-C9BB-482D-88F5-1C90646CDCEB}"/>
              </a:ext>
            </a:extLst>
          </p:cNvPr>
          <p:cNvSpPr/>
          <p:nvPr/>
        </p:nvSpPr>
        <p:spPr>
          <a:xfrm rot="16200000">
            <a:off x="983763" y="3782779"/>
            <a:ext cx="1278964" cy="633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0D63F6-805F-4CEF-BB9A-9DC60E30E04D}"/>
              </a:ext>
            </a:extLst>
          </p:cNvPr>
          <p:cNvSpPr txBox="1"/>
          <p:nvPr/>
        </p:nvSpPr>
        <p:spPr>
          <a:xfrm rot="16200000">
            <a:off x="1186215" y="3984302"/>
            <a:ext cx="874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0xFA12</a:t>
            </a:r>
          </a:p>
        </p:txBody>
      </p:sp>
    </p:spTree>
    <p:extLst>
      <p:ext uri="{BB962C8B-B14F-4D97-AF65-F5344CB8AC3E}">
        <p14:creationId xmlns:p14="http://schemas.microsoft.com/office/powerpoint/2010/main" val="47875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to overview</a:t>
            </a:r>
          </a:p>
        </p:txBody>
      </p:sp>
    </p:spTree>
    <p:extLst>
      <p:ext uri="{BB962C8B-B14F-4D97-AF65-F5344CB8AC3E}">
        <p14:creationId xmlns:p14="http://schemas.microsoft.com/office/powerpoint/2010/main" val="1833083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Fetching the physical address (overview)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E927AE-6F42-4C34-8395-51A0ABCAB739}"/>
              </a:ext>
            </a:extLst>
          </p:cNvPr>
          <p:cNvSpPr/>
          <p:nvPr/>
        </p:nvSpPr>
        <p:spPr>
          <a:xfrm>
            <a:off x="0" y="2346047"/>
            <a:ext cx="1817033" cy="11880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CB821-D1AE-4158-8CA6-D94D491E5430}"/>
              </a:ext>
            </a:extLst>
          </p:cNvPr>
          <p:cNvSpPr txBox="1"/>
          <p:nvPr/>
        </p:nvSpPr>
        <p:spPr>
          <a:xfrm>
            <a:off x="203292" y="2586109"/>
            <a:ext cx="1410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Process 1</a:t>
            </a:r>
          </a:p>
        </p:txBody>
      </p:sp>
      <p:sp>
        <p:nvSpPr>
          <p:cNvPr id="6" name="Rectangular Callout 15">
            <a:extLst>
              <a:ext uri="{FF2B5EF4-FFF2-40B4-BE49-F238E27FC236}">
                <a16:creationId xmlns:a16="http://schemas.microsoft.com/office/drawing/2014/main" id="{9049DEFD-8B03-4DC3-8B3A-56166E1A1415}"/>
              </a:ext>
            </a:extLst>
          </p:cNvPr>
          <p:cNvSpPr/>
          <p:nvPr/>
        </p:nvSpPr>
        <p:spPr>
          <a:xfrm>
            <a:off x="1471706" y="1856478"/>
            <a:ext cx="1447800" cy="609600"/>
          </a:xfrm>
          <a:prstGeom prst="wedgeRectCallout">
            <a:avLst>
              <a:gd name="adj1" fmla="val -50384"/>
              <a:gd name="adj2" fmla="val 7901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Hey, </a:t>
            </a:r>
            <a:r>
              <a:rPr lang="en-US" sz="1600" dirty="0" err="1">
                <a:solidFill>
                  <a:schemeClr val="tx1"/>
                </a:solidFill>
              </a:rPr>
              <a:t>gimme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0x8000 </a:t>
            </a:r>
            <a:r>
              <a:rPr lang="en-US" sz="1600" dirty="0">
                <a:solidFill>
                  <a:schemeClr val="tx1"/>
                </a:solidFill>
              </a:rPr>
              <a:t>(VA)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96DFBD-72B8-40A4-94EA-1B593896A310}"/>
              </a:ext>
            </a:extLst>
          </p:cNvPr>
          <p:cNvSpPr/>
          <p:nvPr/>
        </p:nvSpPr>
        <p:spPr>
          <a:xfrm>
            <a:off x="2957709" y="2369003"/>
            <a:ext cx="3227293" cy="11880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F3FF-975E-440B-BDC4-3CB4E4B6BCAB}"/>
              </a:ext>
            </a:extLst>
          </p:cNvPr>
          <p:cNvSpPr txBox="1"/>
          <p:nvPr/>
        </p:nvSpPr>
        <p:spPr>
          <a:xfrm>
            <a:off x="3367910" y="2762952"/>
            <a:ext cx="66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4945AD-6E83-41D1-BD54-3FB9BD4972DA}"/>
              </a:ext>
            </a:extLst>
          </p:cNvPr>
          <p:cNvSpPr/>
          <p:nvPr/>
        </p:nvSpPr>
        <p:spPr>
          <a:xfrm>
            <a:off x="4571355" y="2549049"/>
            <a:ext cx="1506071" cy="82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82000-0E72-48A2-9397-E65D3777CA65}"/>
              </a:ext>
            </a:extLst>
          </p:cNvPr>
          <p:cNvSpPr txBox="1"/>
          <p:nvPr/>
        </p:nvSpPr>
        <p:spPr>
          <a:xfrm>
            <a:off x="4911991" y="2762952"/>
            <a:ext cx="82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206BA5-F663-4745-95FF-97FB87CED607}"/>
              </a:ext>
            </a:extLst>
          </p:cNvPr>
          <p:cNvSpPr/>
          <p:nvPr/>
        </p:nvSpPr>
        <p:spPr>
          <a:xfrm>
            <a:off x="4043277" y="2732195"/>
            <a:ext cx="528076" cy="461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51E47-31CF-490A-95B1-088B89156C7E}"/>
              </a:ext>
            </a:extLst>
          </p:cNvPr>
          <p:cNvSpPr txBox="1"/>
          <p:nvPr/>
        </p:nvSpPr>
        <p:spPr>
          <a:xfrm>
            <a:off x="4043277" y="2791361"/>
            <a:ext cx="479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FC4169-5DAC-457E-93EC-0EF9C9F9CF56}"/>
              </a:ext>
            </a:extLst>
          </p:cNvPr>
          <p:cNvSpPr/>
          <p:nvPr/>
        </p:nvSpPr>
        <p:spPr>
          <a:xfrm>
            <a:off x="8033936" y="5160409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C7A1F43-9104-4327-B345-3D0772E97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09863"/>
              </p:ext>
            </p:extLst>
          </p:nvPr>
        </p:nvGraphicFramePr>
        <p:xfrm>
          <a:off x="8300636" y="5445206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18AA2C-6D11-4111-B8B7-FE8FD1BE95C9}"/>
              </a:ext>
            </a:extLst>
          </p:cNvPr>
          <p:cNvSpPr/>
          <p:nvPr/>
        </p:nvSpPr>
        <p:spPr>
          <a:xfrm>
            <a:off x="8033936" y="3812621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C9D5E448-48D4-43F5-AEF9-E6ED881B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30006"/>
              </p:ext>
            </p:extLst>
          </p:nvPr>
        </p:nvGraphicFramePr>
        <p:xfrm>
          <a:off x="8300636" y="3928945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[0x01]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484C02F5-8AEB-4CA7-BEE6-5E5E291C0EC8}"/>
              </a:ext>
            </a:extLst>
          </p:cNvPr>
          <p:cNvSpPr/>
          <p:nvPr/>
        </p:nvSpPr>
        <p:spPr>
          <a:xfrm>
            <a:off x="9815111" y="4776788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BFD10E-6C37-40C9-A921-0B3CDFE14651}"/>
              </a:ext>
            </a:extLst>
          </p:cNvPr>
          <p:cNvSpPr txBox="1"/>
          <p:nvPr/>
        </p:nvSpPr>
        <p:spPr>
          <a:xfrm>
            <a:off x="10805711" y="342900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AF3A8D-2513-449C-B182-4D468F7BE121}"/>
              </a:ext>
            </a:extLst>
          </p:cNvPr>
          <p:cNvSpPr txBox="1"/>
          <p:nvPr/>
        </p:nvSpPr>
        <p:spPr>
          <a:xfrm>
            <a:off x="10805711" y="4795601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 read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4F24C5B-89EA-46D5-A8D5-3F5B07BB1EE4}"/>
              </a:ext>
            </a:extLst>
          </p:cNvPr>
          <p:cNvSpPr/>
          <p:nvPr/>
        </p:nvSpPr>
        <p:spPr>
          <a:xfrm rot="10800000">
            <a:off x="723153" y="5638511"/>
            <a:ext cx="7243024" cy="69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B863C8-26D0-40CF-AD43-A6EE398008B7}"/>
              </a:ext>
            </a:extLst>
          </p:cNvPr>
          <p:cNvSpPr txBox="1"/>
          <p:nvPr/>
        </p:nvSpPr>
        <p:spPr>
          <a:xfrm>
            <a:off x="1912492" y="5795171"/>
            <a:ext cx="486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at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 0x8000 (0xF13CA PA) for process 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C1C9CD6-5B6F-45C7-B4BB-AF9AB5D4104F}"/>
              </a:ext>
            </a:extLst>
          </p:cNvPr>
          <p:cNvSpPr/>
          <p:nvPr/>
        </p:nvSpPr>
        <p:spPr>
          <a:xfrm>
            <a:off x="6418062" y="2365901"/>
            <a:ext cx="5773938" cy="82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E98547-EF04-45C3-8099-BE6E2A743443}"/>
              </a:ext>
            </a:extLst>
          </p:cNvPr>
          <p:cNvSpPr txBox="1"/>
          <p:nvPr/>
        </p:nvSpPr>
        <p:spPr>
          <a:xfrm>
            <a:off x="11408347" y="2358221"/>
            <a:ext cx="82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324BED-F217-4CC4-B965-B626D7E32260}"/>
              </a:ext>
            </a:extLst>
          </p:cNvPr>
          <p:cNvSpPr/>
          <p:nvPr/>
        </p:nvSpPr>
        <p:spPr>
          <a:xfrm>
            <a:off x="6584907" y="2466078"/>
            <a:ext cx="1908580" cy="5839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9CC24-193D-4193-8001-6D2661F2BBB9}"/>
              </a:ext>
            </a:extLst>
          </p:cNvPr>
          <p:cNvSpPr txBox="1"/>
          <p:nvPr/>
        </p:nvSpPr>
        <p:spPr>
          <a:xfrm>
            <a:off x="6913028" y="2557557"/>
            <a:ext cx="124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TLB lookup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312E53E1-B82D-489F-8D8D-46666526DAE7}"/>
              </a:ext>
            </a:extLst>
          </p:cNvPr>
          <p:cNvSpPr/>
          <p:nvPr/>
        </p:nvSpPr>
        <p:spPr>
          <a:xfrm>
            <a:off x="7966177" y="3043213"/>
            <a:ext cx="609600" cy="76818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2BC19-9A06-41C6-B85D-17CC17E28FD7}"/>
              </a:ext>
            </a:extLst>
          </p:cNvPr>
          <p:cNvSpPr txBox="1"/>
          <p:nvPr/>
        </p:nvSpPr>
        <p:spPr>
          <a:xfrm rot="5400000">
            <a:off x="8030986" y="3233776"/>
            <a:ext cx="479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4F9409-DDC4-41E2-B7FA-BE60A6908956}"/>
              </a:ext>
            </a:extLst>
          </p:cNvPr>
          <p:cNvSpPr/>
          <p:nvPr/>
        </p:nvSpPr>
        <p:spPr>
          <a:xfrm>
            <a:off x="7270222" y="3314419"/>
            <a:ext cx="672149" cy="382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F22B0-8183-4C1F-8EA6-412035E366FE}"/>
              </a:ext>
            </a:extLst>
          </p:cNvPr>
          <p:cNvSpPr txBox="1"/>
          <p:nvPr/>
        </p:nvSpPr>
        <p:spPr>
          <a:xfrm>
            <a:off x="7270221" y="3339806"/>
            <a:ext cx="67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If hit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B00A691-BF91-4072-93B1-A80390294516}"/>
              </a:ext>
            </a:extLst>
          </p:cNvPr>
          <p:cNvSpPr/>
          <p:nvPr/>
        </p:nvSpPr>
        <p:spPr>
          <a:xfrm>
            <a:off x="6052342" y="2682877"/>
            <a:ext cx="528076" cy="461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9FB5FE-6265-4BB4-9864-13AF401B475B}"/>
              </a:ext>
            </a:extLst>
          </p:cNvPr>
          <p:cNvSpPr txBox="1"/>
          <p:nvPr/>
        </p:nvSpPr>
        <p:spPr>
          <a:xfrm>
            <a:off x="6052342" y="2742043"/>
            <a:ext cx="479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483B662-7E84-4163-A4CF-21D0B5E45A3C}"/>
              </a:ext>
            </a:extLst>
          </p:cNvPr>
          <p:cNvSpPr/>
          <p:nvPr/>
        </p:nvSpPr>
        <p:spPr>
          <a:xfrm>
            <a:off x="9815111" y="3018368"/>
            <a:ext cx="609600" cy="76239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411D67-5816-4E52-B43D-79EE46402CFD}"/>
              </a:ext>
            </a:extLst>
          </p:cNvPr>
          <p:cNvSpPr/>
          <p:nvPr/>
        </p:nvSpPr>
        <p:spPr>
          <a:xfrm>
            <a:off x="8731624" y="2466078"/>
            <a:ext cx="2622176" cy="5771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A7B651-17FB-4660-B737-55C6914C8CAA}"/>
              </a:ext>
            </a:extLst>
          </p:cNvPr>
          <p:cNvSpPr txBox="1"/>
          <p:nvPr/>
        </p:nvSpPr>
        <p:spPr>
          <a:xfrm>
            <a:off x="8892988" y="25575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table lookup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64CED8-748B-4DDE-93DF-694E91CE74F5}"/>
              </a:ext>
            </a:extLst>
          </p:cNvPr>
          <p:cNvSpPr txBox="1"/>
          <p:nvPr/>
        </p:nvSpPr>
        <p:spPr>
          <a:xfrm rot="5400000">
            <a:off x="9886333" y="3238744"/>
            <a:ext cx="479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F115EA3-47B7-4B01-80E1-6F8ED0CD2188}"/>
              </a:ext>
            </a:extLst>
          </p:cNvPr>
          <p:cNvSpPr/>
          <p:nvPr/>
        </p:nvSpPr>
        <p:spPr>
          <a:xfrm>
            <a:off x="8732661" y="1954668"/>
            <a:ext cx="672149" cy="382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082774-9FEE-4845-9972-B6AC58A2AD19}"/>
              </a:ext>
            </a:extLst>
          </p:cNvPr>
          <p:cNvSpPr txBox="1"/>
          <p:nvPr/>
        </p:nvSpPr>
        <p:spPr>
          <a:xfrm>
            <a:off x="8654219" y="1974880"/>
            <a:ext cx="8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If miss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468DEAA-0772-4F7E-82E3-CC39631AB353}"/>
              </a:ext>
            </a:extLst>
          </p:cNvPr>
          <p:cNvSpPr/>
          <p:nvPr/>
        </p:nvSpPr>
        <p:spPr>
          <a:xfrm rot="16200000">
            <a:off x="-397227" y="4517437"/>
            <a:ext cx="2611483" cy="69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ED00ED-4BA7-457A-805A-714BBE59732F}"/>
              </a:ext>
            </a:extLst>
          </p:cNvPr>
          <p:cNvSpPr txBox="1"/>
          <p:nvPr/>
        </p:nvSpPr>
        <p:spPr>
          <a:xfrm>
            <a:off x="456452" y="6168494"/>
            <a:ext cx="924113" cy="369332"/>
          </a:xfrm>
          <a:prstGeom prst="rect">
            <a:avLst/>
          </a:prstGeom>
          <a:solidFill>
            <a:srgbClr val="0E1EB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 animBg="1"/>
      <p:bldP spid="13" grpId="0"/>
      <p:bldP spid="14" grpId="0" animBg="1"/>
      <p:bldP spid="16" grpId="0"/>
      <p:bldP spid="17" grpId="0" animBg="1"/>
      <p:bldP spid="19" grpId="0" animBg="1"/>
      <p:bldP spid="21" grpId="0" animBg="1"/>
      <p:bldP spid="27" grpId="0"/>
      <p:bldP spid="28" grpId="0"/>
      <p:bldP spid="3" grpId="0" animBg="1"/>
      <p:bldP spid="32" grpId="0"/>
      <p:bldP spid="29" grpId="0" animBg="1"/>
      <p:bldP spid="33" grpId="0"/>
      <p:bldP spid="9" grpId="0" animBg="1"/>
      <p:bldP spid="12" grpId="0"/>
      <p:bldP spid="34" grpId="0" animBg="1"/>
      <p:bldP spid="35" grpId="0"/>
      <p:bldP spid="22" grpId="0" animBg="1"/>
      <p:bldP spid="15" grpId="0"/>
      <p:bldP spid="36" grpId="0" animBg="1"/>
      <p:bldP spid="37" grpId="0"/>
      <p:bldP spid="24" grpId="0" animBg="1"/>
      <p:bldP spid="23" grpId="0" animBg="1"/>
      <p:bldP spid="38" grpId="0"/>
      <p:bldP spid="30" grpId="0"/>
      <p:bldP spid="39" grpId="0" animBg="1"/>
      <p:bldP spid="40" grpId="0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Deadlines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1388B-328B-4B67-BAEF-F93E09353BB3}"/>
              </a:ext>
            </a:extLst>
          </p:cNvPr>
          <p:cNvSpPr txBox="1"/>
          <p:nvPr/>
        </p:nvSpPr>
        <p:spPr>
          <a:xfrm>
            <a:off x="4408341" y="4793178"/>
            <a:ext cx="33753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hlinkClick r:id="rId2"/>
              </a:rPr>
              <a:t>https://www.gradescope.com/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D78F72-0B89-4801-8680-AD8DDB28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30407"/>
              </p:ext>
            </p:extLst>
          </p:nvPr>
        </p:nvGraphicFramePr>
        <p:xfrm>
          <a:off x="2031998" y="2828957"/>
          <a:ext cx="8128000" cy="1487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05027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7509314"/>
                    </a:ext>
                  </a:extLst>
                </a:gridCol>
              </a:tblGrid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Due Date (at 11:59pm)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6121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Lab 5 (Cache Lab)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Saturday, April 10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9633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Homework 4 (Mem &amp; Cache)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Tuesday, April 13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9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3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Virtual Memory Overview</a:t>
            </a:r>
          </a:p>
        </p:txBody>
      </p:sp>
    </p:spTree>
    <p:extLst>
      <p:ext uri="{BB962C8B-B14F-4D97-AF65-F5344CB8AC3E}">
        <p14:creationId xmlns:p14="http://schemas.microsoft.com/office/powerpoint/2010/main" val="101177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lied again…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 is an array of bytes</a:t>
            </a:r>
          </a:p>
          <a:p>
            <a:r>
              <a:rPr lang="en-US" dirty="0">
                <a:solidFill>
                  <a:schemeClr val="bg1"/>
                </a:solidFill>
              </a:rPr>
              <a:t>But it’s a little more complicated than that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Virtual memory is the topic which we’ll discuss today</a:t>
            </a:r>
          </a:p>
          <a:p>
            <a:r>
              <a:rPr lang="en-US" dirty="0">
                <a:solidFill>
                  <a:schemeClr val="bg1"/>
                </a:solidFill>
              </a:rPr>
              <a:t>Virtual memory is a crucial topic to understand because it’s essentially the basis of all OS memory operations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(lots of operations)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Memory = RAM!</a:t>
            </a:r>
          </a:p>
        </p:txBody>
      </p:sp>
    </p:spTree>
    <p:extLst>
      <p:ext uri="{BB962C8B-B14F-4D97-AF65-F5344CB8AC3E}">
        <p14:creationId xmlns:p14="http://schemas.microsoft.com/office/powerpoint/2010/main" val="228145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A85C0F-7226-4405-89B2-3DF110501DC8}"/>
              </a:ext>
            </a:extLst>
          </p:cNvPr>
          <p:cNvSpPr/>
          <p:nvPr/>
        </p:nvSpPr>
        <p:spPr>
          <a:xfrm>
            <a:off x="5228028" y="5441060"/>
            <a:ext cx="2419350" cy="11374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virtual memory?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40795473-642A-4467-B1C4-A5CCD2752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270" y="1965793"/>
            <a:ext cx="1551542" cy="3666749"/>
          </a:xfrm>
          <a:prstGeom prst="rect">
            <a:avLst/>
          </a:prstGeom>
        </p:spPr>
      </p:pic>
      <p:sp>
        <p:nvSpPr>
          <p:cNvPr id="5" name="TextBox 31">
            <a:extLst>
              <a:ext uri="{FF2B5EF4-FFF2-40B4-BE49-F238E27FC236}">
                <a16:creationId xmlns:a16="http://schemas.microsoft.com/office/drawing/2014/main" id="{40FEFAE3-ECCE-4C27-A296-D09E0140C288}"/>
              </a:ext>
            </a:extLst>
          </p:cNvPr>
          <p:cNvSpPr txBox="1"/>
          <p:nvPr/>
        </p:nvSpPr>
        <p:spPr>
          <a:xfrm>
            <a:off x="7418097" y="4779870"/>
            <a:ext cx="177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0x00408000</a:t>
            </a:r>
          </a:p>
        </p:txBody>
      </p:sp>
      <p:sp>
        <p:nvSpPr>
          <p:cNvPr id="6" name="TextBox 32">
            <a:extLst>
              <a:ext uri="{FF2B5EF4-FFF2-40B4-BE49-F238E27FC236}">
                <a16:creationId xmlns:a16="http://schemas.microsoft.com/office/drawing/2014/main" id="{5BFF2E52-8FA1-4271-A370-7C3BA26322C3}"/>
              </a:ext>
            </a:extLst>
          </p:cNvPr>
          <p:cNvSpPr txBox="1"/>
          <p:nvPr/>
        </p:nvSpPr>
        <p:spPr>
          <a:xfrm>
            <a:off x="7418097" y="3327819"/>
            <a:ext cx="177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0x00660000</a:t>
            </a: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9CE749CC-DAB3-4383-B8AB-1AEC6830031D}"/>
              </a:ext>
            </a:extLst>
          </p:cNvPr>
          <p:cNvSpPr txBox="1"/>
          <p:nvPr/>
        </p:nvSpPr>
        <p:spPr>
          <a:xfrm>
            <a:off x="7418097" y="3927199"/>
            <a:ext cx="177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0x0040FFFF</a:t>
            </a: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023D199A-79C9-40D4-934A-4B736C0D1594}"/>
              </a:ext>
            </a:extLst>
          </p:cNvPr>
          <p:cNvSpPr txBox="1"/>
          <p:nvPr/>
        </p:nvSpPr>
        <p:spPr>
          <a:xfrm>
            <a:off x="7418097" y="2309198"/>
            <a:ext cx="177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0x00667FFF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B1ABAF-4D88-4C74-B8DB-6B3A77F07707}"/>
              </a:ext>
            </a:extLst>
          </p:cNvPr>
          <p:cNvGrpSpPr/>
          <p:nvPr/>
        </p:nvGrpSpPr>
        <p:grpSpPr>
          <a:xfrm>
            <a:off x="1223078" y="1965793"/>
            <a:ext cx="5193995" cy="2547225"/>
            <a:chOff x="223550" y="1409700"/>
            <a:chExt cx="5193995" cy="25472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C2FE4B6-74B7-4775-825C-EEEAAB2A987B}"/>
                </a:ext>
              </a:extLst>
            </p:cNvPr>
            <p:cNvGrpSpPr/>
            <p:nvPr/>
          </p:nvGrpSpPr>
          <p:grpSpPr>
            <a:xfrm>
              <a:off x="223550" y="1409700"/>
              <a:ext cx="2519650" cy="2536923"/>
              <a:chOff x="604550" y="1485900"/>
              <a:chExt cx="2519650" cy="253692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C1A8D95-AC18-442E-AF06-0A2CEC8C6190}"/>
                  </a:ext>
                </a:extLst>
              </p:cNvPr>
              <p:cNvGrpSpPr/>
              <p:nvPr/>
            </p:nvGrpSpPr>
            <p:grpSpPr>
              <a:xfrm>
                <a:off x="1676400" y="1485900"/>
                <a:ext cx="1447800" cy="2536923"/>
                <a:chOff x="4495800" y="1619190"/>
                <a:chExt cx="1752600" cy="253692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2FAFC6F-F641-483A-8BB8-431FB73461D7}"/>
                    </a:ext>
                  </a:extLst>
                </p:cNvPr>
                <p:cNvSpPr/>
                <p:nvPr/>
              </p:nvSpPr>
              <p:spPr>
                <a:xfrm>
                  <a:off x="4495800" y="3394113"/>
                  <a:ext cx="1752600" cy="762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56616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13232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69848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26464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83080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139696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96312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852928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b="1" dirty="0"/>
                    <a:t>Code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E4CA560-BA3E-4292-9E9E-66E77B2C2B58}"/>
                    </a:ext>
                  </a:extLst>
                </p:cNvPr>
                <p:cNvSpPr/>
                <p:nvPr/>
              </p:nvSpPr>
              <p:spPr>
                <a:xfrm>
                  <a:off x="4495800" y="2024633"/>
                  <a:ext cx="1752600" cy="136948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56616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13232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69848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26464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83080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139696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96312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852928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b="1" dirty="0"/>
                    <a:t>Memory</a:t>
                  </a:r>
                </a:p>
              </p:txBody>
            </p:sp>
            <p:sp>
              <p:nvSpPr>
                <p:cNvPr id="27" name="TextBox 14">
                  <a:extLst>
                    <a:ext uri="{FF2B5EF4-FFF2-40B4-BE49-F238E27FC236}">
                      <a16:creationId xmlns:a16="http://schemas.microsoft.com/office/drawing/2014/main" id="{F9C21A83-30E7-4BB7-B2B1-DAB0E81CD1BC}"/>
                    </a:ext>
                  </a:extLst>
                </p:cNvPr>
                <p:cNvSpPr txBox="1"/>
                <p:nvPr/>
              </p:nvSpPr>
              <p:spPr>
                <a:xfrm>
                  <a:off x="4495800" y="1619190"/>
                  <a:ext cx="1752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56616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13232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69848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26464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83080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139696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96312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852928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</a:rPr>
                    <a:t>Process 1</a:t>
                  </a:r>
                </a:p>
              </p:txBody>
            </p:sp>
          </p:grpSp>
          <p:sp>
            <p:nvSpPr>
              <p:cNvPr id="21" name="TextBox 23">
                <a:extLst>
                  <a:ext uri="{FF2B5EF4-FFF2-40B4-BE49-F238E27FC236}">
                    <a16:creationId xmlns:a16="http://schemas.microsoft.com/office/drawing/2014/main" id="{399F7F38-F8C2-4C5B-86A1-D5A4A01BC75B}"/>
                  </a:ext>
                </a:extLst>
              </p:cNvPr>
              <p:cNvSpPr txBox="1"/>
              <p:nvPr/>
            </p:nvSpPr>
            <p:spPr>
              <a:xfrm>
                <a:off x="609600" y="3616429"/>
                <a:ext cx="106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0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0x8000</a:t>
                </a:r>
              </a:p>
            </p:txBody>
          </p:sp>
          <p:sp>
            <p:nvSpPr>
              <p:cNvPr id="22" name="TextBox 24">
                <a:extLst>
                  <a:ext uri="{FF2B5EF4-FFF2-40B4-BE49-F238E27FC236}">
                    <a16:creationId xmlns:a16="http://schemas.microsoft.com/office/drawing/2014/main" id="{96B20F24-F431-4484-BC4E-C47773962A73}"/>
                  </a:ext>
                </a:extLst>
              </p:cNvPr>
              <p:cNvSpPr txBox="1"/>
              <p:nvPr/>
            </p:nvSpPr>
            <p:spPr>
              <a:xfrm>
                <a:off x="609600" y="1885059"/>
                <a:ext cx="106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0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0xFFFF</a:t>
                </a:r>
              </a:p>
            </p:txBody>
          </p:sp>
          <p:sp>
            <p:nvSpPr>
              <p:cNvPr id="23" name="TextBox 30">
                <a:extLst>
                  <a:ext uri="{FF2B5EF4-FFF2-40B4-BE49-F238E27FC236}">
                    <a16:creationId xmlns:a16="http://schemas.microsoft.com/office/drawing/2014/main" id="{FE4F2278-4023-4CDD-A6A2-6B8E9C81BC96}"/>
                  </a:ext>
                </a:extLst>
              </p:cNvPr>
              <p:cNvSpPr txBox="1"/>
              <p:nvPr/>
            </p:nvSpPr>
            <p:spPr>
              <a:xfrm>
                <a:off x="604550" y="3241713"/>
                <a:ext cx="106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0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0x9FFF</a:t>
                </a:r>
              </a:p>
            </p:txBody>
          </p:sp>
          <p:sp>
            <p:nvSpPr>
              <p:cNvPr id="24" name="TextBox 38">
                <a:extLst>
                  <a:ext uri="{FF2B5EF4-FFF2-40B4-BE49-F238E27FC236}">
                    <a16:creationId xmlns:a16="http://schemas.microsoft.com/office/drawing/2014/main" id="{BB289BA9-845C-4966-A3EB-F7D268244E60}"/>
                  </a:ext>
                </a:extLst>
              </p:cNvPr>
              <p:cNvSpPr txBox="1"/>
              <p:nvPr/>
            </p:nvSpPr>
            <p:spPr>
              <a:xfrm>
                <a:off x="609600" y="2893360"/>
                <a:ext cx="106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0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0xA000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D4CD053-81FB-4D51-B7DC-DA81CBAFD4A9}"/>
                </a:ext>
              </a:extLst>
            </p:cNvPr>
            <p:cNvGrpSpPr/>
            <p:nvPr/>
          </p:nvGrpSpPr>
          <p:grpSpPr>
            <a:xfrm>
              <a:off x="2902945" y="1419340"/>
              <a:ext cx="2514600" cy="2537585"/>
              <a:chOff x="3276600" y="1491575"/>
              <a:chExt cx="2514600" cy="253758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C896444-F23B-4CC1-8753-051C7E37F9E6}"/>
                  </a:ext>
                </a:extLst>
              </p:cNvPr>
              <p:cNvGrpSpPr/>
              <p:nvPr/>
            </p:nvGrpSpPr>
            <p:grpSpPr>
              <a:xfrm>
                <a:off x="4343400" y="1491575"/>
                <a:ext cx="1447800" cy="2536923"/>
                <a:chOff x="4495800" y="1619190"/>
                <a:chExt cx="1752600" cy="2536923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779D98D-808E-417C-97B6-D7C99B0782CA}"/>
                    </a:ext>
                  </a:extLst>
                </p:cNvPr>
                <p:cNvSpPr/>
                <p:nvPr/>
              </p:nvSpPr>
              <p:spPr>
                <a:xfrm>
                  <a:off x="4495800" y="3394113"/>
                  <a:ext cx="1752600" cy="762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56616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13232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69848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26464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83080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139696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96312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852928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b="1" dirty="0"/>
                    <a:t>Code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FFC5C72-CAF5-4D18-AADC-60801758F44C}"/>
                    </a:ext>
                  </a:extLst>
                </p:cNvPr>
                <p:cNvSpPr/>
                <p:nvPr/>
              </p:nvSpPr>
              <p:spPr>
                <a:xfrm>
                  <a:off x="4495800" y="2024633"/>
                  <a:ext cx="1752600" cy="136948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56616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13232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69848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26464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83080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139696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96312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852928" algn="l" defTabSz="713232" rtl="0" eaLnBrk="1" latinLnBrk="0" hangingPunct="1">
                    <a:defRPr sz="1404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b="1" dirty="0"/>
                    <a:t>Memory</a:t>
                  </a:r>
                </a:p>
              </p:txBody>
            </p:sp>
            <p:sp>
              <p:nvSpPr>
                <p:cNvPr id="19" name="TextBox 22">
                  <a:extLst>
                    <a:ext uri="{FF2B5EF4-FFF2-40B4-BE49-F238E27FC236}">
                      <a16:creationId xmlns:a16="http://schemas.microsoft.com/office/drawing/2014/main" id="{5CB1F942-1250-4A57-97DE-78B8CE137ED2}"/>
                    </a:ext>
                  </a:extLst>
                </p:cNvPr>
                <p:cNvSpPr txBox="1"/>
                <p:nvPr/>
              </p:nvSpPr>
              <p:spPr>
                <a:xfrm>
                  <a:off x="4495800" y="1619190"/>
                  <a:ext cx="1752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56616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13232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69848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26464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83080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139696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96312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852928" algn="l" defTabSz="713232" rtl="0" eaLnBrk="1" latinLnBrk="0" hangingPunct="1">
                    <a:defRPr sz="1404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</a:rPr>
                    <a:t>Process 2</a:t>
                  </a:r>
                </a:p>
              </p:txBody>
            </p:sp>
          </p:grpSp>
          <p:sp>
            <p:nvSpPr>
              <p:cNvPr id="13" name="TextBox 25">
                <a:extLst>
                  <a:ext uri="{FF2B5EF4-FFF2-40B4-BE49-F238E27FC236}">
                    <a16:creationId xmlns:a16="http://schemas.microsoft.com/office/drawing/2014/main" id="{978C2C63-9501-453A-A5D4-C8CCBF982301}"/>
                  </a:ext>
                </a:extLst>
              </p:cNvPr>
              <p:cNvSpPr txBox="1"/>
              <p:nvPr/>
            </p:nvSpPr>
            <p:spPr>
              <a:xfrm>
                <a:off x="3307815" y="3629050"/>
                <a:ext cx="106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0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0x8000</a:t>
                </a:r>
              </a:p>
            </p:txBody>
          </p:sp>
          <p:sp>
            <p:nvSpPr>
              <p:cNvPr id="14" name="TextBox 26">
                <a:extLst>
                  <a:ext uri="{FF2B5EF4-FFF2-40B4-BE49-F238E27FC236}">
                    <a16:creationId xmlns:a16="http://schemas.microsoft.com/office/drawing/2014/main" id="{68384F6E-1A43-4A47-9066-0076BD8C3A15}"/>
                  </a:ext>
                </a:extLst>
              </p:cNvPr>
              <p:cNvSpPr txBox="1"/>
              <p:nvPr/>
            </p:nvSpPr>
            <p:spPr>
              <a:xfrm>
                <a:off x="3276600" y="1886010"/>
                <a:ext cx="106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0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0xFFFF</a:t>
                </a:r>
              </a:p>
            </p:txBody>
          </p:sp>
          <p:sp>
            <p:nvSpPr>
              <p:cNvPr id="15" name="TextBox 39">
                <a:extLst>
                  <a:ext uri="{FF2B5EF4-FFF2-40B4-BE49-F238E27FC236}">
                    <a16:creationId xmlns:a16="http://schemas.microsoft.com/office/drawing/2014/main" id="{25300524-B23D-46D0-9353-1712E63EE1F5}"/>
                  </a:ext>
                </a:extLst>
              </p:cNvPr>
              <p:cNvSpPr txBox="1"/>
              <p:nvPr/>
            </p:nvSpPr>
            <p:spPr>
              <a:xfrm>
                <a:off x="3299768" y="3233960"/>
                <a:ext cx="106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0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0x9FFF</a:t>
                </a:r>
              </a:p>
            </p:txBody>
          </p:sp>
          <p:sp>
            <p:nvSpPr>
              <p:cNvPr id="16" name="TextBox 40">
                <a:extLst>
                  <a:ext uri="{FF2B5EF4-FFF2-40B4-BE49-F238E27FC236}">
                    <a16:creationId xmlns:a16="http://schemas.microsoft.com/office/drawing/2014/main" id="{F4486987-FCBA-42B8-AD52-A600510C4E5D}"/>
                  </a:ext>
                </a:extLst>
              </p:cNvPr>
              <p:cNvSpPr txBox="1"/>
              <p:nvPr/>
            </p:nvSpPr>
            <p:spPr>
              <a:xfrm>
                <a:off x="3301913" y="2886755"/>
                <a:ext cx="106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0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0xA000</a:t>
                </a:r>
              </a:p>
            </p:txBody>
          </p:sp>
        </p:grpSp>
      </p:grpSp>
      <p:sp>
        <p:nvSpPr>
          <p:cNvPr id="28" name="TextBox 29">
            <a:extLst>
              <a:ext uri="{FF2B5EF4-FFF2-40B4-BE49-F238E27FC236}">
                <a16:creationId xmlns:a16="http://schemas.microsoft.com/office/drawing/2014/main" id="{3549D81A-2B53-46BA-AD3F-3A1F91837160}"/>
              </a:ext>
            </a:extLst>
          </p:cNvPr>
          <p:cNvSpPr txBox="1"/>
          <p:nvPr/>
        </p:nvSpPr>
        <p:spPr>
          <a:xfrm>
            <a:off x="1761528" y="4625352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</a:rPr>
              <a:t>This is impossible, but the programs </a:t>
            </a:r>
            <a:r>
              <a:rPr lang="en-US" sz="2200" b="1" dirty="0">
                <a:solidFill>
                  <a:schemeClr val="bg1"/>
                </a:solidFill>
              </a:rPr>
              <a:t>believe</a:t>
            </a:r>
            <a:r>
              <a:rPr lang="en-US" sz="2200" dirty="0">
                <a:solidFill>
                  <a:schemeClr val="bg1"/>
                </a:solidFill>
              </a:rPr>
              <a:t> it's true.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52C32-A7EF-41C0-93CA-32616770A58C}"/>
              </a:ext>
            </a:extLst>
          </p:cNvPr>
          <p:cNvSpPr txBox="1"/>
          <p:nvPr/>
        </p:nvSpPr>
        <p:spPr>
          <a:xfrm>
            <a:off x="0" y="6488668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taken from Jarrett Billingsley’s Fall 2019 449 notes</a:t>
            </a:r>
          </a:p>
        </p:txBody>
      </p:sp>
      <p:sp>
        <p:nvSpPr>
          <p:cNvPr id="30" name="TextBox 36">
            <a:extLst>
              <a:ext uri="{FF2B5EF4-FFF2-40B4-BE49-F238E27FC236}">
                <a16:creationId xmlns:a16="http://schemas.microsoft.com/office/drawing/2014/main" id="{11C823C2-017A-42FE-B28E-7B171CBBFFD0}"/>
              </a:ext>
            </a:extLst>
          </p:cNvPr>
          <p:cNvSpPr txBox="1"/>
          <p:nvPr/>
        </p:nvSpPr>
        <p:spPr>
          <a:xfrm>
            <a:off x="8306791" y="1565683"/>
            <a:ext cx="248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Physical 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EFE596-FECA-4A39-9E0D-9CA07222C243}"/>
              </a:ext>
            </a:extLst>
          </p:cNvPr>
          <p:cNvSpPr txBox="1"/>
          <p:nvPr/>
        </p:nvSpPr>
        <p:spPr>
          <a:xfrm>
            <a:off x="4992441" y="5689600"/>
            <a:ext cx="289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address spaces are isolated!</a:t>
            </a:r>
          </a:p>
        </p:txBody>
      </p:sp>
    </p:spTree>
    <p:extLst>
      <p:ext uri="{BB962C8B-B14F-4D97-AF65-F5344CB8AC3E}">
        <p14:creationId xmlns:p14="http://schemas.microsoft.com/office/powerpoint/2010/main" val="5831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Remember loading?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58CA5E-D647-D847-8381-86A5669C41E0}"/>
              </a:ext>
            </a:extLst>
          </p:cNvPr>
          <p:cNvGrpSpPr/>
          <p:nvPr/>
        </p:nvGrpSpPr>
        <p:grpSpPr>
          <a:xfrm>
            <a:off x="1166028" y="2397193"/>
            <a:ext cx="1503091" cy="4190762"/>
            <a:chOff x="6858000" y="2321980"/>
            <a:chExt cx="2057400" cy="48682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83DA4D-DA08-2E4B-961E-F54BBAE77C58}"/>
                </a:ext>
              </a:extLst>
            </p:cNvPr>
            <p:cNvSpPr/>
            <p:nvPr/>
          </p:nvSpPr>
          <p:spPr>
            <a:xfrm>
              <a:off x="6858000" y="5285207"/>
              <a:ext cx="2057400" cy="1905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>
                  <a:latin typeface="Consolas" charset="0"/>
                  <a:ea typeface="Consolas" charset="0"/>
                  <a:cs typeface="Consolas" charset="0"/>
                </a:rPr>
                <a:t>.text</a:t>
              </a:r>
              <a:endParaRPr lang="en-US" sz="20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C74B7D-277F-9F45-806B-18FD6FE59594}"/>
                </a:ext>
              </a:extLst>
            </p:cNvPr>
            <p:cNvSpPr/>
            <p:nvPr/>
          </p:nvSpPr>
          <p:spPr>
            <a:xfrm>
              <a:off x="6858000" y="2321980"/>
              <a:ext cx="2057400" cy="990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.data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0DB71E-AAC0-994D-B4A4-F52C26794B66}"/>
                </a:ext>
              </a:extLst>
            </p:cNvPr>
            <p:cNvSpPr/>
            <p:nvPr/>
          </p:nvSpPr>
          <p:spPr>
            <a:xfrm>
              <a:off x="6858000" y="3311210"/>
              <a:ext cx="2057399" cy="990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.</a:t>
              </a:r>
              <a:r>
                <a:rPr lang="en-US" sz="2000" b="1" dirty="0" err="1">
                  <a:latin typeface="Consolas" charset="0"/>
                  <a:ea typeface="Consolas" charset="0"/>
                  <a:cs typeface="Consolas" charset="0"/>
                </a:rPr>
                <a:t>bss</a:t>
              </a:r>
              <a:endParaRPr lang="en-US" sz="20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8606C0-24B9-9448-B398-46B7F3A3B130}"/>
                </a:ext>
              </a:extLst>
            </p:cNvPr>
            <p:cNvSpPr/>
            <p:nvPr/>
          </p:nvSpPr>
          <p:spPr>
            <a:xfrm>
              <a:off x="6858000" y="4295976"/>
              <a:ext cx="2057399" cy="99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latin typeface="Consolas" charset="0"/>
                  <a:ea typeface="Consolas" charset="0"/>
                  <a:cs typeface="Consolas" charset="0"/>
                </a:rPr>
                <a:t>.</a:t>
              </a:r>
              <a:r>
                <a:rPr lang="en-US" sz="2000" b="1" dirty="0" err="1">
                  <a:latin typeface="Consolas" charset="0"/>
                  <a:ea typeface="Consolas" charset="0"/>
                  <a:cs typeface="Consolas" charset="0"/>
                </a:rPr>
                <a:t>rodata</a:t>
              </a:r>
              <a:endParaRPr lang="en-US" sz="20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5" name="table">
            <a:extLst>
              <a:ext uri="{FF2B5EF4-FFF2-40B4-BE49-F238E27FC236}">
                <a16:creationId xmlns:a16="http://schemas.microsoft.com/office/drawing/2014/main" id="{4C17858B-6259-4B66-AF83-7937D9316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55" y="1504689"/>
            <a:ext cx="1808437" cy="534796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BA457CE-3781-6942-B447-035B7B38CAB1}"/>
              </a:ext>
            </a:extLst>
          </p:cNvPr>
          <p:cNvGrpSpPr/>
          <p:nvPr/>
        </p:nvGrpSpPr>
        <p:grpSpPr>
          <a:xfrm>
            <a:off x="2769846" y="2436618"/>
            <a:ext cx="3434424" cy="3535536"/>
            <a:chOff x="2380378" y="1849062"/>
            <a:chExt cx="2653186" cy="2888742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8BD7E182-AEC2-3243-B570-3B3C99611D60}"/>
                </a:ext>
              </a:extLst>
            </p:cNvPr>
            <p:cNvSpPr/>
            <p:nvPr/>
          </p:nvSpPr>
          <p:spPr>
            <a:xfrm>
              <a:off x="2380378" y="1849062"/>
              <a:ext cx="439022" cy="2084206"/>
            </a:xfrm>
            <a:prstGeom prst="rightBrace">
              <a:avLst>
                <a:gd name="adj1" fmla="val 49084"/>
                <a:gd name="adj2" fmla="val 8195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C9F861-E1D1-1041-A74A-A1D25092DE11}"/>
                </a:ext>
              </a:extLst>
            </p:cNvPr>
            <p:cNvCxnSpPr>
              <a:cxnSpLocks/>
            </p:cNvCxnSpPr>
            <p:nvPr/>
          </p:nvCxnSpPr>
          <p:spPr>
            <a:xfrm>
              <a:off x="2832652" y="3553646"/>
              <a:ext cx="2200912" cy="1275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66EBA14-485B-D045-9DBB-AD2AA36DF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0378" y="4381500"/>
              <a:ext cx="2653186" cy="3563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C6952B-F31D-0149-A203-6A601AE972AC}"/>
              </a:ext>
            </a:extLst>
          </p:cNvPr>
          <p:cNvGrpSpPr/>
          <p:nvPr/>
        </p:nvGrpSpPr>
        <p:grpSpPr>
          <a:xfrm>
            <a:off x="7905220" y="1541619"/>
            <a:ext cx="3794097" cy="2795769"/>
            <a:chOff x="5883753" y="1391149"/>
            <a:chExt cx="3056536" cy="1999751"/>
          </a:xfrm>
        </p:grpSpPr>
        <p:sp>
          <p:nvSpPr>
            <p:cNvPr id="17" name="TextBox 25">
              <a:extLst>
                <a:ext uri="{FF2B5EF4-FFF2-40B4-BE49-F238E27FC236}">
                  <a16:creationId xmlns:a16="http://schemas.microsoft.com/office/drawing/2014/main" id="{F39AA177-7067-8340-86B9-CB17BDD550FC}"/>
                </a:ext>
              </a:extLst>
            </p:cNvPr>
            <p:cNvSpPr txBox="1"/>
            <p:nvPr/>
          </p:nvSpPr>
          <p:spPr>
            <a:xfrm>
              <a:off x="6248400" y="1391149"/>
              <a:ext cx="2691889" cy="90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bg2"/>
                  </a:solidFill>
                </a:rPr>
                <a:t>other areas of memory are set up by the loader itself.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6740488F-4E49-7A4D-8560-501A6A3FCF5E}"/>
                </a:ext>
              </a:extLst>
            </p:cNvPr>
            <p:cNvSpPr/>
            <p:nvPr/>
          </p:nvSpPr>
          <p:spPr>
            <a:xfrm>
              <a:off x="5883753" y="1391149"/>
              <a:ext cx="439022" cy="1999751"/>
            </a:xfrm>
            <a:prstGeom prst="rightBrace">
              <a:avLst>
                <a:gd name="adj1" fmla="val 49084"/>
                <a:gd name="adj2" fmla="val 30758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6BF2AA3-5261-4AE6-870E-223A97BE7321}"/>
              </a:ext>
            </a:extLst>
          </p:cNvPr>
          <p:cNvSpPr txBox="1"/>
          <p:nvPr/>
        </p:nvSpPr>
        <p:spPr>
          <a:xfrm>
            <a:off x="979879" y="1804862"/>
            <a:ext cx="180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The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executable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0B372C-4DA0-4E8E-9D93-5DDC51572115}"/>
              </a:ext>
            </a:extLst>
          </p:cNvPr>
          <p:cNvSpPr/>
          <p:nvPr/>
        </p:nvSpPr>
        <p:spPr>
          <a:xfrm>
            <a:off x="9070278" y="2397193"/>
            <a:ext cx="2008942" cy="9959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94A03-427C-4F6B-B686-2C1CFB61B496}"/>
              </a:ext>
            </a:extLst>
          </p:cNvPr>
          <p:cNvSpPr txBox="1"/>
          <p:nvPr/>
        </p:nvSpPr>
        <p:spPr>
          <a:xfrm>
            <a:off x="9192871" y="2587729"/>
            <a:ext cx="176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Like virtual memory!!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5FABD-238A-433A-AEBA-CCF470645BBC}"/>
              </a:ext>
            </a:extLst>
          </p:cNvPr>
          <p:cNvSpPr txBox="1"/>
          <p:nvPr/>
        </p:nvSpPr>
        <p:spPr>
          <a:xfrm>
            <a:off x="0" y="6488668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taken from Jarrett Billingsley’s Fall 2019 449 notes</a:t>
            </a:r>
          </a:p>
        </p:txBody>
      </p:sp>
    </p:spTree>
    <p:extLst>
      <p:ext uri="{BB962C8B-B14F-4D97-AF65-F5344CB8AC3E}">
        <p14:creationId xmlns:p14="http://schemas.microsoft.com/office/powerpoint/2010/main" val="12680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Simplified virtual memory process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5082D9-81D9-40E3-9560-E629410FB7CC}"/>
              </a:ext>
            </a:extLst>
          </p:cNvPr>
          <p:cNvGrpSpPr/>
          <p:nvPr/>
        </p:nvGrpSpPr>
        <p:grpSpPr>
          <a:xfrm>
            <a:off x="1847477" y="1919288"/>
            <a:ext cx="1447800" cy="1156884"/>
            <a:chOff x="1295400" y="1409700"/>
            <a:chExt cx="1447800" cy="11568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C58976-93BA-4ED9-BC99-34326DC2E5AE}"/>
                </a:ext>
              </a:extLst>
            </p:cNvPr>
            <p:cNvSpPr/>
            <p:nvPr/>
          </p:nvSpPr>
          <p:spPr>
            <a:xfrm>
              <a:off x="1295400" y="1841744"/>
              <a:ext cx="1447800" cy="7248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/>
                <a:t>Code</a:t>
              </a:r>
            </a:p>
          </p:txBody>
        </p:sp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268846D2-A76D-4AA2-9F40-107BB7B7E910}"/>
                </a:ext>
              </a:extLst>
            </p:cNvPr>
            <p:cNvSpPr txBox="1"/>
            <p:nvPr/>
          </p:nvSpPr>
          <p:spPr>
            <a:xfrm>
              <a:off x="1295400" y="1409700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Process 1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F6CA1CC-B5A9-49CC-BA1E-400CF37A6649}"/>
              </a:ext>
            </a:extLst>
          </p:cNvPr>
          <p:cNvSpPr/>
          <p:nvPr/>
        </p:nvSpPr>
        <p:spPr>
          <a:xfrm>
            <a:off x="8629277" y="1690688"/>
            <a:ext cx="1524000" cy="4191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Physical Memory</a:t>
            </a:r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E569038B-342C-4E2B-ABC7-8CE2BABCA3E4}"/>
              </a:ext>
            </a:extLst>
          </p:cNvPr>
          <p:cNvSpPr/>
          <p:nvPr/>
        </p:nvSpPr>
        <p:spPr>
          <a:xfrm>
            <a:off x="5139107" y="2217097"/>
            <a:ext cx="1600200" cy="1600200"/>
          </a:xfrm>
          <a:prstGeom prst="octagon">
            <a:avLst>
              <a:gd name="adj" fmla="val 763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CPU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DE9109-1E78-42D3-8A79-1E4522F6B9DF}"/>
              </a:ext>
            </a:extLst>
          </p:cNvPr>
          <p:cNvGrpSpPr/>
          <p:nvPr/>
        </p:nvGrpSpPr>
        <p:grpSpPr>
          <a:xfrm>
            <a:off x="1847477" y="3145960"/>
            <a:ext cx="1447800" cy="1168734"/>
            <a:chOff x="1295400" y="1409700"/>
            <a:chExt cx="1447800" cy="116873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3DB0B9-0B77-46C0-8B5F-F8888FAF7821}"/>
                </a:ext>
              </a:extLst>
            </p:cNvPr>
            <p:cNvSpPr/>
            <p:nvPr/>
          </p:nvSpPr>
          <p:spPr>
            <a:xfrm>
              <a:off x="1295400" y="1841744"/>
              <a:ext cx="1447800" cy="736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/>
                <a:t>Code</a:t>
              </a: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266DD2C0-9B0E-4AC7-9BA6-55A1E4DACE8F}"/>
                </a:ext>
              </a:extLst>
            </p:cNvPr>
            <p:cNvSpPr txBox="1"/>
            <p:nvPr/>
          </p:nvSpPr>
          <p:spPr>
            <a:xfrm>
              <a:off x="1295400" y="1409700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Process 2</a:t>
              </a:r>
            </a:p>
          </p:txBody>
        </p:sp>
      </p:grpSp>
      <p:pic>
        <p:nvPicPr>
          <p:cNvPr id="8" name="table">
            <a:extLst>
              <a:ext uri="{FF2B5EF4-FFF2-40B4-BE49-F238E27FC236}">
                <a16:creationId xmlns:a16="http://schemas.microsoft.com/office/drawing/2014/main" id="{9F8EC4C8-588A-4EAF-B6B3-830F1C88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148" y="4314694"/>
            <a:ext cx="4360324" cy="1399215"/>
          </a:xfrm>
          <a:prstGeom prst="rect">
            <a:avLst/>
          </a:prstGeom>
        </p:spPr>
      </p:pic>
      <p:sp>
        <p:nvSpPr>
          <p:cNvPr id="9" name="Rectangular Callout 15">
            <a:extLst>
              <a:ext uri="{FF2B5EF4-FFF2-40B4-BE49-F238E27FC236}">
                <a16:creationId xmlns:a16="http://schemas.microsoft.com/office/drawing/2014/main" id="{627665A3-2374-4444-8A96-8300C19D2468}"/>
              </a:ext>
            </a:extLst>
          </p:cNvPr>
          <p:cNvSpPr/>
          <p:nvPr/>
        </p:nvSpPr>
        <p:spPr>
          <a:xfrm>
            <a:off x="3409577" y="1843088"/>
            <a:ext cx="1447800" cy="609600"/>
          </a:xfrm>
          <a:prstGeom prst="wedgeRectCallout">
            <a:avLst>
              <a:gd name="adj1" fmla="val -50384"/>
              <a:gd name="adj2" fmla="val 7901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hey, </a:t>
            </a:r>
            <a:r>
              <a:rPr lang="en-US" sz="1600" dirty="0" err="1">
                <a:solidFill>
                  <a:schemeClr val="tx1"/>
                </a:solidFill>
              </a:rPr>
              <a:t>gimme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0x8000</a:t>
            </a:r>
          </a:p>
        </p:txBody>
      </p:sp>
      <p:sp>
        <p:nvSpPr>
          <p:cNvPr id="10" name="Rectangular Callout 16">
            <a:extLst>
              <a:ext uri="{FF2B5EF4-FFF2-40B4-BE49-F238E27FC236}">
                <a16:creationId xmlns:a16="http://schemas.microsoft.com/office/drawing/2014/main" id="{0B5763C6-8854-41B5-9A28-9BF3991126DA}"/>
              </a:ext>
            </a:extLst>
          </p:cNvPr>
          <p:cNvSpPr/>
          <p:nvPr/>
        </p:nvSpPr>
        <p:spPr>
          <a:xfrm>
            <a:off x="3542053" y="2684390"/>
            <a:ext cx="1447800" cy="391782"/>
          </a:xfrm>
          <a:prstGeom prst="wedgeRectCallout">
            <a:avLst>
              <a:gd name="adj1" fmla="val 79988"/>
              <a:gd name="adj2" fmla="val 60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ok, let's see</a:t>
            </a:r>
            <a:r>
              <a:rPr lang="mr-IN" sz="1600" dirty="0">
                <a:solidFill>
                  <a:schemeClr val="tx1"/>
                </a:solidFill>
              </a:rPr>
              <a:t>…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1" name="Picture 10" descr="mage result for eyes emoji">
            <a:extLst>
              <a:ext uri="{FF2B5EF4-FFF2-40B4-BE49-F238E27FC236}">
                <a16:creationId xmlns:a16="http://schemas.microsoft.com/office/drawing/2014/main" id="{9156F30E-BA10-4B05-AFA3-F1403B05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7969" flipH="1">
            <a:off x="5489235" y="2986579"/>
            <a:ext cx="1182849" cy="118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ular Callout 19">
            <a:extLst>
              <a:ext uri="{FF2B5EF4-FFF2-40B4-BE49-F238E27FC236}">
                <a16:creationId xmlns:a16="http://schemas.microsoft.com/office/drawing/2014/main" id="{870E5A9A-45F6-4CDA-BBEC-7694C7F26193}"/>
              </a:ext>
            </a:extLst>
          </p:cNvPr>
          <p:cNvSpPr/>
          <p:nvPr/>
        </p:nvSpPr>
        <p:spPr>
          <a:xfrm>
            <a:off x="6987656" y="1766888"/>
            <a:ext cx="1447800" cy="872027"/>
          </a:xfrm>
          <a:prstGeom prst="wedgeRectCallout">
            <a:avLst>
              <a:gd name="adj1" fmla="val -85729"/>
              <a:gd name="adj2" fmla="val 4873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hey memory... </a:t>
            </a:r>
            <a:r>
              <a:rPr lang="en-US" sz="1600" dirty="0" err="1">
                <a:solidFill>
                  <a:schemeClr val="tx1"/>
                </a:solidFill>
              </a:rPr>
              <a:t>gimme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0x00408000</a:t>
            </a:r>
          </a:p>
        </p:txBody>
      </p:sp>
      <p:sp>
        <p:nvSpPr>
          <p:cNvPr id="13" name="Rectangular Callout 20">
            <a:extLst>
              <a:ext uri="{FF2B5EF4-FFF2-40B4-BE49-F238E27FC236}">
                <a16:creationId xmlns:a16="http://schemas.microsoft.com/office/drawing/2014/main" id="{66F1CC38-5662-4D1C-83E5-40A34C75FF56}"/>
              </a:ext>
            </a:extLst>
          </p:cNvPr>
          <p:cNvSpPr/>
          <p:nvPr/>
        </p:nvSpPr>
        <p:spPr>
          <a:xfrm>
            <a:off x="6998142" y="2762647"/>
            <a:ext cx="1447800" cy="383314"/>
          </a:xfrm>
          <a:prstGeom prst="wedgeRectCallout">
            <a:avLst>
              <a:gd name="adj1" fmla="val 85782"/>
              <a:gd name="adj2" fmla="val 833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here you go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Rectangular Callout 21">
            <a:extLst>
              <a:ext uri="{FF2B5EF4-FFF2-40B4-BE49-F238E27FC236}">
                <a16:creationId xmlns:a16="http://schemas.microsoft.com/office/drawing/2014/main" id="{D7EF3301-3EC7-4A3F-891B-528151755581}"/>
              </a:ext>
            </a:extLst>
          </p:cNvPr>
          <p:cNvSpPr/>
          <p:nvPr/>
        </p:nvSpPr>
        <p:spPr>
          <a:xfrm>
            <a:off x="3537334" y="3181786"/>
            <a:ext cx="1447800" cy="871101"/>
          </a:xfrm>
          <a:prstGeom prst="wedgeRectCallout">
            <a:avLst>
              <a:gd name="adj1" fmla="val 79988"/>
              <a:gd name="adj2" fmla="val 60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ok here's </a:t>
            </a:r>
            <a:r>
              <a:rPr lang="en-US" sz="1600" b="1" dirty="0">
                <a:solidFill>
                  <a:schemeClr val="tx1"/>
                </a:solidFill>
              </a:rPr>
              <a:t>0x8000</a:t>
            </a:r>
            <a:r>
              <a:rPr lang="en-US" sz="1600" dirty="0">
                <a:solidFill>
                  <a:schemeClr val="tx1"/>
                </a:solidFill>
              </a:rPr>
              <a:t>, honest ;)))))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40B74158-A0D8-4BB9-B7A8-0E9435C26A72}"/>
              </a:ext>
            </a:extLst>
          </p:cNvPr>
          <p:cNvSpPr txBox="1"/>
          <p:nvPr/>
        </p:nvSpPr>
        <p:spPr>
          <a:xfrm>
            <a:off x="5623396" y="3914584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Page 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C673B6-3E15-4CD9-A569-E9272DB69D39}"/>
              </a:ext>
            </a:extLst>
          </p:cNvPr>
          <p:cNvSpPr txBox="1"/>
          <p:nvPr/>
        </p:nvSpPr>
        <p:spPr>
          <a:xfrm>
            <a:off x="0" y="6488668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taken from Jarrett Billingsley’s Fall 2019 449 notes</a:t>
            </a:r>
          </a:p>
        </p:txBody>
      </p:sp>
    </p:spTree>
    <p:extLst>
      <p:ext uri="{BB962C8B-B14F-4D97-AF65-F5344CB8AC3E}">
        <p14:creationId xmlns:p14="http://schemas.microsoft.com/office/powerpoint/2010/main" val="35213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Virtual Memory Address Translation Overview</a:t>
            </a:r>
          </a:p>
        </p:txBody>
      </p:sp>
    </p:spTree>
    <p:extLst>
      <p:ext uri="{BB962C8B-B14F-4D97-AF65-F5344CB8AC3E}">
        <p14:creationId xmlns:p14="http://schemas.microsoft.com/office/powerpoint/2010/main" val="365813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virtual memory affects the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38602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88859"/>
              </p:ext>
            </p:extLst>
          </p:nvPr>
        </p:nvGraphicFramePr>
        <p:xfrm>
          <a:off x="4276725" y="41450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13525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14202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19251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20023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25124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88945"/>
              </p:ext>
            </p:extLst>
          </p:nvPr>
        </p:nvGraphicFramePr>
        <p:xfrm>
          <a:off x="4276725" y="26287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[0x01]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20007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[0xff]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130AA02-7D81-4BF1-9989-7133827F0D60}"/>
              </a:ext>
            </a:extLst>
          </p:cNvPr>
          <p:cNvSpPr/>
          <p:nvPr/>
        </p:nvSpPr>
        <p:spPr>
          <a:xfrm>
            <a:off x="5791200" y="3476624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0C67-ABBC-4D67-944D-9231DAF93812}"/>
              </a:ext>
            </a:extLst>
          </p:cNvPr>
          <p:cNvSpPr txBox="1"/>
          <p:nvPr/>
        </p:nvSpPr>
        <p:spPr>
          <a:xfrm>
            <a:off x="6400800" y="3544369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 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695DD3-77B4-49C9-853D-4E60B9913AFC}"/>
              </a:ext>
            </a:extLst>
          </p:cNvPr>
          <p:cNvSpPr txBox="1"/>
          <p:nvPr/>
        </p:nvSpPr>
        <p:spPr>
          <a:xfrm>
            <a:off x="7762875" y="3542703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[0xff]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35D82B-6F85-49DE-BD92-C8F98C72DC95}"/>
              </a:ext>
            </a:extLst>
          </p:cNvPr>
          <p:cNvSpPr/>
          <p:nvPr/>
        </p:nvSpPr>
        <p:spPr>
          <a:xfrm>
            <a:off x="4505325" y="5749770"/>
            <a:ext cx="3400425" cy="107001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82DE30E-9F2F-4098-8B20-F1F1208CB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39198"/>
              </p:ext>
            </p:extLst>
          </p:nvPr>
        </p:nvGraphicFramePr>
        <p:xfrm>
          <a:off x="4722703" y="5910741"/>
          <a:ext cx="29656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556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988556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988556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234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[0xf0]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[0xf1]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[0xf2]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2347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[0xf3]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[0xf4]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[0xff]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3" name="Arrow: Down 22">
            <a:extLst>
              <a:ext uri="{FF2B5EF4-FFF2-40B4-BE49-F238E27FC236}">
                <a16:creationId xmlns:a16="http://schemas.microsoft.com/office/drawing/2014/main" id="{B829930C-A55F-4EEF-96A6-AA0C1F8430E4}"/>
              </a:ext>
            </a:extLst>
          </p:cNvPr>
          <p:cNvSpPr/>
          <p:nvPr/>
        </p:nvSpPr>
        <p:spPr>
          <a:xfrm>
            <a:off x="5829300" y="5297809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D5EB0-F804-45AA-B52A-52A40E5AF7AA}"/>
              </a:ext>
            </a:extLst>
          </p:cNvPr>
          <p:cNvSpPr txBox="1"/>
          <p:nvPr/>
        </p:nvSpPr>
        <p:spPr>
          <a:xfrm>
            <a:off x="6438900" y="5442585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 read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1A5E40-0FFA-4531-B7ED-D865141429F8}"/>
              </a:ext>
            </a:extLst>
          </p:cNvPr>
          <p:cNvSpPr txBox="1"/>
          <p:nvPr/>
        </p:nvSpPr>
        <p:spPr>
          <a:xfrm>
            <a:off x="7762875" y="5445920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[0xff]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896EC3-7233-4FE0-95A5-C4A6AB1D6A9B}"/>
              </a:ext>
            </a:extLst>
          </p:cNvPr>
          <p:cNvSpPr/>
          <p:nvPr/>
        </p:nvSpPr>
        <p:spPr>
          <a:xfrm>
            <a:off x="1214438" y="1579959"/>
            <a:ext cx="2419350" cy="132556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01425-0E2F-4871-A404-66FA414CE897}"/>
              </a:ext>
            </a:extLst>
          </p:cNvPr>
          <p:cNvSpPr txBox="1"/>
          <p:nvPr/>
        </p:nvSpPr>
        <p:spPr>
          <a:xfrm>
            <a:off x="1362076" y="1781076"/>
            <a:ext cx="2124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need to translate to virtual memory here!!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B795BCD-0899-4631-A624-E728C34FA0CB}"/>
              </a:ext>
            </a:extLst>
          </p:cNvPr>
          <p:cNvSpPr/>
          <p:nvPr/>
        </p:nvSpPr>
        <p:spPr>
          <a:xfrm rot="16200000">
            <a:off x="4455553" y="1224254"/>
            <a:ext cx="609600" cy="1966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02D1A0-8419-4323-8339-AB791F868A97}"/>
              </a:ext>
            </a:extLst>
          </p:cNvPr>
          <p:cNvSpPr txBox="1"/>
          <p:nvPr/>
        </p:nvSpPr>
        <p:spPr>
          <a:xfrm>
            <a:off x="6400800" y="2000727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4B83DA-A93B-45C6-9CD6-05F39ACC2278}"/>
              </a:ext>
            </a:extLst>
          </p:cNvPr>
          <p:cNvSpPr txBox="1"/>
          <p:nvPr/>
        </p:nvSpPr>
        <p:spPr>
          <a:xfrm>
            <a:off x="9544050" y="1404700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[0xff]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E1A139-6170-4D4B-94C9-76DB98194726}"/>
              </a:ext>
            </a:extLst>
          </p:cNvPr>
          <p:cNvSpPr txBox="1"/>
          <p:nvPr/>
        </p:nvSpPr>
        <p:spPr>
          <a:xfrm>
            <a:off x="8122211" y="1398388"/>
            <a:ext cx="156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want to read</a:t>
            </a:r>
          </a:p>
        </p:txBody>
      </p:sp>
    </p:spTree>
    <p:extLst>
      <p:ext uri="{BB962C8B-B14F-4D97-AF65-F5344CB8AC3E}">
        <p14:creationId xmlns:p14="http://schemas.microsoft.com/office/powerpoint/2010/main" val="415926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5840</TotalTime>
  <Words>1340</Words>
  <Application>Microsoft Office PowerPoint</Application>
  <PresentationFormat>Widescreen</PresentationFormat>
  <Paragraphs>383</Paragraphs>
  <Slides>27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Questions?</vt:lpstr>
      <vt:lpstr>Virtual Memory Overview</vt:lpstr>
      <vt:lpstr>We lied again…</vt:lpstr>
      <vt:lpstr>What is virtual memory?</vt:lpstr>
      <vt:lpstr>Remember loading?</vt:lpstr>
      <vt:lpstr>Simplified virtual memory process</vt:lpstr>
      <vt:lpstr>Virtual Memory Address Translation Overview</vt:lpstr>
      <vt:lpstr>How virtual memory affects the process</vt:lpstr>
      <vt:lpstr>Fetching the physical address (overview)</vt:lpstr>
      <vt:lpstr>Fetching the physical address (overview)</vt:lpstr>
      <vt:lpstr>Fetching the physical address (overview)</vt:lpstr>
      <vt:lpstr>MMU Virtual Address Translation</vt:lpstr>
      <vt:lpstr>What does the MMU do?</vt:lpstr>
      <vt:lpstr>MMU encountering an empty pte</vt:lpstr>
      <vt:lpstr>OS’s Job</vt:lpstr>
      <vt:lpstr>Why offset?</vt:lpstr>
      <vt:lpstr>Ok let’s take a breath</vt:lpstr>
      <vt:lpstr>Virtual Memory Specifics</vt:lpstr>
      <vt:lpstr>Another cache?</vt:lpstr>
      <vt:lpstr>MMU and the TLB</vt:lpstr>
      <vt:lpstr>MMU and the TLB</vt:lpstr>
      <vt:lpstr>MMU and the TLB</vt:lpstr>
      <vt:lpstr>MMU and the TLB</vt:lpstr>
      <vt:lpstr>Back to overview</vt:lpstr>
      <vt:lpstr>Fetching the physical address (overview)</vt:lpstr>
      <vt:lpstr>Deadlines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</dc:title>
  <dc:creator>Matthew Wildermuth</dc:creator>
  <cp:lastModifiedBy>Matthew Wildermuth</cp:lastModifiedBy>
  <cp:revision>2286</cp:revision>
  <dcterms:created xsi:type="dcterms:W3CDTF">2021-01-27T20:47:21Z</dcterms:created>
  <dcterms:modified xsi:type="dcterms:W3CDTF">2021-04-07T18:58:31Z</dcterms:modified>
</cp:coreProperties>
</file>