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6"/>
  </p:notesMasterIdLst>
  <p:sldIdLst>
    <p:sldId id="258" r:id="rId2"/>
    <p:sldId id="292" r:id="rId3"/>
    <p:sldId id="510" r:id="rId4"/>
    <p:sldId id="569" r:id="rId5"/>
    <p:sldId id="571" r:id="rId6"/>
    <p:sldId id="572" r:id="rId7"/>
    <p:sldId id="570" r:id="rId8"/>
    <p:sldId id="578" r:id="rId9"/>
    <p:sldId id="580" r:id="rId10"/>
    <p:sldId id="581" r:id="rId11"/>
    <p:sldId id="582" r:id="rId12"/>
    <p:sldId id="583" r:id="rId13"/>
    <p:sldId id="584" r:id="rId14"/>
    <p:sldId id="575" r:id="rId15"/>
    <p:sldId id="573" r:id="rId16"/>
    <p:sldId id="577" r:id="rId17"/>
    <p:sldId id="585" r:id="rId18"/>
    <p:sldId id="586" r:id="rId19"/>
    <p:sldId id="597" r:id="rId20"/>
    <p:sldId id="598" r:id="rId21"/>
    <p:sldId id="596" r:id="rId22"/>
    <p:sldId id="595" r:id="rId23"/>
    <p:sldId id="590" r:id="rId24"/>
    <p:sldId id="589" r:id="rId25"/>
    <p:sldId id="588" r:id="rId26"/>
    <p:sldId id="602" r:id="rId27"/>
    <p:sldId id="599" r:id="rId28"/>
    <p:sldId id="612" r:id="rId29"/>
    <p:sldId id="605" r:id="rId30"/>
    <p:sldId id="600" r:id="rId31"/>
    <p:sldId id="601" r:id="rId32"/>
    <p:sldId id="603" r:id="rId33"/>
    <p:sldId id="606" r:id="rId34"/>
    <p:sldId id="607" r:id="rId35"/>
    <p:sldId id="608" r:id="rId36"/>
    <p:sldId id="609" r:id="rId37"/>
    <p:sldId id="610" r:id="rId38"/>
    <p:sldId id="611" r:id="rId39"/>
    <p:sldId id="591" r:id="rId40"/>
    <p:sldId id="592" r:id="rId41"/>
    <p:sldId id="613" r:id="rId42"/>
    <p:sldId id="594" r:id="rId43"/>
    <p:sldId id="593" r:id="rId44"/>
    <p:sldId id="512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hew Wildermuth" initials="MW" lastIdx="1" clrIdx="0">
    <p:extLst>
      <p:ext uri="{19B8F6BF-5375-455C-9EA6-DF929625EA0E}">
        <p15:presenceInfo xmlns:p15="http://schemas.microsoft.com/office/powerpoint/2012/main" userId="ab9b38cac39dd6d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22D2"/>
    <a:srgbClr val="0000FF"/>
    <a:srgbClr val="0E1EB8"/>
    <a:srgbClr val="0F20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87544" autoAdjust="0"/>
  </p:normalViewPr>
  <p:slideViewPr>
    <p:cSldViewPr snapToGrid="0">
      <p:cViewPr>
        <p:scale>
          <a:sx n="78" d="100"/>
          <a:sy n="78" d="100"/>
        </p:scale>
        <p:origin x="1041" y="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DEE85-ED71-4F2F-ACF9-AA8FC297E40F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85464-21BE-4FF4-AA54-615872742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39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85464-21BE-4FF4-AA54-61587274294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97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85464-21BE-4FF4-AA54-61587274294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71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85464-21BE-4FF4-AA54-61587274294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87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85464-21BE-4FF4-AA54-61587274294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108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85464-21BE-4FF4-AA54-61587274294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907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85464-21BE-4FF4-AA54-61587274294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40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85464-21BE-4FF4-AA54-61587274294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300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85464-21BE-4FF4-AA54-61587274294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182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85464-21BE-4FF4-AA54-61587274294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64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85464-21BE-4FF4-AA54-61587274294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619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85464-21BE-4FF4-AA54-61587274294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88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85464-21BE-4FF4-AA54-61587274294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13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85464-21BE-4FF4-AA54-61587274294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82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85464-21BE-4FF4-AA54-61587274294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80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85464-21BE-4FF4-AA54-61587274294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75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85464-21BE-4FF4-AA54-61587274294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13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85464-21BE-4FF4-AA54-61587274294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34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85464-21BE-4FF4-AA54-61587274294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75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85464-21BE-4FF4-AA54-61587274294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68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C7153-4211-475A-A468-A80964813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DCCC5-17CA-4621-93C1-49B22559B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0C76E-9352-468B-8EAB-1E8727632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9A0E3-A0D5-49CE-8F7D-B6B16D1D8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1D3CD-4C8F-4864-B59D-61A614C84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63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DE7C2-A8F2-47E2-96D7-095ADB28E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F2E0D-2AF7-4273-81D7-D6E076E58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77427-4A37-4DA5-AB63-26F64D4C5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40E50-06A6-4D54-A4A9-B6BD3D381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4A83A-BEE0-4587-96C0-5790B363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62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1A63AA-D3C9-45A5-8A66-5DEA94422B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D3CFB-CB16-4A06-99C3-EE2CAB38E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3DC4B-C81C-4551-82B1-494D81DC3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2FFAB-62AB-4D7E-8EF1-3E753905A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BE4A8-3DFF-4B63-95A6-F222DDE98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494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1C540-4DCB-4D63-A361-BD163CD57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49CF1-F05A-4F08-9426-F12F6304D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B8F4C-4F55-4302-BC77-749CD215E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F4735-7BA3-48B0-9278-7C15A6F6C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254C6-3728-46B3-B92C-B0A17A59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751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E3333-122F-4EA6-A4CC-8D12B594E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5FBE0-EE60-4379-A939-9E85911FA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07E9A-E1BC-4E35-A47B-F6F2CBF8B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7A8EC-5EFD-430F-B020-9444BA873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9A8D8-F9D7-48BE-9C24-B5C602EFA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286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F0FA2-4C36-429C-8AF1-8ABD779E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5B7F7-A7CF-4CFD-8D93-A98170BF6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AC13C-76D4-40F4-A94B-A60776A5B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FB599-5865-4C19-915E-9314FC6B0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A0D6A-6B25-4E6A-9B3A-342205A73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23CB8-46B4-4CD8-B10D-679AD7540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88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0A17B-8D75-4773-8068-628BD1702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FD7F1-04EE-4684-A991-90DA231D2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6E45F-39C3-4777-A054-1016996D6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12DE6B-3C31-4570-9ED2-D795F7E95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A5C2EF-22B1-4F06-BC89-869CC3918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C34808-1047-4535-BC2C-0B06218B6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F2DB82-C1A4-4B4E-A9FF-026398314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B55F5-686F-4BEA-84D2-D42E63707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73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FA707-F36E-4303-B855-B2B67DF54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91F0E8-C68E-448F-9DDC-FAB36077A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FF3CF6-AABD-4F50-8403-E50BBDFE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D94E00-8067-456F-9E88-875589F32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14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15B630-A13B-40AF-81F4-0B975936D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4/14/2021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98E060-9D4A-493D-9DC4-E79272DBF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96393-B3E5-4743-94E8-A4E42C8F4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8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0A989-44C6-4674-9228-959FF2A62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38FB1-A17C-4D21-B23E-6917EE447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828D1-B33B-495F-929F-9BBC440DB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A2B9F-B23F-49AA-B806-2D67C529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429D8-7C81-4817-A6C7-A665A016E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E72D2-1728-4999-A5AF-1226C710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797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5D4D2-0EE3-497B-AE3A-B9F079813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64FC0D-F14E-4258-97D2-A714AC256B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6B044-7912-4522-85EB-F103BA8CA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E57BE-C3CC-4644-818A-94BC3291B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459F4-2412-49EB-8D47-BBE86DDBA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C4ABD-2069-4065-A206-376A430C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51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20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BE14B1-821D-49E5-A9B0-9ACCB327A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B84CA-D395-43B4-84AD-58583670E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AE72D-2E61-4A84-A283-CD07E9BD61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D8B30-1B71-45A1-8314-D59C86F581E1}" type="datetime1">
              <a:rPr lang="en-US" smtClean="0"/>
              <a:pPr/>
              <a:t>4/14/2021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08D92-BC0F-4A14-914F-A57445835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DDDD6-10D0-4DB2-AB33-EB0AB86BF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3430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radescop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2216AB-E4F1-4776-B57D-C798D2A75277}"/>
              </a:ext>
            </a:extLst>
          </p:cNvPr>
          <p:cNvSpPr txBox="1"/>
          <p:nvPr/>
        </p:nvSpPr>
        <p:spPr>
          <a:xfrm>
            <a:off x="4556619" y="5905850"/>
            <a:ext cx="307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Good Morning!</a:t>
            </a:r>
          </a:p>
        </p:txBody>
      </p:sp>
      <p:pic>
        <p:nvPicPr>
          <p:cNvPr id="6" name="Picture 5" descr="A picture containing linedrawing&#10;&#10;Description automatically generated">
            <a:extLst>
              <a:ext uri="{FF2B5EF4-FFF2-40B4-BE49-F238E27FC236}">
                <a16:creationId xmlns:a16="http://schemas.microsoft.com/office/drawing/2014/main" id="{EF06FFFD-97D1-4DCF-9F60-54E057548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529" y="1081529"/>
            <a:ext cx="4694941" cy="469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16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When do we allocate memory?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4D0DE5-3898-4AD7-8B27-56E4BAE8401F}"/>
              </a:ext>
            </a:extLst>
          </p:cNvPr>
          <p:cNvSpPr/>
          <p:nvPr/>
        </p:nvSpPr>
        <p:spPr>
          <a:xfrm>
            <a:off x="770965" y="1972235"/>
            <a:ext cx="2994211" cy="14567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3663CC-AC9A-425F-A41A-CA4A632B6558}"/>
              </a:ext>
            </a:extLst>
          </p:cNvPr>
          <p:cNvSpPr txBox="1"/>
          <p:nvPr/>
        </p:nvSpPr>
        <p:spPr>
          <a:xfrm>
            <a:off x="962211" y="2192785"/>
            <a:ext cx="26117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User Space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Virtual Memory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Malloc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A131F631-AAF7-4357-814C-654AE3658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856986"/>
              </p:ext>
            </p:extLst>
          </p:nvPr>
        </p:nvGraphicFramePr>
        <p:xfrm>
          <a:off x="1404470" y="4542118"/>
          <a:ext cx="9293410" cy="66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341">
                  <a:extLst>
                    <a:ext uri="{9D8B030D-6E8A-4147-A177-3AD203B41FA5}">
                      <a16:colId xmlns:a16="http://schemas.microsoft.com/office/drawing/2014/main" val="2907454092"/>
                    </a:ext>
                  </a:extLst>
                </a:gridCol>
                <a:gridCol w="929341">
                  <a:extLst>
                    <a:ext uri="{9D8B030D-6E8A-4147-A177-3AD203B41FA5}">
                      <a16:colId xmlns:a16="http://schemas.microsoft.com/office/drawing/2014/main" val="259171175"/>
                    </a:ext>
                  </a:extLst>
                </a:gridCol>
                <a:gridCol w="929341">
                  <a:extLst>
                    <a:ext uri="{9D8B030D-6E8A-4147-A177-3AD203B41FA5}">
                      <a16:colId xmlns:a16="http://schemas.microsoft.com/office/drawing/2014/main" val="3649699323"/>
                    </a:ext>
                  </a:extLst>
                </a:gridCol>
                <a:gridCol w="929341">
                  <a:extLst>
                    <a:ext uri="{9D8B030D-6E8A-4147-A177-3AD203B41FA5}">
                      <a16:colId xmlns:a16="http://schemas.microsoft.com/office/drawing/2014/main" val="1916655675"/>
                    </a:ext>
                  </a:extLst>
                </a:gridCol>
                <a:gridCol w="929341">
                  <a:extLst>
                    <a:ext uri="{9D8B030D-6E8A-4147-A177-3AD203B41FA5}">
                      <a16:colId xmlns:a16="http://schemas.microsoft.com/office/drawing/2014/main" val="4053930441"/>
                    </a:ext>
                  </a:extLst>
                </a:gridCol>
                <a:gridCol w="929341">
                  <a:extLst>
                    <a:ext uri="{9D8B030D-6E8A-4147-A177-3AD203B41FA5}">
                      <a16:colId xmlns:a16="http://schemas.microsoft.com/office/drawing/2014/main" val="3682082893"/>
                    </a:ext>
                  </a:extLst>
                </a:gridCol>
                <a:gridCol w="929341">
                  <a:extLst>
                    <a:ext uri="{9D8B030D-6E8A-4147-A177-3AD203B41FA5}">
                      <a16:colId xmlns:a16="http://schemas.microsoft.com/office/drawing/2014/main" val="1017152575"/>
                    </a:ext>
                  </a:extLst>
                </a:gridCol>
                <a:gridCol w="929341">
                  <a:extLst>
                    <a:ext uri="{9D8B030D-6E8A-4147-A177-3AD203B41FA5}">
                      <a16:colId xmlns:a16="http://schemas.microsoft.com/office/drawing/2014/main" val="1941800592"/>
                    </a:ext>
                  </a:extLst>
                </a:gridCol>
                <a:gridCol w="929341">
                  <a:extLst>
                    <a:ext uri="{9D8B030D-6E8A-4147-A177-3AD203B41FA5}">
                      <a16:colId xmlns:a16="http://schemas.microsoft.com/office/drawing/2014/main" val="2252090974"/>
                    </a:ext>
                  </a:extLst>
                </a:gridCol>
                <a:gridCol w="929341">
                  <a:extLst>
                    <a:ext uri="{9D8B030D-6E8A-4147-A177-3AD203B41FA5}">
                      <a16:colId xmlns:a16="http://schemas.microsoft.com/office/drawing/2014/main" val="3276445014"/>
                    </a:ext>
                  </a:extLst>
                </a:gridCol>
              </a:tblGrid>
              <a:tr h="660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022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022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022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022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022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58304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51ED16B-DD21-42C8-B379-7A3B0ABC7C97}"/>
              </a:ext>
            </a:extLst>
          </p:cNvPr>
          <p:cNvSpPr txBox="1"/>
          <p:nvPr/>
        </p:nvSpPr>
        <p:spPr>
          <a:xfrm>
            <a:off x="4398683" y="1972235"/>
            <a:ext cx="42686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Done when there’s a malloc/free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Done w/ virtual addresses on the heap (</a:t>
            </a:r>
            <a:r>
              <a:rPr lang="en-US" sz="2400" b="1" dirty="0">
                <a:solidFill>
                  <a:schemeClr val="bg1"/>
                </a:solidFill>
              </a:rPr>
              <a:t>virtual memory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Divided up by word size (8 bytes)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58ACD5-32D7-4585-BEE9-966BE9896777}"/>
              </a:ext>
            </a:extLst>
          </p:cNvPr>
          <p:cNvSpPr txBox="1"/>
          <p:nvPr/>
        </p:nvSpPr>
        <p:spPr>
          <a:xfrm>
            <a:off x="1595716" y="5468470"/>
            <a:ext cx="1344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malloc(2)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E781B5-B79C-422B-AFD9-98675D7EC59A}"/>
              </a:ext>
            </a:extLst>
          </p:cNvPr>
          <p:cNvSpPr txBox="1"/>
          <p:nvPr/>
        </p:nvSpPr>
        <p:spPr>
          <a:xfrm>
            <a:off x="4903693" y="5468469"/>
            <a:ext cx="1344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malloc(3)</a:t>
            </a:r>
          </a:p>
        </p:txBody>
      </p:sp>
    </p:spTree>
    <p:extLst>
      <p:ext uri="{BB962C8B-B14F-4D97-AF65-F5344CB8AC3E}">
        <p14:creationId xmlns:p14="http://schemas.microsoft.com/office/powerpoint/2010/main" val="1133775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When do we allocate memory?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4D0DE5-3898-4AD7-8B27-56E4BAE8401F}"/>
              </a:ext>
            </a:extLst>
          </p:cNvPr>
          <p:cNvSpPr/>
          <p:nvPr/>
        </p:nvSpPr>
        <p:spPr>
          <a:xfrm>
            <a:off x="770965" y="1972235"/>
            <a:ext cx="2994211" cy="14567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3663CC-AC9A-425F-A41A-CA4A632B6558}"/>
              </a:ext>
            </a:extLst>
          </p:cNvPr>
          <p:cNvSpPr txBox="1"/>
          <p:nvPr/>
        </p:nvSpPr>
        <p:spPr>
          <a:xfrm>
            <a:off x="962211" y="2192785"/>
            <a:ext cx="26117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User Space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Virtual Memory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Malloc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A131F631-AAF7-4357-814C-654AE3658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614769"/>
              </p:ext>
            </p:extLst>
          </p:nvPr>
        </p:nvGraphicFramePr>
        <p:xfrm>
          <a:off x="1404470" y="4542118"/>
          <a:ext cx="9293410" cy="66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341">
                  <a:extLst>
                    <a:ext uri="{9D8B030D-6E8A-4147-A177-3AD203B41FA5}">
                      <a16:colId xmlns:a16="http://schemas.microsoft.com/office/drawing/2014/main" val="2907454092"/>
                    </a:ext>
                  </a:extLst>
                </a:gridCol>
                <a:gridCol w="929341">
                  <a:extLst>
                    <a:ext uri="{9D8B030D-6E8A-4147-A177-3AD203B41FA5}">
                      <a16:colId xmlns:a16="http://schemas.microsoft.com/office/drawing/2014/main" val="259171175"/>
                    </a:ext>
                  </a:extLst>
                </a:gridCol>
                <a:gridCol w="929341">
                  <a:extLst>
                    <a:ext uri="{9D8B030D-6E8A-4147-A177-3AD203B41FA5}">
                      <a16:colId xmlns:a16="http://schemas.microsoft.com/office/drawing/2014/main" val="3649699323"/>
                    </a:ext>
                  </a:extLst>
                </a:gridCol>
                <a:gridCol w="929341">
                  <a:extLst>
                    <a:ext uri="{9D8B030D-6E8A-4147-A177-3AD203B41FA5}">
                      <a16:colId xmlns:a16="http://schemas.microsoft.com/office/drawing/2014/main" val="1916655675"/>
                    </a:ext>
                  </a:extLst>
                </a:gridCol>
                <a:gridCol w="929341">
                  <a:extLst>
                    <a:ext uri="{9D8B030D-6E8A-4147-A177-3AD203B41FA5}">
                      <a16:colId xmlns:a16="http://schemas.microsoft.com/office/drawing/2014/main" val="4053930441"/>
                    </a:ext>
                  </a:extLst>
                </a:gridCol>
                <a:gridCol w="929341">
                  <a:extLst>
                    <a:ext uri="{9D8B030D-6E8A-4147-A177-3AD203B41FA5}">
                      <a16:colId xmlns:a16="http://schemas.microsoft.com/office/drawing/2014/main" val="3682082893"/>
                    </a:ext>
                  </a:extLst>
                </a:gridCol>
                <a:gridCol w="929341">
                  <a:extLst>
                    <a:ext uri="{9D8B030D-6E8A-4147-A177-3AD203B41FA5}">
                      <a16:colId xmlns:a16="http://schemas.microsoft.com/office/drawing/2014/main" val="1017152575"/>
                    </a:ext>
                  </a:extLst>
                </a:gridCol>
                <a:gridCol w="929341">
                  <a:extLst>
                    <a:ext uri="{9D8B030D-6E8A-4147-A177-3AD203B41FA5}">
                      <a16:colId xmlns:a16="http://schemas.microsoft.com/office/drawing/2014/main" val="1941800592"/>
                    </a:ext>
                  </a:extLst>
                </a:gridCol>
                <a:gridCol w="929341">
                  <a:extLst>
                    <a:ext uri="{9D8B030D-6E8A-4147-A177-3AD203B41FA5}">
                      <a16:colId xmlns:a16="http://schemas.microsoft.com/office/drawing/2014/main" val="2252090974"/>
                    </a:ext>
                  </a:extLst>
                </a:gridCol>
                <a:gridCol w="929341">
                  <a:extLst>
                    <a:ext uri="{9D8B030D-6E8A-4147-A177-3AD203B41FA5}">
                      <a16:colId xmlns:a16="http://schemas.microsoft.com/office/drawing/2014/main" val="3276445014"/>
                    </a:ext>
                  </a:extLst>
                </a:gridCol>
              </a:tblGrid>
              <a:tr h="660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022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022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022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022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58304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51ED16B-DD21-42C8-B379-7A3B0ABC7C97}"/>
              </a:ext>
            </a:extLst>
          </p:cNvPr>
          <p:cNvSpPr txBox="1"/>
          <p:nvPr/>
        </p:nvSpPr>
        <p:spPr>
          <a:xfrm>
            <a:off x="4398683" y="1972235"/>
            <a:ext cx="42686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Done when there’s a malloc/free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Done w/ virtual addresses on the heap (</a:t>
            </a:r>
            <a:r>
              <a:rPr lang="en-US" sz="2400" b="1" dirty="0">
                <a:solidFill>
                  <a:schemeClr val="bg1"/>
                </a:solidFill>
              </a:rPr>
              <a:t>virtual memory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Divided up by word size (8 bytes)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58ACD5-32D7-4585-BEE9-966BE9896777}"/>
              </a:ext>
            </a:extLst>
          </p:cNvPr>
          <p:cNvSpPr txBox="1"/>
          <p:nvPr/>
        </p:nvSpPr>
        <p:spPr>
          <a:xfrm>
            <a:off x="1595716" y="5468470"/>
            <a:ext cx="1344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malloc(2)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E781B5-B79C-422B-AFD9-98675D7EC59A}"/>
              </a:ext>
            </a:extLst>
          </p:cNvPr>
          <p:cNvSpPr txBox="1"/>
          <p:nvPr/>
        </p:nvSpPr>
        <p:spPr>
          <a:xfrm>
            <a:off x="4903693" y="5468469"/>
            <a:ext cx="1344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malloc(3)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1183EC-FE52-4C21-894F-0578A2A8362B}"/>
              </a:ext>
            </a:extLst>
          </p:cNvPr>
          <p:cNvSpPr txBox="1"/>
          <p:nvPr/>
        </p:nvSpPr>
        <p:spPr>
          <a:xfrm>
            <a:off x="9616140" y="5468468"/>
            <a:ext cx="1344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malloc(1)</a:t>
            </a:r>
          </a:p>
        </p:txBody>
      </p:sp>
    </p:spTree>
    <p:extLst>
      <p:ext uri="{BB962C8B-B14F-4D97-AF65-F5344CB8AC3E}">
        <p14:creationId xmlns:p14="http://schemas.microsoft.com/office/powerpoint/2010/main" val="4074049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When do we allocate memory?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4D0DE5-3898-4AD7-8B27-56E4BAE8401F}"/>
              </a:ext>
            </a:extLst>
          </p:cNvPr>
          <p:cNvSpPr/>
          <p:nvPr/>
        </p:nvSpPr>
        <p:spPr>
          <a:xfrm>
            <a:off x="770965" y="1972235"/>
            <a:ext cx="2994211" cy="14567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3663CC-AC9A-425F-A41A-CA4A632B6558}"/>
              </a:ext>
            </a:extLst>
          </p:cNvPr>
          <p:cNvSpPr txBox="1"/>
          <p:nvPr/>
        </p:nvSpPr>
        <p:spPr>
          <a:xfrm>
            <a:off x="962211" y="2192785"/>
            <a:ext cx="26117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User Space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Virtual Memory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Malloc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A131F631-AAF7-4357-814C-654AE3658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696092"/>
              </p:ext>
            </p:extLst>
          </p:nvPr>
        </p:nvGraphicFramePr>
        <p:xfrm>
          <a:off x="1404470" y="4542118"/>
          <a:ext cx="9293410" cy="66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341">
                  <a:extLst>
                    <a:ext uri="{9D8B030D-6E8A-4147-A177-3AD203B41FA5}">
                      <a16:colId xmlns:a16="http://schemas.microsoft.com/office/drawing/2014/main" val="2907454092"/>
                    </a:ext>
                  </a:extLst>
                </a:gridCol>
                <a:gridCol w="929341">
                  <a:extLst>
                    <a:ext uri="{9D8B030D-6E8A-4147-A177-3AD203B41FA5}">
                      <a16:colId xmlns:a16="http://schemas.microsoft.com/office/drawing/2014/main" val="259171175"/>
                    </a:ext>
                  </a:extLst>
                </a:gridCol>
                <a:gridCol w="929341">
                  <a:extLst>
                    <a:ext uri="{9D8B030D-6E8A-4147-A177-3AD203B41FA5}">
                      <a16:colId xmlns:a16="http://schemas.microsoft.com/office/drawing/2014/main" val="3649699323"/>
                    </a:ext>
                  </a:extLst>
                </a:gridCol>
                <a:gridCol w="929341">
                  <a:extLst>
                    <a:ext uri="{9D8B030D-6E8A-4147-A177-3AD203B41FA5}">
                      <a16:colId xmlns:a16="http://schemas.microsoft.com/office/drawing/2014/main" val="1916655675"/>
                    </a:ext>
                  </a:extLst>
                </a:gridCol>
                <a:gridCol w="929341">
                  <a:extLst>
                    <a:ext uri="{9D8B030D-6E8A-4147-A177-3AD203B41FA5}">
                      <a16:colId xmlns:a16="http://schemas.microsoft.com/office/drawing/2014/main" val="4053930441"/>
                    </a:ext>
                  </a:extLst>
                </a:gridCol>
                <a:gridCol w="929341">
                  <a:extLst>
                    <a:ext uri="{9D8B030D-6E8A-4147-A177-3AD203B41FA5}">
                      <a16:colId xmlns:a16="http://schemas.microsoft.com/office/drawing/2014/main" val="3682082893"/>
                    </a:ext>
                  </a:extLst>
                </a:gridCol>
                <a:gridCol w="929341">
                  <a:extLst>
                    <a:ext uri="{9D8B030D-6E8A-4147-A177-3AD203B41FA5}">
                      <a16:colId xmlns:a16="http://schemas.microsoft.com/office/drawing/2014/main" val="1017152575"/>
                    </a:ext>
                  </a:extLst>
                </a:gridCol>
                <a:gridCol w="929341">
                  <a:extLst>
                    <a:ext uri="{9D8B030D-6E8A-4147-A177-3AD203B41FA5}">
                      <a16:colId xmlns:a16="http://schemas.microsoft.com/office/drawing/2014/main" val="1941800592"/>
                    </a:ext>
                  </a:extLst>
                </a:gridCol>
                <a:gridCol w="929341">
                  <a:extLst>
                    <a:ext uri="{9D8B030D-6E8A-4147-A177-3AD203B41FA5}">
                      <a16:colId xmlns:a16="http://schemas.microsoft.com/office/drawing/2014/main" val="2252090974"/>
                    </a:ext>
                  </a:extLst>
                </a:gridCol>
                <a:gridCol w="929341">
                  <a:extLst>
                    <a:ext uri="{9D8B030D-6E8A-4147-A177-3AD203B41FA5}">
                      <a16:colId xmlns:a16="http://schemas.microsoft.com/office/drawing/2014/main" val="3276445014"/>
                    </a:ext>
                  </a:extLst>
                </a:gridCol>
              </a:tblGrid>
              <a:tr h="660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022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022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022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022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58304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51ED16B-DD21-42C8-B379-7A3B0ABC7C97}"/>
              </a:ext>
            </a:extLst>
          </p:cNvPr>
          <p:cNvSpPr txBox="1"/>
          <p:nvPr/>
        </p:nvSpPr>
        <p:spPr>
          <a:xfrm>
            <a:off x="4398683" y="1972235"/>
            <a:ext cx="42686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Done when there’s a malloc/free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Done w/ virtual addresses on the heap (</a:t>
            </a:r>
            <a:r>
              <a:rPr lang="en-US" sz="2400" b="1" dirty="0">
                <a:solidFill>
                  <a:schemeClr val="bg1"/>
                </a:solidFill>
              </a:rPr>
              <a:t>virtual memory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Divided up by word size (8 bytes)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58ACD5-32D7-4585-BEE9-966BE9896777}"/>
              </a:ext>
            </a:extLst>
          </p:cNvPr>
          <p:cNvSpPr txBox="1"/>
          <p:nvPr/>
        </p:nvSpPr>
        <p:spPr>
          <a:xfrm>
            <a:off x="1595716" y="5468470"/>
            <a:ext cx="1344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malloc(2)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E781B5-B79C-422B-AFD9-98675D7EC59A}"/>
              </a:ext>
            </a:extLst>
          </p:cNvPr>
          <p:cNvSpPr txBox="1"/>
          <p:nvPr/>
        </p:nvSpPr>
        <p:spPr>
          <a:xfrm>
            <a:off x="3575423" y="5930133"/>
            <a:ext cx="1646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free(&amp;data)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1183EC-FE52-4C21-894F-0578A2A8362B}"/>
              </a:ext>
            </a:extLst>
          </p:cNvPr>
          <p:cNvSpPr txBox="1"/>
          <p:nvPr/>
        </p:nvSpPr>
        <p:spPr>
          <a:xfrm>
            <a:off x="9616140" y="5468468"/>
            <a:ext cx="1344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malloc(1)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A89B9A9A-7E4B-467B-B47A-D1EB26FF8C4C}"/>
              </a:ext>
            </a:extLst>
          </p:cNvPr>
          <p:cNvSpPr/>
          <p:nvPr/>
        </p:nvSpPr>
        <p:spPr>
          <a:xfrm rot="10800000">
            <a:off x="3932516" y="5236125"/>
            <a:ext cx="525929" cy="6602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When do we allocate memory?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4D0DE5-3898-4AD7-8B27-56E4BAE8401F}"/>
              </a:ext>
            </a:extLst>
          </p:cNvPr>
          <p:cNvSpPr/>
          <p:nvPr/>
        </p:nvSpPr>
        <p:spPr>
          <a:xfrm>
            <a:off x="770965" y="1972235"/>
            <a:ext cx="2994211" cy="14567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3663CC-AC9A-425F-A41A-CA4A632B6558}"/>
              </a:ext>
            </a:extLst>
          </p:cNvPr>
          <p:cNvSpPr txBox="1"/>
          <p:nvPr/>
        </p:nvSpPr>
        <p:spPr>
          <a:xfrm>
            <a:off x="962211" y="2192785"/>
            <a:ext cx="26117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User Space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Virtual Memory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Malloc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A131F631-AAF7-4357-814C-654AE3658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474127"/>
              </p:ext>
            </p:extLst>
          </p:nvPr>
        </p:nvGraphicFramePr>
        <p:xfrm>
          <a:off x="1404470" y="4542118"/>
          <a:ext cx="9293410" cy="66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341">
                  <a:extLst>
                    <a:ext uri="{9D8B030D-6E8A-4147-A177-3AD203B41FA5}">
                      <a16:colId xmlns:a16="http://schemas.microsoft.com/office/drawing/2014/main" val="2907454092"/>
                    </a:ext>
                  </a:extLst>
                </a:gridCol>
                <a:gridCol w="929341">
                  <a:extLst>
                    <a:ext uri="{9D8B030D-6E8A-4147-A177-3AD203B41FA5}">
                      <a16:colId xmlns:a16="http://schemas.microsoft.com/office/drawing/2014/main" val="259171175"/>
                    </a:ext>
                  </a:extLst>
                </a:gridCol>
                <a:gridCol w="929341">
                  <a:extLst>
                    <a:ext uri="{9D8B030D-6E8A-4147-A177-3AD203B41FA5}">
                      <a16:colId xmlns:a16="http://schemas.microsoft.com/office/drawing/2014/main" val="3649699323"/>
                    </a:ext>
                  </a:extLst>
                </a:gridCol>
                <a:gridCol w="929341">
                  <a:extLst>
                    <a:ext uri="{9D8B030D-6E8A-4147-A177-3AD203B41FA5}">
                      <a16:colId xmlns:a16="http://schemas.microsoft.com/office/drawing/2014/main" val="1916655675"/>
                    </a:ext>
                  </a:extLst>
                </a:gridCol>
                <a:gridCol w="929341">
                  <a:extLst>
                    <a:ext uri="{9D8B030D-6E8A-4147-A177-3AD203B41FA5}">
                      <a16:colId xmlns:a16="http://schemas.microsoft.com/office/drawing/2014/main" val="4053930441"/>
                    </a:ext>
                  </a:extLst>
                </a:gridCol>
                <a:gridCol w="929341">
                  <a:extLst>
                    <a:ext uri="{9D8B030D-6E8A-4147-A177-3AD203B41FA5}">
                      <a16:colId xmlns:a16="http://schemas.microsoft.com/office/drawing/2014/main" val="3682082893"/>
                    </a:ext>
                  </a:extLst>
                </a:gridCol>
                <a:gridCol w="929341">
                  <a:extLst>
                    <a:ext uri="{9D8B030D-6E8A-4147-A177-3AD203B41FA5}">
                      <a16:colId xmlns:a16="http://schemas.microsoft.com/office/drawing/2014/main" val="1017152575"/>
                    </a:ext>
                  </a:extLst>
                </a:gridCol>
                <a:gridCol w="929341">
                  <a:extLst>
                    <a:ext uri="{9D8B030D-6E8A-4147-A177-3AD203B41FA5}">
                      <a16:colId xmlns:a16="http://schemas.microsoft.com/office/drawing/2014/main" val="1941800592"/>
                    </a:ext>
                  </a:extLst>
                </a:gridCol>
                <a:gridCol w="929341">
                  <a:extLst>
                    <a:ext uri="{9D8B030D-6E8A-4147-A177-3AD203B41FA5}">
                      <a16:colId xmlns:a16="http://schemas.microsoft.com/office/drawing/2014/main" val="2252090974"/>
                    </a:ext>
                  </a:extLst>
                </a:gridCol>
                <a:gridCol w="929341">
                  <a:extLst>
                    <a:ext uri="{9D8B030D-6E8A-4147-A177-3AD203B41FA5}">
                      <a16:colId xmlns:a16="http://schemas.microsoft.com/office/drawing/2014/main" val="3276445014"/>
                    </a:ext>
                  </a:extLst>
                </a:gridCol>
              </a:tblGrid>
              <a:tr h="660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022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022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022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022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022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022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022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58304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51ED16B-DD21-42C8-B379-7A3B0ABC7C97}"/>
              </a:ext>
            </a:extLst>
          </p:cNvPr>
          <p:cNvSpPr txBox="1"/>
          <p:nvPr/>
        </p:nvSpPr>
        <p:spPr>
          <a:xfrm>
            <a:off x="4398683" y="1972235"/>
            <a:ext cx="42686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Done when there’s a malloc/free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Done w/ virtual addresses on the heap (</a:t>
            </a:r>
            <a:r>
              <a:rPr lang="en-US" sz="2400" b="1" dirty="0">
                <a:solidFill>
                  <a:schemeClr val="bg1"/>
                </a:solidFill>
              </a:rPr>
              <a:t>virtual memory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Divided up by word size (8 bytes)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58ACD5-32D7-4585-BEE9-966BE9896777}"/>
              </a:ext>
            </a:extLst>
          </p:cNvPr>
          <p:cNvSpPr txBox="1"/>
          <p:nvPr/>
        </p:nvSpPr>
        <p:spPr>
          <a:xfrm>
            <a:off x="1595716" y="5468470"/>
            <a:ext cx="1344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malloc(2)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E781B5-B79C-422B-AFD9-98675D7EC59A}"/>
              </a:ext>
            </a:extLst>
          </p:cNvPr>
          <p:cNvSpPr txBox="1"/>
          <p:nvPr/>
        </p:nvSpPr>
        <p:spPr>
          <a:xfrm>
            <a:off x="3575423" y="5930133"/>
            <a:ext cx="1646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free(&amp;data)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1183EC-FE52-4C21-894F-0578A2A8362B}"/>
              </a:ext>
            </a:extLst>
          </p:cNvPr>
          <p:cNvSpPr txBox="1"/>
          <p:nvPr/>
        </p:nvSpPr>
        <p:spPr>
          <a:xfrm>
            <a:off x="9616140" y="5468468"/>
            <a:ext cx="1344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malloc(1)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A89B9A9A-7E4B-467B-B47A-D1EB26FF8C4C}"/>
              </a:ext>
            </a:extLst>
          </p:cNvPr>
          <p:cNvSpPr/>
          <p:nvPr/>
        </p:nvSpPr>
        <p:spPr>
          <a:xfrm rot="10800000">
            <a:off x="3938492" y="5236125"/>
            <a:ext cx="525929" cy="6602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06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When do we allocate memory?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C5FC97-0768-43C6-B487-8B2BD58AE167}"/>
              </a:ext>
            </a:extLst>
          </p:cNvPr>
          <p:cNvSpPr/>
          <p:nvPr/>
        </p:nvSpPr>
        <p:spPr>
          <a:xfrm>
            <a:off x="8426824" y="1972233"/>
            <a:ext cx="2994211" cy="145676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80B640-2BB0-4A5B-A213-3451591860CD}"/>
              </a:ext>
            </a:extLst>
          </p:cNvPr>
          <p:cNvSpPr txBox="1"/>
          <p:nvPr/>
        </p:nvSpPr>
        <p:spPr>
          <a:xfrm>
            <a:off x="8618070" y="2192783"/>
            <a:ext cx="26117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Kernel Space (OS)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Physical memory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~It’s complicated~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8E9EEE5D-EE36-4A11-9562-7639E39B2C36}"/>
              </a:ext>
            </a:extLst>
          </p:cNvPr>
          <p:cNvSpPr/>
          <p:nvPr/>
        </p:nvSpPr>
        <p:spPr>
          <a:xfrm>
            <a:off x="719433" y="1972233"/>
            <a:ext cx="6404520" cy="42869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CA1EF84-83CC-426F-B194-70D0F76479E8}"/>
              </a:ext>
            </a:extLst>
          </p:cNvPr>
          <p:cNvSpPr/>
          <p:nvPr/>
        </p:nvSpPr>
        <p:spPr>
          <a:xfrm>
            <a:off x="862619" y="2545320"/>
            <a:ext cx="3449856" cy="53211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C9D2E24-78CE-4E74-BC5D-3C1F84F412DC}"/>
              </a:ext>
            </a:extLst>
          </p:cNvPr>
          <p:cNvSpPr/>
          <p:nvPr/>
        </p:nvSpPr>
        <p:spPr>
          <a:xfrm>
            <a:off x="4231341" y="2552136"/>
            <a:ext cx="2126130" cy="5227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48ECDAE-8844-455F-B78F-3F5E9312860F}"/>
              </a:ext>
            </a:extLst>
          </p:cNvPr>
          <p:cNvSpPr txBox="1"/>
          <p:nvPr/>
        </p:nvSpPr>
        <p:spPr>
          <a:xfrm>
            <a:off x="1486541" y="2614554"/>
            <a:ext cx="220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Virtual Page Number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B444C9D-8506-40FE-813E-E4B35D8D2AA6}"/>
              </a:ext>
            </a:extLst>
          </p:cNvPr>
          <p:cNvSpPr txBox="1"/>
          <p:nvPr/>
        </p:nvSpPr>
        <p:spPr>
          <a:xfrm>
            <a:off x="4640679" y="2622824"/>
            <a:ext cx="129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Page Offset</a:t>
            </a: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D75D93E5-50E0-4FB4-BAFA-DCB0C4977816}"/>
              </a:ext>
            </a:extLst>
          </p:cNvPr>
          <p:cNvSpPr/>
          <p:nvPr/>
        </p:nvSpPr>
        <p:spPr>
          <a:xfrm>
            <a:off x="702262" y="2994492"/>
            <a:ext cx="684244" cy="224247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EAB2E639-BBF5-42BC-B74B-00D093FA1BD3}"/>
              </a:ext>
            </a:extLst>
          </p:cNvPr>
          <p:cNvSpPr/>
          <p:nvPr/>
        </p:nvSpPr>
        <p:spPr>
          <a:xfrm>
            <a:off x="328707" y="4629508"/>
            <a:ext cx="1929640" cy="80950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2DA8999-500A-46E9-A5AB-285E5FC52E52}"/>
              </a:ext>
            </a:extLst>
          </p:cNvPr>
          <p:cNvSpPr txBox="1"/>
          <p:nvPr/>
        </p:nvSpPr>
        <p:spPr>
          <a:xfrm>
            <a:off x="286607" y="4849594"/>
            <a:ext cx="197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index in page table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51A2A49-ECF5-44FE-BB16-7CE4B7ACF9B2}"/>
              </a:ext>
            </a:extLst>
          </p:cNvPr>
          <p:cNvSpPr/>
          <p:nvPr/>
        </p:nvSpPr>
        <p:spPr>
          <a:xfrm>
            <a:off x="2258347" y="3318707"/>
            <a:ext cx="2126130" cy="264757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BDB342C-0954-453A-A348-9A8C9A343104}"/>
              </a:ext>
            </a:extLst>
          </p:cNvPr>
          <p:cNvSpPr/>
          <p:nvPr/>
        </p:nvSpPr>
        <p:spPr>
          <a:xfrm>
            <a:off x="2258347" y="3671319"/>
            <a:ext cx="2126130" cy="76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BDF63EC-3FF6-42C8-8627-5366DB612628}"/>
              </a:ext>
            </a:extLst>
          </p:cNvPr>
          <p:cNvSpPr/>
          <p:nvPr/>
        </p:nvSpPr>
        <p:spPr>
          <a:xfrm>
            <a:off x="2258347" y="4043805"/>
            <a:ext cx="2126130" cy="76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3EAA60B-0244-4DAB-9783-FA6AFC7B5472}"/>
              </a:ext>
            </a:extLst>
          </p:cNvPr>
          <p:cNvSpPr/>
          <p:nvPr/>
        </p:nvSpPr>
        <p:spPr>
          <a:xfrm>
            <a:off x="2258347" y="4447379"/>
            <a:ext cx="2126130" cy="76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4C0413F-F800-460F-A136-F8589E157001}"/>
              </a:ext>
            </a:extLst>
          </p:cNvPr>
          <p:cNvSpPr/>
          <p:nvPr/>
        </p:nvSpPr>
        <p:spPr>
          <a:xfrm>
            <a:off x="2274534" y="4850960"/>
            <a:ext cx="2126130" cy="76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C8A46A4-F6AF-43B5-ADB9-7F36AD4FEFF5}"/>
              </a:ext>
            </a:extLst>
          </p:cNvPr>
          <p:cNvSpPr/>
          <p:nvPr/>
        </p:nvSpPr>
        <p:spPr>
          <a:xfrm>
            <a:off x="2258347" y="5277424"/>
            <a:ext cx="2126130" cy="76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3B01058-F786-4BD6-8708-9365756613CB}"/>
              </a:ext>
            </a:extLst>
          </p:cNvPr>
          <p:cNvSpPr/>
          <p:nvPr/>
        </p:nvSpPr>
        <p:spPr>
          <a:xfrm>
            <a:off x="2274534" y="5653053"/>
            <a:ext cx="2126130" cy="76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72F2DA7-6A14-4FDC-AF41-F961FCE2F885}"/>
              </a:ext>
            </a:extLst>
          </p:cNvPr>
          <p:cNvSpPr txBox="1"/>
          <p:nvPr/>
        </p:nvSpPr>
        <p:spPr>
          <a:xfrm>
            <a:off x="2139620" y="4105396"/>
            <a:ext cx="236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Physical Page Address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F3237F3-EB75-4F08-91E4-B9D9153CE314}"/>
              </a:ext>
            </a:extLst>
          </p:cNvPr>
          <p:cNvSpPr txBox="1"/>
          <p:nvPr/>
        </p:nvSpPr>
        <p:spPr>
          <a:xfrm>
            <a:off x="1760060" y="5931244"/>
            <a:ext cx="3155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Page table in mem for process 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653C8D8-368F-4131-9BD3-C9DEB166F211}"/>
              </a:ext>
            </a:extLst>
          </p:cNvPr>
          <p:cNvSpPr txBox="1"/>
          <p:nvPr/>
        </p:nvSpPr>
        <p:spPr>
          <a:xfrm>
            <a:off x="2878741" y="2141371"/>
            <a:ext cx="168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Virtual Address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13486E2-D64E-47E5-B6B4-28ECEB951710}"/>
              </a:ext>
            </a:extLst>
          </p:cNvPr>
          <p:cNvSpPr/>
          <p:nvPr/>
        </p:nvSpPr>
        <p:spPr>
          <a:xfrm>
            <a:off x="4526658" y="4794896"/>
            <a:ext cx="1830813" cy="85815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B4303DC-FDDF-4CD0-B540-05E4A74B3A2A}"/>
              </a:ext>
            </a:extLst>
          </p:cNvPr>
          <p:cNvSpPr txBox="1"/>
          <p:nvPr/>
        </p:nvSpPr>
        <p:spPr>
          <a:xfrm>
            <a:off x="4508842" y="4910944"/>
            <a:ext cx="1866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Ah nothing there!!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ACB5A6FE-8879-4CC0-9EA4-091858047600}"/>
              </a:ext>
            </a:extLst>
          </p:cNvPr>
          <p:cNvSpPr/>
          <p:nvPr/>
        </p:nvSpPr>
        <p:spPr>
          <a:xfrm>
            <a:off x="5872858" y="4394749"/>
            <a:ext cx="1830813" cy="57564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6D52368-07D5-47A4-ABDF-77AFCD946FFC}"/>
              </a:ext>
            </a:extLst>
          </p:cNvPr>
          <p:cNvSpPr txBox="1"/>
          <p:nvPr/>
        </p:nvSpPr>
        <p:spPr>
          <a:xfrm>
            <a:off x="6204590" y="4480262"/>
            <a:ext cx="116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Page Fault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1221D59-DC3B-40FD-A3D7-851EAC7651B6}"/>
              </a:ext>
            </a:extLst>
          </p:cNvPr>
          <p:cNvSpPr txBox="1"/>
          <p:nvPr/>
        </p:nvSpPr>
        <p:spPr>
          <a:xfrm>
            <a:off x="2139620" y="5315644"/>
            <a:ext cx="236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Physical Page Address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979F2AE-0AA2-46DC-B355-B33B1ABAD4A5}"/>
              </a:ext>
            </a:extLst>
          </p:cNvPr>
          <p:cNvSpPr txBox="1"/>
          <p:nvPr/>
        </p:nvSpPr>
        <p:spPr>
          <a:xfrm>
            <a:off x="2136801" y="4902696"/>
            <a:ext cx="236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Physical Page Address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8803EAF-7053-4CFA-9D82-5C3C60FCB527}"/>
              </a:ext>
            </a:extLst>
          </p:cNvPr>
          <p:cNvSpPr txBox="1"/>
          <p:nvPr/>
        </p:nvSpPr>
        <p:spPr>
          <a:xfrm>
            <a:off x="6058288" y="2017088"/>
            <a:ext cx="820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MMU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D169DC-6417-4137-B2EC-8A3C91911ABA}"/>
              </a:ext>
            </a:extLst>
          </p:cNvPr>
          <p:cNvSpPr txBox="1"/>
          <p:nvPr/>
        </p:nvSpPr>
        <p:spPr>
          <a:xfrm>
            <a:off x="8302755" y="3525949"/>
            <a:ext cx="34992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Done when there needs to be a page added to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Done w/ physical addresses in </a:t>
            </a:r>
            <a:r>
              <a:rPr lang="en-US" sz="2400" b="1" dirty="0">
                <a:solidFill>
                  <a:schemeClr val="bg1"/>
                </a:solidFill>
              </a:rPr>
              <a:t>physical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min size is the page size (typically 4kb)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33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  <p:bldP spid="59" grpId="0"/>
      <p:bldP spid="60" grpId="0"/>
      <p:bldP spid="61" grpId="0" animBg="1"/>
      <p:bldP spid="62" grpId="0" animBg="1"/>
      <p:bldP spid="63" grpId="0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/>
      <p:bldP spid="72" grpId="0"/>
      <p:bldP spid="73" grpId="0"/>
      <p:bldP spid="74" grpId="0" animBg="1"/>
      <p:bldP spid="75" grpId="0"/>
      <p:bldP spid="76" grpId="0" animBg="1"/>
      <p:bldP spid="77" grpId="0"/>
      <p:bldP spid="78" grpId="0"/>
      <p:bldP spid="79" grpId="0"/>
      <p:bldP spid="8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When do we allocate memory?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4D0DE5-3898-4AD7-8B27-56E4BAE8401F}"/>
              </a:ext>
            </a:extLst>
          </p:cNvPr>
          <p:cNvSpPr/>
          <p:nvPr/>
        </p:nvSpPr>
        <p:spPr>
          <a:xfrm>
            <a:off x="770965" y="1972235"/>
            <a:ext cx="2994211" cy="14567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3663CC-AC9A-425F-A41A-CA4A632B6558}"/>
              </a:ext>
            </a:extLst>
          </p:cNvPr>
          <p:cNvSpPr txBox="1"/>
          <p:nvPr/>
        </p:nvSpPr>
        <p:spPr>
          <a:xfrm>
            <a:off x="962211" y="2192785"/>
            <a:ext cx="26117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User Space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Virtual Memory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Malloc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C23D9CC-0922-4B54-9C2A-C700296033AE}"/>
              </a:ext>
            </a:extLst>
          </p:cNvPr>
          <p:cNvSpPr/>
          <p:nvPr/>
        </p:nvSpPr>
        <p:spPr>
          <a:xfrm>
            <a:off x="8426824" y="1972233"/>
            <a:ext cx="2994211" cy="145676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29AC6D-2205-42A1-9D5B-F31CC057DC68}"/>
              </a:ext>
            </a:extLst>
          </p:cNvPr>
          <p:cNvSpPr txBox="1"/>
          <p:nvPr/>
        </p:nvSpPr>
        <p:spPr>
          <a:xfrm>
            <a:off x="8618070" y="2192783"/>
            <a:ext cx="26117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Kernel Space (OS)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Physical memory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~It’s complicated~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965B64-1779-4090-989B-EF57740DEC62}"/>
              </a:ext>
            </a:extLst>
          </p:cNvPr>
          <p:cNvSpPr txBox="1"/>
          <p:nvPr/>
        </p:nvSpPr>
        <p:spPr>
          <a:xfrm>
            <a:off x="4598894" y="1972233"/>
            <a:ext cx="29942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OS must manage and tweak both for maximum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626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6AC3-F240-492A-85E2-791AB080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How do we do memory allocation?</a:t>
            </a:r>
          </a:p>
        </p:txBody>
      </p:sp>
    </p:spTree>
    <p:extLst>
      <p:ext uri="{BB962C8B-B14F-4D97-AF65-F5344CB8AC3E}">
        <p14:creationId xmlns:p14="http://schemas.microsoft.com/office/powerpoint/2010/main" val="1087156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It’s complicated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People devote so many hours of research to this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We won’t be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Thank god</a:t>
            </a:r>
          </a:p>
          <a:p>
            <a:r>
              <a:rPr lang="en-US" dirty="0">
                <a:solidFill>
                  <a:schemeClr val="bg1"/>
                </a:solidFill>
              </a:rPr>
              <a:t>Basics: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Which are occupied and which are free?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Methods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How do we find free blocks?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How much do we free?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Coalescing</a:t>
            </a:r>
          </a:p>
          <a:p>
            <a:pPr lvl="3"/>
            <a:r>
              <a:rPr lang="en-US" dirty="0">
                <a:solidFill>
                  <a:schemeClr val="bg1"/>
                </a:solidFill>
              </a:rPr>
              <a:t>Boundaries</a:t>
            </a:r>
          </a:p>
        </p:txBody>
      </p:sp>
    </p:spTree>
    <p:extLst>
      <p:ext uri="{BB962C8B-B14F-4D97-AF65-F5344CB8AC3E}">
        <p14:creationId xmlns:p14="http://schemas.microsoft.com/office/powerpoint/2010/main" val="2585049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Keeping track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There are two main ways we’ve discussed: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Implicit list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Explicit list</a:t>
            </a:r>
          </a:p>
          <a:p>
            <a:r>
              <a:rPr lang="en-US" dirty="0">
                <a:solidFill>
                  <a:schemeClr val="bg1"/>
                </a:solidFill>
              </a:rPr>
              <a:t>Implicit list is like a “list” of all block, used and free, on the heap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It’s a “list” b/c everything’s calculated w/ math, we never store the pointers</a:t>
            </a:r>
          </a:p>
          <a:p>
            <a:r>
              <a:rPr lang="en-US" dirty="0">
                <a:solidFill>
                  <a:schemeClr val="bg1"/>
                </a:solidFill>
              </a:rPr>
              <a:t>Explicit list is a list of all the free blocks in the system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We’ll use a doubly linked list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Don’t forget to update these pointers!</a:t>
            </a:r>
          </a:p>
        </p:txBody>
      </p:sp>
    </p:spTree>
    <p:extLst>
      <p:ext uri="{BB962C8B-B14F-4D97-AF65-F5344CB8AC3E}">
        <p14:creationId xmlns:p14="http://schemas.microsoft.com/office/powerpoint/2010/main" val="1827863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Heap block structure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FD25D32-2EB0-4005-A193-EC3D22725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849890"/>
              </p:ext>
            </p:extLst>
          </p:nvPr>
        </p:nvGraphicFramePr>
        <p:xfrm>
          <a:off x="4741334" y="2982359"/>
          <a:ext cx="2709332" cy="893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74584532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23952102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935571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80568792"/>
                    </a:ext>
                  </a:extLst>
                </a:gridCol>
              </a:tblGrid>
              <a:tr h="8932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Head</a:t>
                      </a:r>
                    </a:p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Next</a:t>
                      </a:r>
                    </a:p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Prev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Foot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107506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F2BA0BA-8803-492B-88E0-3E4AAD3D0BC8}"/>
              </a:ext>
            </a:extLst>
          </p:cNvPr>
          <p:cNvGraphicFramePr>
            <a:graphicFrameLocks noGrp="1"/>
          </p:cNvGraphicFramePr>
          <p:nvPr/>
        </p:nvGraphicFramePr>
        <p:xfrm>
          <a:off x="182283" y="4775201"/>
          <a:ext cx="681317" cy="55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317">
                  <a:extLst>
                    <a:ext uri="{9D8B030D-6E8A-4147-A177-3AD203B41FA5}">
                      <a16:colId xmlns:a16="http://schemas.microsoft.com/office/drawing/2014/main" val="682403184"/>
                    </a:ext>
                  </a:extLst>
                </a:gridCol>
              </a:tblGrid>
              <a:tr h="558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60728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6116BD1-1F6E-4F81-819C-BBFA3A7F4E46}"/>
              </a:ext>
            </a:extLst>
          </p:cNvPr>
          <p:cNvSpPr txBox="1"/>
          <p:nvPr/>
        </p:nvSpPr>
        <p:spPr>
          <a:xfrm>
            <a:off x="1075765" y="4869835"/>
            <a:ext cx="116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Allocated</a:t>
            </a:r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588B83A5-6211-44C9-B1B1-E63ECD8392DF}"/>
              </a:ext>
            </a:extLst>
          </p:cNvPr>
          <p:cNvGraphicFramePr>
            <a:graphicFrameLocks noGrp="1"/>
          </p:cNvGraphicFramePr>
          <p:nvPr/>
        </p:nvGraphicFramePr>
        <p:xfrm>
          <a:off x="182283" y="5549154"/>
          <a:ext cx="681317" cy="55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317">
                  <a:extLst>
                    <a:ext uri="{9D8B030D-6E8A-4147-A177-3AD203B41FA5}">
                      <a16:colId xmlns:a16="http://schemas.microsoft.com/office/drawing/2014/main" val="682403184"/>
                    </a:ext>
                  </a:extLst>
                </a:gridCol>
              </a:tblGrid>
              <a:tr h="558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F20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60728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7C47C26-B62C-4570-846C-54D6F71C21E6}"/>
              </a:ext>
            </a:extLst>
          </p:cNvPr>
          <p:cNvSpPr txBox="1"/>
          <p:nvPr/>
        </p:nvSpPr>
        <p:spPr>
          <a:xfrm>
            <a:off x="1075765" y="5643788"/>
            <a:ext cx="116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Free</a:t>
            </a:r>
          </a:p>
        </p:txBody>
      </p:sp>
    </p:spTree>
    <p:extLst>
      <p:ext uri="{BB962C8B-B14F-4D97-AF65-F5344CB8AC3E}">
        <p14:creationId xmlns:p14="http://schemas.microsoft.com/office/powerpoint/2010/main" val="413649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6AC3-F240-492A-85E2-791AB080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88060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Heap block structure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FD25D32-2EB0-4005-A193-EC3D22725A3A}"/>
              </a:ext>
            </a:extLst>
          </p:cNvPr>
          <p:cNvGraphicFramePr>
            <a:graphicFrameLocks noGrp="1"/>
          </p:cNvGraphicFramePr>
          <p:nvPr/>
        </p:nvGraphicFramePr>
        <p:xfrm>
          <a:off x="0" y="2982359"/>
          <a:ext cx="12191994" cy="893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74584532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23952102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935571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805687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892481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2903074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7275908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915342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9971073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5095400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1656825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128721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2930562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6319306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6276917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2873756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8394427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59467058"/>
                    </a:ext>
                  </a:extLst>
                </a:gridCol>
              </a:tblGrid>
              <a:tr h="8932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Head</a:t>
                      </a:r>
                    </a:p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LL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Foot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Head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LL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Foot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Head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LL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Foot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Head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LL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F20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F20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Foot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107506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F2BA0BA-8803-492B-88E0-3E4AAD3D0BC8}"/>
              </a:ext>
            </a:extLst>
          </p:cNvPr>
          <p:cNvGraphicFramePr>
            <a:graphicFrameLocks noGrp="1"/>
          </p:cNvGraphicFramePr>
          <p:nvPr/>
        </p:nvGraphicFramePr>
        <p:xfrm>
          <a:off x="182283" y="4775201"/>
          <a:ext cx="681317" cy="55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317">
                  <a:extLst>
                    <a:ext uri="{9D8B030D-6E8A-4147-A177-3AD203B41FA5}">
                      <a16:colId xmlns:a16="http://schemas.microsoft.com/office/drawing/2014/main" val="682403184"/>
                    </a:ext>
                  </a:extLst>
                </a:gridCol>
              </a:tblGrid>
              <a:tr h="558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60728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6116BD1-1F6E-4F81-819C-BBFA3A7F4E46}"/>
              </a:ext>
            </a:extLst>
          </p:cNvPr>
          <p:cNvSpPr txBox="1"/>
          <p:nvPr/>
        </p:nvSpPr>
        <p:spPr>
          <a:xfrm>
            <a:off x="1075765" y="4869835"/>
            <a:ext cx="116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Allocated</a:t>
            </a:r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588B83A5-6211-44C9-B1B1-E63ECD8392DF}"/>
              </a:ext>
            </a:extLst>
          </p:cNvPr>
          <p:cNvGraphicFramePr>
            <a:graphicFrameLocks noGrp="1"/>
          </p:cNvGraphicFramePr>
          <p:nvPr/>
        </p:nvGraphicFramePr>
        <p:xfrm>
          <a:off x="182283" y="5549154"/>
          <a:ext cx="681317" cy="55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317">
                  <a:extLst>
                    <a:ext uri="{9D8B030D-6E8A-4147-A177-3AD203B41FA5}">
                      <a16:colId xmlns:a16="http://schemas.microsoft.com/office/drawing/2014/main" val="682403184"/>
                    </a:ext>
                  </a:extLst>
                </a:gridCol>
              </a:tblGrid>
              <a:tr h="558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F20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60728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7C47C26-B62C-4570-846C-54D6F71C21E6}"/>
              </a:ext>
            </a:extLst>
          </p:cNvPr>
          <p:cNvSpPr txBox="1"/>
          <p:nvPr/>
        </p:nvSpPr>
        <p:spPr>
          <a:xfrm>
            <a:off x="1075765" y="5643788"/>
            <a:ext cx="116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Free</a:t>
            </a:r>
          </a:p>
        </p:txBody>
      </p:sp>
    </p:spTree>
    <p:extLst>
      <p:ext uri="{BB962C8B-B14F-4D97-AF65-F5344CB8AC3E}">
        <p14:creationId xmlns:p14="http://schemas.microsoft.com/office/powerpoint/2010/main" val="1481870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Heap block structure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FD25D32-2EB0-4005-A193-EC3D22725A3A}"/>
              </a:ext>
            </a:extLst>
          </p:cNvPr>
          <p:cNvGraphicFramePr>
            <a:graphicFrameLocks noGrp="1"/>
          </p:cNvGraphicFramePr>
          <p:nvPr/>
        </p:nvGraphicFramePr>
        <p:xfrm>
          <a:off x="0" y="2982359"/>
          <a:ext cx="12191994" cy="893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74584532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23952102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935571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805687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892481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2903074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7275908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915342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9971073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5095400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1656825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128721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2930562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6319306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6276917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2873756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8394427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59467058"/>
                    </a:ext>
                  </a:extLst>
                </a:gridCol>
              </a:tblGrid>
              <a:tr h="8932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Head</a:t>
                      </a:r>
                    </a:p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LL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Foot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Head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LL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Foot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Head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LL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Foot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Head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LL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F20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F20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Foot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107506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F2BA0BA-8803-492B-88E0-3E4AAD3D0BC8}"/>
              </a:ext>
            </a:extLst>
          </p:cNvPr>
          <p:cNvGraphicFramePr>
            <a:graphicFrameLocks noGrp="1"/>
          </p:cNvGraphicFramePr>
          <p:nvPr/>
        </p:nvGraphicFramePr>
        <p:xfrm>
          <a:off x="182283" y="4775201"/>
          <a:ext cx="681317" cy="55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317">
                  <a:extLst>
                    <a:ext uri="{9D8B030D-6E8A-4147-A177-3AD203B41FA5}">
                      <a16:colId xmlns:a16="http://schemas.microsoft.com/office/drawing/2014/main" val="682403184"/>
                    </a:ext>
                  </a:extLst>
                </a:gridCol>
              </a:tblGrid>
              <a:tr h="558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60728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6116BD1-1F6E-4F81-819C-BBFA3A7F4E46}"/>
              </a:ext>
            </a:extLst>
          </p:cNvPr>
          <p:cNvSpPr txBox="1"/>
          <p:nvPr/>
        </p:nvSpPr>
        <p:spPr>
          <a:xfrm>
            <a:off x="1075765" y="4869835"/>
            <a:ext cx="116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Allocated</a:t>
            </a:r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588B83A5-6211-44C9-B1B1-E63ECD8392DF}"/>
              </a:ext>
            </a:extLst>
          </p:cNvPr>
          <p:cNvGraphicFramePr>
            <a:graphicFrameLocks noGrp="1"/>
          </p:cNvGraphicFramePr>
          <p:nvPr/>
        </p:nvGraphicFramePr>
        <p:xfrm>
          <a:off x="182283" y="5549154"/>
          <a:ext cx="681317" cy="55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317">
                  <a:extLst>
                    <a:ext uri="{9D8B030D-6E8A-4147-A177-3AD203B41FA5}">
                      <a16:colId xmlns:a16="http://schemas.microsoft.com/office/drawing/2014/main" val="682403184"/>
                    </a:ext>
                  </a:extLst>
                </a:gridCol>
              </a:tblGrid>
              <a:tr h="558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F20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60728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7C47C26-B62C-4570-846C-54D6F71C21E6}"/>
              </a:ext>
            </a:extLst>
          </p:cNvPr>
          <p:cNvSpPr txBox="1"/>
          <p:nvPr/>
        </p:nvSpPr>
        <p:spPr>
          <a:xfrm>
            <a:off x="1075765" y="5643788"/>
            <a:ext cx="116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Free</a:t>
            </a:r>
          </a:p>
        </p:txBody>
      </p:sp>
      <p:sp>
        <p:nvSpPr>
          <p:cNvPr id="9" name="Arrow: U-Turn 8">
            <a:extLst>
              <a:ext uri="{FF2B5EF4-FFF2-40B4-BE49-F238E27FC236}">
                <a16:creationId xmlns:a16="http://schemas.microsoft.com/office/drawing/2014/main" id="{2AE0691B-E049-4782-BD6A-072A4958BEEE}"/>
              </a:ext>
            </a:extLst>
          </p:cNvPr>
          <p:cNvSpPr/>
          <p:nvPr/>
        </p:nvSpPr>
        <p:spPr>
          <a:xfrm>
            <a:off x="9678894" y="2262931"/>
            <a:ext cx="2943412" cy="573741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U-Turn 11">
            <a:extLst>
              <a:ext uri="{FF2B5EF4-FFF2-40B4-BE49-F238E27FC236}">
                <a16:creationId xmlns:a16="http://schemas.microsoft.com/office/drawing/2014/main" id="{BA862F48-0A45-4C51-9CB2-66F5A8429786}"/>
              </a:ext>
            </a:extLst>
          </p:cNvPr>
          <p:cNvSpPr/>
          <p:nvPr/>
        </p:nvSpPr>
        <p:spPr>
          <a:xfrm rot="10800000">
            <a:off x="5713504" y="3920609"/>
            <a:ext cx="4090895" cy="449968"/>
          </a:xfrm>
          <a:prstGeom prst="uturnArrow">
            <a:avLst>
              <a:gd name="adj1" fmla="val 28125"/>
              <a:gd name="adj2" fmla="val 20313"/>
              <a:gd name="adj3" fmla="val 25000"/>
              <a:gd name="adj4" fmla="val 43750"/>
              <a:gd name="adj5" fmla="val 100000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CBFF9FD4-E8C4-4162-9732-22CD8C70A854}"/>
              </a:ext>
            </a:extLst>
          </p:cNvPr>
          <p:cNvSpPr/>
          <p:nvPr/>
        </p:nvSpPr>
        <p:spPr>
          <a:xfrm rot="10800000">
            <a:off x="2998693" y="3920609"/>
            <a:ext cx="3469343" cy="759019"/>
          </a:xfrm>
          <a:prstGeom prst="uturnArrow">
            <a:avLst>
              <a:gd name="adj1" fmla="val 28125"/>
              <a:gd name="adj2" fmla="val 20313"/>
              <a:gd name="adj3" fmla="val 25000"/>
              <a:gd name="adj4" fmla="val 43750"/>
              <a:gd name="adj5" fmla="val 100000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U-Turn 13">
            <a:extLst>
              <a:ext uri="{FF2B5EF4-FFF2-40B4-BE49-F238E27FC236}">
                <a16:creationId xmlns:a16="http://schemas.microsoft.com/office/drawing/2014/main" id="{83A7A862-FDBD-4031-A394-D56AA63719C4}"/>
              </a:ext>
            </a:extLst>
          </p:cNvPr>
          <p:cNvSpPr/>
          <p:nvPr/>
        </p:nvSpPr>
        <p:spPr>
          <a:xfrm rot="10800000">
            <a:off x="283881" y="3920610"/>
            <a:ext cx="3469343" cy="449969"/>
          </a:xfrm>
          <a:prstGeom prst="uturnArrow">
            <a:avLst>
              <a:gd name="adj1" fmla="val 28125"/>
              <a:gd name="adj2" fmla="val 20313"/>
              <a:gd name="adj3" fmla="val 25000"/>
              <a:gd name="adj4" fmla="val 43750"/>
              <a:gd name="adj5" fmla="val 100000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U-Turn 14">
            <a:extLst>
              <a:ext uri="{FF2B5EF4-FFF2-40B4-BE49-F238E27FC236}">
                <a16:creationId xmlns:a16="http://schemas.microsoft.com/office/drawing/2014/main" id="{23B1FF5B-389A-4887-84F9-F639326DD131}"/>
              </a:ext>
            </a:extLst>
          </p:cNvPr>
          <p:cNvSpPr/>
          <p:nvPr/>
        </p:nvSpPr>
        <p:spPr>
          <a:xfrm>
            <a:off x="6347012" y="2335774"/>
            <a:ext cx="2943412" cy="573741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U-Turn 15">
            <a:extLst>
              <a:ext uri="{FF2B5EF4-FFF2-40B4-BE49-F238E27FC236}">
                <a16:creationId xmlns:a16="http://schemas.microsoft.com/office/drawing/2014/main" id="{AFF04F0F-B88C-4473-9D1C-249B014A5749}"/>
              </a:ext>
            </a:extLst>
          </p:cNvPr>
          <p:cNvSpPr/>
          <p:nvPr/>
        </p:nvSpPr>
        <p:spPr>
          <a:xfrm>
            <a:off x="3616138" y="2328772"/>
            <a:ext cx="2266575" cy="573741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U-Turn 16">
            <a:extLst>
              <a:ext uri="{FF2B5EF4-FFF2-40B4-BE49-F238E27FC236}">
                <a16:creationId xmlns:a16="http://schemas.microsoft.com/office/drawing/2014/main" id="{4D2687AD-EC1D-4521-B469-6FEB8FCB10ED}"/>
              </a:ext>
            </a:extLst>
          </p:cNvPr>
          <p:cNvSpPr/>
          <p:nvPr/>
        </p:nvSpPr>
        <p:spPr>
          <a:xfrm>
            <a:off x="885264" y="2335774"/>
            <a:ext cx="2266575" cy="573741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Arrow: U-Turn 17">
            <a:extLst>
              <a:ext uri="{FF2B5EF4-FFF2-40B4-BE49-F238E27FC236}">
                <a16:creationId xmlns:a16="http://schemas.microsoft.com/office/drawing/2014/main" id="{C4E7000C-84C0-459C-966C-DC48A1C0C1AD}"/>
              </a:ext>
            </a:extLst>
          </p:cNvPr>
          <p:cNvSpPr/>
          <p:nvPr/>
        </p:nvSpPr>
        <p:spPr>
          <a:xfrm>
            <a:off x="-1769781" y="2360530"/>
            <a:ext cx="2266575" cy="573741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34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How much to free?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When a free() is called, how much memory do we free based off the pointer??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We must use headers into our program</a:t>
            </a:r>
          </a:p>
          <a:p>
            <a:r>
              <a:rPr lang="en-US" dirty="0">
                <a:solidFill>
                  <a:schemeClr val="bg1"/>
                </a:solidFill>
              </a:rPr>
              <a:t>Headers and footers also allow us to look at both data and the free list blocks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This is crucial to coalescing</a:t>
            </a:r>
          </a:p>
        </p:txBody>
      </p:sp>
    </p:spTree>
    <p:extLst>
      <p:ext uri="{BB962C8B-B14F-4D97-AF65-F5344CB8AC3E}">
        <p14:creationId xmlns:p14="http://schemas.microsoft.com/office/powerpoint/2010/main" val="3886659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How much to free?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FD25D32-2EB0-4005-A193-EC3D22725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211448"/>
              </p:ext>
            </p:extLst>
          </p:nvPr>
        </p:nvGraphicFramePr>
        <p:xfrm>
          <a:off x="0" y="2982359"/>
          <a:ext cx="12191994" cy="893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74584532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23952102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935571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805687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892481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2903074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7275908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915342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9971073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5095400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1656825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128721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2930562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6319306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6276917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2873756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8394427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59467058"/>
                    </a:ext>
                  </a:extLst>
                </a:gridCol>
              </a:tblGrid>
              <a:tr h="893282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Head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LL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F20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F20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Foot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107506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F2BA0BA-8803-492B-88E0-3E4AAD3D0BC8}"/>
              </a:ext>
            </a:extLst>
          </p:cNvPr>
          <p:cNvGraphicFramePr>
            <a:graphicFrameLocks noGrp="1"/>
          </p:cNvGraphicFramePr>
          <p:nvPr/>
        </p:nvGraphicFramePr>
        <p:xfrm>
          <a:off x="182283" y="4775201"/>
          <a:ext cx="681317" cy="55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317">
                  <a:extLst>
                    <a:ext uri="{9D8B030D-6E8A-4147-A177-3AD203B41FA5}">
                      <a16:colId xmlns:a16="http://schemas.microsoft.com/office/drawing/2014/main" val="682403184"/>
                    </a:ext>
                  </a:extLst>
                </a:gridCol>
              </a:tblGrid>
              <a:tr h="558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60728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6116BD1-1F6E-4F81-819C-BBFA3A7F4E46}"/>
              </a:ext>
            </a:extLst>
          </p:cNvPr>
          <p:cNvSpPr txBox="1"/>
          <p:nvPr/>
        </p:nvSpPr>
        <p:spPr>
          <a:xfrm>
            <a:off x="1075765" y="4869835"/>
            <a:ext cx="116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Allocated</a:t>
            </a:r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588B83A5-6211-44C9-B1B1-E63ECD8392DF}"/>
              </a:ext>
            </a:extLst>
          </p:cNvPr>
          <p:cNvGraphicFramePr>
            <a:graphicFrameLocks noGrp="1"/>
          </p:cNvGraphicFramePr>
          <p:nvPr/>
        </p:nvGraphicFramePr>
        <p:xfrm>
          <a:off x="182283" y="5549154"/>
          <a:ext cx="681317" cy="55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317">
                  <a:extLst>
                    <a:ext uri="{9D8B030D-6E8A-4147-A177-3AD203B41FA5}">
                      <a16:colId xmlns:a16="http://schemas.microsoft.com/office/drawing/2014/main" val="682403184"/>
                    </a:ext>
                  </a:extLst>
                </a:gridCol>
              </a:tblGrid>
              <a:tr h="558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F20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60728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7C47C26-B62C-4570-846C-54D6F71C21E6}"/>
              </a:ext>
            </a:extLst>
          </p:cNvPr>
          <p:cNvSpPr txBox="1"/>
          <p:nvPr/>
        </p:nvSpPr>
        <p:spPr>
          <a:xfrm>
            <a:off x="1075765" y="5643788"/>
            <a:ext cx="116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BD0B1F-C602-43A9-9F21-4776B4F3EF49}"/>
              </a:ext>
            </a:extLst>
          </p:cNvPr>
          <p:cNvSpPr txBox="1"/>
          <p:nvPr/>
        </p:nvSpPr>
        <p:spPr>
          <a:xfrm>
            <a:off x="2163479" y="1690688"/>
            <a:ext cx="3932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What if we remove this one?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D42AC4A5-8C0E-45E9-9958-F1E66ECC0A8A}"/>
              </a:ext>
            </a:extLst>
          </p:cNvPr>
          <p:cNvSpPr/>
          <p:nvPr/>
        </p:nvSpPr>
        <p:spPr>
          <a:xfrm>
            <a:off x="2719294" y="2152353"/>
            <a:ext cx="651436" cy="7710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37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How much to free?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FD25D32-2EB0-4005-A193-EC3D22725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639661"/>
              </p:ext>
            </p:extLst>
          </p:nvPr>
        </p:nvGraphicFramePr>
        <p:xfrm>
          <a:off x="0" y="2982359"/>
          <a:ext cx="12191994" cy="893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74584532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23952102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935571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805687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892481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2903074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7275908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915342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9971073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5095400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1656825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128721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2930562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6319306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6276917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2873756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8394427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59467058"/>
                    </a:ext>
                  </a:extLst>
                </a:gridCol>
              </a:tblGrid>
              <a:tr h="8932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Head</a:t>
                      </a:r>
                    </a:p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Foot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Head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Foot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Head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Foot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Head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LL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F20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F20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Foot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107506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F2BA0BA-8803-492B-88E0-3E4AAD3D0BC8}"/>
              </a:ext>
            </a:extLst>
          </p:cNvPr>
          <p:cNvGraphicFramePr>
            <a:graphicFrameLocks noGrp="1"/>
          </p:cNvGraphicFramePr>
          <p:nvPr/>
        </p:nvGraphicFramePr>
        <p:xfrm>
          <a:off x="182283" y="4775201"/>
          <a:ext cx="681317" cy="55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317">
                  <a:extLst>
                    <a:ext uri="{9D8B030D-6E8A-4147-A177-3AD203B41FA5}">
                      <a16:colId xmlns:a16="http://schemas.microsoft.com/office/drawing/2014/main" val="682403184"/>
                    </a:ext>
                  </a:extLst>
                </a:gridCol>
              </a:tblGrid>
              <a:tr h="558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60728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6116BD1-1F6E-4F81-819C-BBFA3A7F4E46}"/>
              </a:ext>
            </a:extLst>
          </p:cNvPr>
          <p:cNvSpPr txBox="1"/>
          <p:nvPr/>
        </p:nvSpPr>
        <p:spPr>
          <a:xfrm>
            <a:off x="1075765" y="4869835"/>
            <a:ext cx="116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Allocated</a:t>
            </a:r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588B83A5-6211-44C9-B1B1-E63ECD8392DF}"/>
              </a:ext>
            </a:extLst>
          </p:cNvPr>
          <p:cNvGraphicFramePr>
            <a:graphicFrameLocks noGrp="1"/>
          </p:cNvGraphicFramePr>
          <p:nvPr/>
        </p:nvGraphicFramePr>
        <p:xfrm>
          <a:off x="182283" y="5549154"/>
          <a:ext cx="681317" cy="55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317">
                  <a:extLst>
                    <a:ext uri="{9D8B030D-6E8A-4147-A177-3AD203B41FA5}">
                      <a16:colId xmlns:a16="http://schemas.microsoft.com/office/drawing/2014/main" val="682403184"/>
                    </a:ext>
                  </a:extLst>
                </a:gridCol>
              </a:tblGrid>
              <a:tr h="558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F20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60728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7C47C26-B62C-4570-846C-54D6F71C21E6}"/>
              </a:ext>
            </a:extLst>
          </p:cNvPr>
          <p:cNvSpPr txBox="1"/>
          <p:nvPr/>
        </p:nvSpPr>
        <p:spPr>
          <a:xfrm>
            <a:off x="1075765" y="5643788"/>
            <a:ext cx="116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BD0B1F-C602-43A9-9F21-4776B4F3EF49}"/>
              </a:ext>
            </a:extLst>
          </p:cNvPr>
          <p:cNvSpPr txBox="1"/>
          <p:nvPr/>
        </p:nvSpPr>
        <p:spPr>
          <a:xfrm>
            <a:off x="2163479" y="1690688"/>
            <a:ext cx="3932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What if we remove this one?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D42AC4A5-8C0E-45E9-9958-F1E66ECC0A8A}"/>
              </a:ext>
            </a:extLst>
          </p:cNvPr>
          <p:cNvSpPr/>
          <p:nvPr/>
        </p:nvSpPr>
        <p:spPr>
          <a:xfrm>
            <a:off x="2719294" y="2152353"/>
            <a:ext cx="651436" cy="7710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83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How much to free?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FD25D32-2EB0-4005-A193-EC3D22725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226163"/>
              </p:ext>
            </p:extLst>
          </p:nvPr>
        </p:nvGraphicFramePr>
        <p:xfrm>
          <a:off x="0" y="2982359"/>
          <a:ext cx="12191994" cy="893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74584532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23952102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935571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805687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892481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2903074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7275908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915342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9971073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5095400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1656825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128721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2930562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6319306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6276917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2873756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8394427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59467058"/>
                    </a:ext>
                  </a:extLst>
                </a:gridCol>
              </a:tblGrid>
              <a:tr h="8932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Head</a:t>
                      </a:r>
                    </a:p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Foot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Head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Foot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Head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Foot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Head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LL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F20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F20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Foot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107506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F2BA0BA-8803-492B-88E0-3E4AAD3D0BC8}"/>
              </a:ext>
            </a:extLst>
          </p:cNvPr>
          <p:cNvGraphicFramePr>
            <a:graphicFrameLocks noGrp="1"/>
          </p:cNvGraphicFramePr>
          <p:nvPr/>
        </p:nvGraphicFramePr>
        <p:xfrm>
          <a:off x="182283" y="4775201"/>
          <a:ext cx="681317" cy="55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317">
                  <a:extLst>
                    <a:ext uri="{9D8B030D-6E8A-4147-A177-3AD203B41FA5}">
                      <a16:colId xmlns:a16="http://schemas.microsoft.com/office/drawing/2014/main" val="682403184"/>
                    </a:ext>
                  </a:extLst>
                </a:gridCol>
              </a:tblGrid>
              <a:tr h="558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60728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6116BD1-1F6E-4F81-819C-BBFA3A7F4E46}"/>
              </a:ext>
            </a:extLst>
          </p:cNvPr>
          <p:cNvSpPr txBox="1"/>
          <p:nvPr/>
        </p:nvSpPr>
        <p:spPr>
          <a:xfrm>
            <a:off x="1075765" y="4869835"/>
            <a:ext cx="116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Allocated</a:t>
            </a:r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588B83A5-6211-44C9-B1B1-E63ECD8392DF}"/>
              </a:ext>
            </a:extLst>
          </p:cNvPr>
          <p:cNvGraphicFramePr>
            <a:graphicFrameLocks noGrp="1"/>
          </p:cNvGraphicFramePr>
          <p:nvPr/>
        </p:nvGraphicFramePr>
        <p:xfrm>
          <a:off x="182283" y="5549154"/>
          <a:ext cx="681317" cy="55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317">
                  <a:extLst>
                    <a:ext uri="{9D8B030D-6E8A-4147-A177-3AD203B41FA5}">
                      <a16:colId xmlns:a16="http://schemas.microsoft.com/office/drawing/2014/main" val="682403184"/>
                    </a:ext>
                  </a:extLst>
                </a:gridCol>
              </a:tblGrid>
              <a:tr h="558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F20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60728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7C47C26-B62C-4570-846C-54D6F71C21E6}"/>
              </a:ext>
            </a:extLst>
          </p:cNvPr>
          <p:cNvSpPr txBox="1"/>
          <p:nvPr/>
        </p:nvSpPr>
        <p:spPr>
          <a:xfrm>
            <a:off x="1075765" y="5643788"/>
            <a:ext cx="116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Free</a:t>
            </a:r>
          </a:p>
        </p:txBody>
      </p:sp>
      <p:sp>
        <p:nvSpPr>
          <p:cNvPr id="16" name="Arrow: U-Turn 15">
            <a:extLst>
              <a:ext uri="{FF2B5EF4-FFF2-40B4-BE49-F238E27FC236}">
                <a16:creationId xmlns:a16="http://schemas.microsoft.com/office/drawing/2014/main" id="{16EC3EED-1E3E-45B9-B480-A2F9FD53D863}"/>
              </a:ext>
            </a:extLst>
          </p:cNvPr>
          <p:cNvSpPr/>
          <p:nvPr/>
        </p:nvSpPr>
        <p:spPr>
          <a:xfrm>
            <a:off x="9678894" y="2262931"/>
            <a:ext cx="2943412" cy="573741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U-Turn 18">
            <a:extLst>
              <a:ext uri="{FF2B5EF4-FFF2-40B4-BE49-F238E27FC236}">
                <a16:creationId xmlns:a16="http://schemas.microsoft.com/office/drawing/2014/main" id="{42A55530-064B-4393-A3D3-B9E028CDC838}"/>
              </a:ext>
            </a:extLst>
          </p:cNvPr>
          <p:cNvSpPr/>
          <p:nvPr/>
        </p:nvSpPr>
        <p:spPr>
          <a:xfrm rot="10800000">
            <a:off x="-1972236" y="3920611"/>
            <a:ext cx="11830426" cy="639237"/>
          </a:xfrm>
          <a:prstGeom prst="uturnArrow">
            <a:avLst>
              <a:gd name="adj1" fmla="val 28125"/>
              <a:gd name="adj2" fmla="val 20313"/>
              <a:gd name="adj3" fmla="val 25000"/>
              <a:gd name="adj4" fmla="val 43750"/>
              <a:gd name="adj5" fmla="val 100000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U-Turn 13">
            <a:extLst>
              <a:ext uri="{FF2B5EF4-FFF2-40B4-BE49-F238E27FC236}">
                <a16:creationId xmlns:a16="http://schemas.microsoft.com/office/drawing/2014/main" id="{4DB43A39-AA47-43EC-9F92-82D297F3BFE0}"/>
              </a:ext>
            </a:extLst>
          </p:cNvPr>
          <p:cNvSpPr/>
          <p:nvPr/>
        </p:nvSpPr>
        <p:spPr>
          <a:xfrm rot="10800000">
            <a:off x="-2026024" y="3920611"/>
            <a:ext cx="11830426" cy="639237"/>
          </a:xfrm>
          <a:prstGeom prst="uturnArrow">
            <a:avLst>
              <a:gd name="adj1" fmla="val 28125"/>
              <a:gd name="adj2" fmla="val 20313"/>
              <a:gd name="adj3" fmla="val 25000"/>
              <a:gd name="adj4" fmla="val 43750"/>
              <a:gd name="adj5" fmla="val 100000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B0F63E-6A03-47C8-A0A9-514BE1CC4749}"/>
              </a:ext>
            </a:extLst>
          </p:cNvPr>
          <p:cNvSpPr txBox="1"/>
          <p:nvPr/>
        </p:nvSpPr>
        <p:spPr>
          <a:xfrm>
            <a:off x="2163479" y="1690688"/>
            <a:ext cx="3932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What if we remove this one?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40CBF7A8-463A-4EAF-ADA4-1171AD6EC985}"/>
              </a:ext>
            </a:extLst>
          </p:cNvPr>
          <p:cNvSpPr/>
          <p:nvPr/>
        </p:nvSpPr>
        <p:spPr>
          <a:xfrm>
            <a:off x="2719294" y="2152353"/>
            <a:ext cx="651436" cy="7710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087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How much to free?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FD25D32-2EB0-4005-A193-EC3D22725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703834"/>
              </p:ext>
            </p:extLst>
          </p:nvPr>
        </p:nvGraphicFramePr>
        <p:xfrm>
          <a:off x="0" y="2982359"/>
          <a:ext cx="12191994" cy="893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74584532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23952102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935571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805687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892481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2903074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7275908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915342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9971073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5095400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1656825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128721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2930562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6319306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6276917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2873756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8394427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59467058"/>
                    </a:ext>
                  </a:extLst>
                </a:gridCol>
              </a:tblGrid>
              <a:tr h="8932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Head</a:t>
                      </a:r>
                    </a:p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Foot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Head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Foot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Head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LL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F20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F20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Foot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107506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F2BA0BA-8803-492B-88E0-3E4AAD3D0BC8}"/>
              </a:ext>
            </a:extLst>
          </p:cNvPr>
          <p:cNvGraphicFramePr>
            <a:graphicFrameLocks noGrp="1"/>
          </p:cNvGraphicFramePr>
          <p:nvPr/>
        </p:nvGraphicFramePr>
        <p:xfrm>
          <a:off x="182283" y="4775201"/>
          <a:ext cx="681317" cy="55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317">
                  <a:extLst>
                    <a:ext uri="{9D8B030D-6E8A-4147-A177-3AD203B41FA5}">
                      <a16:colId xmlns:a16="http://schemas.microsoft.com/office/drawing/2014/main" val="682403184"/>
                    </a:ext>
                  </a:extLst>
                </a:gridCol>
              </a:tblGrid>
              <a:tr h="558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60728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6116BD1-1F6E-4F81-819C-BBFA3A7F4E46}"/>
              </a:ext>
            </a:extLst>
          </p:cNvPr>
          <p:cNvSpPr txBox="1"/>
          <p:nvPr/>
        </p:nvSpPr>
        <p:spPr>
          <a:xfrm>
            <a:off x="1075765" y="4869835"/>
            <a:ext cx="116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Allocated</a:t>
            </a:r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588B83A5-6211-44C9-B1B1-E63ECD8392DF}"/>
              </a:ext>
            </a:extLst>
          </p:cNvPr>
          <p:cNvGraphicFramePr>
            <a:graphicFrameLocks noGrp="1"/>
          </p:cNvGraphicFramePr>
          <p:nvPr/>
        </p:nvGraphicFramePr>
        <p:xfrm>
          <a:off x="182283" y="5549154"/>
          <a:ext cx="681317" cy="55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317">
                  <a:extLst>
                    <a:ext uri="{9D8B030D-6E8A-4147-A177-3AD203B41FA5}">
                      <a16:colId xmlns:a16="http://schemas.microsoft.com/office/drawing/2014/main" val="682403184"/>
                    </a:ext>
                  </a:extLst>
                </a:gridCol>
              </a:tblGrid>
              <a:tr h="558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F20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60728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7C47C26-B62C-4570-846C-54D6F71C21E6}"/>
              </a:ext>
            </a:extLst>
          </p:cNvPr>
          <p:cNvSpPr txBox="1"/>
          <p:nvPr/>
        </p:nvSpPr>
        <p:spPr>
          <a:xfrm>
            <a:off x="1075765" y="5643788"/>
            <a:ext cx="116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Free</a:t>
            </a:r>
          </a:p>
        </p:txBody>
      </p:sp>
      <p:sp>
        <p:nvSpPr>
          <p:cNvPr id="16" name="Arrow: U-Turn 15">
            <a:extLst>
              <a:ext uri="{FF2B5EF4-FFF2-40B4-BE49-F238E27FC236}">
                <a16:creationId xmlns:a16="http://schemas.microsoft.com/office/drawing/2014/main" id="{16EC3EED-1E3E-45B9-B480-A2F9FD53D863}"/>
              </a:ext>
            </a:extLst>
          </p:cNvPr>
          <p:cNvSpPr/>
          <p:nvPr/>
        </p:nvSpPr>
        <p:spPr>
          <a:xfrm>
            <a:off x="9678894" y="2262931"/>
            <a:ext cx="2943412" cy="573741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U-Turn 18">
            <a:extLst>
              <a:ext uri="{FF2B5EF4-FFF2-40B4-BE49-F238E27FC236}">
                <a16:creationId xmlns:a16="http://schemas.microsoft.com/office/drawing/2014/main" id="{42A55530-064B-4393-A3D3-B9E028CDC838}"/>
              </a:ext>
            </a:extLst>
          </p:cNvPr>
          <p:cNvSpPr/>
          <p:nvPr/>
        </p:nvSpPr>
        <p:spPr>
          <a:xfrm rot="10800000">
            <a:off x="-1972236" y="3920611"/>
            <a:ext cx="11830426" cy="639237"/>
          </a:xfrm>
          <a:prstGeom prst="uturnArrow">
            <a:avLst>
              <a:gd name="adj1" fmla="val 28125"/>
              <a:gd name="adj2" fmla="val 20313"/>
              <a:gd name="adj3" fmla="val 25000"/>
              <a:gd name="adj4" fmla="val 43750"/>
              <a:gd name="adj5" fmla="val 100000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U-Turn 13">
            <a:extLst>
              <a:ext uri="{FF2B5EF4-FFF2-40B4-BE49-F238E27FC236}">
                <a16:creationId xmlns:a16="http://schemas.microsoft.com/office/drawing/2014/main" id="{4DB43A39-AA47-43EC-9F92-82D297F3BFE0}"/>
              </a:ext>
            </a:extLst>
          </p:cNvPr>
          <p:cNvSpPr/>
          <p:nvPr/>
        </p:nvSpPr>
        <p:spPr>
          <a:xfrm rot="10800000">
            <a:off x="-2026024" y="3920611"/>
            <a:ext cx="11830426" cy="639237"/>
          </a:xfrm>
          <a:prstGeom prst="uturnArrow">
            <a:avLst>
              <a:gd name="adj1" fmla="val 28125"/>
              <a:gd name="adj2" fmla="val 20313"/>
              <a:gd name="adj3" fmla="val 25000"/>
              <a:gd name="adj4" fmla="val 43750"/>
              <a:gd name="adj5" fmla="val 100000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B0F63E-6A03-47C8-A0A9-514BE1CC4749}"/>
              </a:ext>
            </a:extLst>
          </p:cNvPr>
          <p:cNvSpPr txBox="1"/>
          <p:nvPr/>
        </p:nvSpPr>
        <p:spPr>
          <a:xfrm>
            <a:off x="2163479" y="1690688"/>
            <a:ext cx="3932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What if we remove this one?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40CBF7A8-463A-4EAF-ADA4-1171AD6EC985}"/>
              </a:ext>
            </a:extLst>
          </p:cNvPr>
          <p:cNvSpPr/>
          <p:nvPr/>
        </p:nvSpPr>
        <p:spPr>
          <a:xfrm>
            <a:off x="2719294" y="2152353"/>
            <a:ext cx="651436" cy="7710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09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Coalescing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FD25D32-2EB0-4005-A193-EC3D22725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925331"/>
              </p:ext>
            </p:extLst>
          </p:nvPr>
        </p:nvGraphicFramePr>
        <p:xfrm>
          <a:off x="0" y="2982359"/>
          <a:ext cx="12191994" cy="893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74584532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23952102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935571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805687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892481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2903074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7275908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915342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9971073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5095400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1656825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128721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2930562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6319306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6276917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2873756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8394427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59467058"/>
                    </a:ext>
                  </a:extLst>
                </a:gridCol>
              </a:tblGrid>
              <a:tr h="8932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Head</a:t>
                      </a:r>
                    </a:p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Foot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Head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LL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E1E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Foot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Head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Foot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Head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LL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F20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F20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Foot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107506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F2BA0BA-8803-492B-88E0-3E4AAD3D0BC8}"/>
              </a:ext>
            </a:extLst>
          </p:cNvPr>
          <p:cNvGraphicFramePr>
            <a:graphicFrameLocks noGrp="1"/>
          </p:cNvGraphicFramePr>
          <p:nvPr/>
        </p:nvGraphicFramePr>
        <p:xfrm>
          <a:off x="182283" y="4775201"/>
          <a:ext cx="681317" cy="55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317">
                  <a:extLst>
                    <a:ext uri="{9D8B030D-6E8A-4147-A177-3AD203B41FA5}">
                      <a16:colId xmlns:a16="http://schemas.microsoft.com/office/drawing/2014/main" val="682403184"/>
                    </a:ext>
                  </a:extLst>
                </a:gridCol>
              </a:tblGrid>
              <a:tr h="558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60728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6116BD1-1F6E-4F81-819C-BBFA3A7F4E46}"/>
              </a:ext>
            </a:extLst>
          </p:cNvPr>
          <p:cNvSpPr txBox="1"/>
          <p:nvPr/>
        </p:nvSpPr>
        <p:spPr>
          <a:xfrm>
            <a:off x="1075765" y="4869835"/>
            <a:ext cx="116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Allocated</a:t>
            </a:r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588B83A5-6211-44C9-B1B1-E63ECD8392DF}"/>
              </a:ext>
            </a:extLst>
          </p:cNvPr>
          <p:cNvGraphicFramePr>
            <a:graphicFrameLocks noGrp="1"/>
          </p:cNvGraphicFramePr>
          <p:nvPr/>
        </p:nvGraphicFramePr>
        <p:xfrm>
          <a:off x="182283" y="5549154"/>
          <a:ext cx="681317" cy="55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317">
                  <a:extLst>
                    <a:ext uri="{9D8B030D-6E8A-4147-A177-3AD203B41FA5}">
                      <a16:colId xmlns:a16="http://schemas.microsoft.com/office/drawing/2014/main" val="682403184"/>
                    </a:ext>
                  </a:extLst>
                </a:gridCol>
              </a:tblGrid>
              <a:tr h="558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F20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60728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7C47C26-B62C-4570-846C-54D6F71C21E6}"/>
              </a:ext>
            </a:extLst>
          </p:cNvPr>
          <p:cNvSpPr txBox="1"/>
          <p:nvPr/>
        </p:nvSpPr>
        <p:spPr>
          <a:xfrm>
            <a:off x="1075765" y="5643788"/>
            <a:ext cx="116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BD0B1F-C602-43A9-9F21-4776B4F3EF49}"/>
              </a:ext>
            </a:extLst>
          </p:cNvPr>
          <p:cNvSpPr txBox="1"/>
          <p:nvPr/>
        </p:nvSpPr>
        <p:spPr>
          <a:xfrm>
            <a:off x="2163479" y="1690688"/>
            <a:ext cx="3932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What if we remove this one?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D42AC4A5-8C0E-45E9-9958-F1E66ECC0A8A}"/>
              </a:ext>
            </a:extLst>
          </p:cNvPr>
          <p:cNvSpPr/>
          <p:nvPr/>
        </p:nvSpPr>
        <p:spPr>
          <a:xfrm>
            <a:off x="2719294" y="2152353"/>
            <a:ext cx="651436" cy="7710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-Turn 11">
            <a:extLst>
              <a:ext uri="{FF2B5EF4-FFF2-40B4-BE49-F238E27FC236}">
                <a16:creationId xmlns:a16="http://schemas.microsoft.com/office/drawing/2014/main" id="{75CC13CD-D4B4-4A9B-934A-C2B2DE5884EF}"/>
              </a:ext>
            </a:extLst>
          </p:cNvPr>
          <p:cNvSpPr/>
          <p:nvPr/>
        </p:nvSpPr>
        <p:spPr>
          <a:xfrm>
            <a:off x="9678894" y="2262931"/>
            <a:ext cx="2943412" cy="573741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22F1968A-8DC7-43E0-868F-8B1C97490B71}"/>
              </a:ext>
            </a:extLst>
          </p:cNvPr>
          <p:cNvSpPr/>
          <p:nvPr/>
        </p:nvSpPr>
        <p:spPr>
          <a:xfrm rot="10800000">
            <a:off x="-1972236" y="3920611"/>
            <a:ext cx="11830426" cy="639237"/>
          </a:xfrm>
          <a:prstGeom prst="uturnArrow">
            <a:avLst>
              <a:gd name="adj1" fmla="val 28125"/>
              <a:gd name="adj2" fmla="val 20313"/>
              <a:gd name="adj3" fmla="val 25000"/>
              <a:gd name="adj4" fmla="val 43750"/>
              <a:gd name="adj5" fmla="val 100000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7474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Coalescing – LIFO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FD25D32-2EB0-4005-A193-EC3D22725A3A}"/>
              </a:ext>
            </a:extLst>
          </p:cNvPr>
          <p:cNvGraphicFramePr>
            <a:graphicFrameLocks noGrp="1"/>
          </p:cNvGraphicFramePr>
          <p:nvPr/>
        </p:nvGraphicFramePr>
        <p:xfrm>
          <a:off x="0" y="2982359"/>
          <a:ext cx="12191994" cy="893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74584532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23952102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935571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805687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892481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2903074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7275908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915342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9971073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5095400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1656825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128721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2930562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6319306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6276917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2873756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8394427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59467058"/>
                    </a:ext>
                  </a:extLst>
                </a:gridCol>
              </a:tblGrid>
              <a:tr h="8932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Head</a:t>
                      </a:r>
                    </a:p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Foot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Head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LL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E1E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Foot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Head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Foot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Head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LL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F20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F20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Foot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107506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F2BA0BA-8803-492B-88E0-3E4AAD3D0BC8}"/>
              </a:ext>
            </a:extLst>
          </p:cNvPr>
          <p:cNvGraphicFramePr>
            <a:graphicFrameLocks noGrp="1"/>
          </p:cNvGraphicFramePr>
          <p:nvPr/>
        </p:nvGraphicFramePr>
        <p:xfrm>
          <a:off x="182283" y="4775201"/>
          <a:ext cx="681317" cy="55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317">
                  <a:extLst>
                    <a:ext uri="{9D8B030D-6E8A-4147-A177-3AD203B41FA5}">
                      <a16:colId xmlns:a16="http://schemas.microsoft.com/office/drawing/2014/main" val="682403184"/>
                    </a:ext>
                  </a:extLst>
                </a:gridCol>
              </a:tblGrid>
              <a:tr h="558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60728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6116BD1-1F6E-4F81-819C-BBFA3A7F4E46}"/>
              </a:ext>
            </a:extLst>
          </p:cNvPr>
          <p:cNvSpPr txBox="1"/>
          <p:nvPr/>
        </p:nvSpPr>
        <p:spPr>
          <a:xfrm>
            <a:off x="1075765" y="4869835"/>
            <a:ext cx="116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Allocated</a:t>
            </a:r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588B83A5-6211-44C9-B1B1-E63ECD8392DF}"/>
              </a:ext>
            </a:extLst>
          </p:cNvPr>
          <p:cNvGraphicFramePr>
            <a:graphicFrameLocks noGrp="1"/>
          </p:cNvGraphicFramePr>
          <p:nvPr/>
        </p:nvGraphicFramePr>
        <p:xfrm>
          <a:off x="182283" y="5549154"/>
          <a:ext cx="681317" cy="55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317">
                  <a:extLst>
                    <a:ext uri="{9D8B030D-6E8A-4147-A177-3AD203B41FA5}">
                      <a16:colId xmlns:a16="http://schemas.microsoft.com/office/drawing/2014/main" val="682403184"/>
                    </a:ext>
                  </a:extLst>
                </a:gridCol>
              </a:tblGrid>
              <a:tr h="558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F20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60728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7C47C26-B62C-4570-846C-54D6F71C21E6}"/>
              </a:ext>
            </a:extLst>
          </p:cNvPr>
          <p:cNvSpPr txBox="1"/>
          <p:nvPr/>
        </p:nvSpPr>
        <p:spPr>
          <a:xfrm>
            <a:off x="1075765" y="5643788"/>
            <a:ext cx="116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BD0B1F-C602-43A9-9F21-4776B4F3EF49}"/>
              </a:ext>
            </a:extLst>
          </p:cNvPr>
          <p:cNvSpPr txBox="1"/>
          <p:nvPr/>
        </p:nvSpPr>
        <p:spPr>
          <a:xfrm>
            <a:off x="2163479" y="1690688"/>
            <a:ext cx="3932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What if we remove this one?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D42AC4A5-8C0E-45E9-9958-F1E66ECC0A8A}"/>
              </a:ext>
            </a:extLst>
          </p:cNvPr>
          <p:cNvSpPr/>
          <p:nvPr/>
        </p:nvSpPr>
        <p:spPr>
          <a:xfrm>
            <a:off x="2719294" y="2152353"/>
            <a:ext cx="651436" cy="7710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-Turn 11">
            <a:extLst>
              <a:ext uri="{FF2B5EF4-FFF2-40B4-BE49-F238E27FC236}">
                <a16:creationId xmlns:a16="http://schemas.microsoft.com/office/drawing/2014/main" id="{75CC13CD-D4B4-4A9B-934A-C2B2DE5884EF}"/>
              </a:ext>
            </a:extLst>
          </p:cNvPr>
          <p:cNvSpPr/>
          <p:nvPr/>
        </p:nvSpPr>
        <p:spPr>
          <a:xfrm>
            <a:off x="9678894" y="2262931"/>
            <a:ext cx="2943412" cy="573741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U-Turn 13">
            <a:extLst>
              <a:ext uri="{FF2B5EF4-FFF2-40B4-BE49-F238E27FC236}">
                <a16:creationId xmlns:a16="http://schemas.microsoft.com/office/drawing/2014/main" id="{3E10AE60-0EB3-47F1-94F6-F41DFB1E78CA}"/>
              </a:ext>
            </a:extLst>
          </p:cNvPr>
          <p:cNvSpPr/>
          <p:nvPr/>
        </p:nvSpPr>
        <p:spPr>
          <a:xfrm flipH="1">
            <a:off x="3553270" y="2419018"/>
            <a:ext cx="9487989" cy="621282"/>
          </a:xfrm>
          <a:prstGeom prst="uturnArrow">
            <a:avLst>
              <a:gd name="adj1" fmla="val 25000"/>
              <a:gd name="adj2" fmla="val 25000"/>
              <a:gd name="adj3" fmla="val 40930"/>
              <a:gd name="adj4" fmla="val 43750"/>
              <a:gd name="adj5" fmla="val 10000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U-Turn 14">
            <a:extLst>
              <a:ext uri="{FF2B5EF4-FFF2-40B4-BE49-F238E27FC236}">
                <a16:creationId xmlns:a16="http://schemas.microsoft.com/office/drawing/2014/main" id="{15F052D8-7FE3-4252-897E-3DE56B3F32CC}"/>
              </a:ext>
            </a:extLst>
          </p:cNvPr>
          <p:cNvSpPr/>
          <p:nvPr/>
        </p:nvSpPr>
        <p:spPr>
          <a:xfrm rot="10800000">
            <a:off x="-1202835" y="3895468"/>
            <a:ext cx="11193108" cy="436501"/>
          </a:xfrm>
          <a:prstGeom prst="uturnArrow">
            <a:avLst>
              <a:gd name="adj1" fmla="val 28125"/>
              <a:gd name="adj2" fmla="val 20313"/>
              <a:gd name="adj3" fmla="val 25000"/>
              <a:gd name="adj4" fmla="val 43750"/>
              <a:gd name="adj5" fmla="val 100000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22F1968A-8DC7-43E0-868F-8B1C97490B71}"/>
              </a:ext>
            </a:extLst>
          </p:cNvPr>
          <p:cNvSpPr/>
          <p:nvPr/>
        </p:nvSpPr>
        <p:spPr>
          <a:xfrm rot="10800000" flipH="1">
            <a:off x="3632409" y="3934582"/>
            <a:ext cx="9408850" cy="639237"/>
          </a:xfrm>
          <a:prstGeom prst="uturnArrow">
            <a:avLst>
              <a:gd name="adj1" fmla="val 28125"/>
              <a:gd name="adj2" fmla="val 20313"/>
              <a:gd name="adj3" fmla="val 25000"/>
              <a:gd name="adj4" fmla="val 43750"/>
              <a:gd name="adj5" fmla="val 100000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9687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Coalescing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FD25D32-2EB0-4005-A193-EC3D22725A3A}"/>
              </a:ext>
            </a:extLst>
          </p:cNvPr>
          <p:cNvGraphicFramePr>
            <a:graphicFrameLocks noGrp="1"/>
          </p:cNvGraphicFramePr>
          <p:nvPr/>
        </p:nvGraphicFramePr>
        <p:xfrm>
          <a:off x="0" y="2982359"/>
          <a:ext cx="12191994" cy="893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74584532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23952102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935571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805687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892481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2903074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7275908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915342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9971073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5095400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1656825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128721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2930562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6319306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6276917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2873756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8394427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59467058"/>
                    </a:ext>
                  </a:extLst>
                </a:gridCol>
              </a:tblGrid>
              <a:tr h="8932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Head</a:t>
                      </a:r>
                    </a:p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Foot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Head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LL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E1E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Foot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Head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Foot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Head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LL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F20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F20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Foot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107506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F2BA0BA-8803-492B-88E0-3E4AAD3D0BC8}"/>
              </a:ext>
            </a:extLst>
          </p:cNvPr>
          <p:cNvGraphicFramePr>
            <a:graphicFrameLocks noGrp="1"/>
          </p:cNvGraphicFramePr>
          <p:nvPr/>
        </p:nvGraphicFramePr>
        <p:xfrm>
          <a:off x="182283" y="4775201"/>
          <a:ext cx="681317" cy="55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317">
                  <a:extLst>
                    <a:ext uri="{9D8B030D-6E8A-4147-A177-3AD203B41FA5}">
                      <a16:colId xmlns:a16="http://schemas.microsoft.com/office/drawing/2014/main" val="682403184"/>
                    </a:ext>
                  </a:extLst>
                </a:gridCol>
              </a:tblGrid>
              <a:tr h="558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60728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6116BD1-1F6E-4F81-819C-BBFA3A7F4E46}"/>
              </a:ext>
            </a:extLst>
          </p:cNvPr>
          <p:cNvSpPr txBox="1"/>
          <p:nvPr/>
        </p:nvSpPr>
        <p:spPr>
          <a:xfrm>
            <a:off x="1075765" y="4869835"/>
            <a:ext cx="116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Allocated</a:t>
            </a:r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588B83A5-6211-44C9-B1B1-E63ECD8392DF}"/>
              </a:ext>
            </a:extLst>
          </p:cNvPr>
          <p:cNvGraphicFramePr>
            <a:graphicFrameLocks noGrp="1"/>
          </p:cNvGraphicFramePr>
          <p:nvPr/>
        </p:nvGraphicFramePr>
        <p:xfrm>
          <a:off x="182283" y="5549154"/>
          <a:ext cx="681317" cy="55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317">
                  <a:extLst>
                    <a:ext uri="{9D8B030D-6E8A-4147-A177-3AD203B41FA5}">
                      <a16:colId xmlns:a16="http://schemas.microsoft.com/office/drawing/2014/main" val="682403184"/>
                    </a:ext>
                  </a:extLst>
                </a:gridCol>
              </a:tblGrid>
              <a:tr h="558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F20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60728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7C47C26-B62C-4570-846C-54D6F71C21E6}"/>
              </a:ext>
            </a:extLst>
          </p:cNvPr>
          <p:cNvSpPr txBox="1"/>
          <p:nvPr/>
        </p:nvSpPr>
        <p:spPr>
          <a:xfrm>
            <a:off x="1075765" y="5643788"/>
            <a:ext cx="116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BD0B1F-C602-43A9-9F21-4776B4F3EF49}"/>
              </a:ext>
            </a:extLst>
          </p:cNvPr>
          <p:cNvSpPr txBox="1"/>
          <p:nvPr/>
        </p:nvSpPr>
        <p:spPr>
          <a:xfrm>
            <a:off x="2163479" y="1690688"/>
            <a:ext cx="3932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What if we remove this one?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D42AC4A5-8C0E-45E9-9958-F1E66ECC0A8A}"/>
              </a:ext>
            </a:extLst>
          </p:cNvPr>
          <p:cNvSpPr/>
          <p:nvPr/>
        </p:nvSpPr>
        <p:spPr>
          <a:xfrm>
            <a:off x="2719294" y="2152353"/>
            <a:ext cx="651436" cy="7710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-Turn 11">
            <a:extLst>
              <a:ext uri="{FF2B5EF4-FFF2-40B4-BE49-F238E27FC236}">
                <a16:creationId xmlns:a16="http://schemas.microsoft.com/office/drawing/2014/main" id="{75CC13CD-D4B4-4A9B-934A-C2B2DE5884EF}"/>
              </a:ext>
            </a:extLst>
          </p:cNvPr>
          <p:cNvSpPr/>
          <p:nvPr/>
        </p:nvSpPr>
        <p:spPr>
          <a:xfrm>
            <a:off x="9678894" y="2262931"/>
            <a:ext cx="2943412" cy="573741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22F1968A-8DC7-43E0-868F-8B1C97490B71}"/>
              </a:ext>
            </a:extLst>
          </p:cNvPr>
          <p:cNvSpPr/>
          <p:nvPr/>
        </p:nvSpPr>
        <p:spPr>
          <a:xfrm rot="10800000">
            <a:off x="-753035" y="3920609"/>
            <a:ext cx="4446494" cy="639237"/>
          </a:xfrm>
          <a:prstGeom prst="uturnArrow">
            <a:avLst>
              <a:gd name="adj1" fmla="val 28125"/>
              <a:gd name="adj2" fmla="val 20313"/>
              <a:gd name="adj3" fmla="val 25000"/>
              <a:gd name="adj4" fmla="val 43750"/>
              <a:gd name="adj5" fmla="val 100000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U-Turn 13">
            <a:extLst>
              <a:ext uri="{FF2B5EF4-FFF2-40B4-BE49-F238E27FC236}">
                <a16:creationId xmlns:a16="http://schemas.microsoft.com/office/drawing/2014/main" id="{3E10AE60-0EB3-47F1-94F6-F41DFB1E78CA}"/>
              </a:ext>
            </a:extLst>
          </p:cNvPr>
          <p:cNvSpPr/>
          <p:nvPr/>
        </p:nvSpPr>
        <p:spPr>
          <a:xfrm>
            <a:off x="3645647" y="2298040"/>
            <a:ext cx="5564094" cy="573741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U-Turn 14">
            <a:extLst>
              <a:ext uri="{FF2B5EF4-FFF2-40B4-BE49-F238E27FC236}">
                <a16:creationId xmlns:a16="http://schemas.microsoft.com/office/drawing/2014/main" id="{15F052D8-7FE3-4252-897E-3DE56B3F32CC}"/>
              </a:ext>
            </a:extLst>
          </p:cNvPr>
          <p:cNvSpPr/>
          <p:nvPr/>
        </p:nvSpPr>
        <p:spPr>
          <a:xfrm rot="10800000">
            <a:off x="2976282" y="3920609"/>
            <a:ext cx="6762378" cy="639237"/>
          </a:xfrm>
          <a:prstGeom prst="uturnArrow">
            <a:avLst>
              <a:gd name="adj1" fmla="val 28125"/>
              <a:gd name="adj2" fmla="val 20313"/>
              <a:gd name="adj3" fmla="val 25000"/>
              <a:gd name="adj4" fmla="val 43750"/>
              <a:gd name="adj5" fmla="val 100000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C98B4EE-3813-4E8A-A2CF-9C55C0CF49D1}"/>
              </a:ext>
            </a:extLst>
          </p:cNvPr>
          <p:cNvSpPr/>
          <p:nvPr/>
        </p:nvSpPr>
        <p:spPr>
          <a:xfrm>
            <a:off x="9248325" y="97360"/>
            <a:ext cx="2884349" cy="111078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6181F9-6E17-4409-A0F8-BD02437748B6}"/>
              </a:ext>
            </a:extLst>
          </p:cNvPr>
          <p:cNvSpPr txBox="1"/>
          <p:nvPr/>
        </p:nvSpPr>
        <p:spPr>
          <a:xfrm>
            <a:off x="9248326" y="268572"/>
            <a:ext cx="28843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Address-ordered policy used here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398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6AC3-F240-492A-85E2-791AB080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How was the cache lab?</a:t>
            </a:r>
          </a:p>
        </p:txBody>
      </p:sp>
    </p:spTree>
    <p:extLst>
      <p:ext uri="{BB962C8B-B14F-4D97-AF65-F5344CB8AC3E}">
        <p14:creationId xmlns:p14="http://schemas.microsoft.com/office/powerpoint/2010/main" val="10117769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Coalescing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FD25D32-2EB0-4005-A193-EC3D22725A3A}"/>
              </a:ext>
            </a:extLst>
          </p:cNvPr>
          <p:cNvGraphicFramePr>
            <a:graphicFrameLocks noGrp="1"/>
          </p:cNvGraphicFramePr>
          <p:nvPr/>
        </p:nvGraphicFramePr>
        <p:xfrm>
          <a:off x="0" y="2982359"/>
          <a:ext cx="12191994" cy="893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74584532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23952102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935571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805687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892481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2903074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7275908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915342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9971073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5095400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1656825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128721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2930562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6319306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6276917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2873756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8394427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59467058"/>
                    </a:ext>
                  </a:extLst>
                </a:gridCol>
              </a:tblGrid>
              <a:tr h="8932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Head</a:t>
                      </a:r>
                    </a:p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Foot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Head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Foot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Head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Foot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Head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LL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F20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F20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Foot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107506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F2BA0BA-8803-492B-88E0-3E4AAD3D0BC8}"/>
              </a:ext>
            </a:extLst>
          </p:cNvPr>
          <p:cNvGraphicFramePr>
            <a:graphicFrameLocks noGrp="1"/>
          </p:cNvGraphicFramePr>
          <p:nvPr/>
        </p:nvGraphicFramePr>
        <p:xfrm>
          <a:off x="182283" y="4775201"/>
          <a:ext cx="681317" cy="55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317">
                  <a:extLst>
                    <a:ext uri="{9D8B030D-6E8A-4147-A177-3AD203B41FA5}">
                      <a16:colId xmlns:a16="http://schemas.microsoft.com/office/drawing/2014/main" val="682403184"/>
                    </a:ext>
                  </a:extLst>
                </a:gridCol>
              </a:tblGrid>
              <a:tr h="558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60728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6116BD1-1F6E-4F81-819C-BBFA3A7F4E46}"/>
              </a:ext>
            </a:extLst>
          </p:cNvPr>
          <p:cNvSpPr txBox="1"/>
          <p:nvPr/>
        </p:nvSpPr>
        <p:spPr>
          <a:xfrm>
            <a:off x="1075765" y="4869835"/>
            <a:ext cx="116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Allocated</a:t>
            </a:r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588B83A5-6211-44C9-B1B1-E63ECD8392DF}"/>
              </a:ext>
            </a:extLst>
          </p:cNvPr>
          <p:cNvGraphicFramePr>
            <a:graphicFrameLocks noGrp="1"/>
          </p:cNvGraphicFramePr>
          <p:nvPr/>
        </p:nvGraphicFramePr>
        <p:xfrm>
          <a:off x="182283" y="5549154"/>
          <a:ext cx="681317" cy="55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317">
                  <a:extLst>
                    <a:ext uri="{9D8B030D-6E8A-4147-A177-3AD203B41FA5}">
                      <a16:colId xmlns:a16="http://schemas.microsoft.com/office/drawing/2014/main" val="682403184"/>
                    </a:ext>
                  </a:extLst>
                </a:gridCol>
              </a:tblGrid>
              <a:tr h="558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F20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60728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7C47C26-B62C-4570-846C-54D6F71C21E6}"/>
              </a:ext>
            </a:extLst>
          </p:cNvPr>
          <p:cNvSpPr txBox="1"/>
          <p:nvPr/>
        </p:nvSpPr>
        <p:spPr>
          <a:xfrm>
            <a:off x="1075765" y="5643788"/>
            <a:ext cx="116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Free</a:t>
            </a:r>
          </a:p>
        </p:txBody>
      </p:sp>
      <p:sp>
        <p:nvSpPr>
          <p:cNvPr id="16" name="Arrow: U-Turn 15">
            <a:extLst>
              <a:ext uri="{FF2B5EF4-FFF2-40B4-BE49-F238E27FC236}">
                <a16:creationId xmlns:a16="http://schemas.microsoft.com/office/drawing/2014/main" id="{16EC3EED-1E3E-45B9-B480-A2F9FD53D863}"/>
              </a:ext>
            </a:extLst>
          </p:cNvPr>
          <p:cNvSpPr/>
          <p:nvPr/>
        </p:nvSpPr>
        <p:spPr>
          <a:xfrm>
            <a:off x="9678894" y="2262931"/>
            <a:ext cx="2943412" cy="573741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U-Turn 18">
            <a:extLst>
              <a:ext uri="{FF2B5EF4-FFF2-40B4-BE49-F238E27FC236}">
                <a16:creationId xmlns:a16="http://schemas.microsoft.com/office/drawing/2014/main" id="{42A55530-064B-4393-A3D3-B9E028CDC838}"/>
              </a:ext>
            </a:extLst>
          </p:cNvPr>
          <p:cNvSpPr/>
          <p:nvPr/>
        </p:nvSpPr>
        <p:spPr>
          <a:xfrm rot="10800000">
            <a:off x="-1972236" y="3920611"/>
            <a:ext cx="11830426" cy="639237"/>
          </a:xfrm>
          <a:prstGeom prst="uturnArrow">
            <a:avLst>
              <a:gd name="adj1" fmla="val 28125"/>
              <a:gd name="adj2" fmla="val 20313"/>
              <a:gd name="adj3" fmla="val 25000"/>
              <a:gd name="adj4" fmla="val 43750"/>
              <a:gd name="adj5" fmla="val 100000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B0F63E-6A03-47C8-A0A9-514BE1CC4749}"/>
              </a:ext>
            </a:extLst>
          </p:cNvPr>
          <p:cNvSpPr txBox="1"/>
          <p:nvPr/>
        </p:nvSpPr>
        <p:spPr>
          <a:xfrm>
            <a:off x="4846914" y="1667587"/>
            <a:ext cx="3932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What if we remove this one?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40CBF7A8-463A-4EAF-ADA4-1171AD6EC985}"/>
              </a:ext>
            </a:extLst>
          </p:cNvPr>
          <p:cNvSpPr/>
          <p:nvPr/>
        </p:nvSpPr>
        <p:spPr>
          <a:xfrm>
            <a:off x="5402729" y="2129252"/>
            <a:ext cx="651436" cy="7710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089DCA-9309-46AF-85D1-6B12E74C15EC}"/>
              </a:ext>
            </a:extLst>
          </p:cNvPr>
          <p:cNvSpPr/>
          <p:nvPr/>
        </p:nvSpPr>
        <p:spPr>
          <a:xfrm>
            <a:off x="9248327" y="104803"/>
            <a:ext cx="2884349" cy="111078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51BD3B-C4F2-48F3-8A28-A71CA06992A7}"/>
              </a:ext>
            </a:extLst>
          </p:cNvPr>
          <p:cNvSpPr txBox="1"/>
          <p:nvPr/>
        </p:nvSpPr>
        <p:spPr>
          <a:xfrm>
            <a:off x="9248327" y="191755"/>
            <a:ext cx="28843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Address-ordered policy on the rest of these slides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1524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Coalescing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FD25D32-2EB0-4005-A193-EC3D22725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891237"/>
              </p:ext>
            </p:extLst>
          </p:nvPr>
        </p:nvGraphicFramePr>
        <p:xfrm>
          <a:off x="0" y="2982359"/>
          <a:ext cx="12191994" cy="893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74584532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23952102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935571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805687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892481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2903074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7275908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915342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9971073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5095400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1656825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128721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2930562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6319306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6276917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2873756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8394427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59467058"/>
                    </a:ext>
                  </a:extLst>
                </a:gridCol>
              </a:tblGrid>
              <a:tr h="8932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Head</a:t>
                      </a:r>
                    </a:p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Foot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Head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Foot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Head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Head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LL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F20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F20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Foot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107506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F2BA0BA-8803-492B-88E0-3E4AAD3D0BC8}"/>
              </a:ext>
            </a:extLst>
          </p:cNvPr>
          <p:cNvGraphicFramePr>
            <a:graphicFrameLocks noGrp="1"/>
          </p:cNvGraphicFramePr>
          <p:nvPr/>
        </p:nvGraphicFramePr>
        <p:xfrm>
          <a:off x="182283" y="4775201"/>
          <a:ext cx="681317" cy="55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317">
                  <a:extLst>
                    <a:ext uri="{9D8B030D-6E8A-4147-A177-3AD203B41FA5}">
                      <a16:colId xmlns:a16="http://schemas.microsoft.com/office/drawing/2014/main" val="682403184"/>
                    </a:ext>
                  </a:extLst>
                </a:gridCol>
              </a:tblGrid>
              <a:tr h="558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60728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6116BD1-1F6E-4F81-819C-BBFA3A7F4E46}"/>
              </a:ext>
            </a:extLst>
          </p:cNvPr>
          <p:cNvSpPr txBox="1"/>
          <p:nvPr/>
        </p:nvSpPr>
        <p:spPr>
          <a:xfrm>
            <a:off x="1075765" y="4869835"/>
            <a:ext cx="116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Allocated</a:t>
            </a:r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588B83A5-6211-44C9-B1B1-E63ECD8392DF}"/>
              </a:ext>
            </a:extLst>
          </p:cNvPr>
          <p:cNvGraphicFramePr>
            <a:graphicFrameLocks noGrp="1"/>
          </p:cNvGraphicFramePr>
          <p:nvPr/>
        </p:nvGraphicFramePr>
        <p:xfrm>
          <a:off x="182283" y="5549154"/>
          <a:ext cx="681317" cy="55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317">
                  <a:extLst>
                    <a:ext uri="{9D8B030D-6E8A-4147-A177-3AD203B41FA5}">
                      <a16:colId xmlns:a16="http://schemas.microsoft.com/office/drawing/2014/main" val="682403184"/>
                    </a:ext>
                  </a:extLst>
                </a:gridCol>
              </a:tblGrid>
              <a:tr h="558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F20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60728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7C47C26-B62C-4570-846C-54D6F71C21E6}"/>
              </a:ext>
            </a:extLst>
          </p:cNvPr>
          <p:cNvSpPr txBox="1"/>
          <p:nvPr/>
        </p:nvSpPr>
        <p:spPr>
          <a:xfrm>
            <a:off x="1075765" y="5643788"/>
            <a:ext cx="116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Free</a:t>
            </a:r>
          </a:p>
        </p:txBody>
      </p:sp>
      <p:sp>
        <p:nvSpPr>
          <p:cNvPr id="16" name="Arrow: U-Turn 15">
            <a:extLst>
              <a:ext uri="{FF2B5EF4-FFF2-40B4-BE49-F238E27FC236}">
                <a16:creationId xmlns:a16="http://schemas.microsoft.com/office/drawing/2014/main" id="{16EC3EED-1E3E-45B9-B480-A2F9FD53D863}"/>
              </a:ext>
            </a:extLst>
          </p:cNvPr>
          <p:cNvSpPr/>
          <p:nvPr/>
        </p:nvSpPr>
        <p:spPr>
          <a:xfrm>
            <a:off x="9678894" y="2262931"/>
            <a:ext cx="2943412" cy="573741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U-Turn 18">
            <a:extLst>
              <a:ext uri="{FF2B5EF4-FFF2-40B4-BE49-F238E27FC236}">
                <a16:creationId xmlns:a16="http://schemas.microsoft.com/office/drawing/2014/main" id="{42A55530-064B-4393-A3D3-B9E028CDC838}"/>
              </a:ext>
            </a:extLst>
          </p:cNvPr>
          <p:cNvSpPr/>
          <p:nvPr/>
        </p:nvSpPr>
        <p:spPr>
          <a:xfrm rot="10800000">
            <a:off x="-1972236" y="3920611"/>
            <a:ext cx="11830426" cy="639237"/>
          </a:xfrm>
          <a:prstGeom prst="uturnArrow">
            <a:avLst>
              <a:gd name="adj1" fmla="val 28125"/>
              <a:gd name="adj2" fmla="val 20313"/>
              <a:gd name="adj3" fmla="val 25000"/>
              <a:gd name="adj4" fmla="val 43750"/>
              <a:gd name="adj5" fmla="val 100000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B0F63E-6A03-47C8-A0A9-514BE1CC4749}"/>
              </a:ext>
            </a:extLst>
          </p:cNvPr>
          <p:cNvSpPr txBox="1"/>
          <p:nvPr/>
        </p:nvSpPr>
        <p:spPr>
          <a:xfrm>
            <a:off x="4846914" y="1667587"/>
            <a:ext cx="3932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What if we remove this one?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40CBF7A8-463A-4EAF-ADA4-1171AD6EC985}"/>
              </a:ext>
            </a:extLst>
          </p:cNvPr>
          <p:cNvSpPr/>
          <p:nvPr/>
        </p:nvSpPr>
        <p:spPr>
          <a:xfrm>
            <a:off x="5402729" y="2129252"/>
            <a:ext cx="651436" cy="7710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989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Coalescing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FD25D32-2EB0-4005-A193-EC3D22725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145997"/>
              </p:ext>
            </p:extLst>
          </p:nvPr>
        </p:nvGraphicFramePr>
        <p:xfrm>
          <a:off x="0" y="2982359"/>
          <a:ext cx="12191994" cy="893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74584532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23952102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935571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805687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892481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2903074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7275908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915342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9971073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5095400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1656825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128721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2930562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6319306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6276917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2873756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8394427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59467058"/>
                    </a:ext>
                  </a:extLst>
                </a:gridCol>
              </a:tblGrid>
              <a:tr h="8932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Head</a:t>
                      </a:r>
                    </a:p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Foot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Head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Foot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Head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LL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F20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F20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Foot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107506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F2BA0BA-8803-492B-88E0-3E4AAD3D0BC8}"/>
              </a:ext>
            </a:extLst>
          </p:cNvPr>
          <p:cNvGraphicFramePr>
            <a:graphicFrameLocks noGrp="1"/>
          </p:cNvGraphicFramePr>
          <p:nvPr/>
        </p:nvGraphicFramePr>
        <p:xfrm>
          <a:off x="182283" y="4775201"/>
          <a:ext cx="681317" cy="55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317">
                  <a:extLst>
                    <a:ext uri="{9D8B030D-6E8A-4147-A177-3AD203B41FA5}">
                      <a16:colId xmlns:a16="http://schemas.microsoft.com/office/drawing/2014/main" val="682403184"/>
                    </a:ext>
                  </a:extLst>
                </a:gridCol>
              </a:tblGrid>
              <a:tr h="558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60728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6116BD1-1F6E-4F81-819C-BBFA3A7F4E46}"/>
              </a:ext>
            </a:extLst>
          </p:cNvPr>
          <p:cNvSpPr txBox="1"/>
          <p:nvPr/>
        </p:nvSpPr>
        <p:spPr>
          <a:xfrm>
            <a:off x="1075765" y="4869835"/>
            <a:ext cx="116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Allocated</a:t>
            </a:r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588B83A5-6211-44C9-B1B1-E63ECD8392DF}"/>
              </a:ext>
            </a:extLst>
          </p:cNvPr>
          <p:cNvGraphicFramePr>
            <a:graphicFrameLocks noGrp="1"/>
          </p:cNvGraphicFramePr>
          <p:nvPr/>
        </p:nvGraphicFramePr>
        <p:xfrm>
          <a:off x="182283" y="5549154"/>
          <a:ext cx="681317" cy="55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317">
                  <a:extLst>
                    <a:ext uri="{9D8B030D-6E8A-4147-A177-3AD203B41FA5}">
                      <a16:colId xmlns:a16="http://schemas.microsoft.com/office/drawing/2014/main" val="682403184"/>
                    </a:ext>
                  </a:extLst>
                </a:gridCol>
              </a:tblGrid>
              <a:tr h="558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F20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60728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7C47C26-B62C-4570-846C-54D6F71C21E6}"/>
              </a:ext>
            </a:extLst>
          </p:cNvPr>
          <p:cNvSpPr txBox="1"/>
          <p:nvPr/>
        </p:nvSpPr>
        <p:spPr>
          <a:xfrm>
            <a:off x="1075765" y="5643788"/>
            <a:ext cx="116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Free</a:t>
            </a:r>
          </a:p>
        </p:txBody>
      </p:sp>
      <p:sp>
        <p:nvSpPr>
          <p:cNvPr id="16" name="Arrow: U-Turn 15">
            <a:extLst>
              <a:ext uri="{FF2B5EF4-FFF2-40B4-BE49-F238E27FC236}">
                <a16:creationId xmlns:a16="http://schemas.microsoft.com/office/drawing/2014/main" id="{16EC3EED-1E3E-45B9-B480-A2F9FD53D863}"/>
              </a:ext>
            </a:extLst>
          </p:cNvPr>
          <p:cNvSpPr/>
          <p:nvPr/>
        </p:nvSpPr>
        <p:spPr>
          <a:xfrm>
            <a:off x="6367928" y="2326576"/>
            <a:ext cx="6660777" cy="573741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U-Turn 18">
            <a:extLst>
              <a:ext uri="{FF2B5EF4-FFF2-40B4-BE49-F238E27FC236}">
                <a16:creationId xmlns:a16="http://schemas.microsoft.com/office/drawing/2014/main" id="{42A55530-064B-4393-A3D3-B9E028CDC838}"/>
              </a:ext>
            </a:extLst>
          </p:cNvPr>
          <p:cNvSpPr/>
          <p:nvPr/>
        </p:nvSpPr>
        <p:spPr>
          <a:xfrm rot="10800000">
            <a:off x="-735106" y="3960642"/>
            <a:ext cx="7277845" cy="639237"/>
          </a:xfrm>
          <a:prstGeom prst="uturnArrow">
            <a:avLst>
              <a:gd name="adj1" fmla="val 28125"/>
              <a:gd name="adj2" fmla="val 20313"/>
              <a:gd name="adj3" fmla="val 25000"/>
              <a:gd name="adj4" fmla="val 43750"/>
              <a:gd name="adj5" fmla="val 100000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B0F63E-6A03-47C8-A0A9-514BE1CC4749}"/>
              </a:ext>
            </a:extLst>
          </p:cNvPr>
          <p:cNvSpPr txBox="1"/>
          <p:nvPr/>
        </p:nvSpPr>
        <p:spPr>
          <a:xfrm>
            <a:off x="4846914" y="1667587"/>
            <a:ext cx="3932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What if we remove this one?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40CBF7A8-463A-4EAF-ADA4-1171AD6EC985}"/>
              </a:ext>
            </a:extLst>
          </p:cNvPr>
          <p:cNvSpPr/>
          <p:nvPr/>
        </p:nvSpPr>
        <p:spPr>
          <a:xfrm>
            <a:off x="5402729" y="2129252"/>
            <a:ext cx="651436" cy="7710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71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Coalescing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FD25D32-2EB0-4005-A193-EC3D22725A3A}"/>
              </a:ext>
            </a:extLst>
          </p:cNvPr>
          <p:cNvGraphicFramePr>
            <a:graphicFrameLocks noGrp="1"/>
          </p:cNvGraphicFramePr>
          <p:nvPr/>
        </p:nvGraphicFramePr>
        <p:xfrm>
          <a:off x="0" y="2982359"/>
          <a:ext cx="12191994" cy="893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74584532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23952102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935571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805687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892481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2903074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7275908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915342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9971073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5095400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1656825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128721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2930562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6319306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6276917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2873756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8394427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59467058"/>
                    </a:ext>
                  </a:extLst>
                </a:gridCol>
              </a:tblGrid>
              <a:tr h="8932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Head</a:t>
                      </a:r>
                    </a:p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Foot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Head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LL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E1E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Foot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Head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Foot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Head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LL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F20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F20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Foot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107506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F2BA0BA-8803-492B-88E0-3E4AAD3D0BC8}"/>
              </a:ext>
            </a:extLst>
          </p:cNvPr>
          <p:cNvGraphicFramePr>
            <a:graphicFrameLocks noGrp="1"/>
          </p:cNvGraphicFramePr>
          <p:nvPr/>
        </p:nvGraphicFramePr>
        <p:xfrm>
          <a:off x="182283" y="4775201"/>
          <a:ext cx="681317" cy="55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317">
                  <a:extLst>
                    <a:ext uri="{9D8B030D-6E8A-4147-A177-3AD203B41FA5}">
                      <a16:colId xmlns:a16="http://schemas.microsoft.com/office/drawing/2014/main" val="682403184"/>
                    </a:ext>
                  </a:extLst>
                </a:gridCol>
              </a:tblGrid>
              <a:tr h="558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60728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6116BD1-1F6E-4F81-819C-BBFA3A7F4E46}"/>
              </a:ext>
            </a:extLst>
          </p:cNvPr>
          <p:cNvSpPr txBox="1"/>
          <p:nvPr/>
        </p:nvSpPr>
        <p:spPr>
          <a:xfrm>
            <a:off x="1075765" y="4869835"/>
            <a:ext cx="116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Allocated</a:t>
            </a:r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588B83A5-6211-44C9-B1B1-E63ECD8392DF}"/>
              </a:ext>
            </a:extLst>
          </p:cNvPr>
          <p:cNvGraphicFramePr>
            <a:graphicFrameLocks noGrp="1"/>
          </p:cNvGraphicFramePr>
          <p:nvPr/>
        </p:nvGraphicFramePr>
        <p:xfrm>
          <a:off x="182283" y="5549154"/>
          <a:ext cx="681317" cy="55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317">
                  <a:extLst>
                    <a:ext uri="{9D8B030D-6E8A-4147-A177-3AD203B41FA5}">
                      <a16:colId xmlns:a16="http://schemas.microsoft.com/office/drawing/2014/main" val="682403184"/>
                    </a:ext>
                  </a:extLst>
                </a:gridCol>
              </a:tblGrid>
              <a:tr h="558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F20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60728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7C47C26-B62C-4570-846C-54D6F71C21E6}"/>
              </a:ext>
            </a:extLst>
          </p:cNvPr>
          <p:cNvSpPr txBox="1"/>
          <p:nvPr/>
        </p:nvSpPr>
        <p:spPr>
          <a:xfrm>
            <a:off x="1075765" y="5643788"/>
            <a:ext cx="116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BD0B1F-C602-43A9-9F21-4776B4F3EF49}"/>
              </a:ext>
            </a:extLst>
          </p:cNvPr>
          <p:cNvSpPr txBox="1"/>
          <p:nvPr/>
        </p:nvSpPr>
        <p:spPr>
          <a:xfrm>
            <a:off x="4852891" y="1690688"/>
            <a:ext cx="3932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What if we remove this one?</a:t>
            </a:r>
          </a:p>
        </p:txBody>
      </p:sp>
      <p:sp>
        <p:nvSpPr>
          <p:cNvPr id="12" name="Arrow: U-Turn 11">
            <a:extLst>
              <a:ext uri="{FF2B5EF4-FFF2-40B4-BE49-F238E27FC236}">
                <a16:creationId xmlns:a16="http://schemas.microsoft.com/office/drawing/2014/main" id="{75CC13CD-D4B4-4A9B-934A-C2B2DE5884EF}"/>
              </a:ext>
            </a:extLst>
          </p:cNvPr>
          <p:cNvSpPr/>
          <p:nvPr/>
        </p:nvSpPr>
        <p:spPr>
          <a:xfrm>
            <a:off x="9678894" y="2262931"/>
            <a:ext cx="2943412" cy="573741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22F1968A-8DC7-43E0-868F-8B1C97490B71}"/>
              </a:ext>
            </a:extLst>
          </p:cNvPr>
          <p:cNvSpPr/>
          <p:nvPr/>
        </p:nvSpPr>
        <p:spPr>
          <a:xfrm rot="10800000">
            <a:off x="-753035" y="3920609"/>
            <a:ext cx="4446494" cy="639237"/>
          </a:xfrm>
          <a:prstGeom prst="uturnArrow">
            <a:avLst>
              <a:gd name="adj1" fmla="val 28125"/>
              <a:gd name="adj2" fmla="val 20313"/>
              <a:gd name="adj3" fmla="val 25000"/>
              <a:gd name="adj4" fmla="val 43750"/>
              <a:gd name="adj5" fmla="val 100000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U-Turn 13">
            <a:extLst>
              <a:ext uri="{FF2B5EF4-FFF2-40B4-BE49-F238E27FC236}">
                <a16:creationId xmlns:a16="http://schemas.microsoft.com/office/drawing/2014/main" id="{3E10AE60-0EB3-47F1-94F6-F41DFB1E78CA}"/>
              </a:ext>
            </a:extLst>
          </p:cNvPr>
          <p:cNvSpPr/>
          <p:nvPr/>
        </p:nvSpPr>
        <p:spPr>
          <a:xfrm>
            <a:off x="3645647" y="2298040"/>
            <a:ext cx="5564094" cy="573741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U-Turn 14">
            <a:extLst>
              <a:ext uri="{FF2B5EF4-FFF2-40B4-BE49-F238E27FC236}">
                <a16:creationId xmlns:a16="http://schemas.microsoft.com/office/drawing/2014/main" id="{15F052D8-7FE3-4252-897E-3DE56B3F32CC}"/>
              </a:ext>
            </a:extLst>
          </p:cNvPr>
          <p:cNvSpPr/>
          <p:nvPr/>
        </p:nvSpPr>
        <p:spPr>
          <a:xfrm rot="10800000">
            <a:off x="2976282" y="3920609"/>
            <a:ext cx="6762378" cy="639237"/>
          </a:xfrm>
          <a:prstGeom prst="uturnArrow">
            <a:avLst>
              <a:gd name="adj1" fmla="val 28125"/>
              <a:gd name="adj2" fmla="val 20313"/>
              <a:gd name="adj3" fmla="val 25000"/>
              <a:gd name="adj4" fmla="val 43750"/>
              <a:gd name="adj5" fmla="val 100000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D42AC4A5-8C0E-45E9-9958-F1E66ECC0A8A}"/>
              </a:ext>
            </a:extLst>
          </p:cNvPr>
          <p:cNvSpPr/>
          <p:nvPr/>
        </p:nvSpPr>
        <p:spPr>
          <a:xfrm>
            <a:off x="5408706" y="2152353"/>
            <a:ext cx="651436" cy="7710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855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Coalescing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FD25D32-2EB0-4005-A193-EC3D22725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944735"/>
              </p:ext>
            </p:extLst>
          </p:nvPr>
        </p:nvGraphicFramePr>
        <p:xfrm>
          <a:off x="0" y="2982359"/>
          <a:ext cx="12191994" cy="893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74584532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23952102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935571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805687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892481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2903074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7275908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915342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9971073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5095400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1656825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128721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2930562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6319306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6276917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2873756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8394427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59467058"/>
                    </a:ext>
                  </a:extLst>
                </a:gridCol>
              </a:tblGrid>
              <a:tr h="8932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Head</a:t>
                      </a:r>
                    </a:p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Foot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Head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LL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E1E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Foot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Head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Head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LL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F20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F20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Foot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107506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F2BA0BA-8803-492B-88E0-3E4AAD3D0BC8}"/>
              </a:ext>
            </a:extLst>
          </p:cNvPr>
          <p:cNvGraphicFramePr>
            <a:graphicFrameLocks noGrp="1"/>
          </p:cNvGraphicFramePr>
          <p:nvPr/>
        </p:nvGraphicFramePr>
        <p:xfrm>
          <a:off x="182283" y="4775201"/>
          <a:ext cx="681317" cy="55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317">
                  <a:extLst>
                    <a:ext uri="{9D8B030D-6E8A-4147-A177-3AD203B41FA5}">
                      <a16:colId xmlns:a16="http://schemas.microsoft.com/office/drawing/2014/main" val="682403184"/>
                    </a:ext>
                  </a:extLst>
                </a:gridCol>
              </a:tblGrid>
              <a:tr h="558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60728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6116BD1-1F6E-4F81-819C-BBFA3A7F4E46}"/>
              </a:ext>
            </a:extLst>
          </p:cNvPr>
          <p:cNvSpPr txBox="1"/>
          <p:nvPr/>
        </p:nvSpPr>
        <p:spPr>
          <a:xfrm>
            <a:off x="1075765" y="4869835"/>
            <a:ext cx="116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Allocated</a:t>
            </a:r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588B83A5-6211-44C9-B1B1-E63ECD8392DF}"/>
              </a:ext>
            </a:extLst>
          </p:cNvPr>
          <p:cNvGraphicFramePr>
            <a:graphicFrameLocks noGrp="1"/>
          </p:cNvGraphicFramePr>
          <p:nvPr/>
        </p:nvGraphicFramePr>
        <p:xfrm>
          <a:off x="182283" y="5549154"/>
          <a:ext cx="681317" cy="55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317">
                  <a:extLst>
                    <a:ext uri="{9D8B030D-6E8A-4147-A177-3AD203B41FA5}">
                      <a16:colId xmlns:a16="http://schemas.microsoft.com/office/drawing/2014/main" val="682403184"/>
                    </a:ext>
                  </a:extLst>
                </a:gridCol>
              </a:tblGrid>
              <a:tr h="558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F20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60728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7C47C26-B62C-4570-846C-54D6F71C21E6}"/>
              </a:ext>
            </a:extLst>
          </p:cNvPr>
          <p:cNvSpPr txBox="1"/>
          <p:nvPr/>
        </p:nvSpPr>
        <p:spPr>
          <a:xfrm>
            <a:off x="1075765" y="5643788"/>
            <a:ext cx="116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BD0B1F-C602-43A9-9F21-4776B4F3EF49}"/>
              </a:ext>
            </a:extLst>
          </p:cNvPr>
          <p:cNvSpPr txBox="1"/>
          <p:nvPr/>
        </p:nvSpPr>
        <p:spPr>
          <a:xfrm>
            <a:off x="4852891" y="1690688"/>
            <a:ext cx="3932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What if we remove this one?</a:t>
            </a:r>
          </a:p>
        </p:txBody>
      </p:sp>
      <p:sp>
        <p:nvSpPr>
          <p:cNvPr id="12" name="Arrow: U-Turn 11">
            <a:extLst>
              <a:ext uri="{FF2B5EF4-FFF2-40B4-BE49-F238E27FC236}">
                <a16:creationId xmlns:a16="http://schemas.microsoft.com/office/drawing/2014/main" id="{75CC13CD-D4B4-4A9B-934A-C2B2DE5884EF}"/>
              </a:ext>
            </a:extLst>
          </p:cNvPr>
          <p:cNvSpPr/>
          <p:nvPr/>
        </p:nvSpPr>
        <p:spPr>
          <a:xfrm>
            <a:off x="9678894" y="2262931"/>
            <a:ext cx="2943412" cy="573741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22F1968A-8DC7-43E0-868F-8B1C97490B71}"/>
              </a:ext>
            </a:extLst>
          </p:cNvPr>
          <p:cNvSpPr/>
          <p:nvPr/>
        </p:nvSpPr>
        <p:spPr>
          <a:xfrm rot="10800000">
            <a:off x="-753035" y="3920609"/>
            <a:ext cx="4446494" cy="639237"/>
          </a:xfrm>
          <a:prstGeom prst="uturnArrow">
            <a:avLst>
              <a:gd name="adj1" fmla="val 28125"/>
              <a:gd name="adj2" fmla="val 20313"/>
              <a:gd name="adj3" fmla="val 25000"/>
              <a:gd name="adj4" fmla="val 43750"/>
              <a:gd name="adj5" fmla="val 100000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U-Turn 13">
            <a:extLst>
              <a:ext uri="{FF2B5EF4-FFF2-40B4-BE49-F238E27FC236}">
                <a16:creationId xmlns:a16="http://schemas.microsoft.com/office/drawing/2014/main" id="{3E10AE60-0EB3-47F1-94F6-F41DFB1E78CA}"/>
              </a:ext>
            </a:extLst>
          </p:cNvPr>
          <p:cNvSpPr/>
          <p:nvPr/>
        </p:nvSpPr>
        <p:spPr>
          <a:xfrm>
            <a:off x="3645647" y="2298040"/>
            <a:ext cx="5564094" cy="573741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U-Turn 14">
            <a:extLst>
              <a:ext uri="{FF2B5EF4-FFF2-40B4-BE49-F238E27FC236}">
                <a16:creationId xmlns:a16="http://schemas.microsoft.com/office/drawing/2014/main" id="{15F052D8-7FE3-4252-897E-3DE56B3F32CC}"/>
              </a:ext>
            </a:extLst>
          </p:cNvPr>
          <p:cNvSpPr/>
          <p:nvPr/>
        </p:nvSpPr>
        <p:spPr>
          <a:xfrm rot="10800000">
            <a:off x="2976282" y="3920609"/>
            <a:ext cx="6762378" cy="639237"/>
          </a:xfrm>
          <a:prstGeom prst="uturnArrow">
            <a:avLst>
              <a:gd name="adj1" fmla="val 28125"/>
              <a:gd name="adj2" fmla="val 20313"/>
              <a:gd name="adj3" fmla="val 25000"/>
              <a:gd name="adj4" fmla="val 43750"/>
              <a:gd name="adj5" fmla="val 100000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D42AC4A5-8C0E-45E9-9958-F1E66ECC0A8A}"/>
              </a:ext>
            </a:extLst>
          </p:cNvPr>
          <p:cNvSpPr/>
          <p:nvPr/>
        </p:nvSpPr>
        <p:spPr>
          <a:xfrm>
            <a:off x="5408706" y="2152353"/>
            <a:ext cx="651436" cy="7710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47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Coalescing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FD25D32-2EB0-4005-A193-EC3D22725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000169"/>
              </p:ext>
            </p:extLst>
          </p:nvPr>
        </p:nvGraphicFramePr>
        <p:xfrm>
          <a:off x="0" y="2982359"/>
          <a:ext cx="12191994" cy="893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74584532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23952102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935571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805687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892481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2903074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7275908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915342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9971073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5095400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1656825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128721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2930562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6319306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6276917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2873756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8394427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59467058"/>
                    </a:ext>
                  </a:extLst>
                </a:gridCol>
              </a:tblGrid>
              <a:tr h="8932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Head</a:t>
                      </a:r>
                    </a:p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Foot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Head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LL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E1E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Foot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Head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LL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F20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F20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Foot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107506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F2BA0BA-8803-492B-88E0-3E4AAD3D0BC8}"/>
              </a:ext>
            </a:extLst>
          </p:cNvPr>
          <p:cNvGraphicFramePr>
            <a:graphicFrameLocks noGrp="1"/>
          </p:cNvGraphicFramePr>
          <p:nvPr/>
        </p:nvGraphicFramePr>
        <p:xfrm>
          <a:off x="182283" y="4775201"/>
          <a:ext cx="681317" cy="55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317">
                  <a:extLst>
                    <a:ext uri="{9D8B030D-6E8A-4147-A177-3AD203B41FA5}">
                      <a16:colId xmlns:a16="http://schemas.microsoft.com/office/drawing/2014/main" val="682403184"/>
                    </a:ext>
                  </a:extLst>
                </a:gridCol>
              </a:tblGrid>
              <a:tr h="558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60728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6116BD1-1F6E-4F81-819C-BBFA3A7F4E46}"/>
              </a:ext>
            </a:extLst>
          </p:cNvPr>
          <p:cNvSpPr txBox="1"/>
          <p:nvPr/>
        </p:nvSpPr>
        <p:spPr>
          <a:xfrm>
            <a:off x="1075765" y="4869835"/>
            <a:ext cx="116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Allocated</a:t>
            </a:r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588B83A5-6211-44C9-B1B1-E63ECD8392DF}"/>
              </a:ext>
            </a:extLst>
          </p:cNvPr>
          <p:cNvGraphicFramePr>
            <a:graphicFrameLocks noGrp="1"/>
          </p:cNvGraphicFramePr>
          <p:nvPr/>
        </p:nvGraphicFramePr>
        <p:xfrm>
          <a:off x="182283" y="5549154"/>
          <a:ext cx="681317" cy="55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317">
                  <a:extLst>
                    <a:ext uri="{9D8B030D-6E8A-4147-A177-3AD203B41FA5}">
                      <a16:colId xmlns:a16="http://schemas.microsoft.com/office/drawing/2014/main" val="682403184"/>
                    </a:ext>
                  </a:extLst>
                </a:gridCol>
              </a:tblGrid>
              <a:tr h="558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F20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60728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7C47C26-B62C-4570-846C-54D6F71C21E6}"/>
              </a:ext>
            </a:extLst>
          </p:cNvPr>
          <p:cNvSpPr txBox="1"/>
          <p:nvPr/>
        </p:nvSpPr>
        <p:spPr>
          <a:xfrm>
            <a:off x="1075765" y="5643788"/>
            <a:ext cx="116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BD0B1F-C602-43A9-9F21-4776B4F3EF49}"/>
              </a:ext>
            </a:extLst>
          </p:cNvPr>
          <p:cNvSpPr txBox="1"/>
          <p:nvPr/>
        </p:nvSpPr>
        <p:spPr>
          <a:xfrm>
            <a:off x="4852891" y="1690688"/>
            <a:ext cx="3932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What if we remove this one?</a:t>
            </a:r>
          </a:p>
        </p:txBody>
      </p:sp>
      <p:sp>
        <p:nvSpPr>
          <p:cNvPr id="12" name="Arrow: U-Turn 11">
            <a:extLst>
              <a:ext uri="{FF2B5EF4-FFF2-40B4-BE49-F238E27FC236}">
                <a16:creationId xmlns:a16="http://schemas.microsoft.com/office/drawing/2014/main" id="{75CC13CD-D4B4-4A9B-934A-C2B2DE5884EF}"/>
              </a:ext>
            </a:extLst>
          </p:cNvPr>
          <p:cNvSpPr/>
          <p:nvPr/>
        </p:nvSpPr>
        <p:spPr>
          <a:xfrm>
            <a:off x="9678894" y="2262931"/>
            <a:ext cx="2943412" cy="573741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22F1968A-8DC7-43E0-868F-8B1C97490B71}"/>
              </a:ext>
            </a:extLst>
          </p:cNvPr>
          <p:cNvSpPr/>
          <p:nvPr/>
        </p:nvSpPr>
        <p:spPr>
          <a:xfrm rot="10800000">
            <a:off x="-753035" y="3920609"/>
            <a:ext cx="4446494" cy="639237"/>
          </a:xfrm>
          <a:prstGeom prst="uturnArrow">
            <a:avLst>
              <a:gd name="adj1" fmla="val 28125"/>
              <a:gd name="adj2" fmla="val 20313"/>
              <a:gd name="adj3" fmla="val 25000"/>
              <a:gd name="adj4" fmla="val 43750"/>
              <a:gd name="adj5" fmla="val 100000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U-Turn 13">
            <a:extLst>
              <a:ext uri="{FF2B5EF4-FFF2-40B4-BE49-F238E27FC236}">
                <a16:creationId xmlns:a16="http://schemas.microsoft.com/office/drawing/2014/main" id="{3E10AE60-0EB3-47F1-94F6-F41DFB1E78CA}"/>
              </a:ext>
            </a:extLst>
          </p:cNvPr>
          <p:cNvSpPr/>
          <p:nvPr/>
        </p:nvSpPr>
        <p:spPr>
          <a:xfrm>
            <a:off x="3645647" y="2298040"/>
            <a:ext cx="5564094" cy="573741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U-Turn 14">
            <a:extLst>
              <a:ext uri="{FF2B5EF4-FFF2-40B4-BE49-F238E27FC236}">
                <a16:creationId xmlns:a16="http://schemas.microsoft.com/office/drawing/2014/main" id="{15F052D8-7FE3-4252-897E-3DE56B3F32CC}"/>
              </a:ext>
            </a:extLst>
          </p:cNvPr>
          <p:cNvSpPr/>
          <p:nvPr/>
        </p:nvSpPr>
        <p:spPr>
          <a:xfrm rot="10800000">
            <a:off x="2976282" y="3920609"/>
            <a:ext cx="6762378" cy="639237"/>
          </a:xfrm>
          <a:prstGeom prst="uturnArrow">
            <a:avLst>
              <a:gd name="adj1" fmla="val 28125"/>
              <a:gd name="adj2" fmla="val 20313"/>
              <a:gd name="adj3" fmla="val 25000"/>
              <a:gd name="adj4" fmla="val 43750"/>
              <a:gd name="adj5" fmla="val 100000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D42AC4A5-8C0E-45E9-9958-F1E66ECC0A8A}"/>
              </a:ext>
            </a:extLst>
          </p:cNvPr>
          <p:cNvSpPr/>
          <p:nvPr/>
        </p:nvSpPr>
        <p:spPr>
          <a:xfrm>
            <a:off x="5408706" y="2152353"/>
            <a:ext cx="651436" cy="7710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759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Coalescing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FD25D32-2EB0-4005-A193-EC3D22725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697901"/>
              </p:ext>
            </p:extLst>
          </p:nvPr>
        </p:nvGraphicFramePr>
        <p:xfrm>
          <a:off x="0" y="2982359"/>
          <a:ext cx="12191994" cy="893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74584532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23952102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935571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805687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892481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2903074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7275908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915342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9971073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5095400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1656825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128721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2930562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6319306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6276917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2873756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8394427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59467058"/>
                    </a:ext>
                  </a:extLst>
                </a:gridCol>
              </a:tblGrid>
              <a:tr h="8932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Head</a:t>
                      </a:r>
                    </a:p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Foot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Head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LL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E1E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LL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F20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F20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Foot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107506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F2BA0BA-8803-492B-88E0-3E4AAD3D0BC8}"/>
              </a:ext>
            </a:extLst>
          </p:cNvPr>
          <p:cNvGraphicFramePr>
            <a:graphicFrameLocks noGrp="1"/>
          </p:cNvGraphicFramePr>
          <p:nvPr/>
        </p:nvGraphicFramePr>
        <p:xfrm>
          <a:off x="182283" y="4775201"/>
          <a:ext cx="681317" cy="55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317">
                  <a:extLst>
                    <a:ext uri="{9D8B030D-6E8A-4147-A177-3AD203B41FA5}">
                      <a16:colId xmlns:a16="http://schemas.microsoft.com/office/drawing/2014/main" val="682403184"/>
                    </a:ext>
                  </a:extLst>
                </a:gridCol>
              </a:tblGrid>
              <a:tr h="558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60728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6116BD1-1F6E-4F81-819C-BBFA3A7F4E46}"/>
              </a:ext>
            </a:extLst>
          </p:cNvPr>
          <p:cNvSpPr txBox="1"/>
          <p:nvPr/>
        </p:nvSpPr>
        <p:spPr>
          <a:xfrm>
            <a:off x="1075765" y="4869835"/>
            <a:ext cx="116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Allocated</a:t>
            </a:r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588B83A5-6211-44C9-B1B1-E63ECD8392DF}"/>
              </a:ext>
            </a:extLst>
          </p:cNvPr>
          <p:cNvGraphicFramePr>
            <a:graphicFrameLocks noGrp="1"/>
          </p:cNvGraphicFramePr>
          <p:nvPr/>
        </p:nvGraphicFramePr>
        <p:xfrm>
          <a:off x="182283" y="5549154"/>
          <a:ext cx="681317" cy="55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317">
                  <a:extLst>
                    <a:ext uri="{9D8B030D-6E8A-4147-A177-3AD203B41FA5}">
                      <a16:colId xmlns:a16="http://schemas.microsoft.com/office/drawing/2014/main" val="682403184"/>
                    </a:ext>
                  </a:extLst>
                </a:gridCol>
              </a:tblGrid>
              <a:tr h="558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F20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60728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7C47C26-B62C-4570-846C-54D6F71C21E6}"/>
              </a:ext>
            </a:extLst>
          </p:cNvPr>
          <p:cNvSpPr txBox="1"/>
          <p:nvPr/>
        </p:nvSpPr>
        <p:spPr>
          <a:xfrm>
            <a:off x="1075765" y="5643788"/>
            <a:ext cx="116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BD0B1F-C602-43A9-9F21-4776B4F3EF49}"/>
              </a:ext>
            </a:extLst>
          </p:cNvPr>
          <p:cNvSpPr txBox="1"/>
          <p:nvPr/>
        </p:nvSpPr>
        <p:spPr>
          <a:xfrm>
            <a:off x="4852891" y="1690688"/>
            <a:ext cx="3932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What if we remove this one?</a:t>
            </a:r>
          </a:p>
        </p:txBody>
      </p:sp>
      <p:sp>
        <p:nvSpPr>
          <p:cNvPr id="12" name="Arrow: U-Turn 11">
            <a:extLst>
              <a:ext uri="{FF2B5EF4-FFF2-40B4-BE49-F238E27FC236}">
                <a16:creationId xmlns:a16="http://schemas.microsoft.com/office/drawing/2014/main" id="{75CC13CD-D4B4-4A9B-934A-C2B2DE5884EF}"/>
              </a:ext>
            </a:extLst>
          </p:cNvPr>
          <p:cNvSpPr/>
          <p:nvPr/>
        </p:nvSpPr>
        <p:spPr>
          <a:xfrm>
            <a:off x="9678894" y="2262931"/>
            <a:ext cx="2943412" cy="573741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22F1968A-8DC7-43E0-868F-8B1C97490B71}"/>
              </a:ext>
            </a:extLst>
          </p:cNvPr>
          <p:cNvSpPr/>
          <p:nvPr/>
        </p:nvSpPr>
        <p:spPr>
          <a:xfrm rot="10800000">
            <a:off x="-753035" y="3920609"/>
            <a:ext cx="4446494" cy="639237"/>
          </a:xfrm>
          <a:prstGeom prst="uturnArrow">
            <a:avLst>
              <a:gd name="adj1" fmla="val 28125"/>
              <a:gd name="adj2" fmla="val 20313"/>
              <a:gd name="adj3" fmla="val 25000"/>
              <a:gd name="adj4" fmla="val 43750"/>
              <a:gd name="adj5" fmla="val 100000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U-Turn 13">
            <a:extLst>
              <a:ext uri="{FF2B5EF4-FFF2-40B4-BE49-F238E27FC236}">
                <a16:creationId xmlns:a16="http://schemas.microsoft.com/office/drawing/2014/main" id="{3E10AE60-0EB3-47F1-94F6-F41DFB1E78CA}"/>
              </a:ext>
            </a:extLst>
          </p:cNvPr>
          <p:cNvSpPr/>
          <p:nvPr/>
        </p:nvSpPr>
        <p:spPr>
          <a:xfrm>
            <a:off x="3645647" y="2298040"/>
            <a:ext cx="5564094" cy="573741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U-Turn 14">
            <a:extLst>
              <a:ext uri="{FF2B5EF4-FFF2-40B4-BE49-F238E27FC236}">
                <a16:creationId xmlns:a16="http://schemas.microsoft.com/office/drawing/2014/main" id="{15F052D8-7FE3-4252-897E-3DE56B3F32CC}"/>
              </a:ext>
            </a:extLst>
          </p:cNvPr>
          <p:cNvSpPr/>
          <p:nvPr/>
        </p:nvSpPr>
        <p:spPr>
          <a:xfrm rot="10800000">
            <a:off x="2976282" y="3920609"/>
            <a:ext cx="6762378" cy="639237"/>
          </a:xfrm>
          <a:prstGeom prst="uturnArrow">
            <a:avLst>
              <a:gd name="adj1" fmla="val 28125"/>
              <a:gd name="adj2" fmla="val 20313"/>
              <a:gd name="adj3" fmla="val 25000"/>
              <a:gd name="adj4" fmla="val 43750"/>
              <a:gd name="adj5" fmla="val 100000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D42AC4A5-8C0E-45E9-9958-F1E66ECC0A8A}"/>
              </a:ext>
            </a:extLst>
          </p:cNvPr>
          <p:cNvSpPr/>
          <p:nvPr/>
        </p:nvSpPr>
        <p:spPr>
          <a:xfrm>
            <a:off x="5408706" y="2152353"/>
            <a:ext cx="651436" cy="7710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350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Coalescing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FD25D32-2EB0-4005-A193-EC3D22725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588529"/>
              </p:ext>
            </p:extLst>
          </p:nvPr>
        </p:nvGraphicFramePr>
        <p:xfrm>
          <a:off x="0" y="2982359"/>
          <a:ext cx="12191994" cy="893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74584532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23952102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935571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805687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892481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2903074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7275908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915342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9971073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5095400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1656825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128721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2930562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6319306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6276917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2873756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8394427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59467058"/>
                    </a:ext>
                  </a:extLst>
                </a:gridCol>
              </a:tblGrid>
              <a:tr h="8932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Head</a:t>
                      </a:r>
                    </a:p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Foot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Head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LL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1022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1022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1022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1022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1022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1022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1022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1022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1022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F20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F20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Foot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107506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F2BA0BA-8803-492B-88E0-3E4AAD3D0BC8}"/>
              </a:ext>
            </a:extLst>
          </p:cNvPr>
          <p:cNvGraphicFramePr>
            <a:graphicFrameLocks noGrp="1"/>
          </p:cNvGraphicFramePr>
          <p:nvPr/>
        </p:nvGraphicFramePr>
        <p:xfrm>
          <a:off x="182283" y="4775201"/>
          <a:ext cx="681317" cy="55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317">
                  <a:extLst>
                    <a:ext uri="{9D8B030D-6E8A-4147-A177-3AD203B41FA5}">
                      <a16:colId xmlns:a16="http://schemas.microsoft.com/office/drawing/2014/main" val="682403184"/>
                    </a:ext>
                  </a:extLst>
                </a:gridCol>
              </a:tblGrid>
              <a:tr h="558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60728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6116BD1-1F6E-4F81-819C-BBFA3A7F4E46}"/>
              </a:ext>
            </a:extLst>
          </p:cNvPr>
          <p:cNvSpPr txBox="1"/>
          <p:nvPr/>
        </p:nvSpPr>
        <p:spPr>
          <a:xfrm>
            <a:off x="1075765" y="4869835"/>
            <a:ext cx="116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Allocated</a:t>
            </a:r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588B83A5-6211-44C9-B1B1-E63ECD8392DF}"/>
              </a:ext>
            </a:extLst>
          </p:cNvPr>
          <p:cNvGraphicFramePr>
            <a:graphicFrameLocks noGrp="1"/>
          </p:cNvGraphicFramePr>
          <p:nvPr/>
        </p:nvGraphicFramePr>
        <p:xfrm>
          <a:off x="182283" y="5549154"/>
          <a:ext cx="681317" cy="55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317">
                  <a:extLst>
                    <a:ext uri="{9D8B030D-6E8A-4147-A177-3AD203B41FA5}">
                      <a16:colId xmlns:a16="http://schemas.microsoft.com/office/drawing/2014/main" val="682403184"/>
                    </a:ext>
                  </a:extLst>
                </a:gridCol>
              </a:tblGrid>
              <a:tr h="558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F20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60728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7C47C26-B62C-4570-846C-54D6F71C21E6}"/>
              </a:ext>
            </a:extLst>
          </p:cNvPr>
          <p:cNvSpPr txBox="1"/>
          <p:nvPr/>
        </p:nvSpPr>
        <p:spPr>
          <a:xfrm>
            <a:off x="1075765" y="5643788"/>
            <a:ext cx="116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BD0B1F-C602-43A9-9F21-4776B4F3EF49}"/>
              </a:ext>
            </a:extLst>
          </p:cNvPr>
          <p:cNvSpPr txBox="1"/>
          <p:nvPr/>
        </p:nvSpPr>
        <p:spPr>
          <a:xfrm>
            <a:off x="4852891" y="1690688"/>
            <a:ext cx="3932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What if we remove this one?</a:t>
            </a: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22F1968A-8DC7-43E0-868F-8B1C97490B71}"/>
              </a:ext>
            </a:extLst>
          </p:cNvPr>
          <p:cNvSpPr/>
          <p:nvPr/>
        </p:nvSpPr>
        <p:spPr>
          <a:xfrm rot="10800000">
            <a:off x="-753035" y="3920609"/>
            <a:ext cx="4446494" cy="639237"/>
          </a:xfrm>
          <a:prstGeom prst="uturnArrow">
            <a:avLst>
              <a:gd name="adj1" fmla="val 28125"/>
              <a:gd name="adj2" fmla="val 20313"/>
              <a:gd name="adj3" fmla="val 25000"/>
              <a:gd name="adj4" fmla="val 43750"/>
              <a:gd name="adj5" fmla="val 100000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U-Turn 13">
            <a:extLst>
              <a:ext uri="{FF2B5EF4-FFF2-40B4-BE49-F238E27FC236}">
                <a16:creationId xmlns:a16="http://schemas.microsoft.com/office/drawing/2014/main" id="{3E10AE60-0EB3-47F1-94F6-F41DFB1E78CA}"/>
              </a:ext>
            </a:extLst>
          </p:cNvPr>
          <p:cNvSpPr/>
          <p:nvPr/>
        </p:nvSpPr>
        <p:spPr>
          <a:xfrm>
            <a:off x="3645647" y="2298040"/>
            <a:ext cx="5564094" cy="573741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U-Turn 14">
            <a:extLst>
              <a:ext uri="{FF2B5EF4-FFF2-40B4-BE49-F238E27FC236}">
                <a16:creationId xmlns:a16="http://schemas.microsoft.com/office/drawing/2014/main" id="{15F052D8-7FE3-4252-897E-3DE56B3F32CC}"/>
              </a:ext>
            </a:extLst>
          </p:cNvPr>
          <p:cNvSpPr/>
          <p:nvPr/>
        </p:nvSpPr>
        <p:spPr>
          <a:xfrm rot="10800000">
            <a:off x="2976282" y="3920609"/>
            <a:ext cx="6762378" cy="639237"/>
          </a:xfrm>
          <a:prstGeom prst="uturnArrow">
            <a:avLst>
              <a:gd name="adj1" fmla="val 28125"/>
              <a:gd name="adj2" fmla="val 20313"/>
              <a:gd name="adj3" fmla="val 25000"/>
              <a:gd name="adj4" fmla="val 43750"/>
              <a:gd name="adj5" fmla="val 100000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D42AC4A5-8C0E-45E9-9958-F1E66ECC0A8A}"/>
              </a:ext>
            </a:extLst>
          </p:cNvPr>
          <p:cNvSpPr/>
          <p:nvPr/>
        </p:nvSpPr>
        <p:spPr>
          <a:xfrm>
            <a:off x="5408706" y="2152353"/>
            <a:ext cx="651436" cy="7710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U-Turn 15">
            <a:extLst>
              <a:ext uri="{FF2B5EF4-FFF2-40B4-BE49-F238E27FC236}">
                <a16:creationId xmlns:a16="http://schemas.microsoft.com/office/drawing/2014/main" id="{75D72ECB-8418-42CC-9CC0-5C27C0AD4A20}"/>
              </a:ext>
            </a:extLst>
          </p:cNvPr>
          <p:cNvSpPr/>
          <p:nvPr/>
        </p:nvSpPr>
        <p:spPr>
          <a:xfrm>
            <a:off x="9678894" y="2262931"/>
            <a:ext cx="2943412" cy="573741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4905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Coalescing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FD25D32-2EB0-4005-A193-EC3D22725A3A}"/>
              </a:ext>
            </a:extLst>
          </p:cNvPr>
          <p:cNvGraphicFramePr>
            <a:graphicFrameLocks noGrp="1"/>
          </p:cNvGraphicFramePr>
          <p:nvPr/>
        </p:nvGraphicFramePr>
        <p:xfrm>
          <a:off x="0" y="2982359"/>
          <a:ext cx="12191994" cy="893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74584532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23952102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935571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805687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892481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2903074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7275908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915342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9971073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5095400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1656825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128721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2930562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6319306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6276917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2873756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8394427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59467058"/>
                    </a:ext>
                  </a:extLst>
                </a:gridCol>
              </a:tblGrid>
              <a:tr h="8932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Head</a:t>
                      </a:r>
                    </a:p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Foot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Head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LL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1022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1022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1022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1022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1022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1022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1022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1022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1022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F20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F20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Foot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107506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F2BA0BA-8803-492B-88E0-3E4AAD3D0BC8}"/>
              </a:ext>
            </a:extLst>
          </p:cNvPr>
          <p:cNvGraphicFramePr>
            <a:graphicFrameLocks noGrp="1"/>
          </p:cNvGraphicFramePr>
          <p:nvPr/>
        </p:nvGraphicFramePr>
        <p:xfrm>
          <a:off x="182283" y="4775201"/>
          <a:ext cx="681317" cy="55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317">
                  <a:extLst>
                    <a:ext uri="{9D8B030D-6E8A-4147-A177-3AD203B41FA5}">
                      <a16:colId xmlns:a16="http://schemas.microsoft.com/office/drawing/2014/main" val="682403184"/>
                    </a:ext>
                  </a:extLst>
                </a:gridCol>
              </a:tblGrid>
              <a:tr h="558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60728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6116BD1-1F6E-4F81-819C-BBFA3A7F4E46}"/>
              </a:ext>
            </a:extLst>
          </p:cNvPr>
          <p:cNvSpPr txBox="1"/>
          <p:nvPr/>
        </p:nvSpPr>
        <p:spPr>
          <a:xfrm>
            <a:off x="1075765" y="4869835"/>
            <a:ext cx="116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Allocated</a:t>
            </a:r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588B83A5-6211-44C9-B1B1-E63ECD8392DF}"/>
              </a:ext>
            </a:extLst>
          </p:cNvPr>
          <p:cNvGraphicFramePr>
            <a:graphicFrameLocks noGrp="1"/>
          </p:cNvGraphicFramePr>
          <p:nvPr/>
        </p:nvGraphicFramePr>
        <p:xfrm>
          <a:off x="182283" y="5549154"/>
          <a:ext cx="681317" cy="55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317">
                  <a:extLst>
                    <a:ext uri="{9D8B030D-6E8A-4147-A177-3AD203B41FA5}">
                      <a16:colId xmlns:a16="http://schemas.microsoft.com/office/drawing/2014/main" val="682403184"/>
                    </a:ext>
                  </a:extLst>
                </a:gridCol>
              </a:tblGrid>
              <a:tr h="558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F20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60728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7C47C26-B62C-4570-846C-54D6F71C21E6}"/>
              </a:ext>
            </a:extLst>
          </p:cNvPr>
          <p:cNvSpPr txBox="1"/>
          <p:nvPr/>
        </p:nvSpPr>
        <p:spPr>
          <a:xfrm>
            <a:off x="1075765" y="5643788"/>
            <a:ext cx="116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BD0B1F-C602-43A9-9F21-4776B4F3EF49}"/>
              </a:ext>
            </a:extLst>
          </p:cNvPr>
          <p:cNvSpPr txBox="1"/>
          <p:nvPr/>
        </p:nvSpPr>
        <p:spPr>
          <a:xfrm>
            <a:off x="4852891" y="1690688"/>
            <a:ext cx="3932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What if we remove this one?</a:t>
            </a: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22F1968A-8DC7-43E0-868F-8B1C97490B71}"/>
              </a:ext>
            </a:extLst>
          </p:cNvPr>
          <p:cNvSpPr/>
          <p:nvPr/>
        </p:nvSpPr>
        <p:spPr>
          <a:xfrm rot="10800000">
            <a:off x="-753035" y="3920609"/>
            <a:ext cx="4446494" cy="639237"/>
          </a:xfrm>
          <a:prstGeom prst="uturnArrow">
            <a:avLst>
              <a:gd name="adj1" fmla="val 28125"/>
              <a:gd name="adj2" fmla="val 20313"/>
              <a:gd name="adj3" fmla="val 25000"/>
              <a:gd name="adj4" fmla="val 43750"/>
              <a:gd name="adj5" fmla="val 100000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U-Turn 13">
            <a:extLst>
              <a:ext uri="{FF2B5EF4-FFF2-40B4-BE49-F238E27FC236}">
                <a16:creationId xmlns:a16="http://schemas.microsoft.com/office/drawing/2014/main" id="{3E10AE60-0EB3-47F1-94F6-F41DFB1E78CA}"/>
              </a:ext>
            </a:extLst>
          </p:cNvPr>
          <p:cNvSpPr/>
          <p:nvPr/>
        </p:nvSpPr>
        <p:spPr>
          <a:xfrm>
            <a:off x="3645646" y="2298040"/>
            <a:ext cx="9454777" cy="573741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D42AC4A5-8C0E-45E9-9958-F1E66ECC0A8A}"/>
              </a:ext>
            </a:extLst>
          </p:cNvPr>
          <p:cNvSpPr/>
          <p:nvPr/>
        </p:nvSpPr>
        <p:spPr>
          <a:xfrm>
            <a:off x="5408706" y="2152353"/>
            <a:ext cx="651436" cy="7710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U-Turn 15">
            <a:extLst>
              <a:ext uri="{FF2B5EF4-FFF2-40B4-BE49-F238E27FC236}">
                <a16:creationId xmlns:a16="http://schemas.microsoft.com/office/drawing/2014/main" id="{DF83D20E-1E80-4F01-A6C5-B87ECD6EAF50}"/>
              </a:ext>
            </a:extLst>
          </p:cNvPr>
          <p:cNvSpPr/>
          <p:nvPr/>
        </p:nvSpPr>
        <p:spPr>
          <a:xfrm rot="10800000">
            <a:off x="2892612" y="3986219"/>
            <a:ext cx="10207811" cy="639237"/>
          </a:xfrm>
          <a:prstGeom prst="uturnArrow">
            <a:avLst>
              <a:gd name="adj1" fmla="val 28125"/>
              <a:gd name="adj2" fmla="val 20313"/>
              <a:gd name="adj3" fmla="val 25000"/>
              <a:gd name="adj4" fmla="val 43750"/>
              <a:gd name="adj5" fmla="val 100000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4820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Mallocing guide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6EE38458-5695-4523-8550-715A11412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76" y="1587543"/>
            <a:ext cx="10046447" cy="508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78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6AC3-F240-492A-85E2-791AB080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Memory allocation overview + reasoning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6E99D7-56EE-4025-A245-FB14294AF9FE}"/>
              </a:ext>
            </a:extLst>
          </p:cNvPr>
          <p:cNvSpPr txBox="1"/>
          <p:nvPr/>
        </p:nvSpPr>
        <p:spPr>
          <a:xfrm>
            <a:off x="4727388" y="4547658"/>
            <a:ext cx="27372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Malloc = memory allocate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Free = free</a:t>
            </a:r>
          </a:p>
        </p:txBody>
      </p:sp>
    </p:spTree>
    <p:extLst>
      <p:ext uri="{BB962C8B-B14F-4D97-AF65-F5344CB8AC3E}">
        <p14:creationId xmlns:p14="http://schemas.microsoft.com/office/powerpoint/2010/main" val="38566584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Freeing guide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60A7AAD-8F7B-445E-93E5-D02A2E682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23" y="2175435"/>
            <a:ext cx="9976153" cy="350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0765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Dynamics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Malloc is like taking away free space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Subtracting space from the heap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Taking items from the list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Splitting</a:t>
            </a:r>
          </a:p>
          <a:p>
            <a:r>
              <a:rPr lang="en-US" dirty="0">
                <a:solidFill>
                  <a:schemeClr val="bg1"/>
                </a:solidFill>
              </a:rPr>
              <a:t>Free is adding free space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Adding more blocks to the heap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Coalescing</a:t>
            </a:r>
          </a:p>
        </p:txBody>
      </p:sp>
    </p:spTree>
    <p:extLst>
      <p:ext uri="{BB962C8B-B14F-4D97-AF65-F5344CB8AC3E}">
        <p14:creationId xmlns:p14="http://schemas.microsoft.com/office/powerpoint/2010/main" val="32863280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6AC3-F240-492A-85E2-791AB080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Let’s go through the handout</a:t>
            </a:r>
          </a:p>
        </p:txBody>
      </p:sp>
    </p:spTree>
    <p:extLst>
      <p:ext uri="{BB962C8B-B14F-4D97-AF65-F5344CB8AC3E}">
        <p14:creationId xmlns:p14="http://schemas.microsoft.com/office/powerpoint/2010/main" val="33538383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6AC3-F240-492A-85E2-791AB080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Let’s go through the code</a:t>
            </a:r>
          </a:p>
        </p:txBody>
      </p:sp>
    </p:spTree>
    <p:extLst>
      <p:ext uri="{BB962C8B-B14F-4D97-AF65-F5344CB8AC3E}">
        <p14:creationId xmlns:p14="http://schemas.microsoft.com/office/powerpoint/2010/main" val="35082511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89FEE-0909-4294-AF0D-E2205725D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Deadlines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61388B-328B-4B67-BAEF-F93E09353BB3}"/>
              </a:ext>
            </a:extLst>
          </p:cNvPr>
          <p:cNvSpPr txBox="1"/>
          <p:nvPr/>
        </p:nvSpPr>
        <p:spPr>
          <a:xfrm>
            <a:off x="4408340" y="5313131"/>
            <a:ext cx="337531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hlinkClick r:id="rId2"/>
              </a:rPr>
              <a:t>https://www.gradescope.com/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FD78F72-0B89-4801-8680-AD8DDB284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681123"/>
              </p:ext>
            </p:extLst>
          </p:nvPr>
        </p:nvGraphicFramePr>
        <p:xfrm>
          <a:off x="2031998" y="2828957"/>
          <a:ext cx="8128000" cy="1982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9105027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77509314"/>
                    </a:ext>
                  </a:extLst>
                </a:gridCol>
              </a:tblGrid>
              <a:tr h="49574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Due Date (at 11:59pm)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161217"/>
                  </a:ext>
                </a:extLst>
              </a:tr>
              <a:tr h="4957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Lab 6 (Malloc Lab) (Checkpoint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Tuesday, April 20</a:t>
                      </a:r>
                      <a:r>
                        <a:rPr lang="en-US" b="1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469633"/>
                  </a:ext>
                </a:extLst>
              </a:tr>
              <a:tr h="4957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Lab 6 (Malloc Lab) (Checkpoint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Tuesday, April 27</a:t>
                      </a:r>
                      <a:r>
                        <a:rPr lang="en-US" b="1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946681"/>
                  </a:ext>
                </a:extLst>
              </a:tr>
              <a:tr h="4957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Homework 5 (Mem &amp; Cache)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Tuesday, April 20</a:t>
                      </a:r>
                      <a:r>
                        <a:rPr lang="en-US" b="1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890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2033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Why do we allocate memory?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That’s a great question!</a:t>
            </a:r>
          </a:p>
          <a:p>
            <a:r>
              <a:rPr lang="en-US" dirty="0">
                <a:solidFill>
                  <a:schemeClr val="bg1"/>
                </a:solidFill>
              </a:rPr>
              <a:t>We allocate memory because we don’t want to give invalid pointers!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Think what would happen if we just gave random locations in memory to the process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Oh, the security vulnerabilities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Not to mention it would steal other methods’ data</a:t>
            </a:r>
          </a:p>
          <a:p>
            <a:r>
              <a:rPr lang="en-US" dirty="0">
                <a:solidFill>
                  <a:schemeClr val="bg1"/>
                </a:solidFill>
              </a:rPr>
              <a:t>No data must overlap each other</a:t>
            </a:r>
          </a:p>
          <a:p>
            <a:r>
              <a:rPr lang="en-US" dirty="0">
                <a:solidFill>
                  <a:schemeClr val="bg1"/>
                </a:solidFill>
              </a:rPr>
              <a:t>This is a complicated task – proven NP Hard (probably)</a:t>
            </a:r>
          </a:p>
        </p:txBody>
      </p:sp>
    </p:spTree>
    <p:extLst>
      <p:ext uri="{BB962C8B-B14F-4D97-AF65-F5344CB8AC3E}">
        <p14:creationId xmlns:p14="http://schemas.microsoft.com/office/powerpoint/2010/main" val="2206109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How do we allocate memory?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That’s a great question!</a:t>
            </a:r>
          </a:p>
          <a:p>
            <a:r>
              <a:rPr lang="en-US" dirty="0">
                <a:solidFill>
                  <a:schemeClr val="bg1"/>
                </a:solidFill>
              </a:rPr>
              <a:t>Static allocation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Allocate all the necessary memory for a process when the process is created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Compile time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Local variables + stuff</a:t>
            </a:r>
          </a:p>
          <a:p>
            <a:r>
              <a:rPr lang="en-US" dirty="0">
                <a:solidFill>
                  <a:schemeClr val="bg1"/>
                </a:solidFill>
              </a:rPr>
              <a:t>Dynamic allocation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Last longer than just a single method, last indefinitely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Especially with bad programming practices ;)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Malloc and free whenever we want basically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How do we do this exactly, we’ll talk more in a bit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848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When do we allocate memory?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is more complicated than you would think</a:t>
            </a:r>
          </a:p>
          <a:p>
            <a:r>
              <a:rPr lang="en-US" dirty="0">
                <a:solidFill>
                  <a:schemeClr val="bg1"/>
                </a:solidFill>
              </a:rPr>
              <a:t>Short answer: it depends</a:t>
            </a:r>
          </a:p>
          <a:p>
            <a:r>
              <a:rPr lang="en-US" dirty="0">
                <a:solidFill>
                  <a:schemeClr val="bg1"/>
                </a:solidFill>
              </a:rPr>
              <a:t>Long answer: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165326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When do we allocate memory?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4D0DE5-3898-4AD7-8B27-56E4BAE8401F}"/>
              </a:ext>
            </a:extLst>
          </p:cNvPr>
          <p:cNvSpPr/>
          <p:nvPr/>
        </p:nvSpPr>
        <p:spPr>
          <a:xfrm>
            <a:off x="770965" y="1972235"/>
            <a:ext cx="2994211" cy="14567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3663CC-AC9A-425F-A41A-CA4A632B6558}"/>
              </a:ext>
            </a:extLst>
          </p:cNvPr>
          <p:cNvSpPr txBox="1"/>
          <p:nvPr/>
        </p:nvSpPr>
        <p:spPr>
          <a:xfrm>
            <a:off x="962211" y="2192785"/>
            <a:ext cx="26117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User Space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Virtual Memory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Malloc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A131F631-AAF7-4357-814C-654AE3658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23097"/>
              </p:ext>
            </p:extLst>
          </p:nvPr>
        </p:nvGraphicFramePr>
        <p:xfrm>
          <a:off x="1404470" y="4542118"/>
          <a:ext cx="9293410" cy="66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341">
                  <a:extLst>
                    <a:ext uri="{9D8B030D-6E8A-4147-A177-3AD203B41FA5}">
                      <a16:colId xmlns:a16="http://schemas.microsoft.com/office/drawing/2014/main" val="2907454092"/>
                    </a:ext>
                  </a:extLst>
                </a:gridCol>
                <a:gridCol w="929341">
                  <a:extLst>
                    <a:ext uri="{9D8B030D-6E8A-4147-A177-3AD203B41FA5}">
                      <a16:colId xmlns:a16="http://schemas.microsoft.com/office/drawing/2014/main" val="259171175"/>
                    </a:ext>
                  </a:extLst>
                </a:gridCol>
                <a:gridCol w="929341">
                  <a:extLst>
                    <a:ext uri="{9D8B030D-6E8A-4147-A177-3AD203B41FA5}">
                      <a16:colId xmlns:a16="http://schemas.microsoft.com/office/drawing/2014/main" val="3649699323"/>
                    </a:ext>
                  </a:extLst>
                </a:gridCol>
                <a:gridCol w="929341">
                  <a:extLst>
                    <a:ext uri="{9D8B030D-6E8A-4147-A177-3AD203B41FA5}">
                      <a16:colId xmlns:a16="http://schemas.microsoft.com/office/drawing/2014/main" val="1916655675"/>
                    </a:ext>
                  </a:extLst>
                </a:gridCol>
                <a:gridCol w="929341">
                  <a:extLst>
                    <a:ext uri="{9D8B030D-6E8A-4147-A177-3AD203B41FA5}">
                      <a16:colId xmlns:a16="http://schemas.microsoft.com/office/drawing/2014/main" val="4053930441"/>
                    </a:ext>
                  </a:extLst>
                </a:gridCol>
                <a:gridCol w="929341">
                  <a:extLst>
                    <a:ext uri="{9D8B030D-6E8A-4147-A177-3AD203B41FA5}">
                      <a16:colId xmlns:a16="http://schemas.microsoft.com/office/drawing/2014/main" val="3682082893"/>
                    </a:ext>
                  </a:extLst>
                </a:gridCol>
                <a:gridCol w="929341">
                  <a:extLst>
                    <a:ext uri="{9D8B030D-6E8A-4147-A177-3AD203B41FA5}">
                      <a16:colId xmlns:a16="http://schemas.microsoft.com/office/drawing/2014/main" val="1017152575"/>
                    </a:ext>
                  </a:extLst>
                </a:gridCol>
                <a:gridCol w="929341">
                  <a:extLst>
                    <a:ext uri="{9D8B030D-6E8A-4147-A177-3AD203B41FA5}">
                      <a16:colId xmlns:a16="http://schemas.microsoft.com/office/drawing/2014/main" val="1941800592"/>
                    </a:ext>
                  </a:extLst>
                </a:gridCol>
                <a:gridCol w="929341">
                  <a:extLst>
                    <a:ext uri="{9D8B030D-6E8A-4147-A177-3AD203B41FA5}">
                      <a16:colId xmlns:a16="http://schemas.microsoft.com/office/drawing/2014/main" val="2252090974"/>
                    </a:ext>
                  </a:extLst>
                </a:gridCol>
                <a:gridCol w="929341">
                  <a:extLst>
                    <a:ext uri="{9D8B030D-6E8A-4147-A177-3AD203B41FA5}">
                      <a16:colId xmlns:a16="http://schemas.microsoft.com/office/drawing/2014/main" val="3276445014"/>
                    </a:ext>
                  </a:extLst>
                </a:gridCol>
              </a:tblGrid>
              <a:tr h="660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022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022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022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022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022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022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022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022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022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022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5830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026FAA9-E1C2-45EA-A83C-61E7F22A8021}"/>
              </a:ext>
            </a:extLst>
          </p:cNvPr>
          <p:cNvSpPr txBox="1"/>
          <p:nvPr/>
        </p:nvSpPr>
        <p:spPr>
          <a:xfrm>
            <a:off x="4398683" y="1972235"/>
            <a:ext cx="42686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Done when there’s a malloc/free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Done w/ virtual addresses on the heap (</a:t>
            </a:r>
            <a:r>
              <a:rPr lang="en-US" sz="2400" b="1" dirty="0">
                <a:solidFill>
                  <a:schemeClr val="bg1"/>
                </a:solidFill>
              </a:rPr>
              <a:t>virtual memory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Divided up by word size (8 bytes)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67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When do we allocate memory?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4D0DE5-3898-4AD7-8B27-56E4BAE8401F}"/>
              </a:ext>
            </a:extLst>
          </p:cNvPr>
          <p:cNvSpPr/>
          <p:nvPr/>
        </p:nvSpPr>
        <p:spPr>
          <a:xfrm>
            <a:off x="770965" y="1972235"/>
            <a:ext cx="2994211" cy="14567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3663CC-AC9A-425F-A41A-CA4A632B6558}"/>
              </a:ext>
            </a:extLst>
          </p:cNvPr>
          <p:cNvSpPr txBox="1"/>
          <p:nvPr/>
        </p:nvSpPr>
        <p:spPr>
          <a:xfrm>
            <a:off x="962211" y="2192785"/>
            <a:ext cx="26117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User Space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Virtual Memory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Malloc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A131F631-AAF7-4357-814C-654AE3658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655901"/>
              </p:ext>
            </p:extLst>
          </p:nvPr>
        </p:nvGraphicFramePr>
        <p:xfrm>
          <a:off x="1404470" y="4542118"/>
          <a:ext cx="9293410" cy="66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341">
                  <a:extLst>
                    <a:ext uri="{9D8B030D-6E8A-4147-A177-3AD203B41FA5}">
                      <a16:colId xmlns:a16="http://schemas.microsoft.com/office/drawing/2014/main" val="2907454092"/>
                    </a:ext>
                  </a:extLst>
                </a:gridCol>
                <a:gridCol w="929341">
                  <a:extLst>
                    <a:ext uri="{9D8B030D-6E8A-4147-A177-3AD203B41FA5}">
                      <a16:colId xmlns:a16="http://schemas.microsoft.com/office/drawing/2014/main" val="259171175"/>
                    </a:ext>
                  </a:extLst>
                </a:gridCol>
                <a:gridCol w="929341">
                  <a:extLst>
                    <a:ext uri="{9D8B030D-6E8A-4147-A177-3AD203B41FA5}">
                      <a16:colId xmlns:a16="http://schemas.microsoft.com/office/drawing/2014/main" val="3649699323"/>
                    </a:ext>
                  </a:extLst>
                </a:gridCol>
                <a:gridCol w="929341">
                  <a:extLst>
                    <a:ext uri="{9D8B030D-6E8A-4147-A177-3AD203B41FA5}">
                      <a16:colId xmlns:a16="http://schemas.microsoft.com/office/drawing/2014/main" val="1916655675"/>
                    </a:ext>
                  </a:extLst>
                </a:gridCol>
                <a:gridCol w="929341">
                  <a:extLst>
                    <a:ext uri="{9D8B030D-6E8A-4147-A177-3AD203B41FA5}">
                      <a16:colId xmlns:a16="http://schemas.microsoft.com/office/drawing/2014/main" val="4053930441"/>
                    </a:ext>
                  </a:extLst>
                </a:gridCol>
                <a:gridCol w="929341">
                  <a:extLst>
                    <a:ext uri="{9D8B030D-6E8A-4147-A177-3AD203B41FA5}">
                      <a16:colId xmlns:a16="http://schemas.microsoft.com/office/drawing/2014/main" val="3682082893"/>
                    </a:ext>
                  </a:extLst>
                </a:gridCol>
                <a:gridCol w="929341">
                  <a:extLst>
                    <a:ext uri="{9D8B030D-6E8A-4147-A177-3AD203B41FA5}">
                      <a16:colId xmlns:a16="http://schemas.microsoft.com/office/drawing/2014/main" val="1017152575"/>
                    </a:ext>
                  </a:extLst>
                </a:gridCol>
                <a:gridCol w="929341">
                  <a:extLst>
                    <a:ext uri="{9D8B030D-6E8A-4147-A177-3AD203B41FA5}">
                      <a16:colId xmlns:a16="http://schemas.microsoft.com/office/drawing/2014/main" val="1941800592"/>
                    </a:ext>
                  </a:extLst>
                </a:gridCol>
                <a:gridCol w="929341">
                  <a:extLst>
                    <a:ext uri="{9D8B030D-6E8A-4147-A177-3AD203B41FA5}">
                      <a16:colId xmlns:a16="http://schemas.microsoft.com/office/drawing/2014/main" val="2252090974"/>
                    </a:ext>
                  </a:extLst>
                </a:gridCol>
                <a:gridCol w="929341">
                  <a:extLst>
                    <a:ext uri="{9D8B030D-6E8A-4147-A177-3AD203B41FA5}">
                      <a16:colId xmlns:a16="http://schemas.microsoft.com/office/drawing/2014/main" val="3276445014"/>
                    </a:ext>
                  </a:extLst>
                </a:gridCol>
              </a:tblGrid>
              <a:tr h="660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022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022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022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022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022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022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022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022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58304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51ED16B-DD21-42C8-B379-7A3B0ABC7C97}"/>
              </a:ext>
            </a:extLst>
          </p:cNvPr>
          <p:cNvSpPr txBox="1"/>
          <p:nvPr/>
        </p:nvSpPr>
        <p:spPr>
          <a:xfrm>
            <a:off x="4398683" y="1972235"/>
            <a:ext cx="42686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Done when there’s a malloc/free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Done w/ virtual addresses on the heap (</a:t>
            </a:r>
            <a:r>
              <a:rPr lang="en-US" sz="2400" b="1" dirty="0">
                <a:solidFill>
                  <a:schemeClr val="bg1"/>
                </a:solidFill>
              </a:rPr>
              <a:t>virtual memory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Divided up by word size (8 bytes)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58ACD5-32D7-4585-BEE9-966BE9896777}"/>
              </a:ext>
            </a:extLst>
          </p:cNvPr>
          <p:cNvSpPr txBox="1"/>
          <p:nvPr/>
        </p:nvSpPr>
        <p:spPr>
          <a:xfrm>
            <a:off x="1595716" y="5468470"/>
            <a:ext cx="1344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malloc(2)</a:t>
            </a:r>
          </a:p>
        </p:txBody>
      </p:sp>
    </p:spTree>
    <p:extLst>
      <p:ext uri="{BB962C8B-B14F-4D97-AF65-F5344CB8AC3E}">
        <p14:creationId xmlns:p14="http://schemas.microsoft.com/office/powerpoint/2010/main" val="3133400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6535</TotalTime>
  <Words>1236</Words>
  <Application>Microsoft Office PowerPoint</Application>
  <PresentationFormat>Widescreen</PresentationFormat>
  <Paragraphs>405</Paragraphs>
  <Slides>44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Calibri Light</vt:lpstr>
      <vt:lpstr>Office Theme</vt:lpstr>
      <vt:lpstr>PowerPoint Presentation</vt:lpstr>
      <vt:lpstr>Questions?</vt:lpstr>
      <vt:lpstr>How was the cache lab?</vt:lpstr>
      <vt:lpstr>Memory allocation overview + reasoning</vt:lpstr>
      <vt:lpstr>Why do we allocate memory?</vt:lpstr>
      <vt:lpstr>How do we allocate memory?</vt:lpstr>
      <vt:lpstr>When do we allocate memory?</vt:lpstr>
      <vt:lpstr>When do we allocate memory?</vt:lpstr>
      <vt:lpstr>When do we allocate memory?</vt:lpstr>
      <vt:lpstr>When do we allocate memory?</vt:lpstr>
      <vt:lpstr>When do we allocate memory?</vt:lpstr>
      <vt:lpstr>When do we allocate memory?</vt:lpstr>
      <vt:lpstr>When do we allocate memory?</vt:lpstr>
      <vt:lpstr>When do we allocate memory?</vt:lpstr>
      <vt:lpstr>When do we allocate memory?</vt:lpstr>
      <vt:lpstr>How do we do memory allocation?</vt:lpstr>
      <vt:lpstr>It’s complicated</vt:lpstr>
      <vt:lpstr>Keeping track</vt:lpstr>
      <vt:lpstr>Heap block structure</vt:lpstr>
      <vt:lpstr>Heap block structure</vt:lpstr>
      <vt:lpstr>Heap block structure</vt:lpstr>
      <vt:lpstr>How much to free?</vt:lpstr>
      <vt:lpstr>How much to free?</vt:lpstr>
      <vt:lpstr>How much to free?</vt:lpstr>
      <vt:lpstr>How much to free?</vt:lpstr>
      <vt:lpstr>How much to free?</vt:lpstr>
      <vt:lpstr>Coalescing</vt:lpstr>
      <vt:lpstr>Coalescing – LIFO</vt:lpstr>
      <vt:lpstr>Coalescing</vt:lpstr>
      <vt:lpstr>Coalescing</vt:lpstr>
      <vt:lpstr>Coalescing</vt:lpstr>
      <vt:lpstr>Coalescing</vt:lpstr>
      <vt:lpstr>Coalescing</vt:lpstr>
      <vt:lpstr>Coalescing</vt:lpstr>
      <vt:lpstr>Coalescing</vt:lpstr>
      <vt:lpstr>Coalescing</vt:lpstr>
      <vt:lpstr>Coalescing</vt:lpstr>
      <vt:lpstr>Coalescing</vt:lpstr>
      <vt:lpstr>Mallocing guide</vt:lpstr>
      <vt:lpstr>Freeing guide</vt:lpstr>
      <vt:lpstr>Dynamics</vt:lpstr>
      <vt:lpstr>Let’s go through the handout</vt:lpstr>
      <vt:lpstr>Let’s go through the code</vt:lpstr>
      <vt:lpstr>Deadlines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 Morning!</dc:title>
  <dc:creator>Matthew Wildermuth</dc:creator>
  <cp:lastModifiedBy>Matthew Wildermuth</cp:lastModifiedBy>
  <cp:revision>2430</cp:revision>
  <dcterms:created xsi:type="dcterms:W3CDTF">2021-01-27T20:47:21Z</dcterms:created>
  <dcterms:modified xsi:type="dcterms:W3CDTF">2021-04-15T06:50:33Z</dcterms:modified>
</cp:coreProperties>
</file>