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7" r:id="rId2"/>
    <p:sldId id="336" r:id="rId3"/>
    <p:sldId id="338" r:id="rId4"/>
    <p:sldId id="339" r:id="rId5"/>
    <p:sldId id="341" r:id="rId6"/>
    <p:sldId id="340" r:id="rId7"/>
    <p:sldId id="350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</p:sldIdLst>
  <p:sldSz cx="8961438" cy="6721475"/>
  <p:notesSz cx="6743700" cy="9906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" userDrawn="1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505050"/>
    <a:srgbClr val="507C7C"/>
    <a:srgbClr val="E1E1E1"/>
    <a:srgbClr val="7C7C7C"/>
    <a:srgbClr val="808080"/>
    <a:srgbClr val="0065CC"/>
    <a:srgbClr val="91AFFF"/>
    <a:srgbClr val="00296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5455" autoAdjust="0"/>
  </p:normalViewPr>
  <p:slideViewPr>
    <p:cSldViewPr snapToGrid="0" snapToObjects="1">
      <p:cViewPr varScale="1">
        <p:scale>
          <a:sx n="100" d="100"/>
          <a:sy n="100" d="100"/>
        </p:scale>
        <p:origin x="-96" y="-204"/>
      </p:cViewPr>
      <p:guideLst>
        <p:guide orient="horz" pos="8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862" y="-66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0" y="-27384"/>
            <a:ext cx="9144000" cy="6884988"/>
          </a:xfrm>
          <a:prstGeom prst="rect">
            <a:avLst/>
          </a:prstGeom>
          <a:solidFill>
            <a:srgbClr val="DFFA45"/>
          </a:solidFill>
          <a:ln>
            <a:noFill/>
          </a:ln>
          <a:extLst/>
        </p:spPr>
        <p:txBody>
          <a:bodyPr wrap="none" anchor="ctr"/>
          <a:lstStyle/>
          <a:p>
            <a:endParaRPr lang="es-ES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4511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think-cell Slide" r:id="rId4" imgW="372" imgH="369" progId="TCLayout.ActiveDocument.1">
                  <p:embed/>
                </p:oleObj>
              </mc:Choice>
              <mc:Fallback>
                <p:oleObj name="think-cell Slide" r:id="rId4" imgW="372" imgH="3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smtClean="0">
                <a:latin typeface="+mn-lt"/>
              </a:rPr>
              <a:t>WORKING DRAFT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 smtClean="0">
              <a:latin typeface="+mn-lt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2640013" y="498475"/>
            <a:ext cx="293028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smtClean="0">
                <a:latin typeface="+mn-lt"/>
              </a:rPr>
              <a:t>Last Modified 23/02/2015 16:02 Romance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smtClean="0">
                <a:latin typeface="+mn-lt"/>
              </a:rPr>
              <a:t>Printed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1268413"/>
            <a:ext cx="8856538" cy="153888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buFontTx/>
              <a:buNone/>
              <a:defRPr sz="50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5000"/>
            </a:lvl2pPr>
            <a:lvl3pPr marL="914400" indent="0">
              <a:buFontTx/>
              <a:buNone/>
              <a:defRPr sz="5000"/>
            </a:lvl3pPr>
            <a:lvl4pPr marL="1371600" indent="0">
              <a:buFontTx/>
              <a:buNone/>
              <a:defRPr sz="5000"/>
            </a:lvl4pPr>
            <a:lvl5pPr marL="1828800" indent="0">
              <a:buFontTx/>
              <a:buNone/>
              <a:defRPr sz="5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79512" y="2996952"/>
            <a:ext cx="8856984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Tx/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FontTx/>
              <a:buNone/>
              <a:defRPr sz="2400"/>
            </a:lvl2pPr>
            <a:lvl3pPr marL="914400" indent="0" algn="ctr">
              <a:buFontTx/>
              <a:buNone/>
              <a:defRPr sz="2400"/>
            </a:lvl3pPr>
            <a:lvl4pPr marL="1371600" indent="0" algn="ctr">
              <a:buFontTx/>
              <a:buNone/>
              <a:defRPr sz="2400"/>
            </a:lvl4pPr>
            <a:lvl5pPr marL="1828800" indent="0" algn="ctr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s-ES" dirty="0"/>
          </a:p>
        </p:txBody>
      </p:sp>
      <p:pic>
        <p:nvPicPr>
          <p:cNvPr id="12" name="7 Imagen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438418" cy="2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17" userDrawn="1">
          <p15:clr>
            <a:srgbClr val="FBAE40"/>
          </p15:clr>
        </p15:guide>
        <p15:guide id="2" pos="282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0" y="-27384"/>
            <a:ext cx="9144000" cy="6884988"/>
          </a:xfrm>
          <a:prstGeom prst="rect">
            <a:avLst/>
          </a:prstGeom>
          <a:solidFill>
            <a:srgbClr val="DFFA45"/>
          </a:solidFill>
          <a:ln>
            <a:noFill/>
          </a:ln>
          <a:extLst/>
        </p:spPr>
        <p:txBody>
          <a:bodyPr wrap="none" anchor="ctr"/>
          <a:lstStyle/>
          <a:p>
            <a:endParaRPr lang="es-ES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00517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think-cell Slide" r:id="rId4" imgW="372" imgH="369" progId="TCLayout.ActiveDocument.1">
                  <p:embed/>
                </p:oleObj>
              </mc:Choice>
              <mc:Fallback>
                <p:oleObj name="think-cell Slide" r:id="rId4" imgW="372" imgH="3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smtClean="0">
                <a:latin typeface="+mn-lt"/>
              </a:rPr>
              <a:t>WORKING DRAFT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 smtClean="0">
              <a:latin typeface="+mn-lt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2640013" y="498475"/>
            <a:ext cx="293028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smtClean="0">
                <a:latin typeface="+mn-lt"/>
              </a:rPr>
              <a:t>Last Modified 23/02/2015 16:02 Romance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smtClean="0">
                <a:latin typeface="+mn-lt"/>
              </a:rPr>
              <a:t>Printed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1268413"/>
            <a:ext cx="8856538" cy="153888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buFontTx/>
              <a:buNone/>
              <a:defRPr sz="50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5000"/>
            </a:lvl2pPr>
            <a:lvl3pPr marL="914400" indent="0">
              <a:buFontTx/>
              <a:buNone/>
              <a:defRPr sz="5000"/>
            </a:lvl3pPr>
            <a:lvl4pPr marL="1371600" indent="0">
              <a:buFontTx/>
              <a:buNone/>
              <a:defRPr sz="5000"/>
            </a:lvl4pPr>
            <a:lvl5pPr marL="1828800" indent="0">
              <a:buFontTx/>
              <a:buNone/>
              <a:defRPr sz="5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79512" y="2996952"/>
            <a:ext cx="88569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s-ES" sz="3200" b="1" dirty="0">
                <a:solidFill>
                  <a:schemeClr val="tx1"/>
                </a:solidFill>
              </a:defRPr>
            </a:lvl1pPr>
          </a:lstStyle>
          <a:p>
            <a:pPr lvl="0" algn="ctr">
              <a:buFontTx/>
              <a:buNone/>
            </a:pPr>
            <a:r>
              <a:rPr lang="en-US" dirty="0" smtClean="0"/>
              <a:t>Click to edit Master text styles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0365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3 Rectángulo"/>
          <p:cNvSpPr/>
          <p:nvPr userDrawn="1"/>
        </p:nvSpPr>
        <p:spPr>
          <a:xfrm>
            <a:off x="0" y="441324"/>
            <a:ext cx="8961438" cy="483984"/>
          </a:xfrm>
          <a:prstGeom prst="rect">
            <a:avLst/>
          </a:prstGeom>
          <a:solidFill>
            <a:srgbClr val="DFF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37"/>
          </a:p>
        </p:txBody>
      </p:sp>
      <p:sp>
        <p:nvSpPr>
          <p:cNvPr id="8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542003"/>
            <a:ext cx="8270397" cy="2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kern="1200" noProof="0" dirty="0" smtClean="0">
                <a:solidFill>
                  <a:schemeClr val="bg2">
                    <a:lumMod val="25000"/>
                  </a:schemeClr>
                </a:solidFill>
                <a:ea typeface="MS PGothic" pitchFamily="34" charset="-128"/>
              </a:defRPr>
            </a:lvl1pPr>
          </a:lstStyle>
          <a:p>
            <a:pPr lvl="0"/>
            <a:r>
              <a:rPr lang="es-ES" noProof="0" dirty="0" smtClean="0"/>
              <a:t>Haga clic para modificar el estilo de título del patrón</a:t>
            </a:r>
            <a:endParaRPr lang="en-US" noProof="0" dirty="0" smtClean="0"/>
          </a:p>
        </p:txBody>
      </p:sp>
      <p:pic>
        <p:nvPicPr>
          <p:cNvPr id="9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" y="145604"/>
            <a:ext cx="866910" cy="1640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6225" y="1171575"/>
            <a:ext cx="6457950" cy="37242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75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7407" y="980994"/>
            <a:ext cx="6273007" cy="544806"/>
          </a:xfrm>
        </p:spPr>
        <p:txBody>
          <a:bodyPr>
            <a:normAutofit/>
          </a:bodyPr>
          <a:lstStyle>
            <a:lvl1pPr marL="0" indent="0" algn="l">
              <a:buNone/>
              <a:defRPr sz="1764" b="1">
                <a:solidFill>
                  <a:schemeClr val="tx1"/>
                </a:solidFill>
              </a:defRPr>
            </a:lvl1pPr>
            <a:lvl2pPr marL="448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8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6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38" name="2 Marcador de contenido"/>
          <p:cNvSpPr>
            <a:spLocks noGrp="1"/>
          </p:cNvSpPr>
          <p:nvPr>
            <p:ph idx="13" hasCustomPrompt="1"/>
          </p:nvPr>
        </p:nvSpPr>
        <p:spPr>
          <a:xfrm>
            <a:off x="297407" y="1516173"/>
            <a:ext cx="8468441" cy="1085875"/>
          </a:xfrm>
        </p:spPr>
        <p:txBody>
          <a:bodyPr/>
          <a:lstStyle>
            <a:lvl1pPr>
              <a:defRPr sz="1960" b="1"/>
            </a:lvl1pPr>
            <a:lvl2pPr>
              <a:defRPr sz="1960" b="1"/>
            </a:lvl2pPr>
            <a:lvl3pPr>
              <a:defRPr sz="1568" b="1"/>
            </a:lvl3pPr>
            <a:lvl4pPr>
              <a:defRPr sz="1764"/>
            </a:lvl4pPr>
            <a:lvl5pPr>
              <a:defRPr sz="1764"/>
            </a:lvl5pPr>
          </a:lstStyle>
          <a:p>
            <a:pPr lvl="0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9" name="33 Rectángulo"/>
          <p:cNvSpPr/>
          <p:nvPr userDrawn="1"/>
        </p:nvSpPr>
        <p:spPr>
          <a:xfrm>
            <a:off x="0" y="441324"/>
            <a:ext cx="8961438" cy="483984"/>
          </a:xfrm>
          <a:prstGeom prst="rect">
            <a:avLst/>
          </a:prstGeom>
          <a:solidFill>
            <a:srgbClr val="DFF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37"/>
          </a:p>
        </p:txBody>
      </p:sp>
      <p:sp>
        <p:nvSpPr>
          <p:cNvPr id="10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542003"/>
            <a:ext cx="8270397" cy="2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kern="1200" noProof="0" dirty="0" smtClean="0">
                <a:solidFill>
                  <a:schemeClr val="bg2">
                    <a:lumMod val="25000"/>
                  </a:schemeClr>
                </a:solidFill>
                <a:ea typeface="MS PGothic" pitchFamily="34" charset="-128"/>
              </a:defRPr>
            </a:lvl1pPr>
          </a:lstStyle>
          <a:p>
            <a:pPr lvl="0"/>
            <a:r>
              <a:rPr lang="es-ES" noProof="0" dirty="0" smtClean="0"/>
              <a:t>Haga clic para modificar el estilo de título del patrón</a:t>
            </a:r>
            <a:endParaRPr lang="en-US" noProof="0" dirty="0" smtClean="0"/>
          </a:p>
        </p:txBody>
      </p:sp>
      <p:pic>
        <p:nvPicPr>
          <p:cNvPr id="11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" y="145604"/>
            <a:ext cx="866910" cy="1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5976665" y="-27384"/>
            <a:ext cx="3167336" cy="68853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3" name="7 Rectángulo"/>
          <p:cNvSpPr/>
          <p:nvPr userDrawn="1"/>
        </p:nvSpPr>
        <p:spPr>
          <a:xfrm>
            <a:off x="5976665" y="54915"/>
            <a:ext cx="3167336" cy="474349"/>
          </a:xfrm>
          <a:prstGeom prst="rect">
            <a:avLst/>
          </a:prstGeom>
          <a:solidFill>
            <a:srgbClr val="DFF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4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84168" y="1988839"/>
            <a:ext cx="2880320" cy="98474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 b="1"/>
            </a:lvl2pPr>
            <a:lvl3pPr marL="358737" indent="-228576">
              <a:defRPr sz="1600" b="1"/>
            </a:lvl3pPr>
            <a:lvl4pPr marL="531757" indent="-228576">
              <a:defRPr sz="1600"/>
            </a:lvl4pPr>
            <a:lvl5pPr marL="906367" indent="-228576">
              <a:defRPr sz="1600"/>
            </a:lvl5pPr>
          </a:lstStyle>
          <a:p>
            <a:pPr lvl="0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5" name="11 Rectángulo"/>
          <p:cNvSpPr/>
          <p:nvPr userDrawn="1"/>
        </p:nvSpPr>
        <p:spPr>
          <a:xfrm>
            <a:off x="5976665" y="54915"/>
            <a:ext cx="3167336" cy="474349"/>
          </a:xfrm>
          <a:prstGeom prst="rect">
            <a:avLst/>
          </a:prstGeom>
          <a:solidFill>
            <a:srgbClr val="DFF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6" name="2 Subtítulo"/>
          <p:cNvSpPr>
            <a:spLocks noGrp="1"/>
          </p:cNvSpPr>
          <p:nvPr>
            <p:ph type="subTitle" idx="13"/>
          </p:nvPr>
        </p:nvSpPr>
        <p:spPr>
          <a:xfrm>
            <a:off x="6084168" y="980728"/>
            <a:ext cx="2880320" cy="555872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7" name="2 Marcador de contenido"/>
          <p:cNvSpPr>
            <a:spLocks noGrp="1"/>
          </p:cNvSpPr>
          <p:nvPr>
            <p:ph idx="14" hasCustomPrompt="1"/>
          </p:nvPr>
        </p:nvSpPr>
        <p:spPr>
          <a:xfrm>
            <a:off x="107505" y="735480"/>
            <a:ext cx="5688632" cy="104636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 b="1"/>
            </a:lvl2pPr>
            <a:lvl3pPr>
              <a:defRPr sz="1600" b="1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8" name="23 Título"/>
          <p:cNvSpPr>
            <a:spLocks noGrp="1"/>
          </p:cNvSpPr>
          <p:nvPr>
            <p:ph type="title"/>
          </p:nvPr>
        </p:nvSpPr>
        <p:spPr>
          <a:xfrm>
            <a:off x="6039652" y="51200"/>
            <a:ext cx="3033057" cy="56525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s-ES" kern="1200" noProof="0" dirty="0">
                <a:solidFill>
                  <a:schemeClr val="bg2">
                    <a:lumMod val="25000"/>
                  </a:schemeClr>
                </a:solidFill>
                <a:ea typeface="MS PGothic" pitchFamily="34" charset="-128"/>
              </a:defRPr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19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" y="145604"/>
            <a:ext cx="866910" cy="1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-15418" y="-16626"/>
            <a:ext cx="3167336" cy="68853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1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92085" y="1999597"/>
            <a:ext cx="2880320" cy="98474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 b="1"/>
            </a:lvl2pPr>
            <a:lvl3pPr marL="358737" indent="-228576">
              <a:defRPr sz="1600" b="1"/>
            </a:lvl3pPr>
            <a:lvl4pPr marL="531757" indent="-228576">
              <a:defRPr sz="1600"/>
            </a:lvl4pPr>
            <a:lvl5pPr marL="906367" indent="-228576">
              <a:defRPr sz="1600"/>
            </a:lvl5pPr>
          </a:lstStyle>
          <a:p>
            <a:pPr lvl="0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11 Rectángulo"/>
          <p:cNvSpPr/>
          <p:nvPr userDrawn="1"/>
        </p:nvSpPr>
        <p:spPr>
          <a:xfrm>
            <a:off x="-15418" y="65673"/>
            <a:ext cx="3167336" cy="474349"/>
          </a:xfrm>
          <a:prstGeom prst="rect">
            <a:avLst/>
          </a:prstGeom>
          <a:solidFill>
            <a:srgbClr val="DFF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4" name="2 Subtítulo"/>
          <p:cNvSpPr>
            <a:spLocks noGrp="1"/>
          </p:cNvSpPr>
          <p:nvPr>
            <p:ph type="subTitle" idx="13"/>
          </p:nvPr>
        </p:nvSpPr>
        <p:spPr>
          <a:xfrm>
            <a:off x="92085" y="991486"/>
            <a:ext cx="2880320" cy="555872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5" name="2 Marcador de contenido"/>
          <p:cNvSpPr>
            <a:spLocks noGrp="1"/>
          </p:cNvSpPr>
          <p:nvPr>
            <p:ph idx="14" hasCustomPrompt="1"/>
          </p:nvPr>
        </p:nvSpPr>
        <p:spPr>
          <a:xfrm>
            <a:off x="3375764" y="746238"/>
            <a:ext cx="5497060" cy="104636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 b="1"/>
            </a:lvl2pPr>
            <a:lvl3pPr>
              <a:defRPr sz="1600" b="1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6" name="23 Título"/>
          <p:cNvSpPr>
            <a:spLocks noGrp="1"/>
          </p:cNvSpPr>
          <p:nvPr>
            <p:ph type="title"/>
          </p:nvPr>
        </p:nvSpPr>
        <p:spPr>
          <a:xfrm>
            <a:off x="47569" y="61958"/>
            <a:ext cx="3033057" cy="56525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s-ES" kern="1200" noProof="0" dirty="0">
                <a:solidFill>
                  <a:schemeClr val="bg2">
                    <a:lumMod val="25000"/>
                  </a:schemeClr>
                </a:solidFill>
                <a:ea typeface="MS PGothic" pitchFamily="34" charset="-128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72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297407" y="1257219"/>
            <a:ext cx="6273007" cy="1717710"/>
          </a:xfrm>
        </p:spPr>
        <p:txBody>
          <a:bodyPr>
            <a:normAutofit/>
          </a:bodyPr>
          <a:lstStyle>
            <a:lvl1pPr marL="0" indent="0" algn="l">
              <a:buNone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8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8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6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0" name="33 Rectángulo"/>
          <p:cNvSpPr/>
          <p:nvPr userDrawn="1"/>
        </p:nvSpPr>
        <p:spPr>
          <a:xfrm>
            <a:off x="0" y="441324"/>
            <a:ext cx="8961438" cy="483984"/>
          </a:xfrm>
          <a:prstGeom prst="rect">
            <a:avLst/>
          </a:prstGeom>
          <a:solidFill>
            <a:srgbClr val="DFF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37"/>
          </a:p>
        </p:txBody>
      </p:sp>
      <p:sp>
        <p:nvSpPr>
          <p:cNvPr id="11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542003"/>
            <a:ext cx="8270397" cy="2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kern="1200" noProof="0" dirty="0" smtClean="0">
                <a:solidFill>
                  <a:schemeClr val="bg2">
                    <a:lumMod val="25000"/>
                  </a:schemeClr>
                </a:solidFill>
                <a:ea typeface="MS PGothic" pitchFamily="34" charset="-128"/>
              </a:defRPr>
            </a:lvl1pPr>
          </a:lstStyle>
          <a:p>
            <a:pPr lvl="0"/>
            <a:r>
              <a:rPr lang="es-ES" noProof="0" dirty="0" smtClean="0"/>
              <a:t>Haga clic para modificar el estilo de título del patrón</a:t>
            </a:r>
            <a:endParaRPr lang="en-US" noProof="0" dirty="0" smtClean="0"/>
          </a:p>
        </p:txBody>
      </p:sp>
      <p:pic>
        <p:nvPicPr>
          <p:cNvPr id="12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" y="145604"/>
            <a:ext cx="866910" cy="1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1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297407" y="1057028"/>
            <a:ext cx="6273007" cy="333059"/>
          </a:xfrm>
        </p:spPr>
        <p:txBody>
          <a:bodyPr>
            <a:normAutofit/>
          </a:bodyPr>
          <a:lstStyle>
            <a:lvl1pPr marL="0" indent="0" algn="l">
              <a:buNone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8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8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6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0" name="33 Rectángulo"/>
          <p:cNvSpPr/>
          <p:nvPr userDrawn="1"/>
        </p:nvSpPr>
        <p:spPr>
          <a:xfrm>
            <a:off x="0" y="441324"/>
            <a:ext cx="8961438" cy="483984"/>
          </a:xfrm>
          <a:prstGeom prst="rect">
            <a:avLst/>
          </a:prstGeom>
          <a:solidFill>
            <a:srgbClr val="DFF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37"/>
          </a:p>
        </p:txBody>
      </p:sp>
      <p:sp>
        <p:nvSpPr>
          <p:cNvPr id="11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542003"/>
            <a:ext cx="8270397" cy="2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kern="1200" noProof="0" dirty="0" smtClean="0">
                <a:solidFill>
                  <a:schemeClr val="bg2">
                    <a:lumMod val="25000"/>
                  </a:schemeClr>
                </a:solidFill>
                <a:ea typeface="MS PGothic" pitchFamily="34" charset="-128"/>
              </a:defRPr>
            </a:lvl1pPr>
          </a:lstStyle>
          <a:p>
            <a:pPr lvl="0"/>
            <a:r>
              <a:rPr lang="es-ES" noProof="0" dirty="0" smtClean="0"/>
              <a:t>Haga clic para modificar el estilo de título del patrón</a:t>
            </a:r>
            <a:endParaRPr lang="en-US" noProof="0" dirty="0" smtClean="0"/>
          </a:p>
        </p:txBody>
      </p:sp>
      <p:pic>
        <p:nvPicPr>
          <p:cNvPr id="12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" y="145604"/>
            <a:ext cx="866910" cy="164000"/>
          </a:xfrm>
          <a:prstGeom prst="rect">
            <a:avLst/>
          </a:prstGeom>
        </p:spPr>
      </p:pic>
      <p:cxnSp>
        <p:nvCxnSpPr>
          <p:cNvPr id="7" name="Conector recto 6"/>
          <p:cNvCxnSpPr/>
          <p:nvPr userDrawn="1"/>
        </p:nvCxnSpPr>
        <p:spPr>
          <a:xfrm>
            <a:off x="0" y="1390087"/>
            <a:ext cx="896143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96863" y="1647825"/>
            <a:ext cx="6408737" cy="3533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34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7466" y="1252569"/>
            <a:ext cx="7856875" cy="2376455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4" y="585530"/>
            <a:ext cx="81052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noProof="0" dirty="0" smtClean="0"/>
              <a:t>Haga clic para modificar el estilo de título del patrón</a:t>
            </a:r>
            <a:endParaRPr lang="en-US" noProof="0" dirty="0" smtClean="0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" y="145604"/>
            <a:ext cx="866910" cy="1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6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76410652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191" y="1019572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340903"/>
            <a:ext cx="81052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Click to edit Master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19063" y="793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19062" y="779463"/>
            <a:ext cx="8618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400" baseline="0" noProof="0" dirty="0" smtClean="0">
                <a:solidFill>
                  <a:schemeClr val="tx2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19063" y="6094476"/>
            <a:ext cx="8548687" cy="485780"/>
            <a:chOff x="75" y="3839"/>
            <a:chExt cx="5385" cy="306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9"/>
              <a:ext cx="5385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900" baseline="0" noProof="0" dirty="0" smtClean="0">
                  <a:solidFill>
                    <a:schemeClr val="tx2"/>
                  </a:solidFill>
                  <a:latin typeface="+mn-lt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8"/>
              <a:ext cx="4323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900" baseline="0" noProof="0" dirty="0">
                  <a:solidFill>
                    <a:schemeClr val="tx2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18" name="Slide Number"/>
          <p:cNvSpPr txBox="1">
            <a:spLocks/>
          </p:cNvSpPr>
          <p:nvPr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>
                <a:solidFill>
                  <a:srgbClr val="7C7C7C"/>
                </a:solidFill>
              </a:rPr>
              <a:pPr lvl="0"/>
              <a:t>‹Nº›</a:t>
            </a:fld>
            <a:endParaRPr lang="en-US" dirty="0">
              <a:solidFill>
                <a:srgbClr val="7C7C7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9" r:id="rId2"/>
    <p:sldLayoutId id="2147483662" r:id="rId3"/>
    <p:sldLayoutId id="2147483665" r:id="rId4"/>
    <p:sldLayoutId id="2147483667" r:id="rId5"/>
    <p:sldLayoutId id="2147483668" r:id="rId6"/>
    <p:sldLayoutId id="2147483666" r:id="rId7"/>
    <p:sldLayoutId id="2147483671" r:id="rId8"/>
    <p:sldLayoutId id="214748367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8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rgbClr val="7C7C7C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rgbClr val="7C7C7C"/>
        </a:buClr>
        <a:buSzPct val="125000"/>
        <a:buFont typeface="Arial" panose="020B0604020202020204" pitchFamily="34" charset="0"/>
        <a:buChar char="•"/>
        <a:defRPr sz="1600" baseline="0">
          <a:solidFill>
            <a:srgbClr val="7C7C7C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rgbClr val="7C7C7C"/>
        </a:buClr>
        <a:buSzPct val="120000"/>
        <a:buFont typeface="Arial" charset="0"/>
        <a:buChar char="–"/>
        <a:defRPr sz="1600" baseline="0">
          <a:solidFill>
            <a:srgbClr val="7C7C7C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rgbClr val="7C7C7C"/>
        </a:buClr>
        <a:buSzPct val="120000"/>
        <a:buFont typeface="Arial" charset="0"/>
        <a:buChar char="▫"/>
        <a:defRPr sz="1600" baseline="0">
          <a:solidFill>
            <a:srgbClr val="7C7C7C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rgbClr val="7C7C7C"/>
        </a:buClr>
        <a:buSzPct val="89000"/>
        <a:buFont typeface="Arial" charset="0"/>
        <a:buChar char="-"/>
        <a:defRPr sz="1600" baseline="0">
          <a:solidFill>
            <a:srgbClr val="7C7C7C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media_entity" TargetMode="External"/><Relationship Id="rId2" Type="http://schemas.openxmlformats.org/officeDocument/2006/relationships/hyperlink" Target="http://groups.drupal.org/media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upal.org/project/media_entity_twitter" TargetMode="External"/><Relationship Id="rId4" Type="http://schemas.openxmlformats.org/officeDocument/2006/relationships/hyperlink" Target="https://www.drupal.org/project/media_entity_slidesho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rto.com/gallery/" TargetMode="External"/><Relationship Id="rId7" Type="http://schemas.openxmlformats.org/officeDocument/2006/relationships/hyperlink" Target="https://www.idealista.com/news/especiales/evolucion-urbanistica/barcelona" TargetMode="External"/><Relationship Id="rId2" Type="http://schemas.openxmlformats.org/officeDocument/2006/relationships/hyperlink" Target="https://carto.com/docs/carto-engine/carto-j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dealista.com/news/estadisticas/precio-linea-metro/madrid" TargetMode="External"/><Relationship Id="rId5" Type="http://schemas.openxmlformats.org/officeDocument/2006/relationships/hyperlink" Target="https://www.idealista.com/news/especiales/reportajes/2015/12/18/740367-elecciones-20D-resultados-electorales" TargetMode="External"/><Relationship Id="rId4" Type="http://schemas.openxmlformats.org/officeDocument/2006/relationships/hyperlink" Target="https://www.idealista.com/labs/blog/idealista/sobrevivirias-a-un-apocalipsis-zombie-making-of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.glez.robles@gmail.com" TargetMode="External"/><Relationship Id="rId2" Type="http://schemas.openxmlformats.org/officeDocument/2006/relationships/hyperlink" Target="mailto:alejandro.soto.sanchez86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>
          <a:xfrm>
            <a:off x="179512" y="498972"/>
            <a:ext cx="8856538" cy="2308324"/>
          </a:xfrm>
        </p:spPr>
        <p:txBody>
          <a:bodyPr/>
          <a:lstStyle/>
          <a:p>
            <a:r>
              <a:rPr lang="es-ES" dirty="0"/>
              <a:t>Explotando tus datos con </a:t>
            </a:r>
            <a:r>
              <a:rPr lang="es-ES" dirty="0" err="1"/>
              <a:t>Drupal</a:t>
            </a:r>
            <a:r>
              <a:rPr lang="es-ES" dirty="0"/>
              <a:t> y </a:t>
            </a:r>
            <a:r>
              <a:rPr lang="es-ES" dirty="0" err="1"/>
              <a:t>Carto</a:t>
            </a:r>
            <a:endParaRPr lang="es-ES" dirty="0"/>
          </a:p>
          <a:p>
            <a:endParaRPr lang="es-ES" dirty="0"/>
          </a:p>
        </p:txBody>
      </p:sp>
      <p:pic>
        <p:nvPicPr>
          <p:cNvPr id="44034" name="Picture 2" descr="https://st1.idealista.com/labs/blog/wp-content/uploads/2016/10/kaizenshow_drupal_cartod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64" y="290857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8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Carto</a:t>
            </a:r>
            <a:r>
              <a:rPr lang="es-ES" dirty="0"/>
              <a:t> en </a:t>
            </a:r>
            <a:r>
              <a:rPr lang="es-ES" dirty="0" err="1"/>
              <a:t>Drupal</a:t>
            </a:r>
            <a:r>
              <a:rPr lang="es-ES" dirty="0"/>
              <a:t> (7): Integración con Media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369651" y="1298035"/>
            <a:ext cx="6457950" cy="615553"/>
          </a:xfrm>
        </p:spPr>
        <p:txBody>
          <a:bodyPr/>
          <a:lstStyle/>
          <a:p>
            <a:r>
              <a:rPr lang="es-E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hook_media_internet_providers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b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hook_stream_wrappers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s-E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167146"/>
            <a:ext cx="8961437" cy="32316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/**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Implementation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MediaInternetBaseHandler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 *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 * 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altLang="es-ES" sz="1200" b="1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see</a:t>
            </a: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hook_media_internet_providers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 */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MediaInternetIdnCartoDBHandler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MediaInternetBaseHandler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parse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embedCode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pattern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'@https:\/\/(.*?)\.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carto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\.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com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viz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/([A-Za-z0-9\-]{36})@i'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preg_match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pattern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embedCode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matches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isset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matches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])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&amp;&amp;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validId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embedCode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user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check_plain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matches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map_id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check_plain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matches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file_stream_wrapper_uri_normalize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Carto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://'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user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'/'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map_id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Carto</a:t>
            </a:r>
            <a:r>
              <a:rPr lang="es-ES" dirty="0"/>
              <a:t> en </a:t>
            </a:r>
            <a:r>
              <a:rPr lang="es-ES" dirty="0" err="1"/>
              <a:t>Drupal</a:t>
            </a:r>
            <a:r>
              <a:rPr lang="es-ES" dirty="0"/>
              <a:t> (7): Integración con Media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410624"/>
            <a:ext cx="8961438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media_carto_media_token_to_markup_alter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&amp;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settings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carto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isCartoFile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'#file'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])) {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element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"#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theme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]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theme_media_carto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Media en </a:t>
            </a:r>
            <a:r>
              <a:rPr lang="es-ES" dirty="0" err="1"/>
              <a:t>Drupal</a:t>
            </a:r>
            <a:r>
              <a:rPr lang="es-ES" dirty="0"/>
              <a:t> 8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1628370" y="5487625"/>
            <a:ext cx="6457950" cy="492443"/>
          </a:xfrm>
        </p:spPr>
        <p:txBody>
          <a:bodyPr/>
          <a:lstStyle/>
          <a:p>
            <a:pPr lvl="0"/>
            <a:r>
              <a:rPr lang="es-ES" dirty="0">
                <a:hlinkClick r:id="rId2"/>
              </a:rPr>
              <a:t>http://groups.drupal.org/media</a:t>
            </a:r>
            <a:endParaRPr lang="es-ES" dirty="0"/>
          </a:p>
          <a:p>
            <a:pPr lvl="0"/>
            <a:r>
              <a:rPr lang="es-ES" dirty="0"/>
              <a:t>IRC: #</a:t>
            </a:r>
            <a:r>
              <a:rPr lang="es-ES" dirty="0" err="1"/>
              <a:t>drupal</a:t>
            </a:r>
            <a:r>
              <a:rPr lang="es-ES" dirty="0"/>
              <a:t>-media @ </a:t>
            </a:r>
            <a:r>
              <a:rPr lang="es-ES" dirty="0" err="1" smtClean="0"/>
              <a:t>Freenode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511180" y="1275113"/>
            <a:ext cx="5493812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1800" b="1" dirty="0" smtClean="0"/>
              <a:t>Media </a:t>
            </a:r>
            <a:r>
              <a:rPr lang="es-ES" sz="1800" b="1" dirty="0" err="1" smtClean="0"/>
              <a:t>entity</a:t>
            </a:r>
            <a:r>
              <a:rPr lang="es-ES" sz="1800" b="1" dirty="0" smtClean="0"/>
              <a:t> </a:t>
            </a:r>
            <a:r>
              <a:rPr lang="es-ES" dirty="0" smtClean="0"/>
              <a:t>proporciona una entidad base para media. </a:t>
            </a:r>
          </a:p>
          <a:p>
            <a:pPr lvl="0"/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www.drupal.org/project/media_entity</a:t>
            </a:r>
            <a:endParaRPr lang="es-ES" dirty="0" smtClean="0"/>
          </a:p>
          <a:p>
            <a:pPr lvl="0"/>
            <a:endParaRPr lang="es-ES" dirty="0"/>
          </a:p>
          <a:p>
            <a:pPr lvl="0"/>
            <a:r>
              <a:rPr lang="es-ES" dirty="0" smtClean="0"/>
              <a:t>Media </a:t>
            </a:r>
            <a:r>
              <a:rPr lang="es-ES" dirty="0" err="1" smtClean="0"/>
              <a:t>provider</a:t>
            </a:r>
            <a:r>
              <a:rPr lang="es-ES" dirty="0" smtClean="0"/>
              <a:t> modules</a:t>
            </a:r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www.drupal.org/project/media_entity_slideshow</a:t>
            </a:r>
            <a:r>
              <a:rPr lang="es-ES" dirty="0" smtClean="0"/>
              <a:t> </a:t>
            </a:r>
          </a:p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drupal.org/project/media_entity_twitter</a:t>
            </a:r>
            <a:endParaRPr lang="es-ES" dirty="0" smtClean="0"/>
          </a:p>
          <a:p>
            <a:r>
              <a:rPr lang="es-ES" dirty="0" smtClean="0"/>
              <a:t>…….</a:t>
            </a:r>
          </a:p>
          <a:p>
            <a:endParaRPr lang="es-E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3626974"/>
            <a:ext cx="8961438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Twitter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MediaTypeBase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validationRegexp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'@((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http|https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):){0,1}//(www\.){0,1}twitter\.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com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/(?&lt;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user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&gt;[a-z0-9_-]+)/(status(es){0,1})/(?&lt;id&gt;[\d]+)@i'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cs typeface="Courier New" pitchFamily="49" charset="0"/>
              </a:rPr>
              <a:t>=&gt; 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urier New" pitchFamily="49" charset="0"/>
                <a:cs typeface="Courier New" pitchFamily="49" charset="0"/>
              </a:rPr>
              <a:t>'id'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);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}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179512" y="2996952"/>
            <a:ext cx="8856984" cy="369332"/>
          </a:xfrm>
        </p:spPr>
        <p:txBody>
          <a:bodyPr/>
          <a:lstStyle/>
          <a:p>
            <a:r>
              <a:rPr lang="es-ES" sz="2400" dirty="0" smtClean="0"/>
              <a:t>Caso práctico del mapa de los asistentes a una </a:t>
            </a:r>
            <a:r>
              <a:rPr lang="es-ES" sz="2400" dirty="0" err="1" smtClean="0"/>
              <a:t>DrupalCamp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893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 de </a:t>
            </a:r>
            <a:r>
              <a:rPr lang="es-ES" dirty="0" err="1" smtClean="0"/>
              <a:t>Carto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276225" y="1171575"/>
            <a:ext cx="6457950" cy="3939540"/>
          </a:xfrm>
        </p:spPr>
        <p:txBody>
          <a:bodyPr/>
          <a:lstStyle/>
          <a:p>
            <a:r>
              <a:rPr lang="es-ES" dirty="0" err="1" smtClean="0"/>
              <a:t>Docu</a:t>
            </a:r>
            <a:r>
              <a:rPr lang="es-ES" dirty="0" smtClean="0"/>
              <a:t> de </a:t>
            </a:r>
            <a:r>
              <a:rPr lang="es-ES" dirty="0" err="1" smtClean="0"/>
              <a:t>carto</a:t>
            </a:r>
            <a:endParaRPr lang="es-ES" dirty="0" smtClean="0"/>
          </a:p>
          <a:p>
            <a:r>
              <a:rPr lang="es-ES" dirty="0">
                <a:hlinkClick r:id="rId2"/>
              </a:rPr>
              <a:t>https://carto.com/docs/carto-engine/carto-js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Gallery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https://carto.com/gallery</a:t>
            </a:r>
            <a:r>
              <a:rPr lang="es-ES" dirty="0" smtClean="0">
                <a:hlinkClick r:id="rId3"/>
              </a:rPr>
              <a:t>/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Ejemplos de idealista/</a:t>
            </a:r>
            <a:r>
              <a:rPr lang="es-ES" dirty="0" err="1" smtClean="0"/>
              <a:t>news</a:t>
            </a:r>
            <a:endParaRPr lang="es-ES" dirty="0" smtClean="0"/>
          </a:p>
          <a:p>
            <a:r>
              <a:rPr lang="es-ES">
                <a:hlinkClick r:id="rId4"/>
              </a:rPr>
              <a:t>https://www.idealista.com/labs/blog/idealista/sobrevivirias-a-un-apocalipsis-zombie-making-of</a:t>
            </a:r>
            <a:r>
              <a:rPr lang="es-ES" smtClean="0">
                <a:hlinkClick r:id="rId4"/>
              </a:rPr>
              <a:t>/</a:t>
            </a:r>
            <a:r>
              <a:rPr lang="es-ES" smtClean="0"/>
              <a:t> </a:t>
            </a:r>
            <a:endParaRPr lang="es-ES" dirty="0" smtClean="0"/>
          </a:p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www.idealista.com/news/especiales/reportajes/2015/12/18/740367-elecciones-20D-resultados-electorales</a:t>
            </a:r>
            <a:endParaRPr lang="es-ES" dirty="0" smtClean="0"/>
          </a:p>
          <a:p>
            <a:r>
              <a:rPr lang="es-ES" dirty="0">
                <a:hlinkClick r:id="rId6"/>
              </a:rPr>
              <a:t>https://</a:t>
            </a:r>
            <a:r>
              <a:rPr lang="es-ES" dirty="0" smtClean="0">
                <a:hlinkClick r:id="rId6"/>
              </a:rPr>
              <a:t>www.idealista.com/news/estadisticas/precio-linea-metro/madrid</a:t>
            </a:r>
            <a:r>
              <a:rPr lang="es-ES" dirty="0" smtClean="0"/>
              <a:t> </a:t>
            </a:r>
          </a:p>
          <a:p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www.idealista.com/news/especiales/evolucion-urbanistica/barcelona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18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179512" y="2037855"/>
            <a:ext cx="8856538" cy="769441"/>
          </a:xfrm>
        </p:spPr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31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>
          <a:xfrm>
            <a:off x="104900" y="860808"/>
            <a:ext cx="8856538" cy="769441"/>
          </a:xfrm>
        </p:spPr>
        <p:txBody>
          <a:bodyPr/>
          <a:lstStyle/>
          <a:p>
            <a:r>
              <a:rPr lang="es-ES" dirty="0" smtClean="0"/>
              <a:t>Sobre nosotros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>
          <a:xfrm>
            <a:off x="179512" y="2996952"/>
            <a:ext cx="8856984" cy="1846659"/>
          </a:xfrm>
        </p:spPr>
        <p:txBody>
          <a:bodyPr/>
          <a:lstStyle/>
          <a:p>
            <a:pPr algn="ctr"/>
            <a:r>
              <a:rPr lang="es-ES" dirty="0" smtClean="0"/>
              <a:t>Alejandro </a:t>
            </a:r>
            <a:r>
              <a:rPr lang="es-ES" dirty="0"/>
              <a:t>Soto - @</a:t>
            </a:r>
            <a:r>
              <a:rPr lang="es-ES" dirty="0" smtClean="0"/>
              <a:t>Aless86</a:t>
            </a:r>
          </a:p>
          <a:p>
            <a:pPr algn="ctr"/>
            <a:r>
              <a:rPr lang="es-ES" sz="1400" b="0" dirty="0" smtClean="0">
                <a:hlinkClick r:id="rId2"/>
              </a:rPr>
              <a:t>alejandro.soto.sanchez86@gmail.com</a:t>
            </a:r>
            <a:endParaRPr lang="es-ES" sz="1400" b="0" dirty="0" smtClean="0"/>
          </a:p>
          <a:p>
            <a:pPr algn="ctr"/>
            <a:endParaRPr lang="es-ES" sz="1400" b="0" dirty="0" smtClean="0"/>
          </a:p>
          <a:p>
            <a:pPr algn="ctr"/>
            <a:r>
              <a:rPr lang="es-ES" dirty="0" smtClean="0"/>
              <a:t>Martín González - @</a:t>
            </a:r>
            <a:r>
              <a:rPr lang="es-ES" dirty="0" err="1" smtClean="0"/>
              <a:t>mgzrobles</a:t>
            </a:r>
            <a:endParaRPr lang="es-ES" dirty="0" smtClean="0"/>
          </a:p>
          <a:p>
            <a:pPr algn="ctr"/>
            <a:r>
              <a:rPr lang="es-ES" sz="1400" b="0" dirty="0" smtClean="0">
                <a:hlinkClick r:id="rId3"/>
              </a:rPr>
              <a:t>martin.glez.robles@gmail.com</a:t>
            </a:r>
            <a:endParaRPr lang="es-ES" sz="1400" b="0" dirty="0" smtClean="0"/>
          </a:p>
          <a:p>
            <a:pPr algn="ctr"/>
            <a:endParaRPr lang="es-ES" sz="1400" b="0" dirty="0"/>
          </a:p>
        </p:txBody>
      </p:sp>
      <p:pic>
        <p:nvPicPr>
          <p:cNvPr id="4" name="Picture 14" descr="http://intranet/notas_tecnicas/html/publi_ws/img/logos_declinaciones_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37" y="5127977"/>
            <a:ext cx="2427056" cy="29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>
          <a:xfrm>
            <a:off x="363774" y="2465353"/>
            <a:ext cx="6457950" cy="2092881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Situación actual de los medios </a:t>
            </a:r>
            <a:r>
              <a:rPr lang="es-ES" dirty="0" smtClean="0"/>
              <a:t>digitales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Integrando </a:t>
            </a:r>
            <a:r>
              <a:rPr lang="es-ES" dirty="0" err="1" smtClean="0"/>
              <a:t>Carto</a:t>
            </a:r>
            <a:r>
              <a:rPr lang="es-ES" dirty="0" smtClean="0"/>
              <a:t> </a:t>
            </a:r>
            <a:r>
              <a:rPr lang="es-ES" dirty="0"/>
              <a:t>en </a:t>
            </a:r>
            <a:r>
              <a:rPr lang="es-ES" dirty="0" err="1" smtClean="0"/>
              <a:t>Drupal</a:t>
            </a:r>
            <a:endParaRPr lang="es-ES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Demo: Caso </a:t>
            </a:r>
            <a:r>
              <a:rPr lang="es-ES" dirty="0"/>
              <a:t>práctico del mapa de los asistentes a una </a:t>
            </a:r>
            <a:r>
              <a:rPr lang="es-ES" dirty="0" err="1"/>
              <a:t>DrupalCamp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18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actual de los medios digitales</a:t>
            </a:r>
            <a:endParaRPr lang="es-ES" dirty="0"/>
          </a:p>
        </p:txBody>
      </p:sp>
      <p:grpSp>
        <p:nvGrpSpPr>
          <p:cNvPr id="10" name="9 Grupo"/>
          <p:cNvGrpSpPr/>
          <p:nvPr/>
        </p:nvGrpSpPr>
        <p:grpSpPr>
          <a:xfrm>
            <a:off x="3949553" y="1293973"/>
            <a:ext cx="1623168" cy="1623168"/>
            <a:chOff x="662870" y="3600414"/>
            <a:chExt cx="1623168" cy="1623168"/>
          </a:xfrm>
        </p:grpSpPr>
        <p:sp>
          <p:nvSpPr>
            <p:cNvPr id="11" name="10 Elipse"/>
            <p:cNvSpPr/>
            <p:nvPr/>
          </p:nvSpPr>
          <p:spPr>
            <a:xfrm>
              <a:off x="662870" y="3600414"/>
              <a:ext cx="1623168" cy="16231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2" name="Elipse 16"/>
            <p:cNvSpPr/>
            <p:nvPr/>
          </p:nvSpPr>
          <p:spPr>
            <a:xfrm>
              <a:off x="900577" y="3838121"/>
              <a:ext cx="1242576" cy="1147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700" b="1" i="0" u="none" strike="noStrike" kern="1200" cap="none" normalizeH="0" baseline="0" dirty="0" smtClean="0">
                  <a:ln/>
                  <a:effectLst/>
                  <a:cs typeface="Arial" charset="0"/>
                </a:rPr>
                <a:t>Vídeos</a:t>
              </a:r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990440" y="3961893"/>
            <a:ext cx="1623168" cy="1623168"/>
            <a:chOff x="995399" y="4304483"/>
            <a:chExt cx="1623168" cy="1623168"/>
          </a:xfrm>
        </p:grpSpPr>
        <p:sp>
          <p:nvSpPr>
            <p:cNvPr id="26" name="25 Elipse"/>
            <p:cNvSpPr/>
            <p:nvPr/>
          </p:nvSpPr>
          <p:spPr>
            <a:xfrm>
              <a:off x="995399" y="4304483"/>
              <a:ext cx="1623168" cy="16231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27" name="Elipse 16"/>
            <p:cNvSpPr/>
            <p:nvPr/>
          </p:nvSpPr>
          <p:spPr>
            <a:xfrm>
              <a:off x="1104184" y="4542190"/>
              <a:ext cx="1398892" cy="1147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700" b="1" i="0" u="none" strike="noStrike" kern="1200" cap="none" normalizeH="0" baseline="0" dirty="0" smtClean="0">
                  <a:ln/>
                  <a:effectLst/>
                  <a:cs typeface="Arial" charset="0"/>
                </a:rPr>
                <a:t>Móvil</a:t>
              </a: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1434323" y="1634656"/>
            <a:ext cx="1623168" cy="1623168"/>
            <a:chOff x="662870" y="3600414"/>
            <a:chExt cx="1623168" cy="1623168"/>
          </a:xfrm>
        </p:grpSpPr>
        <p:sp>
          <p:nvSpPr>
            <p:cNvPr id="29" name="28 Elipse"/>
            <p:cNvSpPr/>
            <p:nvPr/>
          </p:nvSpPr>
          <p:spPr>
            <a:xfrm>
              <a:off x="662870" y="3600414"/>
              <a:ext cx="1623168" cy="16231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30" name="Elipse 16"/>
            <p:cNvSpPr/>
            <p:nvPr/>
          </p:nvSpPr>
          <p:spPr>
            <a:xfrm>
              <a:off x="900577" y="3838121"/>
              <a:ext cx="1242576" cy="1147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700" b="1" i="0" u="none" strike="noStrike" kern="1200" cap="none" normalizeH="0" baseline="0" dirty="0" smtClean="0">
                  <a:ln/>
                  <a:effectLst/>
                  <a:cs typeface="Arial" charset="0"/>
                </a:rPr>
                <a:t>Gráficos</a:t>
              </a:r>
            </a:p>
          </p:txBody>
        </p:sp>
      </p:grpSp>
      <p:sp>
        <p:nvSpPr>
          <p:cNvPr id="33" name="Elipse 16"/>
          <p:cNvSpPr/>
          <p:nvPr/>
        </p:nvSpPr>
        <p:spPr>
          <a:xfrm>
            <a:off x="3340831" y="4199600"/>
            <a:ext cx="1242576" cy="11477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700" b="1" i="0" u="none" strike="noStrike" kern="1200" cap="none" normalizeH="0" baseline="0" dirty="0" smtClean="0">
              <a:ln/>
              <a:effectLst/>
              <a:cs typeface="Arial" charset="0"/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6446141" y="1970826"/>
            <a:ext cx="1623168" cy="1623168"/>
            <a:chOff x="662870" y="3600414"/>
            <a:chExt cx="1623168" cy="1623168"/>
          </a:xfrm>
        </p:grpSpPr>
        <p:sp>
          <p:nvSpPr>
            <p:cNvPr id="36" name="35 Elipse"/>
            <p:cNvSpPr/>
            <p:nvPr/>
          </p:nvSpPr>
          <p:spPr>
            <a:xfrm>
              <a:off x="662870" y="3600414"/>
              <a:ext cx="1623168" cy="16231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37" name="Elipse 16"/>
            <p:cNvSpPr/>
            <p:nvPr/>
          </p:nvSpPr>
          <p:spPr>
            <a:xfrm>
              <a:off x="831537" y="3838121"/>
              <a:ext cx="1352146" cy="1147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700" b="1" i="0" u="none" strike="noStrike" kern="1200" cap="none" normalizeH="0" baseline="0" dirty="0" smtClean="0">
                  <a:ln/>
                  <a:effectLst/>
                  <a:cs typeface="Arial" charset="0"/>
                </a:rPr>
                <a:t>Seguimiento de usuario</a:t>
              </a:r>
            </a:p>
          </p:txBody>
        </p:sp>
      </p:grpSp>
      <p:sp>
        <p:nvSpPr>
          <p:cNvPr id="42" name="Rectangle 3"/>
          <p:cNvSpPr>
            <a:spLocks noChangeArrowheads="1"/>
          </p:cNvSpPr>
          <p:nvPr/>
        </p:nvSpPr>
        <p:spPr bwMode="gray">
          <a:xfrm>
            <a:off x="3823556" y="3831701"/>
            <a:ext cx="1875163" cy="186763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" b="1" dirty="0" smtClean="0">
                <a:solidFill>
                  <a:schemeClr val="bg1"/>
                </a:solidFill>
              </a:rPr>
              <a:t>Interactividad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smtClean="0">
                <a:solidFill>
                  <a:schemeClr val="bg1"/>
                </a:solidFill>
              </a:rPr>
              <a:t>con el usuario</a:t>
            </a:r>
          </a:p>
        </p:txBody>
      </p:sp>
      <p:grpSp>
        <p:nvGrpSpPr>
          <p:cNvPr id="43" name="42 Grupo"/>
          <p:cNvGrpSpPr/>
          <p:nvPr/>
        </p:nvGrpSpPr>
        <p:grpSpPr>
          <a:xfrm>
            <a:off x="6660150" y="4488374"/>
            <a:ext cx="1731736" cy="1623168"/>
            <a:chOff x="662870" y="3600414"/>
            <a:chExt cx="1731736" cy="1623168"/>
          </a:xfrm>
        </p:grpSpPr>
        <p:sp>
          <p:nvSpPr>
            <p:cNvPr id="44" name="43 Elipse"/>
            <p:cNvSpPr/>
            <p:nvPr/>
          </p:nvSpPr>
          <p:spPr>
            <a:xfrm>
              <a:off x="662870" y="3600414"/>
              <a:ext cx="1623168" cy="16231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45" name="Elipse 16"/>
            <p:cNvSpPr/>
            <p:nvPr/>
          </p:nvSpPr>
          <p:spPr>
            <a:xfrm>
              <a:off x="662870" y="3838121"/>
              <a:ext cx="1731736" cy="1147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700" b="1" i="0" u="none" strike="noStrike" kern="1200" cap="none" normalizeH="0" baseline="0" dirty="0" smtClean="0">
                  <a:ln/>
                  <a:effectLst/>
                  <a:cs typeface="Arial" charset="0"/>
                </a:rPr>
                <a:t>Notificaciones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0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Hacia un mundo interactivo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738680" y="2117506"/>
            <a:ext cx="6457950" cy="344709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 smtClean="0"/>
              <a:t>OpenStreetMaps</a:t>
            </a:r>
            <a:endParaRPr lang="es-E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 smtClean="0"/>
              <a:t>Datawrapper</a:t>
            </a:r>
            <a:endParaRPr lang="es-E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Google </a:t>
            </a:r>
            <a:r>
              <a:rPr lang="es-ES" dirty="0" err="1" smtClean="0"/>
              <a:t>FusionTables</a:t>
            </a:r>
            <a:endParaRPr lang="es-E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 smtClean="0"/>
              <a:t>EasyCharts</a:t>
            </a:r>
            <a:endParaRPr lang="es-ES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Encuestas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D3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CartoDB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91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Hacia un mundo interactivo</a:t>
            </a:r>
            <a:endParaRPr lang="es-ES" dirty="0"/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8" y="3293662"/>
            <a:ext cx="4394167" cy="265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Apocalipsis Zomb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1" y="1135839"/>
            <a:ext cx="3846681" cy="192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76" y="1254870"/>
            <a:ext cx="2398693" cy="216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82" y="4361416"/>
            <a:ext cx="2921063" cy="180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30" y="2876917"/>
            <a:ext cx="2625498" cy="166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3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Hacia un mundo interactivo</a:t>
            </a:r>
          </a:p>
        </p:txBody>
      </p:sp>
      <p:sp>
        <p:nvSpPr>
          <p:cNvPr id="5" name="22 Elipse"/>
          <p:cNvSpPr/>
          <p:nvPr/>
        </p:nvSpPr>
        <p:spPr>
          <a:xfrm>
            <a:off x="2985975" y="1786259"/>
            <a:ext cx="1629838" cy="16298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800" dirty="0"/>
          </a:p>
        </p:txBody>
      </p:sp>
      <p:sp>
        <p:nvSpPr>
          <p:cNvPr id="6" name="23 Elipse"/>
          <p:cNvSpPr>
            <a:spLocks noChangeAspect="1"/>
          </p:cNvSpPr>
          <p:nvPr/>
        </p:nvSpPr>
        <p:spPr>
          <a:xfrm>
            <a:off x="4293945" y="2386453"/>
            <a:ext cx="2339399" cy="23393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800"/>
          </a:p>
        </p:txBody>
      </p:sp>
      <p:sp>
        <p:nvSpPr>
          <p:cNvPr id="7" name="24 Rectángulo"/>
          <p:cNvSpPr/>
          <p:nvPr/>
        </p:nvSpPr>
        <p:spPr>
          <a:xfrm>
            <a:off x="2985975" y="2086570"/>
            <a:ext cx="1511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s-ES" altLang="it-IT" b="1" dirty="0" smtClean="0">
              <a:solidFill>
                <a:schemeClr val="bg1"/>
              </a:solidFill>
            </a:endParaRPr>
          </a:p>
          <a:p>
            <a:pPr algn="ctr"/>
            <a:r>
              <a:rPr lang="es-ES" altLang="it-IT" b="1" dirty="0" smtClean="0">
                <a:solidFill>
                  <a:schemeClr val="bg1"/>
                </a:solidFill>
              </a:rPr>
              <a:t>Páginas vistas</a:t>
            </a:r>
          </a:p>
        </p:txBody>
      </p:sp>
      <p:sp>
        <p:nvSpPr>
          <p:cNvPr id="8" name="25 CuadroTexto"/>
          <p:cNvSpPr txBox="1"/>
          <p:nvPr/>
        </p:nvSpPr>
        <p:spPr>
          <a:xfrm>
            <a:off x="4550130" y="3416097"/>
            <a:ext cx="1827028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es-ES" sz="4800" b="1" dirty="0" smtClean="0">
                <a:solidFill>
                  <a:schemeClr val="bg1"/>
                </a:solidFill>
              </a:rPr>
              <a:t>+30</a:t>
            </a:r>
            <a:r>
              <a:rPr lang="es-ES" sz="1600" b="1" dirty="0" smtClean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9" name="22 Elipse"/>
          <p:cNvSpPr/>
          <p:nvPr/>
        </p:nvSpPr>
        <p:spPr>
          <a:xfrm>
            <a:off x="2985975" y="3731407"/>
            <a:ext cx="1629838" cy="16298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800"/>
          </a:p>
        </p:txBody>
      </p:sp>
      <p:sp>
        <p:nvSpPr>
          <p:cNvPr id="11" name="24 Rectángulo"/>
          <p:cNvSpPr/>
          <p:nvPr/>
        </p:nvSpPr>
        <p:spPr>
          <a:xfrm>
            <a:off x="2985975" y="4014510"/>
            <a:ext cx="1511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s-ES" altLang="it-IT" b="1" dirty="0" smtClean="0">
              <a:solidFill>
                <a:schemeClr val="bg1"/>
              </a:solidFill>
            </a:endParaRPr>
          </a:p>
          <a:p>
            <a:pPr algn="ctr"/>
            <a:r>
              <a:rPr lang="es-ES" altLang="it-IT" b="1" dirty="0" smtClean="0">
                <a:solidFill>
                  <a:schemeClr val="bg1"/>
                </a:solidFill>
              </a:rPr>
              <a:t>Tiempo en página</a:t>
            </a:r>
          </a:p>
        </p:txBody>
      </p:sp>
    </p:spTree>
    <p:extLst>
      <p:ext uri="{BB962C8B-B14F-4D97-AF65-F5344CB8AC3E}">
        <p14:creationId xmlns:p14="http://schemas.microsoft.com/office/powerpoint/2010/main" val="3177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Carto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3881335" y="2388379"/>
            <a:ext cx="3533775" cy="1538883"/>
          </a:xfrm>
        </p:spPr>
        <p:txBody>
          <a:bodyPr/>
          <a:lstStyle/>
          <a:p>
            <a:r>
              <a:rPr lang="en-US" sz="2000" dirty="0"/>
              <a:t>An open, powerful, and intuitive platform for discovering and predicting the key insights underlying the location data in our world.</a:t>
            </a:r>
            <a:endParaRPr lang="es-ES" sz="2000" dirty="0"/>
          </a:p>
        </p:txBody>
      </p:sp>
      <p:pic>
        <p:nvPicPr>
          <p:cNvPr id="47106" name="Picture 2" descr="http://www.blog-geographica.com/wp-content/uploads/2015/10/Logo-Car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7" y="2616156"/>
            <a:ext cx="2304486" cy="108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Carto</a:t>
            </a:r>
            <a:r>
              <a:rPr lang="es-ES" dirty="0" smtClean="0"/>
              <a:t> en </a:t>
            </a:r>
            <a:r>
              <a:rPr lang="es-ES" dirty="0" err="1" smtClean="0"/>
              <a:t>Drupal</a:t>
            </a:r>
            <a:r>
              <a:rPr lang="es-ES" dirty="0" smtClean="0"/>
              <a:t> (7): Integración con Media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741250" y="2406205"/>
            <a:ext cx="54183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smtClean="0"/>
              <a:t>Media</a:t>
            </a:r>
            <a:endParaRPr lang="es-E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i="1" dirty="0" err="1" smtClean="0"/>
              <a:t>MediaInternet</a:t>
            </a:r>
            <a:endParaRPr lang="es-ES" i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i="1" dirty="0" err="1" smtClean="0"/>
              <a:t>MediaInternetYouTubeHandler</a:t>
            </a:r>
            <a:endParaRPr lang="es-ES" i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i="1" dirty="0" err="1" smtClean="0"/>
              <a:t>MediaInternetSlideshareHandler</a:t>
            </a:r>
            <a:endParaRPr lang="es-ES" i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i="1" dirty="0" err="1" smtClean="0"/>
              <a:t>MediaInternetFileHandler</a:t>
            </a:r>
            <a:endParaRPr lang="es-ES" i="1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i="1" dirty="0" smtClean="0"/>
              <a:t>¿idealista? </a:t>
            </a:r>
            <a:r>
              <a:rPr lang="es-ES" i="1" dirty="0" err="1" smtClean="0"/>
              <a:t>MediaInternetIdealistaHandler</a:t>
            </a:r>
            <a:endParaRPr lang="es-ES" i="1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i="1" dirty="0" smtClean="0"/>
              <a:t>….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i="1" dirty="0" err="1" smtClean="0"/>
              <a:t>MediaInternetCartoHandler</a:t>
            </a:r>
            <a:endParaRPr lang="es-ES" sz="1800" b="1" i="1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400" dirty="0" smtClean="0"/>
              <a:t>…..</a:t>
            </a:r>
            <a:endParaRPr lang="es-ES" sz="1400" dirty="0"/>
          </a:p>
        </p:txBody>
      </p:sp>
      <p:pic>
        <p:nvPicPr>
          <p:cNvPr id="48133" name="Picture 5" descr="youtube2-128.png (128×12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45" y="3077193"/>
            <a:ext cx="350193" cy="3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 redondeado"/>
          <p:cNvSpPr/>
          <p:nvPr/>
        </p:nvSpPr>
        <p:spPr>
          <a:xfrm>
            <a:off x="1887165" y="1119873"/>
            <a:ext cx="4737371" cy="1166127"/>
          </a:xfrm>
          <a:prstGeom prst="roundRect">
            <a:avLst>
              <a:gd name="adj" fmla="val 30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El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módulo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Media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proporciona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un framework para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manejar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ficheros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”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hosteados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en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sitios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externos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'file browser to the internet'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8135" name="Picture 7" descr="slideshare-icon.png (128×128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35" y="3517490"/>
            <a:ext cx="400384" cy="4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43" name="Picture 15" descr="text-document-icon.png (128×128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82" y="3987638"/>
            <a:ext cx="434503" cy="4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45" name="Picture 17" descr="ddc21273ed98008a6572576c8d9d06a3.png (96×96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35" y="4510408"/>
            <a:ext cx="418150" cy="41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4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48" y="5533654"/>
            <a:ext cx="876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95"/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/&gt;&lt;m_precDefaultQuarter/&gt;&lt;m_precDefaultMonth/&gt;&lt;m_precDefaultWeek/&gt;&lt;m_precDefaultDay/&gt;&lt;m_mruColor&gt;&lt;m_vecMRU length=&quot;2&quot;&gt;&lt;elem m_fUsage=&quot;1.00000000000000000000E+000&quot;&gt;&lt;m_msothmcolidx val=&quot;0&quot;/&gt;&lt;m_rgb r=&quot;34&quot; g=&quot;67&quot; b=&quot;67&quot;/&gt;&lt;m_ppcolschidx tagver0=&quot;23004&quot; tagname0=&quot;m_ppcolschidxUNRECOGNIZED&quot; val=&quot;0&quot;/&gt;&lt;m_nBrightness val=&quot;0&quot;/&gt;&lt;/elem&gt;&lt;elem m_fUsage=&quot;9.00000000000000020000E-001&quot;&gt;&lt;m_msothmcolidx val=&quot;0&quot;/&gt;&lt;m_rgb r=&quot;b6&quot; g=&quot;26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PREVIOUSNAME" val="Q:\Desktop\TA-VA clientes\Año 2015\Idealista\Plantilla Idealista.pptx"/>
  <p:tag name="ISNEWSLIDENUMBER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dealista">
      <a:dk1>
        <a:srgbClr val="7C7C7C"/>
      </a:dk1>
      <a:lt1>
        <a:srgbClr val="FFFFFF"/>
      </a:lt1>
      <a:dk2>
        <a:srgbClr val="7C7C7C"/>
      </a:dk2>
      <a:lt2>
        <a:srgbClr val="FFFFFF"/>
      </a:lt2>
      <a:accent1>
        <a:srgbClr val="D9D9D9"/>
      </a:accent1>
      <a:accent2>
        <a:srgbClr val="B9B9B9"/>
      </a:accent2>
      <a:accent3>
        <a:srgbClr val="DFFA45"/>
      </a:accent3>
      <a:accent4>
        <a:srgbClr val="B1D004"/>
      </a:accent4>
      <a:accent5>
        <a:srgbClr val="B62682"/>
      </a:accent5>
      <a:accent6>
        <a:srgbClr val="346767"/>
      </a:accent6>
      <a:hlink>
        <a:srgbClr val="0066FF"/>
      </a:hlink>
      <a:folHlink>
        <a:srgbClr val="7030A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vy">
        <a:dk1>
          <a:srgbClr val="D9D9D9"/>
        </a:dk1>
        <a:lt1>
          <a:srgbClr val="FFFFFF"/>
        </a:lt1>
        <a:dk2>
          <a:srgbClr val="7C7C7C"/>
        </a:dk2>
        <a:lt2>
          <a:srgbClr val="FFFFFF"/>
        </a:lt2>
        <a:accent1>
          <a:srgbClr val="D9D9D9"/>
        </a:accent1>
        <a:accent2>
          <a:srgbClr val="B9B9B9"/>
        </a:accent2>
        <a:accent3>
          <a:srgbClr val="DFFA45"/>
        </a:accent3>
        <a:accent4>
          <a:srgbClr val="B1D004"/>
        </a:accent4>
        <a:accent5>
          <a:srgbClr val="B62682"/>
        </a:accent5>
        <a:accent6>
          <a:srgbClr val="346767"/>
        </a:accent6>
        <a:hlink>
          <a:srgbClr val="DFFA45"/>
        </a:hlink>
        <a:folHlink>
          <a:srgbClr val="B1D0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Client template baseform</Template>
  <TotalTime>6572</TotalTime>
  <Words>278</Words>
  <Application>Microsoft Office PowerPoint</Application>
  <PresentationFormat>Personalizado</PresentationFormat>
  <Paragraphs>82</Paragraphs>
  <Slides>15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BLANK</vt:lpstr>
      <vt:lpstr>think-cell Slide</vt:lpstr>
      <vt:lpstr>Presentación de PowerPoint</vt:lpstr>
      <vt:lpstr>Presentación de PowerPoint</vt:lpstr>
      <vt:lpstr>Introducción</vt:lpstr>
      <vt:lpstr>Situación actual de los medios digitales</vt:lpstr>
      <vt:lpstr>Hacia un mundo interactivo</vt:lpstr>
      <vt:lpstr>Hacia un mundo interactivo</vt:lpstr>
      <vt:lpstr>Hacia un mundo interactivo</vt:lpstr>
      <vt:lpstr>Carto</vt:lpstr>
      <vt:lpstr>Carto en Drupal (7): Integración con Media</vt:lpstr>
      <vt:lpstr>Carto en Drupal (7): Integración con Media</vt:lpstr>
      <vt:lpstr>Carto en Drupal (7): Integración con Media</vt:lpstr>
      <vt:lpstr>Media en Drupal 8</vt:lpstr>
      <vt:lpstr>Presentación de PowerPoint</vt:lpstr>
      <vt:lpstr>Referencias de Carto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USUARIO</dc:creator>
  <cp:lastModifiedBy>idealista</cp:lastModifiedBy>
  <cp:revision>167</cp:revision>
  <cp:lastPrinted>2008-09-19T11:06:26Z</cp:lastPrinted>
  <dcterms:created xsi:type="dcterms:W3CDTF">2013-05-31T14:13:04Z</dcterms:created>
  <dcterms:modified xsi:type="dcterms:W3CDTF">2016-10-28T08:16:02Z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DocID">
    <vt:lpwstr>MAD-AAA123-20130531-</vt:lpwstr>
  </property>
  <property fmtid="{D5CDD505-2E9C-101B-9397-08002B2CF9AE}" pid="10" name="Office2010WasSaved">
    <vt:lpwstr>1</vt:lpwstr>
  </property>
</Properties>
</file>