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ulish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Quicksand"/>
      <p:regular r:id="rId28"/>
      <p:bold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bold.fntdata"/><Relationship Id="rId22" Type="http://schemas.openxmlformats.org/officeDocument/2006/relationships/font" Target="fonts/Mulish-boldItalic.fntdata"/><Relationship Id="rId21" Type="http://schemas.openxmlformats.org/officeDocument/2006/relationships/font" Target="fonts/Mulish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Quicksand-regular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Quicksa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7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6.xml"/><Relationship Id="rId32" Type="http://schemas.openxmlformats.org/officeDocument/2006/relationships/font" Target="fonts/PTSans-italic.fntdata"/><Relationship Id="rId13" Type="http://schemas.openxmlformats.org/officeDocument/2006/relationships/slide" Target="slides/slide9.xml"/><Relationship Id="rId35" Type="http://schemas.openxmlformats.org/officeDocument/2006/relationships/font" Target="fonts/DMSans-bold.fntdata"/><Relationship Id="rId12" Type="http://schemas.openxmlformats.org/officeDocument/2006/relationships/slide" Target="slides/slide8.xml"/><Relationship Id="rId34" Type="http://schemas.openxmlformats.org/officeDocument/2006/relationships/font" Target="fonts/DMSans-regular.fntdata"/><Relationship Id="rId15" Type="http://schemas.openxmlformats.org/officeDocument/2006/relationships/slide" Target="slides/slide11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DMSan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sh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3dfeee9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3dfeee9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dd46dd1d67_2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dd46dd1d67_2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73fbe35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73fbe35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24b7629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24b7629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24b7629b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24b7629b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24b7629b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24b7629b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Mariana Hiromi Kameyama Salas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 31, 2025.</a:t>
            </a:r>
            <a:endParaRPr/>
          </a:p>
        </p:txBody>
      </p:sp>
      <p:cxnSp>
        <p:nvCxnSpPr>
          <p:cNvPr id="280" name="Google Shape;280;p26"/>
          <p:cNvCxnSpPr/>
          <p:nvPr/>
        </p:nvCxnSpPr>
        <p:spPr>
          <a:xfrm flipH="1" rot="10800000">
            <a:off x="1600600" y="254488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/>
          <p:nvPr/>
        </p:nvCxnSpPr>
        <p:spPr>
          <a:xfrm flipH="1" rot="10800000">
            <a:off x="1600600" y="134866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2" name="Google Shape;282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6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1516874" cy="1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7675175" y="243550"/>
            <a:ext cx="1216251" cy="1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 title="rladies2025.001.png"/>
          <p:cNvPicPr preferRelativeResize="0"/>
          <p:nvPr/>
        </p:nvPicPr>
        <p:blipFill rotWithShape="1">
          <a:blip r:embed="rId3">
            <a:alphaModFix/>
          </a:blip>
          <a:srcRect b="53029" l="8326" r="30226" t="23606"/>
          <a:stretch/>
        </p:blipFill>
        <p:spPr>
          <a:xfrm>
            <a:off x="1975400" y="1805288"/>
            <a:ext cx="5210299" cy="1485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6"/>
          <p:cNvSpPr txBox="1"/>
          <p:nvPr/>
        </p:nvSpPr>
        <p:spPr>
          <a:xfrm>
            <a:off x="1926900" y="719050"/>
            <a:ext cx="52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https://github.com/RladiesQro/Introduccion-a-R-2025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"/>
          <p:cNvSpPr txBox="1"/>
          <p:nvPr>
            <p:ph type="title"/>
          </p:nvPr>
        </p:nvSpPr>
        <p:spPr>
          <a:xfrm>
            <a:off x="1066963" y="493100"/>
            <a:ext cx="70032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ENASEM</a:t>
            </a:r>
            <a:endParaRPr/>
          </a:p>
        </p:txBody>
      </p:sp>
      <p:sp>
        <p:nvSpPr>
          <p:cNvPr id="408" name="Google Shape;408;p35"/>
          <p:cNvSpPr txBox="1"/>
          <p:nvPr/>
        </p:nvSpPr>
        <p:spPr>
          <a:xfrm>
            <a:off x="713225" y="4314400"/>
            <a:ext cx="77535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Salud, estilo de vida, envejecimiento y condiciones de vida. *</a:t>
            </a:r>
            <a:endParaRPr b="1"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09" name="Google Shape;409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965300" y="1213000"/>
            <a:ext cx="3465600" cy="29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Encuesta longitudinal del INEGI sobre la población mexicana de 50 años y más. 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enerar información estadística sobre el envejecimiento, el impacto de enfermedades, mortalidad, y discapacidad en la población mayor.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https://www.inegi.org.mx/programas/enasem/2021/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411" name="Google Shape;411;p35"/>
          <p:cNvCxnSpPr/>
          <p:nvPr/>
        </p:nvCxnSpPr>
        <p:spPr>
          <a:xfrm>
            <a:off x="4507400" y="1213000"/>
            <a:ext cx="0" cy="2975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12" name="Google Shape;412;p35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975" y="1283300"/>
            <a:ext cx="2228435" cy="28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/>
        </p:nvSpPr>
        <p:spPr>
          <a:xfrm flipH="1">
            <a:off x="6641379" y="1170975"/>
            <a:ext cx="17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Organización a nivel mundial</a:t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 flipH="1">
            <a:off x="6715654" y="2812075"/>
            <a:ext cx="17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Misión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1137550" y="438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RLadies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 flipH="1">
            <a:off x="6205199" y="1545850"/>
            <a:ext cx="2367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Promover diversidad de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género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 la comunidad de R.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 flipH="1">
            <a:off x="6279460" y="3186951"/>
            <a:ext cx="22188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Lograr representación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proporcional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género al promover, inspirar y empoderar personas a programar en R.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36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6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6" title="Screenshot 2025-07-31 at 9.51.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6023" y="1044200"/>
            <a:ext cx="3449690" cy="16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6" title="Screenshot 2025-07-31 at 9.50.5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63" y="2771060"/>
            <a:ext cx="5229736" cy="17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1" type="subTitle"/>
          </p:nvPr>
        </p:nvSpPr>
        <p:spPr>
          <a:xfrm>
            <a:off x="969900" y="1338988"/>
            <a:ext cx="7204200" cy="11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“La educaci</a:t>
            </a:r>
            <a:r>
              <a:rPr lang="en" sz="2800"/>
              <a:t>ón es el arma más poderosa que puedes usar para cambiar el mundo</a:t>
            </a:r>
            <a:r>
              <a:rPr lang="en" sz="2800"/>
              <a:t>”.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34" name="Google Shape;434;p37"/>
          <p:cNvSpPr txBox="1"/>
          <p:nvPr>
            <p:ph type="title"/>
          </p:nvPr>
        </p:nvSpPr>
        <p:spPr>
          <a:xfrm>
            <a:off x="969888" y="2567800"/>
            <a:ext cx="7204200" cy="531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 Nelson Mandela</a:t>
            </a:r>
            <a:endParaRPr/>
          </a:p>
        </p:txBody>
      </p:sp>
      <p:sp>
        <p:nvSpPr>
          <p:cNvPr id="435" name="Google Shape;435;p3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6" name="Google Shape;436;p37"/>
          <p:cNvCxnSpPr/>
          <p:nvPr/>
        </p:nvCxnSpPr>
        <p:spPr>
          <a:xfrm flipH="1" rot="10800000">
            <a:off x="2553138" y="2990088"/>
            <a:ext cx="4037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37" name="Google Shape;437;p37"/>
          <p:cNvCxnSpPr/>
          <p:nvPr/>
        </p:nvCxnSpPr>
        <p:spPr>
          <a:xfrm flipH="1" rot="10800000">
            <a:off x="2553138" y="2505225"/>
            <a:ext cx="4037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38" name="Google Shape;438;p37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7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>
            <p:ph idx="1" type="subTitle"/>
          </p:nvPr>
        </p:nvSpPr>
        <p:spPr>
          <a:xfrm>
            <a:off x="969900" y="3227450"/>
            <a:ext cx="72042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“Siempre parece imposible hasta que se hace”.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6" name="Google Shape;446;p38"/>
          <p:cNvCxnSpPr/>
          <p:nvPr/>
        </p:nvCxnSpPr>
        <p:spPr>
          <a:xfrm flipH="1" rot="10800000">
            <a:off x="2553138" y="2103213"/>
            <a:ext cx="4037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47" name="Google Shape;447;p38"/>
          <p:cNvCxnSpPr/>
          <p:nvPr/>
        </p:nvCxnSpPr>
        <p:spPr>
          <a:xfrm flipH="1" rot="10800000">
            <a:off x="2553138" y="881275"/>
            <a:ext cx="4037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448" name="Google Shape;448;p38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8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>
            <p:ph idx="1" type="subTitle"/>
          </p:nvPr>
        </p:nvSpPr>
        <p:spPr>
          <a:xfrm>
            <a:off x="969900" y="2340575"/>
            <a:ext cx="7204200" cy="9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programar …</a:t>
            </a:r>
            <a:endParaRPr sz="2800"/>
          </a:p>
        </p:txBody>
      </p:sp>
      <p:sp>
        <p:nvSpPr>
          <p:cNvPr id="451" name="Google Shape;451;p38"/>
          <p:cNvSpPr txBox="1"/>
          <p:nvPr>
            <p:ph type="title"/>
          </p:nvPr>
        </p:nvSpPr>
        <p:spPr>
          <a:xfrm>
            <a:off x="2347938" y="9662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Muchas gracias</a:t>
            </a:r>
            <a:endParaRPr sz="4400"/>
          </a:p>
        </p:txBody>
      </p:sp>
      <p:pic>
        <p:nvPicPr>
          <p:cNvPr id="452" name="Google Shape;452;p38" title="Screenshot 2025-07-31 at 12.55.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150" y="3542452"/>
            <a:ext cx="4037700" cy="77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1002000" y="489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58" name="Google Shape;458;p3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Download RStudio. (2022, septiembre 27). Posit. https://posit.co/products/open-source/rstudio/?sid=1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Instituto Nacional de Estadística y Geografía. (s/f). Encuesta Nacional sobre Salud y Envejecimiento en México (ENASEM) 2021 [Data set].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Intro to Exploratory data analysis (EDA) in Python. (2020, noviembre 27). Kaggle.com; Kaggle. https://www.kaggle.com/code/imoore/intro-to-exploratory-data-analysis-eda-in-python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México, R.-L. (s/f). R-Ladies MX. R-Ladies MX. Recuperado el 31 de julio de 2025, de https://rladiesmx.netlify.app/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Mowinckel, A. M. (s/f). R-Ladies Global. R-Ladies Global. Recuperado el 31 de julio de 2025, de https://rladies.org/</a:t>
            </a:r>
            <a:endParaRPr sz="13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 sz="1300"/>
              <a:t>The comprehensive R archive network. (s/f). R-project.org. Recuperado el 31 de julio de 2025, de https://cran.r-project.org/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59" name="Google Shape;459;p3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39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9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1072525" y="46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293" name="Google Shape;293;p27"/>
          <p:cNvSpPr txBox="1"/>
          <p:nvPr>
            <p:ph idx="3" type="subTitle"/>
          </p:nvPr>
        </p:nvSpPr>
        <p:spPr>
          <a:xfrm>
            <a:off x="4681900" y="3905913"/>
            <a:ext cx="2426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Inegi 2021</a:t>
            </a:r>
            <a:endParaRPr sz="1600"/>
          </a:p>
        </p:txBody>
      </p:sp>
      <p:sp>
        <p:nvSpPr>
          <p:cNvPr id="294" name="Google Shape;294;p27"/>
          <p:cNvSpPr txBox="1"/>
          <p:nvPr>
            <p:ph idx="1" type="subTitle"/>
          </p:nvPr>
        </p:nvSpPr>
        <p:spPr>
          <a:xfrm>
            <a:off x="2036000" y="2053312"/>
            <a:ext cx="2426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>
            <p:ph idx="2" type="subTitle"/>
          </p:nvPr>
        </p:nvSpPr>
        <p:spPr>
          <a:xfrm>
            <a:off x="2036000" y="3905915"/>
            <a:ext cx="2426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álisis exploratorio de datos </a:t>
            </a:r>
            <a:endParaRPr/>
          </a:p>
        </p:txBody>
      </p:sp>
      <p:sp>
        <p:nvSpPr>
          <p:cNvPr id="296" name="Google Shape;296;p27"/>
          <p:cNvSpPr txBox="1"/>
          <p:nvPr>
            <p:ph idx="4" type="subTitle"/>
          </p:nvPr>
        </p:nvSpPr>
        <p:spPr>
          <a:xfrm>
            <a:off x="4681900" y="2053213"/>
            <a:ext cx="24261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7"/>
          <p:cNvSpPr txBox="1"/>
          <p:nvPr>
            <p:ph idx="5" type="title"/>
          </p:nvPr>
        </p:nvSpPr>
        <p:spPr>
          <a:xfrm>
            <a:off x="2036000" y="1176475"/>
            <a:ext cx="656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8" name="Google Shape;298;p27"/>
          <p:cNvSpPr txBox="1"/>
          <p:nvPr>
            <p:ph idx="6" type="title"/>
          </p:nvPr>
        </p:nvSpPr>
        <p:spPr>
          <a:xfrm>
            <a:off x="4681900" y="3029250"/>
            <a:ext cx="65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9" name="Google Shape;299;p27"/>
          <p:cNvSpPr txBox="1"/>
          <p:nvPr>
            <p:ph idx="7" type="title"/>
          </p:nvPr>
        </p:nvSpPr>
        <p:spPr>
          <a:xfrm>
            <a:off x="2036000" y="3029250"/>
            <a:ext cx="65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" name="Google Shape;300;p27"/>
          <p:cNvSpPr txBox="1"/>
          <p:nvPr>
            <p:ph idx="8" type="title"/>
          </p:nvPr>
        </p:nvSpPr>
        <p:spPr>
          <a:xfrm>
            <a:off x="4681900" y="1177243"/>
            <a:ext cx="656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1" name="Google Shape;301;p27"/>
          <p:cNvSpPr txBox="1"/>
          <p:nvPr>
            <p:ph idx="16" type="subTitle"/>
          </p:nvPr>
        </p:nvSpPr>
        <p:spPr>
          <a:xfrm>
            <a:off x="2036000" y="1629763"/>
            <a:ext cx="2423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02" name="Google Shape;302;p27"/>
          <p:cNvSpPr txBox="1"/>
          <p:nvPr>
            <p:ph idx="17" type="subTitle"/>
          </p:nvPr>
        </p:nvSpPr>
        <p:spPr>
          <a:xfrm>
            <a:off x="2036000" y="3482323"/>
            <a:ext cx="24231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03" name="Google Shape;303;p27"/>
          <p:cNvSpPr txBox="1"/>
          <p:nvPr>
            <p:ph idx="18" type="subTitle"/>
          </p:nvPr>
        </p:nvSpPr>
        <p:spPr>
          <a:xfrm>
            <a:off x="4681900" y="3482313"/>
            <a:ext cx="2423100" cy="4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ENASEM</a:t>
            </a:r>
            <a:endParaRPr/>
          </a:p>
        </p:txBody>
      </p:sp>
      <p:sp>
        <p:nvSpPr>
          <p:cNvPr id="304" name="Google Shape;304;p27"/>
          <p:cNvSpPr txBox="1"/>
          <p:nvPr>
            <p:ph idx="19" type="subTitle"/>
          </p:nvPr>
        </p:nvSpPr>
        <p:spPr>
          <a:xfrm>
            <a:off x="4681900" y="1629763"/>
            <a:ext cx="2423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6" name="Google Shape;306;p27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7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313" name="Google Shape;313;p28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¿Qu</a:t>
            </a:r>
            <a:r>
              <a:rPr lang="en"/>
              <a:t>é es R</a:t>
            </a:r>
            <a:r>
              <a:rPr lang="en"/>
              <a:t>?</a:t>
            </a:r>
            <a:endParaRPr/>
          </a:p>
        </p:txBody>
      </p:sp>
      <p:sp>
        <p:nvSpPr>
          <p:cNvPr id="314" name="Google Shape;314;p28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6" name="Google Shape;316;p28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17" name="Google Shape;317;p28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18" name="Google Shape;318;p28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28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8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1002000" y="448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</a:t>
            </a:r>
            <a:r>
              <a:rPr lang="en"/>
              <a:t>é es R</a:t>
            </a:r>
            <a:r>
              <a:rPr lang="en"/>
              <a:t>?</a:t>
            </a:r>
            <a:endParaRPr/>
          </a:p>
        </p:txBody>
      </p:sp>
      <p:sp>
        <p:nvSpPr>
          <p:cNvPr id="327" name="Google Shape;327;p29"/>
          <p:cNvSpPr txBox="1"/>
          <p:nvPr>
            <p:ph idx="3" type="subTitle"/>
          </p:nvPr>
        </p:nvSpPr>
        <p:spPr>
          <a:xfrm>
            <a:off x="720013" y="3531150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ódigo abierto y libre. Reproducible. Uso de paqueterías. Integrar con otros lenguajes de programación (Python, C++, Java)</a:t>
            </a:r>
            <a:endParaRPr/>
          </a:p>
        </p:txBody>
      </p:sp>
      <p:sp>
        <p:nvSpPr>
          <p:cNvPr id="328" name="Google Shape;328;p29"/>
          <p:cNvSpPr txBox="1"/>
          <p:nvPr>
            <p:ph idx="4" type="subTitle"/>
          </p:nvPr>
        </p:nvSpPr>
        <p:spPr>
          <a:xfrm>
            <a:off x="720000" y="1615224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Lenguaje de programaci</a:t>
            </a:r>
            <a:r>
              <a:rPr lang="en"/>
              <a:t>ón y un entorno de software libre.</a:t>
            </a:r>
            <a:endParaRPr/>
          </a:p>
        </p:txBody>
      </p:sp>
      <p:sp>
        <p:nvSpPr>
          <p:cNvPr id="329" name="Google Shape;329;p29"/>
          <p:cNvSpPr txBox="1"/>
          <p:nvPr>
            <p:ph idx="5" type="subTitle"/>
          </p:nvPr>
        </p:nvSpPr>
        <p:spPr>
          <a:xfrm>
            <a:off x="719988" y="24036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Enfoque en an</a:t>
            </a:r>
            <a:r>
              <a:rPr lang="en"/>
              <a:t>álisis estadístico y visualización de datos. </a:t>
            </a:r>
            <a:endParaRPr/>
          </a:p>
        </p:txBody>
      </p:sp>
      <p:sp>
        <p:nvSpPr>
          <p:cNvPr id="330" name="Google Shape;330;p29"/>
          <p:cNvSpPr txBox="1"/>
          <p:nvPr>
            <p:ph idx="6" type="subTitle"/>
          </p:nvPr>
        </p:nvSpPr>
        <p:spPr>
          <a:xfrm>
            <a:off x="720013" y="315015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</a:t>
            </a:r>
            <a:r>
              <a:rPr lang="en"/>
              <a:t>ísitcas: </a:t>
            </a:r>
            <a:endParaRPr/>
          </a:p>
        </p:txBody>
      </p: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29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9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RStudio</a:t>
            </a:r>
            <a:endParaRPr/>
          </a:p>
        </p:txBody>
      </p:sp>
      <p:sp>
        <p:nvSpPr>
          <p:cNvPr id="339" name="Google Shape;339;p30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¿Qu</a:t>
            </a:r>
            <a:r>
              <a:rPr lang="en"/>
              <a:t>é  es RStudio</a:t>
            </a:r>
            <a:r>
              <a:rPr lang="en"/>
              <a:t>?</a:t>
            </a:r>
            <a:endParaRPr/>
          </a:p>
        </p:txBody>
      </p:sp>
      <p:sp>
        <p:nvSpPr>
          <p:cNvPr id="340" name="Google Shape;340;p30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1" name="Google Shape;341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2" name="Google Shape;342;p30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43" name="Google Shape;343;p30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44" name="Google Shape;344;p30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0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0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urrent situation &amp; problems statement</a:t>
            </a:r>
            <a:endParaRPr/>
          </a:p>
        </p:txBody>
      </p:sp>
      <p:sp>
        <p:nvSpPr>
          <p:cNvPr id="353" name="Google Shape;353;p31"/>
          <p:cNvSpPr txBox="1"/>
          <p:nvPr/>
        </p:nvSpPr>
        <p:spPr>
          <a:xfrm>
            <a:off x="722501" y="1539575"/>
            <a:ext cx="28014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Entorno de desarrollo integrado (IDE)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722450" y="2177300"/>
            <a:ext cx="25572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Software gratuito que presenta una interfaz gráfica, la cual es más amigable para los usuarios.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Manejo más fácil de códigos, variables, entornos, etc.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6" name="Google Shape;356;p31"/>
          <p:cNvCxnSpPr/>
          <p:nvPr/>
        </p:nvCxnSpPr>
        <p:spPr>
          <a:xfrm>
            <a:off x="3523975" y="1373900"/>
            <a:ext cx="0" cy="300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57" name="Google Shape;357;p31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976" y="1235825"/>
            <a:ext cx="3945154" cy="328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65" name="Google Shape;365;p32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¿Qu</a:t>
            </a:r>
            <a:r>
              <a:rPr lang="en"/>
              <a:t>é es un EDA</a:t>
            </a:r>
            <a:r>
              <a:rPr lang="en"/>
              <a:t>?</a:t>
            </a:r>
            <a:endParaRPr/>
          </a:p>
        </p:txBody>
      </p:sp>
      <p:sp>
        <p:nvSpPr>
          <p:cNvPr id="366" name="Google Shape;366;p32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8" name="Google Shape;368;p32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69" name="Google Shape;369;p32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70" name="Google Shape;370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32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2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>
            <a:off x="1002000" y="466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álisis exploratorio de datos (</a:t>
            </a:r>
            <a:r>
              <a:rPr lang="en"/>
              <a:t>EDA) </a:t>
            </a:r>
            <a:endParaRPr/>
          </a:p>
        </p:txBody>
      </p:sp>
      <p:sp>
        <p:nvSpPr>
          <p:cNvPr id="379" name="Google Shape;379;p33"/>
          <p:cNvSpPr txBox="1"/>
          <p:nvPr>
            <p:ph idx="1" type="subTitle"/>
          </p:nvPr>
        </p:nvSpPr>
        <p:spPr>
          <a:xfrm>
            <a:off x="937625" y="353592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Tomar mejor perspectiva de los datos.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 decisiones m</a:t>
            </a:r>
            <a:r>
              <a:rPr lang="en"/>
              <a:t>ás informadas.</a:t>
            </a:r>
            <a:endParaRPr/>
          </a:p>
        </p:txBody>
      </p:sp>
      <p:sp>
        <p:nvSpPr>
          <p:cNvPr id="380" name="Google Shape;380;p33"/>
          <p:cNvSpPr txBox="1"/>
          <p:nvPr>
            <p:ph idx="2" type="subTitle"/>
          </p:nvPr>
        </p:nvSpPr>
        <p:spPr>
          <a:xfrm>
            <a:off x="3158812" y="3535925"/>
            <a:ext cx="28722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de datos, descubrimiento de patrones.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Identificaci</a:t>
            </a:r>
            <a:r>
              <a:rPr lang="en"/>
              <a:t>ón de valores atípico.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Formulación </a:t>
            </a:r>
            <a:r>
              <a:rPr lang="en"/>
              <a:t>hipótesis</a:t>
            </a:r>
            <a:r>
              <a:rPr lang="en"/>
              <a:t>.</a:t>
            </a:r>
            <a:endParaRPr/>
          </a:p>
        </p:txBody>
      </p:sp>
      <p:sp>
        <p:nvSpPr>
          <p:cNvPr id="381" name="Google Shape;381;p33"/>
          <p:cNvSpPr txBox="1"/>
          <p:nvPr>
            <p:ph idx="3" type="subTitle"/>
          </p:nvPr>
        </p:nvSpPr>
        <p:spPr>
          <a:xfrm>
            <a:off x="6076874" y="366410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an</a:t>
            </a:r>
            <a:r>
              <a:rPr lang="en"/>
              <a:t>álisis estadístico y técnicas de visualización</a:t>
            </a:r>
            <a:endParaRPr/>
          </a:p>
        </p:txBody>
      </p:sp>
      <p:sp>
        <p:nvSpPr>
          <p:cNvPr id="382" name="Google Shape;382;p33"/>
          <p:cNvSpPr txBox="1"/>
          <p:nvPr>
            <p:ph idx="4" type="subTitle"/>
          </p:nvPr>
        </p:nvSpPr>
        <p:spPr>
          <a:xfrm>
            <a:off x="937625" y="3154925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Exploraci</a:t>
            </a:r>
            <a:r>
              <a:rPr lang="en"/>
              <a:t>ón</a:t>
            </a:r>
            <a:endParaRPr/>
          </a:p>
        </p:txBody>
      </p:sp>
      <p:sp>
        <p:nvSpPr>
          <p:cNvPr id="383" name="Google Shape;383;p33"/>
          <p:cNvSpPr txBox="1"/>
          <p:nvPr>
            <p:ph idx="5" type="subTitle"/>
          </p:nvPr>
        </p:nvSpPr>
        <p:spPr>
          <a:xfrm>
            <a:off x="3484347" y="3154925"/>
            <a:ext cx="2175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Resumen </a:t>
            </a:r>
            <a:endParaRPr/>
          </a:p>
        </p:txBody>
      </p:sp>
      <p:sp>
        <p:nvSpPr>
          <p:cNvPr id="384" name="Google Shape;384;p33"/>
          <p:cNvSpPr txBox="1"/>
          <p:nvPr>
            <p:ph idx="6" type="subTitle"/>
          </p:nvPr>
        </p:nvSpPr>
        <p:spPr>
          <a:xfrm>
            <a:off x="5816475" y="3154925"/>
            <a:ext cx="272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Estadística y visualización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sp>
        <p:nvSpPr>
          <p:cNvPr id="385" name="Google Shape;385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" name="Google Shape;386;p33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275" y="1038925"/>
            <a:ext cx="4511248" cy="19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ENASEM</a:t>
            </a:r>
            <a:endParaRPr/>
          </a:p>
        </p:txBody>
      </p:sp>
      <p:sp>
        <p:nvSpPr>
          <p:cNvPr id="394" name="Google Shape;394;p34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Encuesta Nacional sobre Salud y Envejecimiento en México (ENASEM) del INEGI</a:t>
            </a:r>
            <a:endParaRPr/>
          </a:p>
        </p:txBody>
      </p:sp>
      <p:sp>
        <p:nvSpPr>
          <p:cNvPr id="395" name="Google Shape;395;p34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7" name="Google Shape;397;p34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98" name="Google Shape;398;p34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34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4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4" title="rladies2025.001.png"/>
          <p:cNvPicPr preferRelativeResize="0"/>
          <p:nvPr/>
        </p:nvPicPr>
        <p:blipFill rotWithShape="1">
          <a:blip r:embed="rId3">
            <a:alphaModFix/>
          </a:blip>
          <a:srcRect b="75132" l="0" r="77881" t="0"/>
          <a:stretch/>
        </p:blipFill>
        <p:spPr>
          <a:xfrm>
            <a:off x="245700" y="243550"/>
            <a:ext cx="756301" cy="6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 title="rladies2025.001.png"/>
          <p:cNvPicPr preferRelativeResize="0"/>
          <p:nvPr/>
        </p:nvPicPr>
        <p:blipFill rotWithShape="1">
          <a:blip r:embed="rId3">
            <a:alphaModFix/>
          </a:blip>
          <a:srcRect b="75132" l="82265" r="0" t="0"/>
          <a:stretch/>
        </p:blipFill>
        <p:spPr>
          <a:xfrm>
            <a:off x="8135125" y="243550"/>
            <a:ext cx="756301" cy="795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