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8"/>
  </p:notesMasterIdLst>
  <p:handoutMasterIdLst>
    <p:handoutMasterId r:id="rId29"/>
  </p:handoutMasterIdLst>
  <p:sldIdLst>
    <p:sldId id="283" r:id="rId2"/>
    <p:sldId id="259" r:id="rId3"/>
    <p:sldId id="260" r:id="rId4"/>
    <p:sldId id="261" r:id="rId5"/>
    <p:sldId id="262" r:id="rId6"/>
    <p:sldId id="286" r:id="rId7"/>
    <p:sldId id="264" r:id="rId8"/>
    <p:sldId id="287" r:id="rId9"/>
    <p:sldId id="275" r:id="rId10"/>
    <p:sldId id="276" r:id="rId11"/>
    <p:sldId id="277" r:id="rId12"/>
    <p:sldId id="289" r:id="rId13"/>
    <p:sldId id="290" r:id="rId14"/>
    <p:sldId id="291" r:id="rId15"/>
    <p:sldId id="292" r:id="rId16"/>
    <p:sldId id="278" r:id="rId17"/>
    <p:sldId id="293" r:id="rId18"/>
    <p:sldId id="294" r:id="rId19"/>
    <p:sldId id="301" r:id="rId20"/>
    <p:sldId id="302" r:id="rId21"/>
    <p:sldId id="303" r:id="rId22"/>
    <p:sldId id="304" r:id="rId23"/>
    <p:sldId id="297" r:id="rId24"/>
    <p:sldId id="296" r:id="rId25"/>
    <p:sldId id="298" r:id="rId26"/>
    <p:sldId id="305" r:id="rId27"/>
  </p:sldIdLst>
  <p:sldSz cx="12192000" cy="6858000"/>
  <p:notesSz cx="7010400" cy="9296400"/>
  <p:custDataLst>
    <p:tags r:id="rId30"/>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11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a:srgbClr val="FFF3DF"/>
    <a:srgbClr val="FCE0E1"/>
    <a:srgbClr val="FDE7E8"/>
    <a:srgbClr val="F8F9BD"/>
    <a:srgbClr val="660033"/>
    <a:srgbClr val="3940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843" autoAdjust="0"/>
  </p:normalViewPr>
  <p:slideViewPr>
    <p:cSldViewPr>
      <p:cViewPr varScale="1">
        <p:scale>
          <a:sx n="69" d="100"/>
          <a:sy n="69" d="100"/>
        </p:scale>
        <p:origin x="1157" y="62"/>
      </p:cViewPr>
      <p:guideLst>
        <p:guide orient="horz" pos="411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1C48282-C41B-4313-924F-162C5A53B237}"/>
              </a:ext>
            </a:extLst>
          </p:cNvPr>
          <p:cNvSpPr>
            <a:spLocks noGrp="1" noChangeArrowheads="1"/>
          </p:cNvSpPr>
          <p:nvPr>
            <p:ph type="hdr" sz="quarter"/>
          </p:nvPr>
        </p:nvSpPr>
        <p:spPr bwMode="auto">
          <a:xfrm>
            <a:off x="0" y="0"/>
            <a:ext cx="3072537" cy="501807"/>
          </a:xfrm>
          <a:prstGeom prst="rect">
            <a:avLst/>
          </a:prstGeom>
          <a:noFill/>
          <a:ln w="9525">
            <a:noFill/>
            <a:miter lim="800000"/>
            <a:headEnd/>
            <a:tailEnd/>
          </a:ln>
          <a:effectLst/>
        </p:spPr>
        <p:txBody>
          <a:bodyPr vert="horz" wrap="square" lIns="89289" tIns="44645" rIns="89289" bIns="44645" numCol="1" anchor="t" anchorCtr="0" compatLnSpc="1">
            <a:prstTxWarp prst="textNoShape">
              <a:avLst/>
            </a:prstTxWarp>
          </a:bodyPr>
          <a:lstStyle>
            <a:lvl1pPr defTabSz="893030">
              <a:defRPr sz="1200">
                <a:latin typeface="Times New Roman" pitchFamily="18" charset="0"/>
              </a:defRPr>
            </a:lvl1pPr>
          </a:lstStyle>
          <a:p>
            <a:pPr>
              <a:defRPr/>
            </a:pPr>
            <a:endParaRPr lang="de-DE"/>
          </a:p>
        </p:txBody>
      </p:sp>
      <p:sp>
        <p:nvSpPr>
          <p:cNvPr id="32771" name="Rectangle 3">
            <a:extLst>
              <a:ext uri="{FF2B5EF4-FFF2-40B4-BE49-F238E27FC236}">
                <a16:creationId xmlns:a16="http://schemas.microsoft.com/office/drawing/2014/main" id="{EC03749E-2658-4665-B4A1-5F5B155DE3AE}"/>
              </a:ext>
            </a:extLst>
          </p:cNvPr>
          <p:cNvSpPr>
            <a:spLocks noGrp="1" noChangeArrowheads="1"/>
          </p:cNvSpPr>
          <p:nvPr>
            <p:ph type="dt" sz="quarter" idx="1"/>
          </p:nvPr>
        </p:nvSpPr>
        <p:spPr bwMode="auto">
          <a:xfrm>
            <a:off x="3937863" y="0"/>
            <a:ext cx="3072537" cy="501807"/>
          </a:xfrm>
          <a:prstGeom prst="rect">
            <a:avLst/>
          </a:prstGeom>
          <a:noFill/>
          <a:ln w="9525">
            <a:noFill/>
            <a:miter lim="800000"/>
            <a:headEnd/>
            <a:tailEnd/>
          </a:ln>
          <a:effectLst/>
        </p:spPr>
        <p:txBody>
          <a:bodyPr vert="horz" wrap="square" lIns="89289" tIns="44645" rIns="89289" bIns="44645" numCol="1" anchor="t" anchorCtr="0" compatLnSpc="1">
            <a:prstTxWarp prst="textNoShape">
              <a:avLst/>
            </a:prstTxWarp>
          </a:bodyPr>
          <a:lstStyle>
            <a:lvl1pPr algn="r" defTabSz="893030">
              <a:defRPr sz="1200">
                <a:latin typeface="Times New Roman" pitchFamily="18" charset="0"/>
              </a:defRPr>
            </a:lvl1pPr>
          </a:lstStyle>
          <a:p>
            <a:pPr>
              <a:defRPr/>
            </a:pPr>
            <a:endParaRPr lang="de-DE"/>
          </a:p>
        </p:txBody>
      </p:sp>
      <p:sp>
        <p:nvSpPr>
          <p:cNvPr id="32772" name="Rectangle 4">
            <a:extLst>
              <a:ext uri="{FF2B5EF4-FFF2-40B4-BE49-F238E27FC236}">
                <a16:creationId xmlns:a16="http://schemas.microsoft.com/office/drawing/2014/main" id="{87430F6F-9589-4BD0-B027-80A2247C99B9}"/>
              </a:ext>
            </a:extLst>
          </p:cNvPr>
          <p:cNvSpPr>
            <a:spLocks noGrp="1" noChangeArrowheads="1"/>
          </p:cNvSpPr>
          <p:nvPr>
            <p:ph type="ftr" sz="quarter" idx="2"/>
          </p:nvPr>
        </p:nvSpPr>
        <p:spPr bwMode="auto">
          <a:xfrm>
            <a:off x="0" y="8862366"/>
            <a:ext cx="3072537" cy="428266"/>
          </a:xfrm>
          <a:prstGeom prst="rect">
            <a:avLst/>
          </a:prstGeom>
          <a:noFill/>
          <a:ln w="9525">
            <a:noFill/>
            <a:miter lim="800000"/>
            <a:headEnd/>
            <a:tailEnd/>
          </a:ln>
          <a:effectLst/>
        </p:spPr>
        <p:txBody>
          <a:bodyPr vert="horz" wrap="square" lIns="89289" tIns="44645" rIns="89289" bIns="44645" numCol="1" anchor="b" anchorCtr="0" compatLnSpc="1">
            <a:prstTxWarp prst="textNoShape">
              <a:avLst/>
            </a:prstTxWarp>
          </a:bodyPr>
          <a:lstStyle>
            <a:lvl1pPr defTabSz="893030">
              <a:defRPr sz="1200">
                <a:latin typeface="Times New Roman" pitchFamily="18" charset="0"/>
              </a:defRPr>
            </a:lvl1pPr>
          </a:lstStyle>
          <a:p>
            <a:pPr>
              <a:defRPr/>
            </a:pPr>
            <a:endParaRPr lang="de-DE"/>
          </a:p>
        </p:txBody>
      </p:sp>
      <p:sp>
        <p:nvSpPr>
          <p:cNvPr id="32773" name="Rectangle 5">
            <a:extLst>
              <a:ext uri="{FF2B5EF4-FFF2-40B4-BE49-F238E27FC236}">
                <a16:creationId xmlns:a16="http://schemas.microsoft.com/office/drawing/2014/main" id="{A7058526-A820-4EBA-A9EC-A2B9A0C34C32}"/>
              </a:ext>
            </a:extLst>
          </p:cNvPr>
          <p:cNvSpPr>
            <a:spLocks noGrp="1" noChangeArrowheads="1"/>
          </p:cNvSpPr>
          <p:nvPr>
            <p:ph type="sldNum" sz="quarter" idx="3"/>
          </p:nvPr>
        </p:nvSpPr>
        <p:spPr bwMode="auto">
          <a:xfrm>
            <a:off x="3937863" y="8862366"/>
            <a:ext cx="3072537" cy="428266"/>
          </a:xfrm>
          <a:prstGeom prst="rect">
            <a:avLst/>
          </a:prstGeom>
          <a:noFill/>
          <a:ln w="9525">
            <a:noFill/>
            <a:miter lim="800000"/>
            <a:headEnd/>
            <a:tailEnd/>
          </a:ln>
          <a:effectLst/>
        </p:spPr>
        <p:txBody>
          <a:bodyPr vert="horz" wrap="square" lIns="89289" tIns="44645" rIns="89289" bIns="44645" numCol="1" anchor="b" anchorCtr="0" compatLnSpc="1">
            <a:prstTxWarp prst="textNoShape">
              <a:avLst/>
            </a:prstTxWarp>
          </a:bodyPr>
          <a:lstStyle>
            <a:lvl1pPr algn="r" defTabSz="893030">
              <a:defRPr sz="1200">
                <a:latin typeface="Times New Roman" panose="02020603050405020304" pitchFamily="18" charset="0"/>
              </a:defRPr>
            </a:lvl1pPr>
          </a:lstStyle>
          <a:p>
            <a:fld id="{D9D79F0B-73EC-4053-9E9E-8269514C70FB}" type="slidenum">
              <a:rPr lang="de-DE" altLang="en-US"/>
              <a:pPr/>
              <a:t>‹#›</a:t>
            </a:fld>
            <a:endParaRPr lang="de-DE"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49D0428-1E0D-41AA-8D94-1454D89ED29C}"/>
              </a:ext>
            </a:extLst>
          </p:cNvPr>
          <p:cNvSpPr>
            <a:spLocks noGrp="1" noChangeArrowheads="1"/>
          </p:cNvSpPr>
          <p:nvPr>
            <p:ph type="hdr" sz="quarter"/>
          </p:nvPr>
        </p:nvSpPr>
        <p:spPr bwMode="auto">
          <a:xfrm>
            <a:off x="0" y="1"/>
            <a:ext cx="3036482" cy="464315"/>
          </a:xfrm>
          <a:prstGeom prst="rect">
            <a:avLst/>
          </a:prstGeom>
          <a:noFill/>
          <a:ln w="9525">
            <a:noFill/>
            <a:miter lim="800000"/>
            <a:headEnd/>
            <a:tailEnd/>
          </a:ln>
          <a:effectLst/>
        </p:spPr>
        <p:txBody>
          <a:bodyPr vert="horz" wrap="square" lIns="89289" tIns="44645" rIns="89289" bIns="44645" numCol="1" anchor="t" anchorCtr="0" compatLnSpc="1">
            <a:prstTxWarp prst="textNoShape">
              <a:avLst/>
            </a:prstTxWarp>
          </a:bodyPr>
          <a:lstStyle>
            <a:lvl1pPr defTabSz="893030">
              <a:defRPr sz="1200">
                <a:latin typeface="Times New Roman" pitchFamily="18" charset="0"/>
              </a:defRPr>
            </a:lvl1pPr>
          </a:lstStyle>
          <a:p>
            <a:pPr>
              <a:defRPr/>
            </a:pPr>
            <a:endParaRPr lang="de-DE"/>
          </a:p>
        </p:txBody>
      </p:sp>
      <p:sp>
        <p:nvSpPr>
          <p:cNvPr id="4099" name="Rectangle 3">
            <a:extLst>
              <a:ext uri="{FF2B5EF4-FFF2-40B4-BE49-F238E27FC236}">
                <a16:creationId xmlns:a16="http://schemas.microsoft.com/office/drawing/2014/main" id="{4A51C7F5-FC0E-4EC3-BADF-110897B83CE0}"/>
              </a:ext>
            </a:extLst>
          </p:cNvPr>
          <p:cNvSpPr>
            <a:spLocks noGrp="1" noChangeArrowheads="1"/>
          </p:cNvSpPr>
          <p:nvPr>
            <p:ph type="dt" idx="1"/>
          </p:nvPr>
        </p:nvSpPr>
        <p:spPr bwMode="auto">
          <a:xfrm>
            <a:off x="3973920" y="1"/>
            <a:ext cx="3036481" cy="464315"/>
          </a:xfrm>
          <a:prstGeom prst="rect">
            <a:avLst/>
          </a:prstGeom>
          <a:noFill/>
          <a:ln w="9525">
            <a:noFill/>
            <a:miter lim="800000"/>
            <a:headEnd/>
            <a:tailEnd/>
          </a:ln>
          <a:effectLst/>
        </p:spPr>
        <p:txBody>
          <a:bodyPr vert="horz" wrap="square" lIns="89289" tIns="44645" rIns="89289" bIns="44645" numCol="1" anchor="t" anchorCtr="0" compatLnSpc="1">
            <a:prstTxWarp prst="textNoShape">
              <a:avLst/>
            </a:prstTxWarp>
          </a:bodyPr>
          <a:lstStyle>
            <a:lvl1pPr algn="r" defTabSz="893030">
              <a:defRPr sz="1200">
                <a:latin typeface="Times New Roman" pitchFamily="18" charset="0"/>
              </a:defRPr>
            </a:lvl1pPr>
          </a:lstStyle>
          <a:p>
            <a:pPr>
              <a:defRPr/>
            </a:pPr>
            <a:endParaRPr lang="de-DE"/>
          </a:p>
        </p:txBody>
      </p:sp>
      <p:sp>
        <p:nvSpPr>
          <p:cNvPr id="40964" name="Rectangle 4">
            <a:extLst>
              <a:ext uri="{FF2B5EF4-FFF2-40B4-BE49-F238E27FC236}">
                <a16:creationId xmlns:a16="http://schemas.microsoft.com/office/drawing/2014/main" id="{1FC30A0C-D667-4CF6-8EF0-3DF5E0AC5345}"/>
              </a:ext>
            </a:extLst>
          </p:cNvPr>
          <p:cNvSpPr>
            <a:spLocks noGrp="1" noRot="1" noChangeAspect="1" noChangeArrowheads="1" noTextEdit="1"/>
          </p:cNvSpPr>
          <p:nvPr>
            <p:ph type="sldImg" idx="2"/>
          </p:nvPr>
        </p:nvSpPr>
        <p:spPr bwMode="auto">
          <a:xfrm>
            <a:off x="406400" y="696913"/>
            <a:ext cx="6199188" cy="3487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50114948-C9FE-46BA-9B6C-85F6769A3D4C}"/>
              </a:ext>
            </a:extLst>
          </p:cNvPr>
          <p:cNvSpPr>
            <a:spLocks noGrp="1" noChangeArrowheads="1"/>
          </p:cNvSpPr>
          <p:nvPr>
            <p:ph type="body" sz="quarter" idx="3"/>
          </p:nvPr>
        </p:nvSpPr>
        <p:spPr bwMode="auto">
          <a:xfrm>
            <a:off x="935870" y="4415322"/>
            <a:ext cx="5138661" cy="4184605"/>
          </a:xfrm>
          <a:prstGeom prst="rect">
            <a:avLst/>
          </a:prstGeom>
          <a:noFill/>
          <a:ln w="9525">
            <a:noFill/>
            <a:miter lim="800000"/>
            <a:headEnd/>
            <a:tailEnd/>
          </a:ln>
          <a:effectLst/>
        </p:spPr>
        <p:txBody>
          <a:bodyPr vert="horz" wrap="square" lIns="89289" tIns="44645" rIns="89289" bIns="44645" numCol="1" anchor="t" anchorCtr="0" compatLnSpc="1">
            <a:prstTxWarp prst="textNoShape">
              <a:avLst/>
            </a:prstTxWarp>
          </a:bodyPr>
          <a:lstStyle/>
          <a:p>
            <a:pPr lvl="0"/>
            <a:r>
              <a:rPr lang="de-DE" noProof="0"/>
              <a:t>Klicken Sie, um die Formate des Vorlagentextes zu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4102" name="Rectangle 6">
            <a:extLst>
              <a:ext uri="{FF2B5EF4-FFF2-40B4-BE49-F238E27FC236}">
                <a16:creationId xmlns:a16="http://schemas.microsoft.com/office/drawing/2014/main" id="{0EAE3F7D-8FD2-45AD-9B82-B5D6B664F615}"/>
              </a:ext>
            </a:extLst>
          </p:cNvPr>
          <p:cNvSpPr>
            <a:spLocks noGrp="1" noChangeArrowheads="1"/>
          </p:cNvSpPr>
          <p:nvPr>
            <p:ph type="ftr" sz="quarter" idx="4"/>
          </p:nvPr>
        </p:nvSpPr>
        <p:spPr bwMode="auto">
          <a:xfrm>
            <a:off x="0" y="8832085"/>
            <a:ext cx="3036482" cy="464315"/>
          </a:xfrm>
          <a:prstGeom prst="rect">
            <a:avLst/>
          </a:prstGeom>
          <a:noFill/>
          <a:ln w="9525">
            <a:noFill/>
            <a:miter lim="800000"/>
            <a:headEnd/>
            <a:tailEnd/>
          </a:ln>
          <a:effectLst/>
        </p:spPr>
        <p:txBody>
          <a:bodyPr vert="horz" wrap="square" lIns="89289" tIns="44645" rIns="89289" bIns="44645" numCol="1" anchor="b" anchorCtr="0" compatLnSpc="1">
            <a:prstTxWarp prst="textNoShape">
              <a:avLst/>
            </a:prstTxWarp>
          </a:bodyPr>
          <a:lstStyle>
            <a:lvl1pPr defTabSz="893030">
              <a:defRPr sz="1200">
                <a:latin typeface="Times New Roman" pitchFamily="18" charset="0"/>
              </a:defRPr>
            </a:lvl1pPr>
          </a:lstStyle>
          <a:p>
            <a:pPr>
              <a:defRPr/>
            </a:pPr>
            <a:endParaRPr lang="de-DE"/>
          </a:p>
        </p:txBody>
      </p:sp>
      <p:sp>
        <p:nvSpPr>
          <p:cNvPr id="4103" name="Rectangle 7">
            <a:extLst>
              <a:ext uri="{FF2B5EF4-FFF2-40B4-BE49-F238E27FC236}">
                <a16:creationId xmlns:a16="http://schemas.microsoft.com/office/drawing/2014/main" id="{78634895-106D-4462-AC36-99CCD975AA6B}"/>
              </a:ext>
            </a:extLst>
          </p:cNvPr>
          <p:cNvSpPr>
            <a:spLocks noGrp="1" noChangeArrowheads="1"/>
          </p:cNvSpPr>
          <p:nvPr>
            <p:ph type="sldNum" sz="quarter" idx="5"/>
          </p:nvPr>
        </p:nvSpPr>
        <p:spPr bwMode="auto">
          <a:xfrm>
            <a:off x="3973920" y="8832085"/>
            <a:ext cx="3036481" cy="464315"/>
          </a:xfrm>
          <a:prstGeom prst="rect">
            <a:avLst/>
          </a:prstGeom>
          <a:noFill/>
          <a:ln w="9525">
            <a:noFill/>
            <a:miter lim="800000"/>
            <a:headEnd/>
            <a:tailEnd/>
          </a:ln>
          <a:effectLst/>
        </p:spPr>
        <p:txBody>
          <a:bodyPr vert="horz" wrap="square" lIns="89289" tIns="44645" rIns="89289" bIns="44645" numCol="1" anchor="b" anchorCtr="0" compatLnSpc="1">
            <a:prstTxWarp prst="textNoShape">
              <a:avLst/>
            </a:prstTxWarp>
          </a:bodyPr>
          <a:lstStyle>
            <a:lvl1pPr algn="r" defTabSz="893030">
              <a:defRPr sz="1200">
                <a:latin typeface="Times New Roman" panose="02020603050405020304" pitchFamily="18" charset="0"/>
              </a:defRPr>
            </a:lvl1pPr>
          </a:lstStyle>
          <a:p>
            <a:fld id="{299B25BC-20DE-4C1E-8324-0BCD818B16B1}" type="slidenum">
              <a:rPr lang="de-DE" altLang="en-US"/>
              <a:pPr/>
              <a:t>‹#›</a:t>
            </a:fld>
            <a:endParaRPr lang="de-DE" altLang="en-US"/>
          </a:p>
        </p:txBody>
      </p:sp>
    </p:spTree>
    <p:extLst>
      <p:ext uri="{BB962C8B-B14F-4D97-AF65-F5344CB8AC3E}">
        <p14:creationId xmlns:p14="http://schemas.microsoft.com/office/powerpoint/2010/main" val="8858553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hatis.techtarget.com/definition/algorith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searchsecurity.techtarget.com/definition/cryptanalysis" TargetMode="External"/><Relationship Id="rId4" Type="http://schemas.openxmlformats.org/officeDocument/2006/relationships/hyperlink" Target="https://searchsecurity.techtarget.com/definition/cryptograph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33461559-1EA8-47F5-946F-F287315E62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030">
              <a:defRPr>
                <a:solidFill>
                  <a:schemeClr val="tx1"/>
                </a:solidFill>
                <a:latin typeface="Arial" panose="020B0604020202020204" pitchFamily="34" charset="0"/>
              </a:defRPr>
            </a:lvl1pPr>
            <a:lvl2pPr marL="698893" indent="-268805" defTabSz="893030">
              <a:defRPr>
                <a:solidFill>
                  <a:schemeClr val="tx1"/>
                </a:solidFill>
                <a:latin typeface="Arial" panose="020B0604020202020204" pitchFamily="34" charset="0"/>
              </a:defRPr>
            </a:lvl2pPr>
            <a:lvl3pPr marL="1075220" indent="-215044" defTabSz="893030">
              <a:defRPr>
                <a:solidFill>
                  <a:schemeClr val="tx1"/>
                </a:solidFill>
                <a:latin typeface="Arial" panose="020B0604020202020204" pitchFamily="34" charset="0"/>
              </a:defRPr>
            </a:lvl3pPr>
            <a:lvl4pPr marL="1505308" indent="-215044" defTabSz="893030">
              <a:defRPr>
                <a:solidFill>
                  <a:schemeClr val="tx1"/>
                </a:solidFill>
                <a:latin typeface="Arial" panose="020B0604020202020204" pitchFamily="34" charset="0"/>
              </a:defRPr>
            </a:lvl4pPr>
            <a:lvl5pPr marL="1935396" indent="-215044" defTabSz="893030">
              <a:defRPr>
                <a:solidFill>
                  <a:schemeClr val="tx1"/>
                </a:solidFill>
                <a:latin typeface="Arial" panose="020B0604020202020204" pitchFamily="34" charset="0"/>
              </a:defRPr>
            </a:lvl5pPr>
            <a:lvl6pPr marL="2365484" indent="-215044" defTabSz="893030" eaLnBrk="0" fontAlgn="base" hangingPunct="0">
              <a:spcBef>
                <a:spcPct val="0"/>
              </a:spcBef>
              <a:spcAft>
                <a:spcPct val="0"/>
              </a:spcAft>
              <a:defRPr>
                <a:solidFill>
                  <a:schemeClr val="tx1"/>
                </a:solidFill>
                <a:latin typeface="Arial" panose="020B0604020202020204" pitchFamily="34" charset="0"/>
              </a:defRPr>
            </a:lvl6pPr>
            <a:lvl7pPr marL="2795572" indent="-215044" defTabSz="893030" eaLnBrk="0" fontAlgn="base" hangingPunct="0">
              <a:spcBef>
                <a:spcPct val="0"/>
              </a:spcBef>
              <a:spcAft>
                <a:spcPct val="0"/>
              </a:spcAft>
              <a:defRPr>
                <a:solidFill>
                  <a:schemeClr val="tx1"/>
                </a:solidFill>
                <a:latin typeface="Arial" panose="020B0604020202020204" pitchFamily="34" charset="0"/>
              </a:defRPr>
            </a:lvl7pPr>
            <a:lvl8pPr marL="3225660" indent="-215044" defTabSz="893030" eaLnBrk="0" fontAlgn="base" hangingPunct="0">
              <a:spcBef>
                <a:spcPct val="0"/>
              </a:spcBef>
              <a:spcAft>
                <a:spcPct val="0"/>
              </a:spcAft>
              <a:defRPr>
                <a:solidFill>
                  <a:schemeClr val="tx1"/>
                </a:solidFill>
                <a:latin typeface="Arial" panose="020B0604020202020204" pitchFamily="34" charset="0"/>
              </a:defRPr>
            </a:lvl8pPr>
            <a:lvl9pPr marL="3655748" indent="-215044" defTabSz="893030" eaLnBrk="0" fontAlgn="base" hangingPunct="0">
              <a:spcBef>
                <a:spcPct val="0"/>
              </a:spcBef>
              <a:spcAft>
                <a:spcPct val="0"/>
              </a:spcAft>
              <a:defRPr>
                <a:solidFill>
                  <a:schemeClr val="tx1"/>
                </a:solidFill>
                <a:latin typeface="Arial" panose="020B0604020202020204" pitchFamily="34" charset="0"/>
              </a:defRPr>
            </a:lvl9pPr>
          </a:lstStyle>
          <a:p>
            <a:fld id="{BB0F100F-38B9-49E9-BFB8-511EDA08AA27}" type="slidenum">
              <a:rPr lang="de-DE" altLang="en-US">
                <a:latin typeface="Times New Roman" panose="02020603050405020304" pitchFamily="18" charset="0"/>
              </a:rPr>
              <a:pPr/>
              <a:t>2</a:t>
            </a:fld>
            <a:endParaRPr lang="de-DE" altLang="en-US">
              <a:latin typeface="Times New Roman" panose="02020603050405020304" pitchFamily="18" charset="0"/>
            </a:endParaRPr>
          </a:p>
        </p:txBody>
      </p:sp>
      <p:sp>
        <p:nvSpPr>
          <p:cNvPr id="45059" name="Rectangle 2">
            <a:extLst>
              <a:ext uri="{FF2B5EF4-FFF2-40B4-BE49-F238E27FC236}">
                <a16:creationId xmlns:a16="http://schemas.microsoft.com/office/drawing/2014/main" id="{27E553ED-556C-4C86-A5E1-4E5917AD6BB8}"/>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33C9529C-5D5B-44E3-8C67-E3005CE45E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en-US"/>
          </a:p>
        </p:txBody>
      </p:sp>
    </p:spTree>
    <p:extLst>
      <p:ext uri="{BB962C8B-B14F-4D97-AF65-F5344CB8AC3E}">
        <p14:creationId xmlns:p14="http://schemas.microsoft.com/office/powerpoint/2010/main" val="2365006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indicated by its name, LFSRs are linear. Linear systems are governed by linear relationships between their inputs and outputs. Since linear dependencies can relatively easily be analyzed, this can be a major advantage, e.g., in communication systems. However, a cryptosystem where the key bits only occur in linear relationships makes a highly insecure cipher. We will now investigate how the linear behavior of a LFSR leads to a powerful attack. If we use an LFSR as a stream cipher, the secret key k is the feedback coefficient vector (pm−1,..., p1, p0). </a:t>
            </a:r>
          </a:p>
          <a:p>
            <a:endParaRPr lang="en-US" dirty="0"/>
          </a:p>
          <a:p>
            <a:r>
              <a:rPr lang="en-US" b="1" dirty="0"/>
              <a:t>An attack is possible if the attacker Oscar knows some plaintext and the corresponding ciphertext. We further assume that Oscar knows the degree m of the LFSR. The attack is so efficient that he can easily try a large number of possible m values, so that this assumption is not a major restriction. </a:t>
            </a:r>
          </a:p>
          <a:p>
            <a:r>
              <a:rPr lang="en-US" dirty="0"/>
              <a:t>Let the known plaintext be given by x0,x1,...,x2m−1 and the corresponding ciphertext by y0,y1,...,y2m−1. With these </a:t>
            </a:r>
            <a:r>
              <a:rPr lang="en-US" b="1" dirty="0"/>
              <a:t>2m</a:t>
            </a:r>
            <a:r>
              <a:rPr lang="en-US" dirty="0"/>
              <a:t> pairs of plaintext and ciphertext bits, Oscar reconstructs the first </a:t>
            </a:r>
            <a:r>
              <a:rPr lang="en-US" b="1" dirty="0"/>
              <a:t>2m key stream bits</a:t>
            </a:r>
            <a:r>
              <a:rPr lang="en-US" dirty="0"/>
              <a:t>: </a:t>
            </a:r>
            <a:r>
              <a:rPr lang="en-US" dirty="0" err="1"/>
              <a:t>si</a:t>
            </a:r>
            <a:r>
              <a:rPr lang="en-US" dirty="0"/>
              <a:t> ≡ xi +</a:t>
            </a:r>
            <a:r>
              <a:rPr lang="en-US" dirty="0" err="1"/>
              <a:t>yi</a:t>
            </a:r>
            <a:r>
              <a:rPr lang="en-US" dirty="0"/>
              <a:t> mod 2; </a:t>
            </a:r>
            <a:r>
              <a:rPr lang="en-US" dirty="0" err="1"/>
              <a:t>i</a:t>
            </a:r>
            <a:r>
              <a:rPr lang="en-US" dirty="0"/>
              <a:t> = 0,1,...,2m−1. The goal is now to find the key which is given by the feedback coefficients pi</a:t>
            </a:r>
          </a:p>
        </p:txBody>
      </p:sp>
      <p:sp>
        <p:nvSpPr>
          <p:cNvPr id="4" name="Slide Number Placeholder 3"/>
          <p:cNvSpPr>
            <a:spLocks noGrp="1"/>
          </p:cNvSpPr>
          <p:nvPr>
            <p:ph type="sldNum" sz="quarter" idx="5"/>
          </p:nvPr>
        </p:nvSpPr>
        <p:spPr/>
        <p:txBody>
          <a:bodyPr/>
          <a:lstStyle/>
          <a:p>
            <a:fld id="{299B25BC-20DE-4C1E-8324-0BCD818B16B1}" type="slidenum">
              <a:rPr lang="de-DE" altLang="en-US" smtClean="0"/>
              <a:pPr/>
              <a:t>16</a:t>
            </a:fld>
            <a:endParaRPr lang="de-DE" altLang="en-US"/>
          </a:p>
        </p:txBody>
      </p:sp>
    </p:spTree>
    <p:extLst>
      <p:ext uri="{BB962C8B-B14F-4D97-AF65-F5344CB8AC3E}">
        <p14:creationId xmlns:p14="http://schemas.microsoft.com/office/powerpoint/2010/main" val="1938396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 has now m linear equations in m unknowns p0, p1,..., pm−1. This system can easily be solved by Oscar using </a:t>
            </a:r>
            <a:r>
              <a:rPr lang="en-US" b="1" dirty="0"/>
              <a:t>Gaussian elimination, matrix inversion </a:t>
            </a:r>
            <a:r>
              <a:rPr lang="en-US" dirty="0"/>
              <a:t>or any other algorithm for solving systems of linear equations. </a:t>
            </a:r>
          </a:p>
          <a:p>
            <a:r>
              <a:rPr lang="en-US" dirty="0"/>
              <a:t>Even for large values of m, this can be done easily with a standard PC. This situation has major consequences: as soon as Oscar knows </a:t>
            </a:r>
            <a:r>
              <a:rPr lang="en-US" b="1" dirty="0"/>
              <a:t>2m</a:t>
            </a:r>
            <a:r>
              <a:rPr lang="en-US" dirty="0"/>
              <a:t> output bits of an LFSR of degree m, the p</a:t>
            </a:r>
            <a:r>
              <a:rPr lang="en-US" baseline="-25000" dirty="0"/>
              <a:t>i</a:t>
            </a:r>
            <a:r>
              <a:rPr lang="en-US" dirty="0"/>
              <a:t> coefficients can exactly be constructed by merely solving a system of linear equations. Once he has computed these feedback coefficients, he can “build” the LFSR and load it with any m consecutive output bits that he already knows. Oscar can now clock the LFSR and produce the entire output sequence. Because of this powerful attack, LFSRs by themselves are extremely insecure! They are a good example of a PRNG with good statistical properties but with terrible cryptographical ones. Nevertheless, all is not lost. There are many stream ciphers which use combinations of several LFSRs to build strong cryptosystems. The cipher Trivium in the next section is an example</a:t>
            </a:r>
          </a:p>
        </p:txBody>
      </p:sp>
      <p:sp>
        <p:nvSpPr>
          <p:cNvPr id="4" name="Slide Number Placeholder 3"/>
          <p:cNvSpPr>
            <a:spLocks noGrp="1"/>
          </p:cNvSpPr>
          <p:nvPr>
            <p:ph type="sldNum" sz="quarter" idx="5"/>
          </p:nvPr>
        </p:nvSpPr>
        <p:spPr/>
        <p:txBody>
          <a:bodyPr/>
          <a:lstStyle/>
          <a:p>
            <a:fld id="{299B25BC-20DE-4C1E-8324-0BCD818B16B1}" type="slidenum">
              <a:rPr lang="de-DE" altLang="en-US" smtClean="0"/>
              <a:pPr/>
              <a:t>18</a:t>
            </a:fld>
            <a:endParaRPr lang="de-DE" altLang="en-US"/>
          </a:p>
        </p:txBody>
      </p:sp>
    </p:spTree>
    <p:extLst>
      <p:ext uri="{BB962C8B-B14F-4D97-AF65-F5344CB8AC3E}">
        <p14:creationId xmlns:p14="http://schemas.microsoft.com/office/powerpoint/2010/main" val="2155446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11AFEC9-C2E6-4C2A-B874-62B6FA8DEF6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030">
              <a:defRPr>
                <a:solidFill>
                  <a:schemeClr val="tx1"/>
                </a:solidFill>
                <a:latin typeface="Arial" panose="020B0604020202020204" pitchFamily="34" charset="0"/>
              </a:defRPr>
            </a:lvl1pPr>
            <a:lvl2pPr marL="698893" indent="-268805" defTabSz="893030">
              <a:defRPr>
                <a:solidFill>
                  <a:schemeClr val="tx1"/>
                </a:solidFill>
                <a:latin typeface="Arial" panose="020B0604020202020204" pitchFamily="34" charset="0"/>
              </a:defRPr>
            </a:lvl2pPr>
            <a:lvl3pPr marL="1075220" indent="-215044" defTabSz="893030">
              <a:defRPr>
                <a:solidFill>
                  <a:schemeClr val="tx1"/>
                </a:solidFill>
                <a:latin typeface="Arial" panose="020B0604020202020204" pitchFamily="34" charset="0"/>
              </a:defRPr>
            </a:lvl3pPr>
            <a:lvl4pPr marL="1505308" indent="-215044" defTabSz="893030">
              <a:defRPr>
                <a:solidFill>
                  <a:schemeClr val="tx1"/>
                </a:solidFill>
                <a:latin typeface="Arial" panose="020B0604020202020204" pitchFamily="34" charset="0"/>
              </a:defRPr>
            </a:lvl4pPr>
            <a:lvl5pPr marL="1935396" indent="-215044" defTabSz="893030">
              <a:defRPr>
                <a:solidFill>
                  <a:schemeClr val="tx1"/>
                </a:solidFill>
                <a:latin typeface="Arial" panose="020B0604020202020204" pitchFamily="34" charset="0"/>
              </a:defRPr>
            </a:lvl5pPr>
            <a:lvl6pPr marL="2365484" indent="-215044" defTabSz="893030" eaLnBrk="0" fontAlgn="base" hangingPunct="0">
              <a:spcBef>
                <a:spcPct val="0"/>
              </a:spcBef>
              <a:spcAft>
                <a:spcPct val="0"/>
              </a:spcAft>
              <a:defRPr>
                <a:solidFill>
                  <a:schemeClr val="tx1"/>
                </a:solidFill>
                <a:latin typeface="Arial" panose="020B0604020202020204" pitchFamily="34" charset="0"/>
              </a:defRPr>
            </a:lvl6pPr>
            <a:lvl7pPr marL="2795572" indent="-215044" defTabSz="893030" eaLnBrk="0" fontAlgn="base" hangingPunct="0">
              <a:spcBef>
                <a:spcPct val="0"/>
              </a:spcBef>
              <a:spcAft>
                <a:spcPct val="0"/>
              </a:spcAft>
              <a:defRPr>
                <a:solidFill>
                  <a:schemeClr val="tx1"/>
                </a:solidFill>
                <a:latin typeface="Arial" panose="020B0604020202020204" pitchFamily="34" charset="0"/>
              </a:defRPr>
            </a:lvl7pPr>
            <a:lvl8pPr marL="3225660" indent="-215044" defTabSz="893030" eaLnBrk="0" fontAlgn="base" hangingPunct="0">
              <a:spcBef>
                <a:spcPct val="0"/>
              </a:spcBef>
              <a:spcAft>
                <a:spcPct val="0"/>
              </a:spcAft>
              <a:defRPr>
                <a:solidFill>
                  <a:schemeClr val="tx1"/>
                </a:solidFill>
                <a:latin typeface="Arial" panose="020B0604020202020204" pitchFamily="34" charset="0"/>
              </a:defRPr>
            </a:lvl8pPr>
            <a:lvl9pPr marL="3655748" indent="-215044" defTabSz="893030" eaLnBrk="0" fontAlgn="base" hangingPunct="0">
              <a:spcBef>
                <a:spcPct val="0"/>
              </a:spcBef>
              <a:spcAft>
                <a:spcPct val="0"/>
              </a:spcAft>
              <a:defRPr>
                <a:solidFill>
                  <a:schemeClr val="tx1"/>
                </a:solidFill>
                <a:latin typeface="Arial" panose="020B0604020202020204" pitchFamily="34" charset="0"/>
              </a:defRPr>
            </a:lvl9pPr>
          </a:lstStyle>
          <a:p>
            <a:fld id="{DEBA3005-53CC-4AF6-936B-1DF35C363999}" type="slidenum">
              <a:rPr lang="de-DE" altLang="en-US">
                <a:latin typeface="Times New Roman" panose="02020603050405020304" pitchFamily="18" charset="0"/>
              </a:rPr>
              <a:pPr/>
              <a:t>3</a:t>
            </a:fld>
            <a:endParaRPr lang="de-DE" altLang="en-US">
              <a:latin typeface="Times New Roman" panose="02020603050405020304" pitchFamily="18" charset="0"/>
            </a:endParaRPr>
          </a:p>
        </p:txBody>
      </p:sp>
      <p:sp>
        <p:nvSpPr>
          <p:cNvPr id="46083" name="Rectangle 2">
            <a:extLst>
              <a:ext uri="{FF2B5EF4-FFF2-40B4-BE49-F238E27FC236}">
                <a16:creationId xmlns:a16="http://schemas.microsoft.com/office/drawing/2014/main" id="{B5D130CD-2919-4833-911B-A186541A49A2}"/>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1157CCD8-D1B8-4484-9C16-50DBFB9AC7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i="0" dirty="0">
                <a:solidFill>
                  <a:srgbClr val="6C6C6C"/>
                </a:solidFill>
                <a:effectLst/>
                <a:latin typeface="Arial" panose="020B0604020202020204" pitchFamily="34" charset="0"/>
              </a:rPr>
              <a:t>Cryptology is the mathematics, such as number theory and the application of formulas and </a:t>
            </a:r>
            <a:r>
              <a:rPr lang="en-US" b="0" i="0" u="sng" dirty="0">
                <a:solidFill>
                  <a:srgbClr val="FF0000"/>
                </a:solidFill>
                <a:effectLst/>
                <a:latin typeface="Arial" panose="020B0604020202020204" pitchFamily="34" charset="0"/>
                <a:hlinkClick r:id="rId3">
                  <a:extLst>
                    <a:ext uri="{A12FA001-AC4F-418D-AE19-62706E023703}">
                      <ahyp:hlinkClr xmlns:ahyp="http://schemas.microsoft.com/office/drawing/2018/hyperlinkcolor" val="tx"/>
                    </a:ext>
                  </a:extLst>
                </a:hlinkClick>
              </a:rPr>
              <a:t>algorithms</a:t>
            </a:r>
            <a:r>
              <a:rPr lang="en-US" b="0" i="0" dirty="0">
                <a:solidFill>
                  <a:srgbClr val="FF0000"/>
                </a:solidFill>
                <a:effectLst/>
                <a:latin typeface="Arial" panose="020B0604020202020204" pitchFamily="34" charset="0"/>
              </a:rPr>
              <a:t>, that underpin </a:t>
            </a:r>
            <a:r>
              <a:rPr lang="en-US" b="0" i="0" u="sng" dirty="0">
                <a:solidFill>
                  <a:srgbClr val="FF0000"/>
                </a:solidFill>
                <a:effectLst/>
                <a:latin typeface="Arial" panose="020B0604020202020204" pitchFamily="34" charset="0"/>
                <a:hlinkClick r:id="rId4">
                  <a:extLst>
                    <a:ext uri="{A12FA001-AC4F-418D-AE19-62706E023703}">
                      <ahyp:hlinkClr xmlns:ahyp="http://schemas.microsoft.com/office/drawing/2018/hyperlinkcolor" val="tx"/>
                    </a:ext>
                  </a:extLst>
                </a:hlinkClick>
              </a:rPr>
              <a:t>cryptography</a:t>
            </a:r>
            <a:r>
              <a:rPr lang="en-US" b="0" i="0" dirty="0">
                <a:solidFill>
                  <a:srgbClr val="FF0000"/>
                </a:solidFill>
                <a:effectLst/>
                <a:latin typeface="Arial" panose="020B0604020202020204" pitchFamily="34" charset="0"/>
              </a:rPr>
              <a:t> and </a:t>
            </a:r>
            <a:r>
              <a:rPr lang="en-US" b="0" i="0" u="sng" dirty="0">
                <a:solidFill>
                  <a:srgbClr val="FF0000"/>
                </a:solidFill>
                <a:effectLst/>
                <a:latin typeface="Arial" panose="020B0604020202020204" pitchFamily="34" charset="0"/>
                <a:hlinkClick r:id="rId5">
                  <a:extLst>
                    <a:ext uri="{A12FA001-AC4F-418D-AE19-62706E023703}">
                      <ahyp:hlinkClr xmlns:ahyp="http://schemas.microsoft.com/office/drawing/2018/hyperlinkcolor" val="tx"/>
                    </a:ext>
                  </a:extLst>
                </a:hlinkClick>
              </a:rPr>
              <a:t>cryptanalysis</a:t>
            </a:r>
            <a:r>
              <a:rPr lang="en-US" b="0" i="0" dirty="0">
                <a:solidFill>
                  <a:srgbClr val="FF0000"/>
                </a:solidFill>
                <a:effectLst/>
                <a:latin typeface="Arial" panose="020B0604020202020204" pitchFamily="34" charset="0"/>
              </a:rPr>
              <a:t>.</a:t>
            </a:r>
          </a:p>
          <a:p>
            <a:r>
              <a:rPr lang="en-US" b="0" i="0" dirty="0">
                <a:solidFill>
                  <a:srgbClr val="6C6C6C"/>
                </a:solidFill>
                <a:effectLst/>
                <a:latin typeface="Arial" panose="020B0604020202020204" pitchFamily="34" charset="0"/>
              </a:rPr>
              <a:t>Cryptography is a method of protecting information and communications through the use of codes, so that only those...</a:t>
            </a:r>
          </a:p>
          <a:p>
            <a:r>
              <a:rPr lang="en-US" b="0" i="0" dirty="0">
                <a:solidFill>
                  <a:srgbClr val="6C6C6C"/>
                </a:solidFill>
                <a:effectLst/>
                <a:latin typeface="Arial" panose="020B0604020202020204" pitchFamily="34" charset="0"/>
              </a:rPr>
              <a:t>Cryptanalysis is the study of ciphertext, ciphers and cryptosystems with the aim of understanding how they work</a:t>
            </a:r>
          </a:p>
          <a:p>
            <a:endParaRPr lang="en-US" b="0" i="0" dirty="0">
              <a:solidFill>
                <a:srgbClr val="FF0000"/>
              </a:solidFill>
              <a:effectLst/>
              <a:latin typeface="Arial" panose="020B0604020202020204" pitchFamily="34" charset="0"/>
            </a:endParaRPr>
          </a:p>
          <a:p>
            <a:endParaRPr lang="de-DE" altLang="en-US" dirty="0">
              <a:solidFill>
                <a:srgbClr val="FF0000"/>
              </a:solidFill>
            </a:endParaRPr>
          </a:p>
        </p:txBody>
      </p:sp>
    </p:spTree>
    <p:extLst>
      <p:ext uri="{BB962C8B-B14F-4D97-AF65-F5344CB8AC3E}">
        <p14:creationId xmlns:p14="http://schemas.microsoft.com/office/powerpoint/2010/main" val="1843583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DA400158-1BAB-4D79-97A2-B0AED4CFAB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030">
              <a:defRPr>
                <a:solidFill>
                  <a:schemeClr val="tx1"/>
                </a:solidFill>
                <a:latin typeface="Arial" panose="020B0604020202020204" pitchFamily="34" charset="0"/>
              </a:defRPr>
            </a:lvl1pPr>
            <a:lvl2pPr marL="698893" indent="-268805" defTabSz="893030">
              <a:defRPr>
                <a:solidFill>
                  <a:schemeClr val="tx1"/>
                </a:solidFill>
                <a:latin typeface="Arial" panose="020B0604020202020204" pitchFamily="34" charset="0"/>
              </a:defRPr>
            </a:lvl2pPr>
            <a:lvl3pPr marL="1075220" indent="-215044" defTabSz="893030">
              <a:defRPr>
                <a:solidFill>
                  <a:schemeClr val="tx1"/>
                </a:solidFill>
                <a:latin typeface="Arial" panose="020B0604020202020204" pitchFamily="34" charset="0"/>
              </a:defRPr>
            </a:lvl3pPr>
            <a:lvl4pPr marL="1505308" indent="-215044" defTabSz="893030">
              <a:defRPr>
                <a:solidFill>
                  <a:schemeClr val="tx1"/>
                </a:solidFill>
                <a:latin typeface="Arial" panose="020B0604020202020204" pitchFamily="34" charset="0"/>
              </a:defRPr>
            </a:lvl4pPr>
            <a:lvl5pPr marL="1935396" indent="-215044" defTabSz="893030">
              <a:defRPr>
                <a:solidFill>
                  <a:schemeClr val="tx1"/>
                </a:solidFill>
                <a:latin typeface="Arial" panose="020B0604020202020204" pitchFamily="34" charset="0"/>
              </a:defRPr>
            </a:lvl5pPr>
            <a:lvl6pPr marL="2365484" indent="-215044" defTabSz="893030" eaLnBrk="0" fontAlgn="base" hangingPunct="0">
              <a:spcBef>
                <a:spcPct val="0"/>
              </a:spcBef>
              <a:spcAft>
                <a:spcPct val="0"/>
              </a:spcAft>
              <a:defRPr>
                <a:solidFill>
                  <a:schemeClr val="tx1"/>
                </a:solidFill>
                <a:latin typeface="Arial" panose="020B0604020202020204" pitchFamily="34" charset="0"/>
              </a:defRPr>
            </a:lvl6pPr>
            <a:lvl7pPr marL="2795572" indent="-215044" defTabSz="893030" eaLnBrk="0" fontAlgn="base" hangingPunct="0">
              <a:spcBef>
                <a:spcPct val="0"/>
              </a:spcBef>
              <a:spcAft>
                <a:spcPct val="0"/>
              </a:spcAft>
              <a:defRPr>
                <a:solidFill>
                  <a:schemeClr val="tx1"/>
                </a:solidFill>
                <a:latin typeface="Arial" panose="020B0604020202020204" pitchFamily="34" charset="0"/>
              </a:defRPr>
            </a:lvl7pPr>
            <a:lvl8pPr marL="3225660" indent="-215044" defTabSz="893030" eaLnBrk="0" fontAlgn="base" hangingPunct="0">
              <a:spcBef>
                <a:spcPct val="0"/>
              </a:spcBef>
              <a:spcAft>
                <a:spcPct val="0"/>
              </a:spcAft>
              <a:defRPr>
                <a:solidFill>
                  <a:schemeClr val="tx1"/>
                </a:solidFill>
                <a:latin typeface="Arial" panose="020B0604020202020204" pitchFamily="34" charset="0"/>
              </a:defRPr>
            </a:lvl8pPr>
            <a:lvl9pPr marL="3655748" indent="-215044" defTabSz="893030" eaLnBrk="0" fontAlgn="base" hangingPunct="0">
              <a:spcBef>
                <a:spcPct val="0"/>
              </a:spcBef>
              <a:spcAft>
                <a:spcPct val="0"/>
              </a:spcAft>
              <a:defRPr>
                <a:solidFill>
                  <a:schemeClr val="tx1"/>
                </a:solidFill>
                <a:latin typeface="Arial" panose="020B0604020202020204" pitchFamily="34" charset="0"/>
              </a:defRPr>
            </a:lvl9pPr>
          </a:lstStyle>
          <a:p>
            <a:fld id="{0215F816-43B8-4E49-A50B-DD18746A3BAA}" type="slidenum">
              <a:rPr lang="de-DE" altLang="en-US">
                <a:latin typeface="Times New Roman" panose="02020603050405020304" pitchFamily="18" charset="0"/>
              </a:rPr>
              <a:pPr/>
              <a:t>4</a:t>
            </a:fld>
            <a:endParaRPr lang="de-DE" altLang="en-US">
              <a:latin typeface="Times New Roman" panose="02020603050405020304" pitchFamily="18" charset="0"/>
            </a:endParaRPr>
          </a:p>
        </p:txBody>
      </p:sp>
      <p:sp>
        <p:nvSpPr>
          <p:cNvPr id="47107" name="Rectangle 2">
            <a:extLst>
              <a:ext uri="{FF2B5EF4-FFF2-40B4-BE49-F238E27FC236}">
                <a16:creationId xmlns:a16="http://schemas.microsoft.com/office/drawing/2014/main" id="{A1DBA962-A8A9-4C4E-821E-D3F076624956}"/>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3B225D59-0FC3-4AC6-A11A-CC261EF3CF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Stream ciphers encrypt bits individually. This is achieved by adding a bit from a key stream to a plaintext bit. There are synchronous stream ciphers where the key stream depends only on the key.</a:t>
            </a:r>
          </a:p>
          <a:p>
            <a:r>
              <a:rPr lang="en-US" dirty="0"/>
              <a:t>Block ciphers encrypt an entire block of plaintext bits at a time with the same key. This means that the encryption of any plaintext bit in a given block depends on every other plaintext bit in the same block. In practice, the vast majority of block ciphers either have a block length of 128 bits (16 bytes) such as the advanced encryption standard (AES), or a block length of 64 bits (8 bytes) such as the data encryption standard (DES) or triple DES (3DES) algorithm. All of these ciphers are introduced in later chapters.</a:t>
            </a:r>
          </a:p>
          <a:p>
            <a:endParaRPr lang="en-US" altLang="en-US" dirty="0"/>
          </a:p>
          <a:p>
            <a:r>
              <a:rPr lang="en-US" dirty="0"/>
              <a:t>1. In practice, in particular for encrypting computer communication on the Internet, block ciphers are used more often than stream ciphers. 2. Because stream ciphers tend to be small and fast, they are particularly relevant for applications with little computational resources, e.g., for cell phones or other small embedded devices. A prominent example for a stream cipher is the A5/1 cipher, which is part of the GSM mobile phone standard and is used for voice encryption. However, stream ciphers are sometimes also used for encrypting Internet traffic, especially the stream cipher RC4. 3. Traditionally, it was assumed that stream ciphers tended to encrypt more efficiently than block ciphers. Efficient for software-optimized stream ciphers means that they need fewer processor instructions (or processor cycles) to encrypt one bit of plaintext. For hardware-optimized stream ciphers, efficient means they need fewer gates (or smaller chip area) than a block cipher for encrypting at the same data rate. However, modern block ciphers such as AES are also very efficient in software. Moreover, for hardware, there are also highly efficient block ciphers, such as PRESENT, which are as efficient as very compact stream ciphers.</a:t>
            </a:r>
            <a:endParaRPr lang="de-DE" altLang="en-US" dirty="0"/>
          </a:p>
        </p:txBody>
      </p:sp>
    </p:spTree>
    <p:extLst>
      <p:ext uri="{BB962C8B-B14F-4D97-AF65-F5344CB8AC3E}">
        <p14:creationId xmlns:p14="http://schemas.microsoft.com/office/powerpoint/2010/main" val="242335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trick here is that the expression (2si mod 2) has always the value zero since 2 ≡ 0 mod 2. Another way of understanding this is as follows: If </a:t>
            </a:r>
            <a:r>
              <a:rPr lang="en-US" dirty="0" err="1"/>
              <a:t>si</a:t>
            </a:r>
            <a:r>
              <a:rPr lang="en-US" dirty="0"/>
              <a:t> has either the value 0, in which case 2si = 2 · 0 ≡ 0 mod 2. If </a:t>
            </a:r>
            <a:r>
              <a:rPr lang="en-US" dirty="0" err="1"/>
              <a:t>si</a:t>
            </a:r>
            <a:r>
              <a:rPr lang="en-US" dirty="0"/>
              <a:t> = 1, we have 2si = 2 · 1 = 2 ≡ 0 mod 2.</a:t>
            </a:r>
          </a:p>
        </p:txBody>
      </p:sp>
      <p:sp>
        <p:nvSpPr>
          <p:cNvPr id="4" name="Slide Number Placeholder 3"/>
          <p:cNvSpPr>
            <a:spLocks noGrp="1"/>
          </p:cNvSpPr>
          <p:nvPr>
            <p:ph type="sldNum" sz="quarter" idx="5"/>
          </p:nvPr>
        </p:nvSpPr>
        <p:spPr/>
        <p:txBody>
          <a:bodyPr/>
          <a:lstStyle/>
          <a:p>
            <a:fld id="{299B25BC-20DE-4C1E-8324-0BCD818B16B1}" type="slidenum">
              <a:rPr lang="de-DE" altLang="en-US" smtClean="0"/>
              <a:pPr/>
              <a:t>6</a:t>
            </a:fld>
            <a:endParaRPr lang="de-DE" altLang="en-US"/>
          </a:p>
        </p:txBody>
      </p:sp>
    </p:spTree>
    <p:extLst>
      <p:ext uri="{BB962C8B-B14F-4D97-AF65-F5344CB8AC3E}">
        <p14:creationId xmlns:p14="http://schemas.microsoft.com/office/powerpoint/2010/main" val="3749980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118A3848-4BCA-4CA4-B025-0BA3FEB923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3030">
              <a:defRPr>
                <a:solidFill>
                  <a:schemeClr val="tx1"/>
                </a:solidFill>
                <a:latin typeface="Arial" panose="020B0604020202020204" pitchFamily="34" charset="0"/>
              </a:defRPr>
            </a:lvl1pPr>
            <a:lvl2pPr marL="698893" indent="-268805" defTabSz="893030">
              <a:defRPr>
                <a:solidFill>
                  <a:schemeClr val="tx1"/>
                </a:solidFill>
                <a:latin typeface="Arial" panose="020B0604020202020204" pitchFamily="34" charset="0"/>
              </a:defRPr>
            </a:lvl2pPr>
            <a:lvl3pPr marL="1075220" indent="-215044" defTabSz="893030">
              <a:defRPr>
                <a:solidFill>
                  <a:schemeClr val="tx1"/>
                </a:solidFill>
                <a:latin typeface="Arial" panose="020B0604020202020204" pitchFamily="34" charset="0"/>
              </a:defRPr>
            </a:lvl3pPr>
            <a:lvl4pPr marL="1505308" indent="-215044" defTabSz="893030">
              <a:defRPr>
                <a:solidFill>
                  <a:schemeClr val="tx1"/>
                </a:solidFill>
                <a:latin typeface="Arial" panose="020B0604020202020204" pitchFamily="34" charset="0"/>
              </a:defRPr>
            </a:lvl4pPr>
            <a:lvl5pPr marL="1935396" indent="-215044" defTabSz="893030">
              <a:defRPr>
                <a:solidFill>
                  <a:schemeClr val="tx1"/>
                </a:solidFill>
                <a:latin typeface="Arial" panose="020B0604020202020204" pitchFamily="34" charset="0"/>
              </a:defRPr>
            </a:lvl5pPr>
            <a:lvl6pPr marL="2365484" indent="-215044" defTabSz="893030" eaLnBrk="0" fontAlgn="base" hangingPunct="0">
              <a:spcBef>
                <a:spcPct val="0"/>
              </a:spcBef>
              <a:spcAft>
                <a:spcPct val="0"/>
              </a:spcAft>
              <a:defRPr>
                <a:solidFill>
                  <a:schemeClr val="tx1"/>
                </a:solidFill>
                <a:latin typeface="Arial" panose="020B0604020202020204" pitchFamily="34" charset="0"/>
              </a:defRPr>
            </a:lvl6pPr>
            <a:lvl7pPr marL="2795572" indent="-215044" defTabSz="893030" eaLnBrk="0" fontAlgn="base" hangingPunct="0">
              <a:spcBef>
                <a:spcPct val="0"/>
              </a:spcBef>
              <a:spcAft>
                <a:spcPct val="0"/>
              </a:spcAft>
              <a:defRPr>
                <a:solidFill>
                  <a:schemeClr val="tx1"/>
                </a:solidFill>
                <a:latin typeface="Arial" panose="020B0604020202020204" pitchFamily="34" charset="0"/>
              </a:defRPr>
            </a:lvl7pPr>
            <a:lvl8pPr marL="3225660" indent="-215044" defTabSz="893030" eaLnBrk="0" fontAlgn="base" hangingPunct="0">
              <a:spcBef>
                <a:spcPct val="0"/>
              </a:spcBef>
              <a:spcAft>
                <a:spcPct val="0"/>
              </a:spcAft>
              <a:defRPr>
                <a:solidFill>
                  <a:schemeClr val="tx1"/>
                </a:solidFill>
                <a:latin typeface="Arial" panose="020B0604020202020204" pitchFamily="34" charset="0"/>
              </a:defRPr>
            </a:lvl8pPr>
            <a:lvl9pPr marL="3655748" indent="-215044" defTabSz="893030" eaLnBrk="0" fontAlgn="base" hangingPunct="0">
              <a:spcBef>
                <a:spcPct val="0"/>
              </a:spcBef>
              <a:spcAft>
                <a:spcPct val="0"/>
              </a:spcAft>
              <a:defRPr>
                <a:solidFill>
                  <a:schemeClr val="tx1"/>
                </a:solidFill>
                <a:latin typeface="Arial" panose="020B0604020202020204" pitchFamily="34" charset="0"/>
              </a:defRPr>
            </a:lvl9pPr>
          </a:lstStyle>
          <a:p>
            <a:fld id="{19401409-46C9-4361-BFB2-8C133B0971F6}" type="slidenum">
              <a:rPr lang="de-DE" altLang="en-US">
                <a:latin typeface="Times New Roman" panose="02020603050405020304" pitchFamily="18" charset="0"/>
              </a:rPr>
              <a:pPr/>
              <a:t>9</a:t>
            </a:fld>
            <a:endParaRPr lang="de-DE" altLang="en-US">
              <a:latin typeface="Times New Roman" panose="02020603050405020304" pitchFamily="18" charset="0"/>
            </a:endParaRPr>
          </a:p>
        </p:txBody>
      </p:sp>
      <p:sp>
        <p:nvSpPr>
          <p:cNvPr id="51203" name="Rectangle 2">
            <a:extLst>
              <a:ext uri="{FF2B5EF4-FFF2-40B4-BE49-F238E27FC236}">
                <a16:creationId xmlns:a16="http://schemas.microsoft.com/office/drawing/2014/main" id="{74B802D3-FE93-44C0-9C2E-57AF0F1BB6E2}"/>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641F0BB7-0712-479B-A28B-DA24F81A00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An elegant way of realizing long pseudorandom sequences is to use linear feedback shift registers (LFSRs). LFSRs are easily implemented in hardware and many, but certainly not all, stream ciphers make use of LFSRs. A prominent example is the A5/1 cipher, which is standardized for voice encryption in GSM. As we will see, even though a plain LFSR produces a sequence with good statistical properties, it is cryptographically weak. However, combinations of LFSRs, such as A5/1 or the cipher Trivium, can make secure stream ciphers. It should be stressed that there are many ways for constructing stream ciphers. This section only introduces one of several popular approaches.</a:t>
            </a:r>
          </a:p>
          <a:p>
            <a:endParaRPr lang="en-US" altLang="en-US" dirty="0"/>
          </a:p>
          <a:p>
            <a:r>
              <a:rPr lang="en-US" altLang="en-US" sz="1500" b="1" u="sng" dirty="0">
                <a:solidFill>
                  <a:srgbClr val="FF0000"/>
                </a:solidFill>
              </a:rPr>
              <a:t>(Do from </a:t>
            </a:r>
            <a:r>
              <a:rPr lang="en-US" altLang="en-US" sz="1500" b="1" u="sng" dirty="0" err="1">
                <a:solidFill>
                  <a:srgbClr val="FF0000"/>
                </a:solidFill>
              </a:rPr>
              <a:t>BooK</a:t>
            </a:r>
            <a:r>
              <a:rPr lang="en-US" altLang="en-US" sz="1500" b="1" u="sng" dirty="0">
                <a:solidFill>
                  <a:srgbClr val="FF0000"/>
                </a:solidFill>
              </a:rPr>
              <a:t>)</a:t>
            </a:r>
            <a:endParaRPr lang="de-DE" altLang="en-US" sz="1500" b="1" u="sng" dirty="0">
              <a:solidFill>
                <a:srgbClr val="FF0000"/>
              </a:solidFill>
            </a:endParaRPr>
          </a:p>
        </p:txBody>
      </p:sp>
    </p:spTree>
    <p:extLst>
      <p:ext uri="{BB962C8B-B14F-4D97-AF65-F5344CB8AC3E}">
        <p14:creationId xmlns:p14="http://schemas.microsoft.com/office/powerpoint/2010/main" val="132023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LFSR consists of clocked storage elements (flip-flops) and a feedback path. The number of storage elements gives us the degree of the LFSR. In other words, an LFSR with m flip-flops is said to be of degree m. The feedback network computes the input for the last flip-flop as XOR-sum of certain flip-flops in the shift register.</a:t>
            </a:r>
          </a:p>
        </p:txBody>
      </p:sp>
      <p:sp>
        <p:nvSpPr>
          <p:cNvPr id="4" name="Slide Number Placeholder 3"/>
          <p:cNvSpPr>
            <a:spLocks noGrp="1"/>
          </p:cNvSpPr>
          <p:nvPr>
            <p:ph type="sldNum" sz="quarter" idx="5"/>
          </p:nvPr>
        </p:nvSpPr>
        <p:spPr/>
        <p:txBody>
          <a:bodyPr/>
          <a:lstStyle/>
          <a:p>
            <a:fld id="{299B25BC-20DE-4C1E-8324-0BCD818B16B1}" type="slidenum">
              <a:rPr lang="de-DE" altLang="en-US" smtClean="0"/>
              <a:pPr/>
              <a:t>10</a:t>
            </a:fld>
            <a:endParaRPr lang="de-DE" altLang="en-US"/>
          </a:p>
        </p:txBody>
      </p:sp>
    </p:spTree>
    <p:extLst>
      <p:ext uri="{BB962C8B-B14F-4D97-AF65-F5344CB8AC3E}">
        <p14:creationId xmlns:p14="http://schemas.microsoft.com/office/powerpoint/2010/main" val="1840817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Simple LFSR We consider an LFSR of degree m = 3 with flip-flops FF2, FF1, FF0, and a feedback path as shown in Fig. 2.6. The internal state bits are denoted by </a:t>
            </a:r>
            <a:r>
              <a:rPr lang="en-US" dirty="0" err="1"/>
              <a:t>si</a:t>
            </a:r>
            <a:r>
              <a:rPr lang="en-US" dirty="0"/>
              <a:t> and are shifted by one to the right with each clock tick. The rightmost state bit is also the current output bit. The leftmost state bit is computed in the feedback path, which is the XOR sum of some of the flip-flop values in the previous clock period. Since the XOR is a linear operation, such circuits are called linear feedback shift registers. If we assume an initial state of (s2 = 1,s1 = 0,s0 = 0), Table 2.2 gives the complete sequence of states of the LFSR. Note that the rightmost column is the output of the LFSR. One can see from this example that the LFSR </a:t>
            </a:r>
          </a:p>
        </p:txBody>
      </p:sp>
      <p:sp>
        <p:nvSpPr>
          <p:cNvPr id="4" name="Slide Number Placeholder 3"/>
          <p:cNvSpPr>
            <a:spLocks noGrp="1"/>
          </p:cNvSpPr>
          <p:nvPr>
            <p:ph type="sldNum" sz="quarter" idx="5"/>
          </p:nvPr>
        </p:nvSpPr>
        <p:spPr/>
        <p:txBody>
          <a:bodyPr/>
          <a:lstStyle/>
          <a:p>
            <a:fld id="{299B25BC-20DE-4C1E-8324-0BCD818B16B1}" type="slidenum">
              <a:rPr lang="de-DE" altLang="en-US" smtClean="0"/>
              <a:pPr/>
              <a:t>11</a:t>
            </a:fld>
            <a:endParaRPr lang="de-DE" altLang="en-US"/>
          </a:p>
        </p:txBody>
      </p:sp>
    </p:spTree>
    <p:extLst>
      <p:ext uri="{BB962C8B-B14F-4D97-AF65-F5344CB8AC3E}">
        <p14:creationId xmlns:p14="http://schemas.microsoft.com/office/powerpoint/2010/main" val="4062088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general form of an LFSR of degree m is shown in Fig. 2.7. It shows m flip-flops and m possible feedback locations, all combined by the XOR operation. Whether a feedback path is active or not, is defined by the feedback coefficient p0, p1,..., pm−1:  If pi = 1 (closed switch), the feedback is active.  If pi = 0 (open switch), the corresponding flip-flop output is not used for the feedback. With this notation, we obtain an elegant mathematical description for the feedback path. If we multiply the output of flip-flop </a:t>
            </a:r>
            <a:r>
              <a:rPr lang="en-US" dirty="0" err="1"/>
              <a:t>i</a:t>
            </a:r>
            <a:r>
              <a:rPr lang="en-US" dirty="0"/>
              <a:t> by its coefficient pi, the result is either the output value if pi = 1, which corresponds to a closed switch, or the value zero if pi = 0, which corresponds to an open switch. The values of the feedback coefficients are crucial for the output sequence produced by the LFSR.</a:t>
            </a:r>
          </a:p>
          <a:p>
            <a:endParaRPr lang="en-US" dirty="0"/>
          </a:p>
          <a:p>
            <a:r>
              <a:rPr lang="en-US" dirty="0"/>
              <a:t>Clearly, the output values are given through a combination of some previous output values. LFSRs are sometimes referred to as linear recurrences. </a:t>
            </a:r>
          </a:p>
          <a:p>
            <a:endParaRPr lang="en-US" dirty="0"/>
          </a:p>
          <a:p>
            <a:r>
              <a:rPr lang="en-US" dirty="0"/>
              <a:t>Due to the finite number of recurring states, the output sequence of an LFSR repeats periodically. This was also illustrated in Example 2.3. Moreover, an LFSR can produce output sequences of different lengths, depending on the feedback coefficients. The following theorem gives us the maximum length of an LFSR as function of its degree.</a:t>
            </a:r>
          </a:p>
          <a:p>
            <a:endParaRPr lang="en-US" dirty="0"/>
          </a:p>
          <a:p>
            <a:r>
              <a:rPr lang="en-US" dirty="0"/>
              <a:t>It is easy to show that this theorem holds. The state of an LFSR is uniquely determined by the m internal register bits. Given a certain state, the LFSR deterministically assumes its next state. Because of this, as soon as an LFSR assumes a previous state, it starts to repeat. Since an m-bit state vector can only assume 2m −1 nonzero states, the maximum sequence length before repetition is 2m −1. Note that the </a:t>
            </a:r>
            <a:r>
              <a:rPr lang="en-US" dirty="0" err="1"/>
              <a:t>allzero</a:t>
            </a:r>
            <a:r>
              <a:rPr lang="en-US" dirty="0"/>
              <a:t> state must be excluded. If an LFSR assumes this state, it will get “stuck” in it, i.e., it will never be able to leave it again. Note that only certain configurations (p0,..., pm−1) yield maximum length LFSRs. We give a small example for this below</a:t>
            </a:r>
          </a:p>
        </p:txBody>
      </p:sp>
      <p:sp>
        <p:nvSpPr>
          <p:cNvPr id="4" name="Slide Number Placeholder 3"/>
          <p:cNvSpPr>
            <a:spLocks noGrp="1"/>
          </p:cNvSpPr>
          <p:nvPr>
            <p:ph type="sldNum" sz="quarter" idx="5"/>
          </p:nvPr>
        </p:nvSpPr>
        <p:spPr/>
        <p:txBody>
          <a:bodyPr/>
          <a:lstStyle/>
          <a:p>
            <a:fld id="{299B25BC-20DE-4C1E-8324-0BCD818B16B1}" type="slidenum">
              <a:rPr lang="de-DE" altLang="en-US" smtClean="0"/>
              <a:pPr/>
              <a:t>12</a:t>
            </a:fld>
            <a:endParaRPr lang="de-DE" altLang="en-US"/>
          </a:p>
        </p:txBody>
      </p:sp>
    </p:spTree>
    <p:extLst>
      <p:ext uri="{BB962C8B-B14F-4D97-AF65-F5344CB8AC3E}">
        <p14:creationId xmlns:p14="http://schemas.microsoft.com/office/powerpoint/2010/main" val="3220196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instance, the LFSR from the example above with coefficients (p3 = 0, p2 = 0, p1 = 1, p0 = 1) can alternatively be specified by the polynomial x4 + x + 1. This seemingly odd notation as a polynomial has several advantages. For instance, maximum-length LFSRs have what is called primitive polynomials. Primitive polynomials are a special type of irreducible polynomials. Irreducible polynomials are roughly comparable with prime numbers, i.e., their only factors are 1 and the polynomial itself. Primitive polynomials can relatively easily be computed. Hence, maximum-length LFSRs can easily be found. Table 2.3 shows one primitive polynomial for every value of m in the range from m = 2,3,...,128. As an example</a:t>
            </a:r>
          </a:p>
          <a:p>
            <a:endParaRPr lang="en-US" dirty="0"/>
          </a:p>
          <a:p>
            <a:r>
              <a:rPr lang="en-US" dirty="0"/>
              <a:t>the notation (0,2,5) refers to the polynomial 1+x2 +x5. Note that there are many primitive polynomials for every given degree m. For instance, there exist 69,273,666 different primitive polynomials of degree m = 31.</a:t>
            </a:r>
          </a:p>
        </p:txBody>
      </p:sp>
      <p:sp>
        <p:nvSpPr>
          <p:cNvPr id="4" name="Slide Number Placeholder 3"/>
          <p:cNvSpPr>
            <a:spLocks noGrp="1"/>
          </p:cNvSpPr>
          <p:nvPr>
            <p:ph type="sldNum" sz="quarter" idx="5"/>
          </p:nvPr>
        </p:nvSpPr>
        <p:spPr/>
        <p:txBody>
          <a:bodyPr/>
          <a:lstStyle/>
          <a:p>
            <a:fld id="{299B25BC-20DE-4C1E-8324-0BCD818B16B1}" type="slidenum">
              <a:rPr lang="de-DE" altLang="en-US" smtClean="0"/>
              <a:pPr/>
              <a:t>14</a:t>
            </a:fld>
            <a:endParaRPr lang="de-DE" altLang="en-US"/>
          </a:p>
        </p:txBody>
      </p:sp>
    </p:spTree>
    <p:extLst>
      <p:ext uri="{BB962C8B-B14F-4D97-AF65-F5344CB8AC3E}">
        <p14:creationId xmlns:p14="http://schemas.microsoft.com/office/powerpoint/2010/main" val="3358899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24258" name="Rectangle 2"/>
          <p:cNvSpPr>
            <a:spLocks noGrp="1" noChangeArrowheads="1"/>
          </p:cNvSpPr>
          <p:nvPr>
            <p:ph type="ctrTitle"/>
          </p:nvPr>
        </p:nvSpPr>
        <p:spPr>
          <a:xfrm>
            <a:off x="630767" y="322264"/>
            <a:ext cx="9025467" cy="744537"/>
          </a:xfrm>
        </p:spPr>
        <p:txBody>
          <a:bodyPr/>
          <a:lstStyle>
            <a:lvl1pPr>
              <a:defRPr/>
            </a:lvl1pPr>
          </a:lstStyle>
          <a:p>
            <a:r>
              <a:rPr lang="de-DE"/>
              <a:t>Klicken Sie, um das Titelformat zu bearbeiten</a:t>
            </a:r>
          </a:p>
        </p:txBody>
      </p:sp>
      <p:sp>
        <p:nvSpPr>
          <p:cNvPr id="224259" name="Rectangle 3"/>
          <p:cNvSpPr>
            <a:spLocks noGrp="1" noChangeArrowheads="1"/>
          </p:cNvSpPr>
          <p:nvPr>
            <p:ph type="subTitle" idx="1"/>
          </p:nvPr>
        </p:nvSpPr>
        <p:spPr>
          <a:xfrm>
            <a:off x="1145117" y="1108075"/>
            <a:ext cx="8405283" cy="312265"/>
          </a:xfrm>
        </p:spPr>
        <p:txBody>
          <a:bodyPr/>
          <a:lstStyle>
            <a:lvl1pPr marL="0" indent="0">
              <a:buFontTx/>
              <a:buNone/>
              <a:defRPr sz="1800"/>
            </a:lvl1pPr>
          </a:lstStyle>
          <a:p>
            <a:r>
              <a:rPr lang="de-DE"/>
              <a:t>Klicken Sie, um das Format des Untertitelmasters zu bearbeiten</a:t>
            </a:r>
          </a:p>
        </p:txBody>
      </p:sp>
      <p:sp>
        <p:nvSpPr>
          <p:cNvPr id="4" name="Rectangle 4">
            <a:extLst>
              <a:ext uri="{FF2B5EF4-FFF2-40B4-BE49-F238E27FC236}">
                <a16:creationId xmlns:a16="http://schemas.microsoft.com/office/drawing/2014/main" id="{44CE8FC6-3FAF-4329-9455-B0CA33147DB1}"/>
              </a:ext>
            </a:extLst>
          </p:cNvPr>
          <p:cNvSpPr>
            <a:spLocks noGrp="1" noChangeArrowheads="1"/>
          </p:cNvSpPr>
          <p:nvPr>
            <p:ph type="dt" sz="half" idx="10"/>
          </p:nvPr>
        </p:nvSpPr>
        <p:spPr bwMode="auto">
          <a:xfrm>
            <a:off x="10801351" y="6453188"/>
            <a:ext cx="1083733" cy="215900"/>
          </a:xfrm>
          <a:prstGeom prst="rect">
            <a:avLst/>
          </a:prstGeom>
          <a:ln>
            <a:miter lim="800000"/>
            <a:headEnd/>
            <a:tailEnd/>
          </a:ln>
        </p:spPr>
        <p:txBody>
          <a:bodyPr vert="horz" wrap="square" lIns="0" tIns="0" rIns="0" bIns="0" numCol="1" anchor="t" anchorCtr="0" compatLnSpc="1">
            <a:prstTxWarp prst="textNoShape">
              <a:avLst/>
            </a:prstTxWarp>
          </a:bodyPr>
          <a:lstStyle>
            <a:lvl1pPr>
              <a:defRPr sz="800">
                <a:solidFill>
                  <a:schemeClr val="bg2"/>
                </a:solidFill>
                <a:latin typeface="Arial" charset="0"/>
              </a:defRPr>
            </a:lvl1pPr>
          </a:lstStyle>
          <a:p>
            <a:pPr>
              <a:defRPr/>
            </a:pPr>
            <a:endParaRPr lang="de-DE"/>
          </a:p>
        </p:txBody>
      </p:sp>
      <p:sp>
        <p:nvSpPr>
          <p:cNvPr id="5" name="Rectangle 5">
            <a:extLst>
              <a:ext uri="{FF2B5EF4-FFF2-40B4-BE49-F238E27FC236}">
                <a16:creationId xmlns:a16="http://schemas.microsoft.com/office/drawing/2014/main" id="{E89A8D06-75CA-43D7-A6FA-396ED5F259D7}"/>
              </a:ext>
            </a:extLst>
          </p:cNvPr>
          <p:cNvSpPr>
            <a:spLocks noGrp="1" noChangeArrowheads="1"/>
          </p:cNvSpPr>
          <p:nvPr>
            <p:ph type="sldNum" sz="quarter" idx="11"/>
          </p:nvPr>
        </p:nvSpPr>
        <p:spPr>
          <a:xfrm>
            <a:off x="46567" y="6623051"/>
            <a:ext cx="960967" cy="334963"/>
          </a:xfrm>
        </p:spPr>
        <p:txBody>
          <a:bodyPr/>
          <a:lstStyle>
            <a:lvl1pPr>
              <a:defRPr>
                <a:solidFill>
                  <a:schemeClr val="bg2"/>
                </a:solidFill>
              </a:defRPr>
            </a:lvl1pPr>
          </a:lstStyle>
          <a:p>
            <a:fld id="{0CCADFA1-268C-4956-B3CA-1283E8A34FE9}" type="slidenum">
              <a:rPr lang="de-DE" altLang="en-US"/>
              <a:pPr/>
              <a:t>‹#›</a:t>
            </a:fld>
            <a:r>
              <a:rPr lang="de-DE" altLang="en-US"/>
              <a:t>/27</a:t>
            </a:r>
          </a:p>
        </p:txBody>
      </p:sp>
    </p:spTree>
    <p:extLst>
      <p:ext uri="{BB962C8B-B14F-4D97-AF65-F5344CB8AC3E}">
        <p14:creationId xmlns:p14="http://schemas.microsoft.com/office/powerpoint/2010/main" val="1898950026"/>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a:xfrm>
            <a:off x="2258560" y="1130300"/>
            <a:ext cx="6987041" cy="1779588"/>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Foliennummernplatzhalter 3">
            <a:extLst>
              <a:ext uri="{FF2B5EF4-FFF2-40B4-BE49-F238E27FC236}">
                <a16:creationId xmlns:a16="http://schemas.microsoft.com/office/drawing/2014/main" id="{0EB9E29F-DFFE-40E0-91D8-975D80E2D75B}"/>
              </a:ext>
            </a:extLst>
          </p:cNvPr>
          <p:cNvSpPr>
            <a:spLocks noGrp="1"/>
          </p:cNvSpPr>
          <p:nvPr>
            <p:ph type="sldNum" sz="quarter" idx="10"/>
          </p:nvPr>
        </p:nvSpPr>
        <p:spPr/>
        <p:txBody>
          <a:bodyPr/>
          <a:lstStyle>
            <a:lvl1pPr>
              <a:defRPr/>
            </a:lvl1pPr>
          </a:lstStyle>
          <a:p>
            <a:fld id="{DC9E6CFC-19F0-440E-B2D0-99FF7A934CCC}" type="slidenum">
              <a:rPr lang="de-DE" altLang="en-US"/>
              <a:pPr/>
              <a:t>‹#›</a:t>
            </a:fld>
            <a:r>
              <a:rPr lang="de-DE" altLang="en-US"/>
              <a:t>/34</a:t>
            </a:r>
          </a:p>
        </p:txBody>
      </p:sp>
      <p:sp>
        <p:nvSpPr>
          <p:cNvPr id="5" name="Fußzeilenplatzhalter 4">
            <a:extLst>
              <a:ext uri="{FF2B5EF4-FFF2-40B4-BE49-F238E27FC236}">
                <a16:creationId xmlns:a16="http://schemas.microsoft.com/office/drawing/2014/main" id="{F5E53F8A-6874-46BB-9860-26612C046282}"/>
              </a:ext>
            </a:extLst>
          </p:cNvPr>
          <p:cNvSpPr>
            <a:spLocks noGrp="1"/>
          </p:cNvSpPr>
          <p:nvPr>
            <p:ph type="ftr" sz="quarter" idx="11"/>
          </p:nvPr>
        </p:nvSpPr>
        <p:spPr/>
        <p:txBody>
          <a:bodyPr/>
          <a:lstStyle>
            <a:lvl1pPr>
              <a:defRPr/>
            </a:lvl1pPr>
          </a:lstStyle>
          <a:p>
            <a:pPr>
              <a:defRPr/>
            </a:pPr>
            <a:r>
              <a:rPr lang="en-US"/>
              <a:t>Chapter 2 of Understanding Cryptography by Christof Paar and Jan Pelzl</a:t>
            </a:r>
            <a:endParaRPr lang="de-DE"/>
          </a:p>
        </p:txBody>
      </p:sp>
    </p:spTree>
    <p:extLst>
      <p:ext uri="{BB962C8B-B14F-4D97-AF65-F5344CB8AC3E}">
        <p14:creationId xmlns:p14="http://schemas.microsoft.com/office/powerpoint/2010/main" val="1110987362"/>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7092951" y="322264"/>
            <a:ext cx="2152649" cy="2587625"/>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4519359" y="322264"/>
            <a:ext cx="2370392" cy="25876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Foliennummernplatzhalter 3">
            <a:extLst>
              <a:ext uri="{FF2B5EF4-FFF2-40B4-BE49-F238E27FC236}">
                <a16:creationId xmlns:a16="http://schemas.microsoft.com/office/drawing/2014/main" id="{9D2DA916-B831-4A77-A66B-88A4EEFE6EEC}"/>
              </a:ext>
            </a:extLst>
          </p:cNvPr>
          <p:cNvSpPr>
            <a:spLocks noGrp="1"/>
          </p:cNvSpPr>
          <p:nvPr>
            <p:ph type="sldNum" sz="quarter" idx="10"/>
          </p:nvPr>
        </p:nvSpPr>
        <p:spPr/>
        <p:txBody>
          <a:bodyPr/>
          <a:lstStyle>
            <a:lvl1pPr>
              <a:defRPr/>
            </a:lvl1pPr>
          </a:lstStyle>
          <a:p>
            <a:fld id="{088A9B46-3501-4298-A1CD-1A1E05B18274}" type="slidenum">
              <a:rPr lang="de-DE" altLang="en-US"/>
              <a:pPr/>
              <a:t>‹#›</a:t>
            </a:fld>
            <a:r>
              <a:rPr lang="de-DE" altLang="en-US"/>
              <a:t>/34</a:t>
            </a:r>
          </a:p>
        </p:txBody>
      </p:sp>
      <p:sp>
        <p:nvSpPr>
          <p:cNvPr id="5" name="Fußzeilenplatzhalter 4">
            <a:extLst>
              <a:ext uri="{FF2B5EF4-FFF2-40B4-BE49-F238E27FC236}">
                <a16:creationId xmlns:a16="http://schemas.microsoft.com/office/drawing/2014/main" id="{91CED81D-724D-46DB-9BC2-6976230B3944}"/>
              </a:ext>
            </a:extLst>
          </p:cNvPr>
          <p:cNvSpPr>
            <a:spLocks noGrp="1"/>
          </p:cNvSpPr>
          <p:nvPr>
            <p:ph type="ftr" sz="quarter" idx="11"/>
          </p:nvPr>
        </p:nvSpPr>
        <p:spPr/>
        <p:txBody>
          <a:bodyPr/>
          <a:lstStyle>
            <a:lvl1pPr>
              <a:defRPr/>
            </a:lvl1pPr>
          </a:lstStyle>
          <a:p>
            <a:pPr>
              <a:defRPr/>
            </a:pPr>
            <a:r>
              <a:rPr lang="en-US"/>
              <a:t>Chapter 2 of Understanding Cryptography by Christof Paar and Jan Pelzl</a:t>
            </a:r>
            <a:endParaRPr lang="de-DE"/>
          </a:p>
        </p:txBody>
      </p:sp>
    </p:spTree>
    <p:extLst>
      <p:ext uri="{BB962C8B-B14F-4D97-AF65-F5344CB8AC3E}">
        <p14:creationId xmlns:p14="http://schemas.microsoft.com/office/powerpoint/2010/main" val="2629463527"/>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el und Diagramm oder Organigramm">
    <p:spTree>
      <p:nvGrpSpPr>
        <p:cNvPr id="1" name=""/>
        <p:cNvGrpSpPr/>
        <p:nvPr/>
      </p:nvGrpSpPr>
      <p:grpSpPr>
        <a:xfrm>
          <a:off x="0" y="0"/>
          <a:ext cx="0" cy="0"/>
          <a:chOff x="0" y="0"/>
          <a:chExt cx="0" cy="0"/>
        </a:xfrm>
      </p:grpSpPr>
      <p:sp>
        <p:nvSpPr>
          <p:cNvPr id="2" name="Titel 1"/>
          <p:cNvSpPr>
            <a:spLocks noGrp="1"/>
          </p:cNvSpPr>
          <p:nvPr>
            <p:ph type="title"/>
          </p:nvPr>
        </p:nvSpPr>
        <p:spPr>
          <a:xfrm>
            <a:off x="628651" y="322264"/>
            <a:ext cx="8616949" cy="515937"/>
          </a:xfrm>
        </p:spPr>
        <p:txBody>
          <a:bodyPr/>
          <a:lstStyle/>
          <a:p>
            <a:r>
              <a:rPr lang="de-DE"/>
              <a:t>Titelmasterformat durch Klicken bearbeiten</a:t>
            </a:r>
            <a:endParaRPr lang="en-US"/>
          </a:p>
        </p:txBody>
      </p:sp>
      <p:sp>
        <p:nvSpPr>
          <p:cNvPr id="3" name="SmartArt-Platzhalter 2"/>
          <p:cNvSpPr>
            <a:spLocks noGrp="1"/>
          </p:cNvSpPr>
          <p:nvPr>
            <p:ph type="dgm" idx="1"/>
          </p:nvPr>
        </p:nvSpPr>
        <p:spPr>
          <a:xfrm>
            <a:off x="1132418" y="1130300"/>
            <a:ext cx="8113183" cy="277512"/>
          </a:xfrm>
        </p:spPr>
        <p:txBody>
          <a:bodyPr/>
          <a:lstStyle/>
          <a:p>
            <a:pPr lvl="0"/>
            <a:endParaRPr lang="en-US" noProof="0"/>
          </a:p>
        </p:txBody>
      </p:sp>
      <p:sp>
        <p:nvSpPr>
          <p:cNvPr id="4" name="Foliennummernplatzhalter 3">
            <a:extLst>
              <a:ext uri="{FF2B5EF4-FFF2-40B4-BE49-F238E27FC236}">
                <a16:creationId xmlns:a16="http://schemas.microsoft.com/office/drawing/2014/main" id="{45769045-2085-49BE-AD98-C03AC25D843C}"/>
              </a:ext>
            </a:extLst>
          </p:cNvPr>
          <p:cNvSpPr>
            <a:spLocks noGrp="1"/>
          </p:cNvSpPr>
          <p:nvPr>
            <p:ph type="sldNum" sz="quarter" idx="10"/>
          </p:nvPr>
        </p:nvSpPr>
        <p:spPr/>
        <p:txBody>
          <a:bodyPr/>
          <a:lstStyle>
            <a:lvl1pPr>
              <a:defRPr/>
            </a:lvl1pPr>
          </a:lstStyle>
          <a:p>
            <a:fld id="{8FA637C5-977A-46A8-BEFF-259DBE9B6386}" type="slidenum">
              <a:rPr lang="de-DE" altLang="en-US"/>
              <a:pPr/>
              <a:t>‹#›</a:t>
            </a:fld>
            <a:r>
              <a:rPr lang="de-DE" altLang="en-US"/>
              <a:t>/34</a:t>
            </a:r>
          </a:p>
        </p:txBody>
      </p:sp>
      <p:sp>
        <p:nvSpPr>
          <p:cNvPr id="5" name="Fußzeilenplatzhalter 4">
            <a:extLst>
              <a:ext uri="{FF2B5EF4-FFF2-40B4-BE49-F238E27FC236}">
                <a16:creationId xmlns:a16="http://schemas.microsoft.com/office/drawing/2014/main" id="{9A38B77A-A702-4CDD-9337-7743281131CD}"/>
              </a:ext>
            </a:extLst>
          </p:cNvPr>
          <p:cNvSpPr>
            <a:spLocks noGrp="1"/>
          </p:cNvSpPr>
          <p:nvPr>
            <p:ph type="ftr" sz="quarter" idx="11"/>
          </p:nvPr>
        </p:nvSpPr>
        <p:spPr/>
        <p:txBody>
          <a:bodyPr/>
          <a:lstStyle>
            <a:lvl1pPr>
              <a:defRPr/>
            </a:lvl1pPr>
          </a:lstStyle>
          <a:p>
            <a:pPr>
              <a:defRPr/>
            </a:pPr>
            <a:r>
              <a:rPr lang="en-US"/>
              <a:t>Chapter 2 of Understanding Cryptography by Christof Paar and Jan Pelzl</a:t>
            </a:r>
            <a:endParaRPr lang="de-DE"/>
          </a:p>
        </p:txBody>
      </p:sp>
    </p:spTree>
    <p:extLst>
      <p:ext uri="{BB962C8B-B14F-4D97-AF65-F5344CB8AC3E}">
        <p14:creationId xmlns:p14="http://schemas.microsoft.com/office/powerpoint/2010/main" val="4226374197"/>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a:xfrm>
            <a:off x="767408" y="1130300"/>
            <a:ext cx="8478193" cy="1696362"/>
          </a:xfrm>
        </p:spPr>
        <p:txBody>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Rectangle 6">
            <a:extLst>
              <a:ext uri="{FF2B5EF4-FFF2-40B4-BE49-F238E27FC236}">
                <a16:creationId xmlns:a16="http://schemas.microsoft.com/office/drawing/2014/main" id="{F4E1E293-1BA7-45CB-AC77-21BE56369EDC}"/>
              </a:ext>
            </a:extLst>
          </p:cNvPr>
          <p:cNvSpPr>
            <a:spLocks noGrp="1" noChangeArrowheads="1"/>
          </p:cNvSpPr>
          <p:nvPr>
            <p:ph type="sldNum" sz="quarter" idx="10"/>
          </p:nvPr>
        </p:nvSpPr>
        <p:spPr/>
        <p:txBody>
          <a:bodyPr/>
          <a:lstStyle>
            <a:lvl1pPr>
              <a:defRPr/>
            </a:lvl1pPr>
          </a:lstStyle>
          <a:p>
            <a:fld id="{BFC8FBA5-5687-48A1-881C-0B009FFB5F92}" type="slidenum">
              <a:rPr lang="de-DE" altLang="en-US" smtClean="0"/>
              <a:pPr/>
              <a:t>‹#›</a:t>
            </a:fld>
            <a:endParaRPr lang="de-DE" altLang="en-US" dirty="0"/>
          </a:p>
        </p:txBody>
      </p:sp>
      <p:sp>
        <p:nvSpPr>
          <p:cNvPr id="5" name="Rectangle 550">
            <a:extLst>
              <a:ext uri="{FF2B5EF4-FFF2-40B4-BE49-F238E27FC236}">
                <a16:creationId xmlns:a16="http://schemas.microsoft.com/office/drawing/2014/main" id="{2508B687-58D3-47DF-AC28-01E173DAF4C2}"/>
              </a:ext>
            </a:extLst>
          </p:cNvPr>
          <p:cNvSpPr>
            <a:spLocks noGrp="1" noChangeArrowheads="1"/>
          </p:cNvSpPr>
          <p:nvPr>
            <p:ph type="ftr" sz="quarter" idx="11"/>
          </p:nvPr>
        </p:nvSpPr>
        <p:spPr/>
        <p:txBody>
          <a:bodyPr/>
          <a:lstStyle>
            <a:lvl1pPr>
              <a:defRPr/>
            </a:lvl1pPr>
          </a:lstStyle>
          <a:p>
            <a:pPr>
              <a:defRPr/>
            </a:pPr>
            <a:r>
              <a:rPr lang="de-DE"/>
              <a:t>Chapter 2 </a:t>
            </a:r>
            <a:r>
              <a:rPr lang="de-DE" err="1"/>
              <a:t>of</a:t>
            </a:r>
            <a:r>
              <a:rPr lang="de-DE"/>
              <a:t> </a:t>
            </a:r>
            <a:r>
              <a:rPr lang="de-DE" i="1"/>
              <a:t>Understanding </a:t>
            </a:r>
            <a:r>
              <a:rPr lang="de-DE" i="1" err="1"/>
              <a:t>Cryptography</a:t>
            </a:r>
            <a:r>
              <a:rPr lang="de-DE"/>
              <a:t> </a:t>
            </a:r>
            <a:r>
              <a:rPr lang="de-DE" err="1"/>
              <a:t>by</a:t>
            </a:r>
            <a:r>
              <a:rPr lang="de-DE"/>
              <a:t> Christof Paar </a:t>
            </a:r>
            <a:r>
              <a:rPr lang="de-DE" err="1"/>
              <a:t>and</a:t>
            </a:r>
            <a:r>
              <a:rPr lang="de-DE"/>
              <a:t> Jan </a:t>
            </a:r>
            <a:r>
              <a:rPr lang="de-DE" err="1"/>
              <a:t>Pelzl</a:t>
            </a:r>
            <a:endParaRPr lang="de-DE"/>
          </a:p>
        </p:txBody>
      </p:sp>
    </p:spTree>
    <p:extLst>
      <p:ext uri="{BB962C8B-B14F-4D97-AF65-F5344CB8AC3E}">
        <p14:creationId xmlns:p14="http://schemas.microsoft.com/office/powerpoint/2010/main" val="152044995"/>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lstStyle>
            <a:lvl1pPr algn="l">
              <a:defRPr sz="4000" b="1" cap="all"/>
            </a:lvl1pPr>
          </a:lstStyle>
          <a:p>
            <a:r>
              <a:rPr lang="de-DE"/>
              <a:t>Titelmasterformat durch Klicken bearbeiten</a:t>
            </a:r>
            <a:endParaRPr lang="en-US"/>
          </a:p>
        </p:txBody>
      </p:sp>
      <p:sp>
        <p:nvSpPr>
          <p:cNvPr id="3" name="Textplatzhalter 2"/>
          <p:cNvSpPr>
            <a:spLocks noGrp="1"/>
          </p:cNvSpPr>
          <p:nvPr>
            <p:ph type="body" idx="1"/>
          </p:nvPr>
        </p:nvSpPr>
        <p:spPr>
          <a:xfrm>
            <a:off x="963084" y="4059946"/>
            <a:ext cx="10363200" cy="346954"/>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Foliennummernplatzhalter 3">
            <a:extLst>
              <a:ext uri="{FF2B5EF4-FFF2-40B4-BE49-F238E27FC236}">
                <a16:creationId xmlns:a16="http://schemas.microsoft.com/office/drawing/2014/main" id="{422DF6AE-D643-4C00-B6B6-D42D228C9894}"/>
              </a:ext>
            </a:extLst>
          </p:cNvPr>
          <p:cNvSpPr>
            <a:spLocks noGrp="1"/>
          </p:cNvSpPr>
          <p:nvPr>
            <p:ph type="sldNum" sz="quarter" idx="10"/>
          </p:nvPr>
        </p:nvSpPr>
        <p:spPr/>
        <p:txBody>
          <a:bodyPr/>
          <a:lstStyle>
            <a:lvl1pPr>
              <a:defRPr/>
            </a:lvl1pPr>
          </a:lstStyle>
          <a:p>
            <a:fld id="{5F5C5D7E-7A1F-47A6-999B-0DB8CA4CE758}" type="slidenum">
              <a:rPr lang="de-DE" altLang="en-US"/>
              <a:pPr/>
              <a:t>‹#›</a:t>
            </a:fld>
            <a:r>
              <a:rPr lang="de-DE" altLang="en-US"/>
              <a:t>/27</a:t>
            </a:r>
          </a:p>
        </p:txBody>
      </p:sp>
      <p:sp>
        <p:nvSpPr>
          <p:cNvPr id="5" name="Fußzeilenplatzhalter 4">
            <a:extLst>
              <a:ext uri="{FF2B5EF4-FFF2-40B4-BE49-F238E27FC236}">
                <a16:creationId xmlns:a16="http://schemas.microsoft.com/office/drawing/2014/main" id="{8F191F81-0E66-42E6-A6EA-9D99C24BC6E1}"/>
              </a:ext>
            </a:extLst>
          </p:cNvPr>
          <p:cNvSpPr>
            <a:spLocks noGrp="1"/>
          </p:cNvSpPr>
          <p:nvPr>
            <p:ph type="ftr" sz="quarter" idx="11"/>
          </p:nvPr>
        </p:nvSpPr>
        <p:spPr/>
        <p:txBody>
          <a:bodyPr/>
          <a:lstStyle>
            <a:lvl1pPr>
              <a:defRPr/>
            </a:lvl1pPr>
          </a:lstStyle>
          <a:p>
            <a:pPr>
              <a:defRPr/>
            </a:pPr>
            <a:r>
              <a:rPr lang="en-US"/>
              <a:t>Chapter 2 of Understanding Cryptography by Christof Paar and Jan Pelzl</a:t>
            </a:r>
            <a:endParaRPr lang="de-DE"/>
          </a:p>
        </p:txBody>
      </p:sp>
    </p:spTree>
    <p:extLst>
      <p:ext uri="{BB962C8B-B14F-4D97-AF65-F5344CB8AC3E}">
        <p14:creationId xmlns:p14="http://schemas.microsoft.com/office/powerpoint/2010/main" val="1353572109"/>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1132417" y="1130300"/>
            <a:ext cx="3953933" cy="34285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5289552" y="1130300"/>
            <a:ext cx="3956049" cy="34285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Foliennummernplatzhalter 4">
            <a:extLst>
              <a:ext uri="{FF2B5EF4-FFF2-40B4-BE49-F238E27FC236}">
                <a16:creationId xmlns:a16="http://schemas.microsoft.com/office/drawing/2014/main" id="{9CEEF446-7FDC-4C17-BD29-7D254221751B}"/>
              </a:ext>
            </a:extLst>
          </p:cNvPr>
          <p:cNvSpPr>
            <a:spLocks noGrp="1"/>
          </p:cNvSpPr>
          <p:nvPr>
            <p:ph type="sldNum" sz="quarter" idx="10"/>
          </p:nvPr>
        </p:nvSpPr>
        <p:spPr/>
        <p:txBody>
          <a:bodyPr/>
          <a:lstStyle>
            <a:lvl1pPr>
              <a:defRPr/>
            </a:lvl1pPr>
          </a:lstStyle>
          <a:p>
            <a:fld id="{790D8A7E-0435-437C-8F7B-544B1CF671BD}" type="slidenum">
              <a:rPr lang="de-DE" altLang="en-US"/>
              <a:pPr/>
              <a:t>‹#›</a:t>
            </a:fld>
            <a:r>
              <a:rPr lang="de-DE" altLang="en-US"/>
              <a:t>/27</a:t>
            </a:r>
          </a:p>
        </p:txBody>
      </p:sp>
      <p:sp>
        <p:nvSpPr>
          <p:cNvPr id="6" name="Fußzeilenplatzhalter 5">
            <a:extLst>
              <a:ext uri="{FF2B5EF4-FFF2-40B4-BE49-F238E27FC236}">
                <a16:creationId xmlns:a16="http://schemas.microsoft.com/office/drawing/2014/main" id="{18B08B3C-C15F-4195-9005-D330A067764E}"/>
              </a:ext>
            </a:extLst>
          </p:cNvPr>
          <p:cNvSpPr>
            <a:spLocks noGrp="1"/>
          </p:cNvSpPr>
          <p:nvPr>
            <p:ph type="ftr" sz="quarter" idx="11"/>
          </p:nvPr>
        </p:nvSpPr>
        <p:spPr/>
        <p:txBody>
          <a:bodyPr/>
          <a:lstStyle>
            <a:lvl1pPr>
              <a:defRPr/>
            </a:lvl1pPr>
          </a:lstStyle>
          <a:p>
            <a:pPr>
              <a:defRPr/>
            </a:pPr>
            <a:r>
              <a:rPr lang="en-US"/>
              <a:t>Chapter 2 of Understanding Cryptography by Christof Paar and Jan Pelzl</a:t>
            </a:r>
            <a:endParaRPr lang="de-DE"/>
          </a:p>
        </p:txBody>
      </p:sp>
    </p:spTree>
    <p:extLst>
      <p:ext uri="{BB962C8B-B14F-4D97-AF65-F5344CB8AC3E}">
        <p14:creationId xmlns:p14="http://schemas.microsoft.com/office/powerpoint/2010/main" val="1336426226"/>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609600" y="274638"/>
            <a:ext cx="10972800" cy="1143000"/>
          </a:xfrm>
        </p:spPr>
        <p:txBody>
          <a:bodyPr/>
          <a:lstStyle>
            <a:lvl1pPr>
              <a:defRPr/>
            </a:lvl1pPr>
          </a:lstStyle>
          <a:p>
            <a:r>
              <a:rPr lang="de-DE"/>
              <a:t>Titelmasterformat durch Klicken bearbeiten</a:t>
            </a:r>
            <a:endParaRPr lang="en-US"/>
          </a:p>
        </p:txBody>
      </p:sp>
      <p:sp>
        <p:nvSpPr>
          <p:cNvPr id="3" name="Textplatzhalter 2"/>
          <p:cNvSpPr>
            <a:spLocks noGrp="1"/>
          </p:cNvSpPr>
          <p:nvPr>
            <p:ph type="body" idx="1"/>
          </p:nvPr>
        </p:nvSpPr>
        <p:spPr>
          <a:xfrm>
            <a:off x="609600" y="1296942"/>
            <a:ext cx="5386917" cy="8779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609600" y="2174875"/>
            <a:ext cx="5386917" cy="25088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5" name="Textplatzhalter 4"/>
          <p:cNvSpPr>
            <a:spLocks noGrp="1"/>
          </p:cNvSpPr>
          <p:nvPr>
            <p:ph type="body" sz="quarter" idx="3"/>
          </p:nvPr>
        </p:nvSpPr>
        <p:spPr>
          <a:xfrm>
            <a:off x="6193368" y="1296942"/>
            <a:ext cx="5389033" cy="87793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6193368" y="2174875"/>
            <a:ext cx="5389033" cy="25088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Textmasterformate durch Klicken bearbeiten</a:t>
            </a:r>
          </a:p>
          <a:p>
            <a:pPr lvl="1"/>
            <a:r>
              <a:rPr lang="en-US" noProof="0"/>
              <a:t>Zweite Ebene</a:t>
            </a:r>
          </a:p>
          <a:p>
            <a:pPr lvl="2"/>
            <a:r>
              <a:rPr lang="en-US" noProof="0"/>
              <a:t>Dritte Ebene</a:t>
            </a:r>
          </a:p>
          <a:p>
            <a:pPr lvl="3"/>
            <a:r>
              <a:rPr lang="en-US" noProof="0"/>
              <a:t>Vierte Ebene</a:t>
            </a:r>
          </a:p>
          <a:p>
            <a:pPr lvl="4"/>
            <a:r>
              <a:rPr lang="en-US" noProof="0"/>
              <a:t>Fünfte Ebene</a:t>
            </a:r>
          </a:p>
        </p:txBody>
      </p:sp>
      <p:sp>
        <p:nvSpPr>
          <p:cNvPr id="7" name="Foliennummernplatzhalter 6">
            <a:extLst>
              <a:ext uri="{FF2B5EF4-FFF2-40B4-BE49-F238E27FC236}">
                <a16:creationId xmlns:a16="http://schemas.microsoft.com/office/drawing/2014/main" id="{8146E988-A371-4F69-BB5D-97DE06BED3ED}"/>
              </a:ext>
            </a:extLst>
          </p:cNvPr>
          <p:cNvSpPr>
            <a:spLocks noGrp="1"/>
          </p:cNvSpPr>
          <p:nvPr>
            <p:ph type="sldNum" sz="quarter" idx="10"/>
          </p:nvPr>
        </p:nvSpPr>
        <p:spPr/>
        <p:txBody>
          <a:bodyPr/>
          <a:lstStyle>
            <a:lvl1pPr>
              <a:defRPr/>
            </a:lvl1pPr>
          </a:lstStyle>
          <a:p>
            <a:fld id="{34CEE379-B7DB-4D75-84B7-302502A0425B}" type="slidenum">
              <a:rPr lang="de-DE" altLang="en-US"/>
              <a:pPr/>
              <a:t>‹#›</a:t>
            </a:fld>
            <a:r>
              <a:rPr lang="de-DE" altLang="en-US"/>
              <a:t>/27</a:t>
            </a:r>
          </a:p>
        </p:txBody>
      </p:sp>
      <p:sp>
        <p:nvSpPr>
          <p:cNvPr id="8" name="Fußzeilenplatzhalter 7">
            <a:extLst>
              <a:ext uri="{FF2B5EF4-FFF2-40B4-BE49-F238E27FC236}">
                <a16:creationId xmlns:a16="http://schemas.microsoft.com/office/drawing/2014/main" id="{77961AB2-4E61-4F85-8ED7-FA55E842CE47}"/>
              </a:ext>
            </a:extLst>
          </p:cNvPr>
          <p:cNvSpPr>
            <a:spLocks noGrp="1"/>
          </p:cNvSpPr>
          <p:nvPr>
            <p:ph type="ftr" sz="quarter" idx="11"/>
          </p:nvPr>
        </p:nvSpPr>
        <p:spPr/>
        <p:txBody>
          <a:bodyPr/>
          <a:lstStyle>
            <a:lvl1pPr>
              <a:defRPr/>
            </a:lvl1pPr>
          </a:lstStyle>
          <a:p>
            <a:pPr>
              <a:defRPr/>
            </a:pPr>
            <a:r>
              <a:rPr lang="en-US"/>
              <a:t>Chapter 2 of Understanding Cryptography by Christof Paar and Jan Pelzl</a:t>
            </a:r>
            <a:endParaRPr lang="de-DE"/>
          </a:p>
        </p:txBody>
      </p:sp>
    </p:spTree>
    <p:extLst>
      <p:ext uri="{BB962C8B-B14F-4D97-AF65-F5344CB8AC3E}">
        <p14:creationId xmlns:p14="http://schemas.microsoft.com/office/powerpoint/2010/main" val="2762999813"/>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Foliennummernplatzhalter 2">
            <a:extLst>
              <a:ext uri="{FF2B5EF4-FFF2-40B4-BE49-F238E27FC236}">
                <a16:creationId xmlns:a16="http://schemas.microsoft.com/office/drawing/2014/main" id="{D1988E3B-7520-4EFB-8C12-BB1389C824E2}"/>
              </a:ext>
            </a:extLst>
          </p:cNvPr>
          <p:cNvSpPr>
            <a:spLocks noGrp="1"/>
          </p:cNvSpPr>
          <p:nvPr>
            <p:ph type="sldNum" sz="quarter" idx="10"/>
          </p:nvPr>
        </p:nvSpPr>
        <p:spPr/>
        <p:txBody>
          <a:bodyPr/>
          <a:lstStyle>
            <a:lvl1pPr>
              <a:defRPr/>
            </a:lvl1pPr>
          </a:lstStyle>
          <a:p>
            <a:fld id="{A3C22D1A-E7B8-4141-85B8-FA1372EDC84E}" type="slidenum">
              <a:rPr lang="de-DE" altLang="en-US"/>
              <a:pPr/>
              <a:t>‹#›</a:t>
            </a:fld>
            <a:r>
              <a:rPr lang="de-DE" altLang="en-US"/>
              <a:t>/27</a:t>
            </a:r>
          </a:p>
        </p:txBody>
      </p:sp>
      <p:sp>
        <p:nvSpPr>
          <p:cNvPr id="4" name="Fußzeilenplatzhalter 3">
            <a:extLst>
              <a:ext uri="{FF2B5EF4-FFF2-40B4-BE49-F238E27FC236}">
                <a16:creationId xmlns:a16="http://schemas.microsoft.com/office/drawing/2014/main" id="{251B981E-91D3-4FE7-937C-3407EDCFBE7B}"/>
              </a:ext>
            </a:extLst>
          </p:cNvPr>
          <p:cNvSpPr>
            <a:spLocks noGrp="1"/>
          </p:cNvSpPr>
          <p:nvPr>
            <p:ph type="ftr" sz="quarter" idx="11"/>
          </p:nvPr>
        </p:nvSpPr>
        <p:spPr/>
        <p:txBody>
          <a:bodyPr/>
          <a:lstStyle>
            <a:lvl1pPr>
              <a:defRPr/>
            </a:lvl1pPr>
          </a:lstStyle>
          <a:p>
            <a:pPr>
              <a:defRPr/>
            </a:pPr>
            <a:r>
              <a:rPr lang="en-US"/>
              <a:t>Chapter 2 of Understanding Cryptography by Christof Paar and Jan Pelzl</a:t>
            </a:r>
            <a:endParaRPr lang="de-DE"/>
          </a:p>
        </p:txBody>
      </p:sp>
    </p:spTree>
    <p:extLst>
      <p:ext uri="{BB962C8B-B14F-4D97-AF65-F5344CB8AC3E}">
        <p14:creationId xmlns:p14="http://schemas.microsoft.com/office/powerpoint/2010/main" val="3951753365"/>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85258AA5-A971-44C8-8FF9-109613396C01}"/>
              </a:ext>
            </a:extLst>
          </p:cNvPr>
          <p:cNvSpPr>
            <a:spLocks noGrp="1"/>
          </p:cNvSpPr>
          <p:nvPr>
            <p:ph type="sldNum" sz="quarter" idx="10"/>
          </p:nvPr>
        </p:nvSpPr>
        <p:spPr/>
        <p:txBody>
          <a:bodyPr/>
          <a:lstStyle>
            <a:lvl1pPr>
              <a:defRPr/>
            </a:lvl1pPr>
          </a:lstStyle>
          <a:p>
            <a:fld id="{95CAFE6F-F14D-4701-8040-C553FF636315}" type="slidenum">
              <a:rPr lang="de-DE" altLang="en-US"/>
              <a:pPr/>
              <a:t>‹#›</a:t>
            </a:fld>
            <a:r>
              <a:rPr lang="de-DE" altLang="en-US"/>
              <a:t>/34</a:t>
            </a:r>
          </a:p>
        </p:txBody>
      </p:sp>
      <p:sp>
        <p:nvSpPr>
          <p:cNvPr id="3" name="Fußzeilenplatzhalter 2">
            <a:extLst>
              <a:ext uri="{FF2B5EF4-FFF2-40B4-BE49-F238E27FC236}">
                <a16:creationId xmlns:a16="http://schemas.microsoft.com/office/drawing/2014/main" id="{ED3F72B0-A3DB-41FE-ADED-9E2ADA43D2B2}"/>
              </a:ext>
            </a:extLst>
          </p:cNvPr>
          <p:cNvSpPr>
            <a:spLocks noGrp="1"/>
          </p:cNvSpPr>
          <p:nvPr>
            <p:ph type="ftr" sz="quarter" idx="11"/>
          </p:nvPr>
        </p:nvSpPr>
        <p:spPr/>
        <p:txBody>
          <a:bodyPr/>
          <a:lstStyle>
            <a:lvl1pPr>
              <a:defRPr/>
            </a:lvl1pPr>
          </a:lstStyle>
          <a:p>
            <a:pPr>
              <a:defRPr/>
            </a:pPr>
            <a:r>
              <a:rPr lang="en-US"/>
              <a:t>Chapter 2 of Understanding Cryptography by Christof Paar and Jan Pelzl</a:t>
            </a:r>
            <a:endParaRPr lang="de-DE"/>
          </a:p>
        </p:txBody>
      </p:sp>
    </p:spTree>
    <p:extLst>
      <p:ext uri="{BB962C8B-B14F-4D97-AF65-F5344CB8AC3E}">
        <p14:creationId xmlns:p14="http://schemas.microsoft.com/office/powerpoint/2010/main" val="2977586890"/>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de-DE"/>
              <a:t>Titelmasterformat durch Klicken bearbeiten</a:t>
            </a:r>
            <a:endParaRPr lang="en-US"/>
          </a:p>
        </p:txBody>
      </p:sp>
      <p:sp>
        <p:nvSpPr>
          <p:cNvPr id="3" name="Inhaltsplatzhalter 2"/>
          <p:cNvSpPr>
            <a:spLocks noGrp="1"/>
          </p:cNvSpPr>
          <p:nvPr>
            <p:ph idx="1"/>
          </p:nvPr>
        </p:nvSpPr>
        <p:spPr>
          <a:xfrm>
            <a:off x="4766733" y="273051"/>
            <a:ext cx="6815667" cy="33169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609601" y="1435101"/>
            <a:ext cx="4011084" cy="24282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oliennummernplatzhalter 4">
            <a:extLst>
              <a:ext uri="{FF2B5EF4-FFF2-40B4-BE49-F238E27FC236}">
                <a16:creationId xmlns:a16="http://schemas.microsoft.com/office/drawing/2014/main" id="{EA869845-4E18-47FF-A8DE-813025D10C25}"/>
              </a:ext>
            </a:extLst>
          </p:cNvPr>
          <p:cNvSpPr>
            <a:spLocks noGrp="1"/>
          </p:cNvSpPr>
          <p:nvPr>
            <p:ph type="sldNum" sz="quarter" idx="10"/>
          </p:nvPr>
        </p:nvSpPr>
        <p:spPr/>
        <p:txBody>
          <a:bodyPr/>
          <a:lstStyle>
            <a:lvl1pPr>
              <a:defRPr/>
            </a:lvl1pPr>
          </a:lstStyle>
          <a:p>
            <a:fld id="{DD6369A6-2AC4-44BC-966B-019A85457E4D}" type="slidenum">
              <a:rPr lang="de-DE" altLang="en-US"/>
              <a:pPr/>
              <a:t>‹#›</a:t>
            </a:fld>
            <a:r>
              <a:rPr lang="de-DE" altLang="en-US"/>
              <a:t>/34</a:t>
            </a:r>
          </a:p>
        </p:txBody>
      </p:sp>
      <p:sp>
        <p:nvSpPr>
          <p:cNvPr id="6" name="Fußzeilenplatzhalter 5">
            <a:extLst>
              <a:ext uri="{FF2B5EF4-FFF2-40B4-BE49-F238E27FC236}">
                <a16:creationId xmlns:a16="http://schemas.microsoft.com/office/drawing/2014/main" id="{CFB1DCBF-8063-44B6-89D0-B0CD1700D2A0}"/>
              </a:ext>
            </a:extLst>
          </p:cNvPr>
          <p:cNvSpPr>
            <a:spLocks noGrp="1"/>
          </p:cNvSpPr>
          <p:nvPr>
            <p:ph type="ftr" sz="quarter" idx="11"/>
          </p:nvPr>
        </p:nvSpPr>
        <p:spPr/>
        <p:txBody>
          <a:bodyPr/>
          <a:lstStyle>
            <a:lvl1pPr>
              <a:defRPr/>
            </a:lvl1pPr>
          </a:lstStyle>
          <a:p>
            <a:pPr>
              <a:defRPr/>
            </a:pPr>
            <a:r>
              <a:rPr lang="en-US"/>
              <a:t>Chapter 2 of Understanding Cryptography by Christof Paar and Jan Pelzl</a:t>
            </a:r>
            <a:endParaRPr lang="de-DE"/>
          </a:p>
        </p:txBody>
      </p:sp>
    </p:spTree>
    <p:extLst>
      <p:ext uri="{BB962C8B-B14F-4D97-AF65-F5344CB8AC3E}">
        <p14:creationId xmlns:p14="http://schemas.microsoft.com/office/powerpoint/2010/main" val="471468727"/>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de-DE"/>
              <a:t>Titelmasterformat durch Klicken bearbeiten</a:t>
            </a:r>
            <a:endParaRPr lang="en-US"/>
          </a:p>
        </p:txBody>
      </p:sp>
      <p:sp>
        <p:nvSpPr>
          <p:cNvPr id="3" name="Bildplatzhalter 2"/>
          <p:cNvSpPr>
            <a:spLocks noGrp="1"/>
          </p:cNvSpPr>
          <p:nvPr>
            <p:ph type="pic" idx="1"/>
          </p:nvPr>
        </p:nvSpPr>
        <p:spPr>
          <a:xfrm>
            <a:off x="2389717" y="612775"/>
            <a:ext cx="7315200" cy="55508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platzhalter 3"/>
          <p:cNvSpPr>
            <a:spLocks noGrp="1"/>
          </p:cNvSpPr>
          <p:nvPr>
            <p:ph type="body" sz="half" idx="2"/>
          </p:nvPr>
        </p:nvSpPr>
        <p:spPr>
          <a:xfrm>
            <a:off x="2389717" y="5367338"/>
            <a:ext cx="7315200" cy="24282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Foliennummernplatzhalter 4">
            <a:extLst>
              <a:ext uri="{FF2B5EF4-FFF2-40B4-BE49-F238E27FC236}">
                <a16:creationId xmlns:a16="http://schemas.microsoft.com/office/drawing/2014/main" id="{7AB49552-FB75-4E77-BD02-A3FC5B40C69C}"/>
              </a:ext>
            </a:extLst>
          </p:cNvPr>
          <p:cNvSpPr>
            <a:spLocks noGrp="1"/>
          </p:cNvSpPr>
          <p:nvPr>
            <p:ph type="sldNum" sz="quarter" idx="10"/>
          </p:nvPr>
        </p:nvSpPr>
        <p:spPr/>
        <p:txBody>
          <a:bodyPr/>
          <a:lstStyle>
            <a:lvl1pPr>
              <a:defRPr/>
            </a:lvl1pPr>
          </a:lstStyle>
          <a:p>
            <a:fld id="{CD198926-F076-4CF6-A7C9-6AD2FCB1ADCC}" type="slidenum">
              <a:rPr lang="de-DE" altLang="en-US"/>
              <a:pPr/>
              <a:t>‹#›</a:t>
            </a:fld>
            <a:r>
              <a:rPr lang="de-DE" altLang="en-US"/>
              <a:t>/34</a:t>
            </a:r>
          </a:p>
        </p:txBody>
      </p:sp>
      <p:sp>
        <p:nvSpPr>
          <p:cNvPr id="6" name="Fußzeilenplatzhalter 5">
            <a:extLst>
              <a:ext uri="{FF2B5EF4-FFF2-40B4-BE49-F238E27FC236}">
                <a16:creationId xmlns:a16="http://schemas.microsoft.com/office/drawing/2014/main" id="{BF6513D2-C26D-4E0C-9C3F-D9F980B118C5}"/>
              </a:ext>
            </a:extLst>
          </p:cNvPr>
          <p:cNvSpPr>
            <a:spLocks noGrp="1"/>
          </p:cNvSpPr>
          <p:nvPr>
            <p:ph type="ftr" sz="quarter" idx="11"/>
          </p:nvPr>
        </p:nvSpPr>
        <p:spPr/>
        <p:txBody>
          <a:bodyPr/>
          <a:lstStyle>
            <a:lvl1pPr>
              <a:defRPr/>
            </a:lvl1pPr>
          </a:lstStyle>
          <a:p>
            <a:pPr>
              <a:defRPr/>
            </a:pPr>
            <a:r>
              <a:rPr lang="en-US"/>
              <a:t>Chapter 2 of Understanding Cryptography by Christof Paar and Jan Pelzl</a:t>
            </a:r>
            <a:endParaRPr lang="de-DE"/>
          </a:p>
        </p:txBody>
      </p:sp>
    </p:spTree>
    <p:extLst>
      <p:ext uri="{BB962C8B-B14F-4D97-AF65-F5344CB8AC3E}">
        <p14:creationId xmlns:p14="http://schemas.microsoft.com/office/powerpoint/2010/main" val="3688855215"/>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10">
          <a:fgClr>
            <a:srgbClr val="FFFF00"/>
          </a:fgClr>
          <a:bgClr>
            <a:schemeClr val="bg1"/>
          </a:bgClr>
        </a:patt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1D72A6F-9401-4563-8D7F-027C823DB029}"/>
              </a:ext>
            </a:extLst>
          </p:cNvPr>
          <p:cNvSpPr>
            <a:spLocks noGrp="1" noChangeArrowheads="1"/>
          </p:cNvSpPr>
          <p:nvPr>
            <p:ph type="title"/>
          </p:nvPr>
        </p:nvSpPr>
        <p:spPr bwMode="auto">
          <a:xfrm>
            <a:off x="628651" y="322264"/>
            <a:ext cx="8616949"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ltLang="en-US"/>
              <a:t>Mastertitelformat bearbeiten</a:t>
            </a:r>
            <a:br>
              <a:rPr lang="de-DE" altLang="en-US"/>
            </a:br>
            <a:endParaRPr lang="de-DE" altLang="en-US"/>
          </a:p>
        </p:txBody>
      </p:sp>
      <p:sp>
        <p:nvSpPr>
          <p:cNvPr id="5123" name="Rectangle 3">
            <a:extLst>
              <a:ext uri="{FF2B5EF4-FFF2-40B4-BE49-F238E27FC236}">
                <a16:creationId xmlns:a16="http://schemas.microsoft.com/office/drawing/2014/main" id="{682B0A2F-ACC3-4963-B059-8C01E144F07E}"/>
              </a:ext>
            </a:extLst>
          </p:cNvPr>
          <p:cNvSpPr>
            <a:spLocks noGrp="1" noChangeArrowheads="1"/>
          </p:cNvSpPr>
          <p:nvPr>
            <p:ph type="body" idx="1"/>
          </p:nvPr>
        </p:nvSpPr>
        <p:spPr bwMode="auto">
          <a:xfrm>
            <a:off x="1132418" y="1130300"/>
            <a:ext cx="8113183" cy="177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de-DE" altLang="en-US"/>
              <a:t>Mastertextformat bearbeiten</a:t>
            </a:r>
          </a:p>
          <a:p>
            <a:pPr lvl="1"/>
            <a:r>
              <a:rPr lang="de-DE" altLang="en-US"/>
              <a:t>Zweite Ebene</a:t>
            </a:r>
          </a:p>
          <a:p>
            <a:pPr lvl="2"/>
            <a:r>
              <a:rPr lang="de-DE" altLang="en-US"/>
              <a:t>Dritte Ebene</a:t>
            </a:r>
          </a:p>
          <a:p>
            <a:pPr lvl="3"/>
            <a:r>
              <a:rPr lang="de-DE" altLang="en-US"/>
              <a:t>Vierte Ebene</a:t>
            </a:r>
          </a:p>
          <a:p>
            <a:pPr lvl="4"/>
            <a:r>
              <a:rPr lang="de-DE" altLang="en-US"/>
              <a:t>Fünfte Ebene</a:t>
            </a:r>
          </a:p>
        </p:txBody>
      </p:sp>
      <p:sp>
        <p:nvSpPr>
          <p:cNvPr id="1030" name="Rectangle 6">
            <a:extLst>
              <a:ext uri="{FF2B5EF4-FFF2-40B4-BE49-F238E27FC236}">
                <a16:creationId xmlns:a16="http://schemas.microsoft.com/office/drawing/2014/main" id="{DDD41BFE-A724-4509-B9A3-C9C1DADF382B}"/>
              </a:ext>
            </a:extLst>
          </p:cNvPr>
          <p:cNvSpPr>
            <a:spLocks noGrp="1" noChangeArrowheads="1"/>
          </p:cNvSpPr>
          <p:nvPr>
            <p:ph type="sldNum" sz="quarter" idx="4"/>
          </p:nvPr>
        </p:nvSpPr>
        <p:spPr bwMode="auto">
          <a:xfrm>
            <a:off x="239185" y="6597650"/>
            <a:ext cx="673100" cy="2159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ctr">
              <a:defRPr sz="900">
                <a:solidFill>
                  <a:srgbClr val="394073"/>
                </a:solidFill>
              </a:defRPr>
            </a:lvl1pPr>
          </a:lstStyle>
          <a:p>
            <a:fld id="{E7469DF7-3B31-48E3-8824-85BEC71CADE5}" type="slidenum">
              <a:rPr lang="de-DE" altLang="en-US"/>
              <a:pPr/>
              <a:t>‹#›</a:t>
            </a:fld>
            <a:r>
              <a:rPr lang="de-DE" altLang="en-US"/>
              <a:t>/27</a:t>
            </a:r>
          </a:p>
        </p:txBody>
      </p:sp>
      <p:sp>
        <p:nvSpPr>
          <p:cNvPr id="1574" name="Rectangle 550">
            <a:extLst>
              <a:ext uri="{FF2B5EF4-FFF2-40B4-BE49-F238E27FC236}">
                <a16:creationId xmlns:a16="http://schemas.microsoft.com/office/drawing/2014/main" id="{28CA12F2-BB79-4D33-B07E-B9BD728BB0E4}"/>
              </a:ext>
            </a:extLst>
          </p:cNvPr>
          <p:cNvSpPr>
            <a:spLocks noGrp="1" noChangeArrowheads="1"/>
          </p:cNvSpPr>
          <p:nvPr>
            <p:ph type="ftr" sz="quarter" idx="3"/>
          </p:nvPr>
        </p:nvSpPr>
        <p:spPr bwMode="auto">
          <a:xfrm>
            <a:off x="3215218" y="6524625"/>
            <a:ext cx="5761567"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nSpc>
                <a:spcPct val="120000"/>
              </a:lnSpc>
              <a:defRPr sz="1000">
                <a:latin typeface="Arial" charset="0"/>
              </a:defRPr>
            </a:lvl1pPr>
          </a:lstStyle>
          <a:p>
            <a:pPr>
              <a:defRPr/>
            </a:pPr>
            <a:r>
              <a:rPr lang="de-DE"/>
              <a:t>Chapter 2 </a:t>
            </a:r>
            <a:r>
              <a:rPr lang="de-DE" err="1"/>
              <a:t>of</a:t>
            </a:r>
            <a:r>
              <a:rPr lang="de-DE"/>
              <a:t> </a:t>
            </a:r>
            <a:r>
              <a:rPr lang="de-DE" i="1"/>
              <a:t>Understanding </a:t>
            </a:r>
            <a:r>
              <a:rPr lang="de-DE" i="1" err="1"/>
              <a:t>Cryptography</a:t>
            </a:r>
            <a:r>
              <a:rPr lang="de-DE"/>
              <a:t> </a:t>
            </a:r>
            <a:r>
              <a:rPr lang="de-DE" err="1"/>
              <a:t>by</a:t>
            </a:r>
            <a:r>
              <a:rPr lang="de-DE"/>
              <a:t> Christof Paar </a:t>
            </a:r>
            <a:r>
              <a:rPr lang="de-DE" err="1"/>
              <a:t>and</a:t>
            </a:r>
            <a:r>
              <a:rPr lang="de-DE"/>
              <a:t> Jan </a:t>
            </a:r>
            <a:r>
              <a:rPr lang="de-DE" err="1"/>
              <a:t>Pelzl</a:t>
            </a:r>
            <a:endParaRPr lang="de-DE"/>
          </a:p>
        </p:txBody>
      </p:sp>
    </p:spTree>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Lst>
  <p:transition spd="slow"/>
  <p:hf hdr="0" dt="0"/>
  <p:txStyles>
    <p:titleStyle>
      <a:lvl1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mj-lt"/>
          <a:ea typeface="+mj-ea"/>
          <a:cs typeface="+mj-cs"/>
        </a:defRPr>
      </a:lvl1pPr>
      <a:lvl2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2pPr>
      <a:lvl3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3pPr>
      <a:lvl4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4pPr>
      <a:lvl5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p:titleStyle>
    <p:bodyStyle>
      <a:lvl1pPr marL="195263" indent="-1952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ea typeface="+mn-ea"/>
          <a:cs typeface="+mn-cs"/>
        </a:defRPr>
      </a:lvl1pPr>
      <a:lvl2pPr marL="574675" indent="-18891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2pPr>
      <a:lvl3pPr marL="952500" indent="-187325"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3pPr>
      <a:lvl4pPr marL="1325563"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4pPr>
      <a:lvl5pPr marL="16986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5pPr>
      <a:lvl6pPr marL="21558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6pPr>
      <a:lvl7pPr marL="26130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7pPr>
      <a:lvl8pPr marL="30702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8pPr>
      <a:lvl9pPr marL="3527425" indent="-182563" algn="l" rtl="0" eaLnBrk="0" fontAlgn="base" hangingPunct="0">
        <a:lnSpc>
          <a:spcPct val="125000"/>
        </a:lnSpc>
        <a:spcBef>
          <a:spcPct val="25000"/>
        </a:spcBef>
        <a:spcAft>
          <a:spcPct val="0"/>
        </a:spcAft>
        <a:buClr>
          <a:srgbClr val="007AC2"/>
        </a:buClr>
        <a:buSzPct val="120000"/>
        <a:buChar char="•"/>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5E90-27CC-4F72-B34E-2A75F8713F82}"/>
              </a:ext>
            </a:extLst>
          </p:cNvPr>
          <p:cNvSpPr>
            <a:spLocks noGrp="1"/>
          </p:cNvSpPr>
          <p:nvPr>
            <p:ph type="ctrTitle"/>
          </p:nvPr>
        </p:nvSpPr>
        <p:spPr/>
        <p:txBody>
          <a:bodyPr/>
          <a:lstStyle/>
          <a:p>
            <a:r>
              <a:rPr lang="en-US" altLang="en-US" sz="2800" dirty="0">
                <a:solidFill>
                  <a:srgbClr val="0070C0"/>
                </a:solidFill>
                <a:effectLst>
                  <a:outerShdw blurRad="38100" dist="38100" dir="2700000" algn="tl">
                    <a:srgbClr val="000000">
                      <a:alpha val="43137"/>
                    </a:srgbClr>
                  </a:outerShdw>
                </a:effectLst>
              </a:rPr>
              <a:t>Chapter 2 – Stream Ciphers</a:t>
            </a:r>
            <a:endParaRPr lang="en-US" sz="2400" dirty="0">
              <a:solidFill>
                <a:srgbClr val="0070C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5A7B22EA-6C68-43FA-87FF-1459398F4647}"/>
              </a:ext>
            </a:extLst>
          </p:cNvPr>
          <p:cNvSpPr>
            <a:spLocks noGrp="1"/>
          </p:cNvSpPr>
          <p:nvPr>
            <p:ph type="subTitle" idx="1"/>
          </p:nvPr>
        </p:nvSpPr>
        <p:spPr>
          <a:xfrm>
            <a:off x="630767" y="1108075"/>
            <a:ext cx="7193425" cy="1615827"/>
          </a:xfrm>
        </p:spPr>
        <p:txBody>
          <a:bodyPr/>
          <a:lstStyle/>
          <a:p>
            <a:r>
              <a:rPr lang="en-US" sz="2400" b="1" dirty="0">
                <a:effectLst>
                  <a:outerShdw blurRad="38100" dist="38100" dir="2700000" algn="tl">
                    <a:srgbClr val="000000">
                      <a:alpha val="43137"/>
                    </a:srgbClr>
                  </a:outerShdw>
                </a:effectLst>
              </a:rPr>
              <a:t>Dr. Mostafiz</a:t>
            </a:r>
          </a:p>
          <a:p>
            <a:pPr>
              <a:lnSpc>
                <a:spcPct val="100000"/>
              </a:lnSpc>
            </a:pPr>
            <a:r>
              <a:rPr lang="en-US" sz="2000" b="1" dirty="0">
                <a:effectLst>
                  <a:outerShdw blurRad="38100" dist="38100" dir="2700000" algn="tl">
                    <a:srgbClr val="000000">
                      <a:alpha val="43137"/>
                    </a:srgbClr>
                  </a:outerShdw>
                </a:effectLst>
              </a:rPr>
              <a:t>Professor</a:t>
            </a:r>
          </a:p>
          <a:p>
            <a:pPr>
              <a:lnSpc>
                <a:spcPct val="100000"/>
              </a:lnSpc>
            </a:pPr>
            <a:r>
              <a:rPr lang="en-US" sz="2000" b="1" dirty="0">
                <a:effectLst>
                  <a:outerShdw blurRad="38100" dist="38100" dir="2700000" algn="tl">
                    <a:srgbClr val="000000">
                      <a:alpha val="43137"/>
                    </a:srgbClr>
                  </a:outerShdw>
                </a:effectLst>
              </a:rPr>
              <a:t>Department of Computer Science and Engineering</a:t>
            </a:r>
          </a:p>
          <a:p>
            <a:pPr>
              <a:lnSpc>
                <a:spcPct val="100000"/>
              </a:lnSpc>
            </a:pPr>
            <a:r>
              <a:rPr lang="en-US" sz="2000" b="1" dirty="0">
                <a:effectLst>
                  <a:outerShdw blurRad="38100" dist="38100" dir="2700000" algn="tl">
                    <a:srgbClr val="000000">
                      <a:alpha val="43137"/>
                    </a:srgbClr>
                  </a:outerShdw>
                </a:effectLst>
              </a:rPr>
              <a:t>Jahangirnagar University</a:t>
            </a:r>
          </a:p>
        </p:txBody>
      </p:sp>
      <p:pic>
        <p:nvPicPr>
          <p:cNvPr id="4" name="Picture 11" descr="Paar_Pelz_only Titlepage">
            <a:extLst>
              <a:ext uri="{FF2B5EF4-FFF2-40B4-BE49-F238E27FC236}">
                <a16:creationId xmlns:a16="http://schemas.microsoft.com/office/drawing/2014/main" id="{DD75F0E0-54DE-4214-8AC4-D2FFC30798CB}"/>
              </a:ext>
            </a:extLst>
          </p:cNvPr>
          <p:cNvPicPr>
            <a:picLocks noChangeAspect="1" noChangeArrowheads="1"/>
          </p:cNvPicPr>
          <p:nvPr/>
        </p:nvPicPr>
        <p:blipFill>
          <a:blip r:embed="rId2">
            <a:lum bright="22000"/>
            <a:extLst>
              <a:ext uri="{28A0092B-C50C-407E-A947-70E740481C1C}">
                <a14:useLocalDpi xmlns:a14="http://schemas.microsoft.com/office/drawing/2010/main" val="0"/>
              </a:ext>
            </a:extLst>
          </a:blip>
          <a:srcRect/>
          <a:stretch>
            <a:fillRect/>
          </a:stretch>
        </p:blipFill>
        <p:spPr bwMode="auto">
          <a:xfrm rot="20459976">
            <a:off x="8295546" y="573167"/>
            <a:ext cx="3354997" cy="522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086531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el 1">
            <a:extLst>
              <a:ext uri="{FF2B5EF4-FFF2-40B4-BE49-F238E27FC236}">
                <a16:creationId xmlns:a16="http://schemas.microsoft.com/office/drawing/2014/main" id="{4F9E6625-B396-44BA-887F-E0ACC9453081}"/>
              </a:ext>
            </a:extLst>
          </p:cNvPr>
          <p:cNvSpPr>
            <a:spLocks noGrp="1"/>
          </p:cNvSpPr>
          <p:nvPr>
            <p:ph type="title"/>
          </p:nvPr>
        </p:nvSpPr>
        <p:spPr/>
        <p:txBody>
          <a:bodyPr/>
          <a:lstStyle/>
          <a:p>
            <a:r>
              <a:rPr lang="en-US" altLang="en-US"/>
              <a:t>Linear Feedback Shift Registers (LFSRs)</a:t>
            </a:r>
          </a:p>
        </p:txBody>
      </p:sp>
      <p:sp>
        <p:nvSpPr>
          <p:cNvPr id="35843" name="Inhaltsplatzhalter 2">
            <a:extLst>
              <a:ext uri="{FF2B5EF4-FFF2-40B4-BE49-F238E27FC236}">
                <a16:creationId xmlns:a16="http://schemas.microsoft.com/office/drawing/2014/main" id="{3C0498DE-7FED-4890-A79D-E55E6F3D822D}"/>
              </a:ext>
            </a:extLst>
          </p:cNvPr>
          <p:cNvSpPr>
            <a:spLocks noGrp="1"/>
          </p:cNvSpPr>
          <p:nvPr>
            <p:ph idx="1"/>
          </p:nvPr>
        </p:nvSpPr>
        <p:spPr>
          <a:xfrm>
            <a:off x="767408" y="3769383"/>
            <a:ext cx="10513168" cy="3044167"/>
          </a:xfrm>
        </p:spPr>
        <p:txBody>
          <a:bodyPr/>
          <a:lstStyle/>
          <a:p>
            <a:r>
              <a:rPr lang="en-US" altLang="en-US" sz="1800" dirty="0"/>
              <a:t>Concatenated </a:t>
            </a:r>
            <a:r>
              <a:rPr lang="en-US" altLang="en-US" sz="1800" i="1" dirty="0"/>
              <a:t>flip-flops (FF</a:t>
            </a:r>
            <a:r>
              <a:rPr lang="en-US" altLang="en-US" sz="1800" dirty="0"/>
              <a:t>), i.e., a shift register together with a feedback path</a:t>
            </a:r>
          </a:p>
          <a:p>
            <a:r>
              <a:rPr lang="en-US" altLang="en-US" sz="1800" dirty="0"/>
              <a:t>Feedback computes fresh input by XOR of certain state bits</a:t>
            </a:r>
          </a:p>
          <a:p>
            <a:r>
              <a:rPr lang="en-US" altLang="en-US" sz="1800" i="1" dirty="0"/>
              <a:t>Degree</a:t>
            </a:r>
            <a:r>
              <a:rPr lang="en-US" altLang="en-US" sz="1800" dirty="0"/>
              <a:t>  </a:t>
            </a:r>
            <a:r>
              <a:rPr lang="en-US" altLang="en-US" sz="1800" i="1" dirty="0"/>
              <a:t>m</a:t>
            </a:r>
            <a:r>
              <a:rPr lang="en-US" altLang="en-US" sz="1800" dirty="0"/>
              <a:t> given by number of storage elements</a:t>
            </a:r>
          </a:p>
          <a:p>
            <a:r>
              <a:rPr lang="en-US" altLang="en-US" sz="1800" dirty="0"/>
              <a:t>If p</a:t>
            </a:r>
            <a:r>
              <a:rPr lang="en-US" altLang="en-US" sz="1800" baseline="-25000" dirty="0"/>
              <a:t>i</a:t>
            </a:r>
            <a:r>
              <a:rPr lang="en-US" altLang="en-US" sz="1800" dirty="0"/>
              <a:t> = 1, the feedback connection is present (“closed switch), otherwise there is not feedback from this flip-flop (“open switch”)</a:t>
            </a:r>
          </a:p>
          <a:p>
            <a:r>
              <a:rPr lang="en-US" altLang="en-US" sz="1800" dirty="0"/>
              <a:t>Output sequence repeats periodically</a:t>
            </a:r>
          </a:p>
          <a:p>
            <a:r>
              <a:rPr lang="en-US" altLang="en-US" sz="1800" dirty="0"/>
              <a:t>Maximum output length</a:t>
            </a:r>
            <a:r>
              <a:rPr lang="en-US" altLang="en-US" sz="1800" b="1" dirty="0"/>
              <a:t>:  </a:t>
            </a:r>
            <a:r>
              <a:rPr lang="en-US" altLang="en-US" sz="1800" dirty="0"/>
              <a:t>2</a:t>
            </a:r>
            <a:r>
              <a:rPr lang="en-US" altLang="en-US" sz="1800" i="1" baseline="30000" dirty="0"/>
              <a:t>m</a:t>
            </a:r>
            <a:r>
              <a:rPr lang="en-US" altLang="en-US" sz="1800" dirty="0"/>
              <a:t>-1</a:t>
            </a:r>
          </a:p>
          <a:p>
            <a:pPr>
              <a:buFontTx/>
              <a:buNone/>
            </a:pPr>
            <a:endParaRPr lang="en-US" altLang="en-US" sz="1800" dirty="0"/>
          </a:p>
        </p:txBody>
      </p:sp>
      <p:pic>
        <p:nvPicPr>
          <p:cNvPr id="35845" name="Picture 6" descr="F:\Arbeit\book\grundlagen_krypto\graphics\lfsr2.png">
            <a:extLst>
              <a:ext uri="{FF2B5EF4-FFF2-40B4-BE49-F238E27FC236}">
                <a16:creationId xmlns:a16="http://schemas.microsoft.com/office/drawing/2014/main" id="{FE8A4053-9CCC-401E-A6C0-2B2850C7FE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273" y="704851"/>
            <a:ext cx="8083550" cy="293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02410A8-5FCF-4741-BA6F-2EFA9A4F9849}"/>
              </a:ext>
            </a:extLst>
          </p:cNvPr>
          <p:cNvSpPr>
            <a:spLocks noGrp="1"/>
          </p:cNvSpPr>
          <p:nvPr>
            <p:ph type="sldNum" sz="quarter" idx="10"/>
          </p:nvPr>
        </p:nvSpPr>
        <p:spPr/>
        <p:txBody>
          <a:bodyPr/>
          <a:lstStyle/>
          <a:p>
            <a:fld id="{BFC8FBA5-5687-48A1-881C-0B009FFB5F92}" type="slidenum">
              <a:rPr lang="de-DE" altLang="en-US" smtClean="0"/>
              <a:pPr/>
              <a:t>10</a:t>
            </a:fld>
            <a:endParaRPr lang="de-DE" altLang="en-US"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el 1">
            <a:extLst>
              <a:ext uri="{FF2B5EF4-FFF2-40B4-BE49-F238E27FC236}">
                <a16:creationId xmlns:a16="http://schemas.microsoft.com/office/drawing/2014/main" id="{A1D55669-F1E5-455D-A3F0-B4CA2E0F7BAB}"/>
              </a:ext>
            </a:extLst>
          </p:cNvPr>
          <p:cNvSpPr>
            <a:spLocks noGrp="1"/>
          </p:cNvSpPr>
          <p:nvPr>
            <p:ph type="title"/>
          </p:nvPr>
        </p:nvSpPr>
        <p:spPr>
          <a:xfrm>
            <a:off x="1952625" y="285750"/>
            <a:ext cx="7786688" cy="515938"/>
          </a:xfrm>
        </p:spPr>
        <p:txBody>
          <a:bodyPr/>
          <a:lstStyle/>
          <a:p>
            <a:r>
              <a:rPr lang="en-US" altLang="en-US" dirty="0"/>
              <a:t>Linear Feedback Shift Registers (LFSRs):  </a:t>
            </a:r>
            <a:r>
              <a:rPr lang="en-US" altLang="en-US" dirty="0">
                <a:solidFill>
                  <a:srgbClr val="FF0000"/>
                </a:solidFill>
              </a:rPr>
              <a:t>Example with m=3</a:t>
            </a:r>
          </a:p>
        </p:txBody>
      </p:sp>
      <p:sp>
        <p:nvSpPr>
          <p:cNvPr id="3076" name="Inhaltsplatzhalter 2">
            <a:extLst>
              <a:ext uri="{FF2B5EF4-FFF2-40B4-BE49-F238E27FC236}">
                <a16:creationId xmlns:a16="http://schemas.microsoft.com/office/drawing/2014/main" id="{0DB8BCD9-9B0D-4729-9AD0-5CB529804580}"/>
              </a:ext>
            </a:extLst>
          </p:cNvPr>
          <p:cNvSpPr>
            <a:spLocks noGrp="1"/>
          </p:cNvSpPr>
          <p:nvPr>
            <p:ph idx="1"/>
          </p:nvPr>
        </p:nvSpPr>
        <p:spPr>
          <a:xfrm>
            <a:off x="2024064" y="3571876"/>
            <a:ext cx="6084887" cy="2092325"/>
          </a:xfrm>
        </p:spPr>
        <p:txBody>
          <a:bodyPr/>
          <a:lstStyle/>
          <a:p>
            <a:endParaRPr lang="en-US" altLang="en-US" b="1" dirty="0"/>
          </a:p>
          <a:p>
            <a:r>
              <a:rPr lang="en-US" altLang="en-US" dirty="0"/>
              <a:t>LFSR output described by recursive equation:</a:t>
            </a:r>
          </a:p>
          <a:p>
            <a:endParaRPr lang="en-US" altLang="en-US" b="1" dirty="0"/>
          </a:p>
          <a:p>
            <a:pPr>
              <a:buFontTx/>
              <a:buNone/>
            </a:pPr>
            <a:endParaRPr lang="en-US" altLang="en-US" b="1" dirty="0"/>
          </a:p>
          <a:p>
            <a:r>
              <a:rPr lang="en-US" altLang="en-US" dirty="0"/>
              <a:t>Maximum output length (of 2</a:t>
            </a:r>
            <a:r>
              <a:rPr lang="en-US" altLang="en-US" baseline="30000" dirty="0"/>
              <a:t>3</a:t>
            </a:r>
            <a:r>
              <a:rPr lang="en-US" altLang="en-US" dirty="0"/>
              <a:t>-1=7) achieved only for certain feedback configurations, .e.g., the one shown here.</a:t>
            </a:r>
          </a:p>
        </p:txBody>
      </p:sp>
      <p:pic>
        <p:nvPicPr>
          <p:cNvPr id="3078" name="Picture 6" descr="F:\Arbeit\book\grundlagen_krypto\graphics\lfsr1.png">
            <a:extLst>
              <a:ext uri="{FF2B5EF4-FFF2-40B4-BE49-F238E27FC236}">
                <a16:creationId xmlns:a16="http://schemas.microsoft.com/office/drawing/2014/main" id="{5A345F7F-64F9-4992-BF2D-203252CD8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189" y="839788"/>
            <a:ext cx="8378825" cy="258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elle 7">
            <a:extLst>
              <a:ext uri="{FF2B5EF4-FFF2-40B4-BE49-F238E27FC236}">
                <a16:creationId xmlns:a16="http://schemas.microsoft.com/office/drawing/2014/main" id="{CE21252B-1C18-4831-80D8-C47480281F64}"/>
              </a:ext>
            </a:extLst>
          </p:cNvPr>
          <p:cNvGraphicFramePr>
            <a:graphicFrameLocks noGrp="1"/>
          </p:cNvGraphicFramePr>
          <p:nvPr>
            <p:extLst>
              <p:ext uri="{D42A27DB-BD31-4B8C-83A1-F6EECF244321}">
                <p14:modId xmlns:p14="http://schemas.microsoft.com/office/powerpoint/2010/main" val="2282184432"/>
              </p:ext>
            </p:extLst>
          </p:nvPr>
        </p:nvGraphicFramePr>
        <p:xfrm>
          <a:off x="8096250" y="3357564"/>
          <a:ext cx="2357439" cy="3100390"/>
        </p:xfrm>
        <a:graphic>
          <a:graphicData uri="http://schemas.openxmlformats.org/drawingml/2006/table">
            <a:tbl>
              <a:tblPr firstRow="1" bandRow="1">
                <a:tableStyleId>{5940675A-B579-460E-94D1-54222C63F5DA}</a:tableStyleId>
              </a:tblPr>
              <a:tblGrid>
                <a:gridCol w="525412">
                  <a:extLst>
                    <a:ext uri="{9D8B030D-6E8A-4147-A177-3AD203B41FA5}">
                      <a16:colId xmlns:a16="http://schemas.microsoft.com/office/drawing/2014/main" val="20000"/>
                    </a:ext>
                  </a:extLst>
                </a:gridCol>
                <a:gridCol w="525412">
                  <a:extLst>
                    <a:ext uri="{9D8B030D-6E8A-4147-A177-3AD203B41FA5}">
                      <a16:colId xmlns:a16="http://schemas.microsoft.com/office/drawing/2014/main" val="20001"/>
                    </a:ext>
                  </a:extLst>
                </a:gridCol>
                <a:gridCol w="525412">
                  <a:extLst>
                    <a:ext uri="{9D8B030D-6E8A-4147-A177-3AD203B41FA5}">
                      <a16:colId xmlns:a16="http://schemas.microsoft.com/office/drawing/2014/main" val="20002"/>
                    </a:ext>
                  </a:extLst>
                </a:gridCol>
                <a:gridCol w="781203">
                  <a:extLst>
                    <a:ext uri="{9D8B030D-6E8A-4147-A177-3AD203B41FA5}">
                      <a16:colId xmlns:a16="http://schemas.microsoft.com/office/drawing/2014/main" val="20003"/>
                    </a:ext>
                  </a:extLst>
                </a:gridCol>
              </a:tblGrid>
              <a:tr h="310039">
                <a:tc>
                  <a:txBody>
                    <a:bodyPr/>
                    <a:lstStyle/>
                    <a:p>
                      <a:pPr algn="ctr"/>
                      <a:r>
                        <a:rPr lang="en-US" sz="1400" b="1" i="1" dirty="0" err="1"/>
                        <a:t>clk</a:t>
                      </a:r>
                      <a:endParaRPr lang="en-US" sz="1400" b="1" i="1" dirty="0"/>
                    </a:p>
                  </a:txBody>
                  <a:tcPr/>
                </a:tc>
                <a:tc>
                  <a:txBody>
                    <a:bodyPr/>
                    <a:lstStyle/>
                    <a:p>
                      <a:pPr algn="ctr"/>
                      <a:r>
                        <a:rPr lang="en-US" sz="1400" b="1" i="1" dirty="0"/>
                        <a:t>FF</a:t>
                      </a:r>
                      <a:r>
                        <a:rPr lang="en-US" sz="1600" b="1" i="1" baseline="-25000" dirty="0"/>
                        <a:t>2</a:t>
                      </a:r>
                      <a:endParaRPr lang="en-US" sz="1400" b="1" i="1" baseline="-25000" dirty="0"/>
                    </a:p>
                  </a:txBody>
                  <a:tcPr/>
                </a:tc>
                <a:tc>
                  <a:txBody>
                    <a:bodyPr/>
                    <a:lstStyle/>
                    <a:p>
                      <a:pPr algn="ctr"/>
                      <a:r>
                        <a:rPr lang="en-US" sz="1400" b="1" i="1" dirty="0"/>
                        <a:t>FF</a:t>
                      </a:r>
                      <a:r>
                        <a:rPr lang="en-US" sz="1600" b="1" i="1" baseline="-25000" dirty="0"/>
                        <a:t>1</a:t>
                      </a:r>
                      <a:endParaRPr lang="en-US" sz="1400" b="1" i="1" baseline="-25000" dirty="0"/>
                    </a:p>
                  </a:txBody>
                  <a:tcPr/>
                </a:tc>
                <a:tc>
                  <a:txBody>
                    <a:bodyPr/>
                    <a:lstStyle/>
                    <a:p>
                      <a:pPr algn="ctr"/>
                      <a:r>
                        <a:rPr lang="en-US" sz="1400" b="1" i="1" dirty="0"/>
                        <a:t>FF</a:t>
                      </a:r>
                      <a:r>
                        <a:rPr lang="en-US" sz="1600" b="1" i="1" baseline="-25000" dirty="0"/>
                        <a:t>0</a:t>
                      </a:r>
                      <a:r>
                        <a:rPr lang="en-US" sz="1400" b="1" i="1" dirty="0"/>
                        <a:t>=</a:t>
                      </a:r>
                      <a:r>
                        <a:rPr lang="en-US" sz="1400" b="1" i="1" dirty="0" err="1"/>
                        <a:t>s</a:t>
                      </a:r>
                      <a:r>
                        <a:rPr lang="en-US" sz="1600" b="1" i="1" baseline="-25000" dirty="0" err="1"/>
                        <a:t>i</a:t>
                      </a:r>
                      <a:endParaRPr lang="en-US" sz="1400" b="1" i="1" baseline="-25000" dirty="0"/>
                    </a:p>
                  </a:txBody>
                  <a:tcPr/>
                </a:tc>
                <a:extLst>
                  <a:ext uri="{0D108BD9-81ED-4DB2-BD59-A6C34878D82A}">
                    <a16:rowId xmlns:a16="http://schemas.microsoft.com/office/drawing/2014/main" val="10000"/>
                  </a:ext>
                </a:extLst>
              </a:tr>
              <a:tr h="310039">
                <a:tc>
                  <a:txBody>
                    <a:bodyPr/>
                    <a:lstStyle/>
                    <a:p>
                      <a:pPr algn="ctr"/>
                      <a:r>
                        <a:rPr lang="en-US" sz="1400" b="1" dirty="0">
                          <a:solidFill>
                            <a:srgbClr val="002060"/>
                          </a:solidFill>
                        </a:rPr>
                        <a:t>0</a:t>
                      </a:r>
                    </a:p>
                  </a:txBody>
                  <a:tcPr/>
                </a:tc>
                <a:tc>
                  <a:txBody>
                    <a:bodyPr/>
                    <a:lstStyle/>
                    <a:p>
                      <a:pPr algn="ctr"/>
                      <a:r>
                        <a:rPr lang="en-US" sz="1400" b="1" dirty="0">
                          <a:solidFill>
                            <a:srgbClr val="002060"/>
                          </a:solidFill>
                        </a:rPr>
                        <a:t>1</a:t>
                      </a:r>
                    </a:p>
                  </a:txBody>
                  <a:tcPr/>
                </a:tc>
                <a:tc>
                  <a:txBody>
                    <a:bodyPr/>
                    <a:lstStyle/>
                    <a:p>
                      <a:pPr algn="ctr"/>
                      <a:r>
                        <a:rPr lang="en-US" sz="1400" b="1" dirty="0">
                          <a:solidFill>
                            <a:srgbClr val="002060"/>
                          </a:solidFill>
                        </a:rPr>
                        <a:t>0</a:t>
                      </a:r>
                    </a:p>
                  </a:txBody>
                  <a:tcPr/>
                </a:tc>
                <a:tc>
                  <a:txBody>
                    <a:bodyPr/>
                    <a:lstStyle/>
                    <a:p>
                      <a:pPr algn="ctr"/>
                      <a:r>
                        <a:rPr lang="en-US" sz="1400" b="1" dirty="0">
                          <a:solidFill>
                            <a:srgbClr val="002060"/>
                          </a:solidFill>
                        </a:rPr>
                        <a:t>0</a:t>
                      </a:r>
                    </a:p>
                  </a:txBody>
                  <a:tcPr/>
                </a:tc>
                <a:extLst>
                  <a:ext uri="{0D108BD9-81ED-4DB2-BD59-A6C34878D82A}">
                    <a16:rowId xmlns:a16="http://schemas.microsoft.com/office/drawing/2014/main" val="10001"/>
                  </a:ext>
                </a:extLst>
              </a:tr>
              <a:tr h="310039">
                <a:tc>
                  <a:txBody>
                    <a:bodyPr/>
                    <a:lstStyle/>
                    <a:p>
                      <a:pPr algn="ctr"/>
                      <a:r>
                        <a:rPr lang="en-US" sz="1400" dirty="0"/>
                        <a:t>1</a:t>
                      </a:r>
                    </a:p>
                  </a:txBody>
                  <a:tcPr/>
                </a:tc>
                <a:tc>
                  <a:txBody>
                    <a:bodyPr/>
                    <a:lstStyle/>
                    <a:p>
                      <a:pPr algn="ctr"/>
                      <a:r>
                        <a:rPr lang="en-US" sz="1400" dirty="0"/>
                        <a:t>0</a:t>
                      </a:r>
                    </a:p>
                  </a:txBody>
                  <a:tcPr/>
                </a:tc>
                <a:tc>
                  <a:txBody>
                    <a:bodyPr/>
                    <a:lstStyle/>
                    <a:p>
                      <a:pPr algn="ctr"/>
                      <a:r>
                        <a:rPr lang="en-US" sz="1400" dirty="0"/>
                        <a:t>1</a:t>
                      </a:r>
                    </a:p>
                  </a:txBody>
                  <a:tcPr/>
                </a:tc>
                <a:tc>
                  <a:txBody>
                    <a:bodyPr/>
                    <a:lstStyle/>
                    <a:p>
                      <a:pPr algn="ctr"/>
                      <a:r>
                        <a:rPr lang="en-US" sz="1400" dirty="0"/>
                        <a:t>0</a:t>
                      </a:r>
                    </a:p>
                  </a:txBody>
                  <a:tcPr/>
                </a:tc>
                <a:extLst>
                  <a:ext uri="{0D108BD9-81ED-4DB2-BD59-A6C34878D82A}">
                    <a16:rowId xmlns:a16="http://schemas.microsoft.com/office/drawing/2014/main" val="10002"/>
                  </a:ext>
                </a:extLst>
              </a:tr>
              <a:tr h="310039">
                <a:tc>
                  <a:txBody>
                    <a:bodyPr/>
                    <a:lstStyle/>
                    <a:p>
                      <a:pPr algn="ctr"/>
                      <a:r>
                        <a:rPr lang="en-US" sz="1400" dirty="0"/>
                        <a:t>2</a:t>
                      </a:r>
                    </a:p>
                  </a:txBody>
                  <a:tcPr/>
                </a:tc>
                <a:tc>
                  <a:txBody>
                    <a:bodyPr/>
                    <a:lstStyle/>
                    <a:p>
                      <a:pPr algn="ctr"/>
                      <a:r>
                        <a:rPr lang="en-US" sz="1400" dirty="0"/>
                        <a:t>1</a:t>
                      </a:r>
                    </a:p>
                  </a:txBody>
                  <a:tcPr/>
                </a:tc>
                <a:tc>
                  <a:txBody>
                    <a:bodyPr/>
                    <a:lstStyle/>
                    <a:p>
                      <a:pPr algn="ctr"/>
                      <a:r>
                        <a:rPr lang="en-US" sz="1400" dirty="0"/>
                        <a:t>0</a:t>
                      </a:r>
                    </a:p>
                  </a:txBody>
                  <a:tcPr/>
                </a:tc>
                <a:tc>
                  <a:txBody>
                    <a:bodyPr/>
                    <a:lstStyle/>
                    <a:p>
                      <a:pPr algn="ctr"/>
                      <a:r>
                        <a:rPr lang="en-US" sz="1400" dirty="0"/>
                        <a:t>1</a:t>
                      </a:r>
                    </a:p>
                  </a:txBody>
                  <a:tcPr/>
                </a:tc>
                <a:extLst>
                  <a:ext uri="{0D108BD9-81ED-4DB2-BD59-A6C34878D82A}">
                    <a16:rowId xmlns:a16="http://schemas.microsoft.com/office/drawing/2014/main" val="10003"/>
                  </a:ext>
                </a:extLst>
              </a:tr>
              <a:tr h="310039">
                <a:tc>
                  <a:txBody>
                    <a:bodyPr/>
                    <a:lstStyle/>
                    <a:p>
                      <a:pPr algn="ctr"/>
                      <a:r>
                        <a:rPr lang="en-US" sz="1400" dirty="0"/>
                        <a:t>3</a:t>
                      </a:r>
                    </a:p>
                  </a:txBody>
                  <a:tcPr/>
                </a:tc>
                <a:tc>
                  <a:txBody>
                    <a:bodyPr/>
                    <a:lstStyle/>
                    <a:p>
                      <a:pPr algn="ctr"/>
                      <a:r>
                        <a:rPr lang="en-US" sz="1400" dirty="0"/>
                        <a:t>1</a:t>
                      </a:r>
                    </a:p>
                  </a:txBody>
                  <a:tcPr/>
                </a:tc>
                <a:tc>
                  <a:txBody>
                    <a:bodyPr/>
                    <a:lstStyle/>
                    <a:p>
                      <a:pPr algn="ctr"/>
                      <a:r>
                        <a:rPr lang="en-US" sz="1400" dirty="0"/>
                        <a:t>1</a:t>
                      </a:r>
                    </a:p>
                  </a:txBody>
                  <a:tcPr/>
                </a:tc>
                <a:tc>
                  <a:txBody>
                    <a:bodyPr/>
                    <a:lstStyle/>
                    <a:p>
                      <a:pPr algn="ctr"/>
                      <a:r>
                        <a:rPr lang="en-US" sz="1400" dirty="0"/>
                        <a:t>0</a:t>
                      </a:r>
                    </a:p>
                  </a:txBody>
                  <a:tcPr/>
                </a:tc>
                <a:extLst>
                  <a:ext uri="{0D108BD9-81ED-4DB2-BD59-A6C34878D82A}">
                    <a16:rowId xmlns:a16="http://schemas.microsoft.com/office/drawing/2014/main" val="10004"/>
                  </a:ext>
                </a:extLst>
              </a:tr>
              <a:tr h="310039">
                <a:tc>
                  <a:txBody>
                    <a:bodyPr/>
                    <a:lstStyle/>
                    <a:p>
                      <a:pPr algn="ctr"/>
                      <a:r>
                        <a:rPr lang="en-US" sz="1400" dirty="0"/>
                        <a:t>4</a:t>
                      </a:r>
                    </a:p>
                  </a:txBody>
                  <a:tcPr/>
                </a:tc>
                <a:tc>
                  <a:txBody>
                    <a:bodyPr/>
                    <a:lstStyle/>
                    <a:p>
                      <a:pPr algn="ctr"/>
                      <a:r>
                        <a:rPr lang="en-US" sz="1400" dirty="0"/>
                        <a:t>1</a:t>
                      </a:r>
                    </a:p>
                  </a:txBody>
                  <a:tcPr/>
                </a:tc>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10005"/>
                  </a:ext>
                </a:extLst>
              </a:tr>
              <a:tr h="310039">
                <a:tc>
                  <a:txBody>
                    <a:bodyPr/>
                    <a:lstStyle/>
                    <a:p>
                      <a:pPr algn="ctr"/>
                      <a:r>
                        <a:rPr lang="en-US" sz="1400" dirty="0"/>
                        <a:t>5</a:t>
                      </a:r>
                    </a:p>
                  </a:txBody>
                  <a:tcPr/>
                </a:tc>
                <a:tc>
                  <a:txBody>
                    <a:bodyPr/>
                    <a:lstStyle/>
                    <a:p>
                      <a:pPr algn="ctr"/>
                      <a:r>
                        <a:rPr lang="en-US" sz="1400" dirty="0"/>
                        <a:t>0</a:t>
                      </a:r>
                    </a:p>
                  </a:txBody>
                  <a:tcPr/>
                </a:tc>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10006"/>
                  </a:ext>
                </a:extLst>
              </a:tr>
              <a:tr h="310039">
                <a:tc>
                  <a:txBody>
                    <a:bodyPr/>
                    <a:lstStyle/>
                    <a:p>
                      <a:pPr algn="ctr"/>
                      <a:r>
                        <a:rPr lang="en-US" sz="1400" dirty="0"/>
                        <a:t>6</a:t>
                      </a:r>
                    </a:p>
                  </a:txBody>
                  <a:tcPr/>
                </a:tc>
                <a:tc>
                  <a:txBody>
                    <a:bodyPr/>
                    <a:lstStyle/>
                    <a:p>
                      <a:pPr algn="ctr"/>
                      <a:r>
                        <a:rPr lang="en-US" sz="1400" dirty="0"/>
                        <a:t>0</a:t>
                      </a:r>
                    </a:p>
                  </a:txBody>
                  <a:tcPr/>
                </a:tc>
                <a:tc>
                  <a:txBody>
                    <a:bodyPr/>
                    <a:lstStyle/>
                    <a:p>
                      <a:pPr algn="ctr"/>
                      <a:r>
                        <a:rPr lang="en-US" sz="1400" dirty="0"/>
                        <a:t>0</a:t>
                      </a:r>
                    </a:p>
                  </a:txBody>
                  <a:tcPr/>
                </a:tc>
                <a:tc>
                  <a:txBody>
                    <a:bodyPr/>
                    <a:lstStyle/>
                    <a:p>
                      <a:pPr algn="ctr"/>
                      <a:r>
                        <a:rPr lang="en-US" sz="1400" dirty="0"/>
                        <a:t>1</a:t>
                      </a:r>
                    </a:p>
                  </a:txBody>
                  <a:tcPr/>
                </a:tc>
                <a:extLst>
                  <a:ext uri="{0D108BD9-81ED-4DB2-BD59-A6C34878D82A}">
                    <a16:rowId xmlns:a16="http://schemas.microsoft.com/office/drawing/2014/main" val="10007"/>
                  </a:ext>
                </a:extLst>
              </a:tr>
              <a:tr h="310039">
                <a:tc>
                  <a:txBody>
                    <a:bodyPr/>
                    <a:lstStyle/>
                    <a:p>
                      <a:pPr algn="ctr"/>
                      <a:r>
                        <a:rPr lang="en-US" sz="1400" dirty="0"/>
                        <a:t>7</a:t>
                      </a:r>
                    </a:p>
                  </a:txBody>
                  <a:tcPr/>
                </a:tc>
                <a:tc>
                  <a:txBody>
                    <a:bodyPr/>
                    <a:lstStyle/>
                    <a:p>
                      <a:pPr algn="ctr"/>
                      <a:r>
                        <a:rPr lang="en-US" sz="1400" dirty="0"/>
                        <a:t>1</a:t>
                      </a:r>
                    </a:p>
                  </a:txBody>
                  <a:tcPr/>
                </a:tc>
                <a:tc>
                  <a:txBody>
                    <a:bodyPr/>
                    <a:lstStyle/>
                    <a:p>
                      <a:pPr algn="ctr"/>
                      <a:r>
                        <a:rPr lang="en-US" sz="1400" dirty="0"/>
                        <a:t>0</a:t>
                      </a:r>
                    </a:p>
                  </a:txBody>
                  <a:tcPr/>
                </a:tc>
                <a:tc>
                  <a:txBody>
                    <a:bodyPr/>
                    <a:lstStyle/>
                    <a:p>
                      <a:pPr algn="ctr"/>
                      <a:r>
                        <a:rPr lang="en-US" sz="1400" dirty="0"/>
                        <a:t>0</a:t>
                      </a:r>
                    </a:p>
                  </a:txBody>
                  <a:tcPr/>
                </a:tc>
                <a:extLst>
                  <a:ext uri="{0D108BD9-81ED-4DB2-BD59-A6C34878D82A}">
                    <a16:rowId xmlns:a16="http://schemas.microsoft.com/office/drawing/2014/main" val="10008"/>
                  </a:ext>
                </a:extLst>
              </a:tr>
              <a:tr h="310039">
                <a:tc>
                  <a:txBody>
                    <a:bodyPr/>
                    <a:lstStyle/>
                    <a:p>
                      <a:pPr algn="ctr"/>
                      <a:r>
                        <a:rPr lang="en-US" sz="1400" dirty="0"/>
                        <a:t>8</a:t>
                      </a:r>
                    </a:p>
                  </a:txBody>
                  <a:tcPr/>
                </a:tc>
                <a:tc>
                  <a:txBody>
                    <a:bodyPr/>
                    <a:lstStyle/>
                    <a:p>
                      <a:pPr algn="ctr"/>
                      <a:r>
                        <a:rPr lang="en-US" sz="1400" dirty="0"/>
                        <a:t>0</a:t>
                      </a:r>
                    </a:p>
                  </a:txBody>
                  <a:tcPr/>
                </a:tc>
                <a:tc>
                  <a:txBody>
                    <a:bodyPr/>
                    <a:lstStyle/>
                    <a:p>
                      <a:pPr algn="ctr"/>
                      <a:r>
                        <a:rPr lang="en-US" sz="1400" dirty="0"/>
                        <a:t>1</a:t>
                      </a:r>
                    </a:p>
                  </a:txBody>
                  <a:tcPr/>
                </a:tc>
                <a:tc>
                  <a:txBody>
                    <a:bodyPr/>
                    <a:lstStyle/>
                    <a:p>
                      <a:pPr algn="ctr"/>
                      <a:r>
                        <a:rPr lang="en-US" sz="1400" dirty="0"/>
                        <a:t>0</a:t>
                      </a:r>
                    </a:p>
                  </a:txBody>
                  <a:tcPr/>
                </a:tc>
                <a:extLst>
                  <a:ext uri="{0D108BD9-81ED-4DB2-BD59-A6C34878D82A}">
                    <a16:rowId xmlns:a16="http://schemas.microsoft.com/office/drawing/2014/main" val="10009"/>
                  </a:ext>
                </a:extLst>
              </a:tr>
            </a:tbl>
          </a:graphicData>
        </a:graphic>
      </p:graphicFrame>
      <p:graphicFrame>
        <p:nvGraphicFramePr>
          <p:cNvPr id="3074" name="Object 7">
            <a:extLst>
              <a:ext uri="{FF2B5EF4-FFF2-40B4-BE49-F238E27FC236}">
                <a16:creationId xmlns:a16="http://schemas.microsoft.com/office/drawing/2014/main" id="{231A9F5B-F3D6-4A5A-9736-66E5C6F3BA12}"/>
              </a:ext>
            </a:extLst>
          </p:cNvPr>
          <p:cNvGraphicFramePr>
            <a:graphicFrameLocks noChangeAspect="1"/>
          </p:cNvGraphicFramePr>
          <p:nvPr/>
        </p:nvGraphicFramePr>
        <p:xfrm>
          <a:off x="2595564" y="4286250"/>
          <a:ext cx="2357437" cy="438150"/>
        </p:xfrm>
        <a:graphic>
          <a:graphicData uri="http://schemas.openxmlformats.org/presentationml/2006/ole">
            <mc:AlternateContent xmlns:mc="http://schemas.openxmlformats.org/markup-compatibility/2006">
              <mc:Choice xmlns:v="urn:schemas-microsoft-com:vml" Requires="v">
                <p:oleObj name="Formel" r:id="rId4" imgW="1231560" imgH="228600" progId="Equation.3">
                  <p:embed/>
                </p:oleObj>
              </mc:Choice>
              <mc:Fallback>
                <p:oleObj name="Formel" r:id="rId4" imgW="1231560" imgH="228600" progId="Equation.3">
                  <p:embed/>
                  <p:pic>
                    <p:nvPicPr>
                      <p:cNvPr id="3074" name="Object 7">
                        <a:extLst>
                          <a:ext uri="{FF2B5EF4-FFF2-40B4-BE49-F238E27FC236}">
                            <a16:creationId xmlns:a16="http://schemas.microsoft.com/office/drawing/2014/main" id="{231A9F5B-F3D6-4A5A-9736-66E5C6F3BA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5564" y="4286250"/>
                        <a:ext cx="2357437"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871BE96D-BD21-4C6F-94CD-A5C048552FEA}"/>
              </a:ext>
            </a:extLst>
          </p:cNvPr>
          <p:cNvSpPr>
            <a:spLocks noGrp="1"/>
          </p:cNvSpPr>
          <p:nvPr>
            <p:ph type="sldNum" sz="quarter" idx="10"/>
          </p:nvPr>
        </p:nvSpPr>
        <p:spPr/>
        <p:txBody>
          <a:bodyPr/>
          <a:lstStyle/>
          <a:p>
            <a:fld id="{BFC8FBA5-5687-48A1-881C-0B009FFB5F92}" type="slidenum">
              <a:rPr lang="de-DE" altLang="en-US" smtClean="0"/>
              <a:pPr/>
              <a:t>11</a:t>
            </a:fld>
            <a:endParaRPr lang="de-DE" altLang="en-US"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2CC1A-177B-4322-B168-A3EBAD30E296}"/>
              </a:ext>
            </a:extLst>
          </p:cNvPr>
          <p:cNvSpPr>
            <a:spLocks noGrp="1"/>
          </p:cNvSpPr>
          <p:nvPr>
            <p:ph type="title"/>
          </p:nvPr>
        </p:nvSpPr>
        <p:spPr/>
        <p:txBody>
          <a:bodyPr/>
          <a:lstStyle/>
          <a:p>
            <a:r>
              <a:rPr lang="en-US" dirty="0"/>
              <a:t>A Mathematical Description of LFSRs</a:t>
            </a:r>
          </a:p>
        </p:txBody>
      </p:sp>
      <p:sp>
        <p:nvSpPr>
          <p:cNvPr id="3" name="Content Placeholder 2">
            <a:extLst>
              <a:ext uri="{FF2B5EF4-FFF2-40B4-BE49-F238E27FC236}">
                <a16:creationId xmlns:a16="http://schemas.microsoft.com/office/drawing/2014/main" id="{CD2C7376-7F36-41BE-ACA7-BA1F90983001}"/>
              </a:ext>
            </a:extLst>
          </p:cNvPr>
          <p:cNvSpPr>
            <a:spLocks noGrp="1"/>
          </p:cNvSpPr>
          <p:nvPr>
            <p:ph idx="1"/>
          </p:nvPr>
        </p:nvSpPr>
        <p:spPr>
          <a:xfrm>
            <a:off x="633565" y="937793"/>
            <a:ext cx="5678823" cy="2555058"/>
          </a:xfrm>
        </p:spPr>
        <p:txBody>
          <a:bodyPr/>
          <a:lstStyle/>
          <a:p>
            <a:r>
              <a:rPr lang="en-US" dirty="0"/>
              <a:t>It shows m flip-flops and m possible feedback locations, all combined by the XOR operation. Whether a feedback path is active or not, is defined by the feedback coefficient </a:t>
            </a:r>
            <a:r>
              <a:rPr lang="en-US" i="1" dirty="0"/>
              <a:t>p</a:t>
            </a:r>
            <a:r>
              <a:rPr lang="en-US" i="1" baseline="-25000" dirty="0"/>
              <a:t>0</a:t>
            </a:r>
            <a:r>
              <a:rPr lang="en-US" i="1" dirty="0"/>
              <a:t>, p</a:t>
            </a:r>
            <a:r>
              <a:rPr lang="en-US" i="1" baseline="-25000" dirty="0"/>
              <a:t>1</a:t>
            </a:r>
            <a:r>
              <a:rPr lang="en-US" i="1" dirty="0"/>
              <a:t>,..., p</a:t>
            </a:r>
            <a:r>
              <a:rPr lang="en-US" i="1" baseline="-25000" dirty="0"/>
              <a:t>m−1</a:t>
            </a:r>
            <a:r>
              <a:rPr lang="en-US" i="1" dirty="0"/>
              <a:t>:  </a:t>
            </a:r>
          </a:p>
          <a:p>
            <a:pPr lvl="1"/>
            <a:r>
              <a:rPr lang="en-US" dirty="0"/>
              <a:t>If p</a:t>
            </a:r>
            <a:r>
              <a:rPr lang="en-US" baseline="-25000" dirty="0"/>
              <a:t>i</a:t>
            </a:r>
            <a:r>
              <a:rPr lang="en-US" dirty="0"/>
              <a:t> = 1 (closed switch), the feedback is active.  </a:t>
            </a:r>
          </a:p>
          <a:p>
            <a:pPr lvl="1"/>
            <a:r>
              <a:rPr lang="en-US" dirty="0"/>
              <a:t>If pi = 0 (open switch), the corresponding flip-flop output is not used for the feedback. </a:t>
            </a:r>
          </a:p>
        </p:txBody>
      </p:sp>
      <p:sp>
        <p:nvSpPr>
          <p:cNvPr id="4" name="Slide Number Placeholder 3">
            <a:extLst>
              <a:ext uri="{FF2B5EF4-FFF2-40B4-BE49-F238E27FC236}">
                <a16:creationId xmlns:a16="http://schemas.microsoft.com/office/drawing/2014/main" id="{0ACF3B3D-E719-4E7D-8820-19D88FA9D020}"/>
              </a:ext>
            </a:extLst>
          </p:cNvPr>
          <p:cNvSpPr>
            <a:spLocks noGrp="1"/>
          </p:cNvSpPr>
          <p:nvPr>
            <p:ph type="sldNum" sz="quarter" idx="10"/>
          </p:nvPr>
        </p:nvSpPr>
        <p:spPr/>
        <p:txBody>
          <a:bodyPr/>
          <a:lstStyle/>
          <a:p>
            <a:fld id="{BFC8FBA5-5687-48A1-881C-0B009FFB5F92}" type="slidenum">
              <a:rPr lang="de-DE" altLang="en-US" smtClean="0"/>
              <a:pPr/>
              <a:t>12</a:t>
            </a:fld>
            <a:endParaRPr lang="de-DE" altLang="en-US" dirty="0"/>
          </a:p>
        </p:txBody>
      </p:sp>
      <p:sp>
        <p:nvSpPr>
          <p:cNvPr id="5" name="Footer Placeholder 4">
            <a:extLst>
              <a:ext uri="{FF2B5EF4-FFF2-40B4-BE49-F238E27FC236}">
                <a16:creationId xmlns:a16="http://schemas.microsoft.com/office/drawing/2014/main" id="{CD235C54-250E-499E-A586-4C1E34E878C7}"/>
              </a:ext>
            </a:extLst>
          </p:cNvPr>
          <p:cNvSpPr>
            <a:spLocks noGrp="1"/>
          </p:cNvSpPr>
          <p:nvPr>
            <p:ph type="ftr" sz="quarter" idx="11"/>
          </p:nvPr>
        </p:nvSpPr>
        <p:spPr/>
        <p:txBody>
          <a:bodyPr/>
          <a:lstStyle/>
          <a:p>
            <a:pPr>
              <a:defRPr/>
            </a:pPr>
            <a:r>
              <a:rPr lang="de-DE"/>
              <a:t>Chapter 2 of </a:t>
            </a:r>
            <a:r>
              <a:rPr lang="de-DE" i="1"/>
              <a:t>Understanding Cryptography</a:t>
            </a:r>
            <a:r>
              <a:rPr lang="de-DE"/>
              <a:t> by Christof Paar and Jan Pelzl</a:t>
            </a:r>
          </a:p>
        </p:txBody>
      </p:sp>
      <p:pic>
        <p:nvPicPr>
          <p:cNvPr id="7" name="Picture 6">
            <a:extLst>
              <a:ext uri="{FF2B5EF4-FFF2-40B4-BE49-F238E27FC236}">
                <a16:creationId xmlns:a16="http://schemas.microsoft.com/office/drawing/2014/main" id="{5F72412C-036E-400D-A9B4-3DE9C91A3738}"/>
              </a:ext>
            </a:extLst>
          </p:cNvPr>
          <p:cNvPicPr>
            <a:picLocks noChangeAspect="1"/>
          </p:cNvPicPr>
          <p:nvPr/>
        </p:nvPicPr>
        <p:blipFill>
          <a:blip r:embed="rId3"/>
          <a:stretch>
            <a:fillRect/>
          </a:stretch>
        </p:blipFill>
        <p:spPr>
          <a:xfrm>
            <a:off x="6380695" y="906483"/>
            <a:ext cx="5678824" cy="2184904"/>
          </a:xfrm>
          <a:prstGeom prst="rect">
            <a:avLst/>
          </a:prstGeom>
        </p:spPr>
      </p:pic>
      <p:sp>
        <p:nvSpPr>
          <p:cNvPr id="9" name="TextBox 8">
            <a:extLst>
              <a:ext uri="{FF2B5EF4-FFF2-40B4-BE49-F238E27FC236}">
                <a16:creationId xmlns:a16="http://schemas.microsoft.com/office/drawing/2014/main" id="{363B7AE5-513A-4EB1-AA61-BEF95ED5EAE2}"/>
              </a:ext>
            </a:extLst>
          </p:cNvPr>
          <p:cNvSpPr txBox="1"/>
          <p:nvPr/>
        </p:nvSpPr>
        <p:spPr>
          <a:xfrm>
            <a:off x="6380695" y="653535"/>
            <a:ext cx="6098058" cy="369332"/>
          </a:xfrm>
          <a:prstGeom prst="rect">
            <a:avLst/>
          </a:prstGeom>
          <a:noFill/>
        </p:spPr>
        <p:txBody>
          <a:bodyPr wrap="square">
            <a:spAutoFit/>
          </a:bodyPr>
          <a:lstStyle/>
          <a:p>
            <a:r>
              <a:rPr lang="en-US" dirty="0"/>
              <a:t>The general form of an LFSR of degree m </a:t>
            </a:r>
          </a:p>
        </p:txBody>
      </p:sp>
      <p:sp>
        <p:nvSpPr>
          <p:cNvPr id="11" name="TextBox 10">
            <a:extLst>
              <a:ext uri="{FF2B5EF4-FFF2-40B4-BE49-F238E27FC236}">
                <a16:creationId xmlns:a16="http://schemas.microsoft.com/office/drawing/2014/main" id="{F5245F49-6D1C-4121-BD55-C26F1EA7C40C}"/>
              </a:ext>
            </a:extLst>
          </p:cNvPr>
          <p:cNvSpPr txBox="1"/>
          <p:nvPr/>
        </p:nvSpPr>
        <p:spPr>
          <a:xfrm>
            <a:off x="575735" y="3944867"/>
            <a:ext cx="5286628" cy="2534027"/>
          </a:xfrm>
          <a:prstGeom prst="rect">
            <a:avLst/>
          </a:prstGeom>
          <a:noFill/>
        </p:spPr>
        <p:txBody>
          <a:bodyPr wrap="square">
            <a:spAutoFit/>
          </a:bodyPr>
          <a:lstStyle/>
          <a:p>
            <a:pPr>
              <a:lnSpc>
                <a:spcPct val="150000"/>
              </a:lnSpc>
            </a:pPr>
            <a:r>
              <a:rPr lang="en-US" dirty="0"/>
              <a:t>Let’s assume the LFSR is initially loaded with the values s</a:t>
            </a:r>
            <a:r>
              <a:rPr lang="en-US" baseline="-25000" dirty="0"/>
              <a:t>0</a:t>
            </a:r>
            <a:r>
              <a:rPr lang="en-US" dirty="0"/>
              <a:t>,...,s</a:t>
            </a:r>
            <a:r>
              <a:rPr lang="en-US" baseline="-25000" dirty="0"/>
              <a:t>m−1</a:t>
            </a:r>
            <a:r>
              <a:rPr lang="en-US" dirty="0"/>
              <a:t>. The next output bit of the LFSR </a:t>
            </a:r>
            <a:r>
              <a:rPr lang="en-US" dirty="0" err="1"/>
              <a:t>s</a:t>
            </a:r>
            <a:r>
              <a:rPr lang="en-US" baseline="-25000" dirty="0" err="1"/>
              <a:t>m</a:t>
            </a:r>
            <a:r>
              <a:rPr lang="en-US" dirty="0"/>
              <a:t>, which is also the input to the leftmost flip-flop, can be computed by the </a:t>
            </a:r>
            <a:r>
              <a:rPr lang="en-US" b="1" i="1" dirty="0"/>
              <a:t>XOR-sum</a:t>
            </a:r>
            <a:r>
              <a:rPr lang="en-US" dirty="0"/>
              <a:t> of the products of flip-flop outputs and corresponding feedback coefficient:</a:t>
            </a:r>
          </a:p>
        </p:txBody>
      </p:sp>
      <p:pic>
        <p:nvPicPr>
          <p:cNvPr id="13" name="Picture 12">
            <a:extLst>
              <a:ext uri="{FF2B5EF4-FFF2-40B4-BE49-F238E27FC236}">
                <a16:creationId xmlns:a16="http://schemas.microsoft.com/office/drawing/2014/main" id="{C3484515-6834-45B3-A0AF-6557C5B9BB9D}"/>
              </a:ext>
            </a:extLst>
          </p:cNvPr>
          <p:cNvPicPr>
            <a:picLocks noChangeAspect="1"/>
          </p:cNvPicPr>
          <p:nvPr/>
        </p:nvPicPr>
        <p:blipFill>
          <a:blip r:embed="rId4"/>
          <a:stretch>
            <a:fillRect/>
          </a:stretch>
        </p:blipFill>
        <p:spPr>
          <a:xfrm>
            <a:off x="5862363" y="3663116"/>
            <a:ext cx="6099823" cy="2555058"/>
          </a:xfrm>
          <a:prstGeom prst="rect">
            <a:avLst/>
          </a:prstGeom>
        </p:spPr>
      </p:pic>
      <p:cxnSp>
        <p:nvCxnSpPr>
          <p:cNvPr id="15" name="Straight Connector 14">
            <a:extLst>
              <a:ext uri="{FF2B5EF4-FFF2-40B4-BE49-F238E27FC236}">
                <a16:creationId xmlns:a16="http://schemas.microsoft.com/office/drawing/2014/main" id="{6CE66580-A4E7-4786-9220-059C1C469730}"/>
              </a:ext>
            </a:extLst>
          </p:cNvPr>
          <p:cNvCxnSpPr>
            <a:cxnSpLocks/>
          </p:cNvCxnSpPr>
          <p:nvPr/>
        </p:nvCxnSpPr>
        <p:spPr bwMode="auto">
          <a:xfrm>
            <a:off x="628651" y="3663116"/>
            <a:ext cx="11333535" cy="0"/>
          </a:xfrm>
          <a:prstGeom prst="line">
            <a:avLst/>
          </a:prstGeom>
          <a:ln w="38100">
            <a:solidFill>
              <a:schemeClr val="accent1"/>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05787022"/>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1EE8A-49C1-4E9D-918A-3F8721B79AC0}"/>
              </a:ext>
            </a:extLst>
          </p:cNvPr>
          <p:cNvSpPr>
            <a:spLocks noGrp="1"/>
          </p:cNvSpPr>
          <p:nvPr>
            <p:ph type="title"/>
          </p:nvPr>
        </p:nvSpPr>
        <p:spPr/>
        <p:txBody>
          <a:bodyPr/>
          <a:lstStyle/>
          <a:p>
            <a:r>
              <a:rPr lang="en-US" dirty="0"/>
              <a:t>Example 2.4. LFSR with maximum-length output sequence</a:t>
            </a:r>
          </a:p>
        </p:txBody>
      </p:sp>
      <p:sp>
        <p:nvSpPr>
          <p:cNvPr id="3" name="Content Placeholder 2">
            <a:extLst>
              <a:ext uri="{FF2B5EF4-FFF2-40B4-BE49-F238E27FC236}">
                <a16:creationId xmlns:a16="http://schemas.microsoft.com/office/drawing/2014/main" id="{9AA62634-8E86-4983-ADB5-B4C544FBCF73}"/>
              </a:ext>
            </a:extLst>
          </p:cNvPr>
          <p:cNvSpPr>
            <a:spLocks noGrp="1"/>
          </p:cNvSpPr>
          <p:nvPr>
            <p:ph idx="1"/>
          </p:nvPr>
        </p:nvSpPr>
        <p:spPr>
          <a:xfrm>
            <a:off x="767408" y="1130300"/>
            <a:ext cx="9217024" cy="563744"/>
          </a:xfrm>
        </p:spPr>
        <p:txBody>
          <a:bodyPr/>
          <a:lstStyle/>
          <a:p>
            <a:r>
              <a:rPr lang="en-US" dirty="0"/>
              <a:t>Given an LFSR of degree m = 4 and the feedback path (p3 = 0, p2 = 0, p1 = 1, p0 = 1), the output sequence of the LFSR has a period of 2</a:t>
            </a:r>
            <a:r>
              <a:rPr lang="en-US" baseline="30000" dirty="0"/>
              <a:t>m</a:t>
            </a:r>
            <a:r>
              <a:rPr lang="en-US" dirty="0"/>
              <a:t> − 1 = 15, i.e., it is a maximum-length LFSR.</a:t>
            </a:r>
          </a:p>
        </p:txBody>
      </p:sp>
      <p:sp>
        <p:nvSpPr>
          <p:cNvPr id="4" name="Slide Number Placeholder 3">
            <a:extLst>
              <a:ext uri="{FF2B5EF4-FFF2-40B4-BE49-F238E27FC236}">
                <a16:creationId xmlns:a16="http://schemas.microsoft.com/office/drawing/2014/main" id="{66DA30C8-134F-4E3B-8186-09B372E0DF56}"/>
              </a:ext>
            </a:extLst>
          </p:cNvPr>
          <p:cNvSpPr>
            <a:spLocks noGrp="1"/>
          </p:cNvSpPr>
          <p:nvPr>
            <p:ph type="sldNum" sz="quarter" idx="10"/>
          </p:nvPr>
        </p:nvSpPr>
        <p:spPr/>
        <p:txBody>
          <a:bodyPr/>
          <a:lstStyle/>
          <a:p>
            <a:fld id="{BFC8FBA5-5687-48A1-881C-0B009FFB5F92}" type="slidenum">
              <a:rPr lang="de-DE" altLang="en-US" smtClean="0"/>
              <a:pPr/>
              <a:t>13</a:t>
            </a:fld>
            <a:endParaRPr lang="de-DE" altLang="en-US" dirty="0"/>
          </a:p>
        </p:txBody>
      </p:sp>
      <p:sp>
        <p:nvSpPr>
          <p:cNvPr id="5" name="Footer Placeholder 4">
            <a:extLst>
              <a:ext uri="{FF2B5EF4-FFF2-40B4-BE49-F238E27FC236}">
                <a16:creationId xmlns:a16="http://schemas.microsoft.com/office/drawing/2014/main" id="{1A409835-1CFD-4C31-BF4D-2467DC69CF55}"/>
              </a:ext>
            </a:extLst>
          </p:cNvPr>
          <p:cNvSpPr>
            <a:spLocks noGrp="1"/>
          </p:cNvSpPr>
          <p:nvPr>
            <p:ph type="ftr" sz="quarter" idx="11"/>
          </p:nvPr>
        </p:nvSpPr>
        <p:spPr/>
        <p:txBody>
          <a:bodyPr/>
          <a:lstStyle/>
          <a:p>
            <a:pPr>
              <a:defRPr/>
            </a:pPr>
            <a:r>
              <a:rPr lang="de-DE"/>
              <a:t>Chapter 2 of </a:t>
            </a:r>
            <a:r>
              <a:rPr lang="de-DE" i="1"/>
              <a:t>Understanding Cryptography</a:t>
            </a:r>
            <a:r>
              <a:rPr lang="de-DE"/>
              <a:t> by Christof Paar and Jan Pelzl</a:t>
            </a:r>
          </a:p>
        </p:txBody>
      </p:sp>
      <p:sp>
        <p:nvSpPr>
          <p:cNvPr id="7" name="TextBox 6">
            <a:extLst>
              <a:ext uri="{FF2B5EF4-FFF2-40B4-BE49-F238E27FC236}">
                <a16:creationId xmlns:a16="http://schemas.microsoft.com/office/drawing/2014/main" id="{2D705754-0AD5-4738-B4F3-F40F97DA8AEB}"/>
              </a:ext>
            </a:extLst>
          </p:cNvPr>
          <p:cNvSpPr txBox="1"/>
          <p:nvPr/>
        </p:nvSpPr>
        <p:spPr>
          <a:xfrm>
            <a:off x="568258" y="4426611"/>
            <a:ext cx="8515349" cy="646331"/>
          </a:xfrm>
          <a:prstGeom prst="rect">
            <a:avLst/>
          </a:prstGeom>
          <a:noFill/>
        </p:spPr>
        <p:txBody>
          <a:bodyPr wrap="square">
            <a:spAutoFit/>
          </a:bodyPr>
          <a:lstStyle/>
          <a:p>
            <a:r>
              <a:rPr lang="en-US" dirty="0"/>
              <a:t>Given an LFSR of degree m = 4 and (p3 = 1, p2 = 1, p1 = 1, p0 = 1), then the output sequence has </a:t>
            </a:r>
            <a:r>
              <a:rPr lang="en-US" b="1" dirty="0"/>
              <a:t>period of 5; therefore</a:t>
            </a:r>
            <a:r>
              <a:rPr lang="en-US" dirty="0"/>
              <a:t>, it is not a maximum-length LFSR.</a:t>
            </a:r>
          </a:p>
        </p:txBody>
      </p:sp>
      <p:sp>
        <p:nvSpPr>
          <p:cNvPr id="8" name="Title 1">
            <a:extLst>
              <a:ext uri="{FF2B5EF4-FFF2-40B4-BE49-F238E27FC236}">
                <a16:creationId xmlns:a16="http://schemas.microsoft.com/office/drawing/2014/main" id="{20A3CEEB-2172-42C3-84C9-836F2CDF9525}"/>
              </a:ext>
            </a:extLst>
          </p:cNvPr>
          <p:cNvSpPr txBox="1">
            <a:spLocks/>
          </p:cNvSpPr>
          <p:nvPr/>
        </p:nvSpPr>
        <p:spPr bwMode="auto">
          <a:xfrm>
            <a:off x="579727" y="3910674"/>
            <a:ext cx="8616949"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mj-lt"/>
                <a:ea typeface="+mj-ea"/>
                <a:cs typeface="+mj-cs"/>
              </a:defRPr>
            </a:lvl1pPr>
            <a:lvl2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2pPr>
            <a:lvl3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3pPr>
            <a:lvl4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4pPr>
            <a:lvl5pPr marL="381000" indent="-381000" algn="l" rtl="0" eaLnBrk="0" fontAlgn="base" hangingPunct="0">
              <a:spcBef>
                <a:spcPct val="20000"/>
              </a:spcBef>
              <a:spcAft>
                <a:spcPct val="0"/>
              </a:spcAft>
              <a:buClr>
                <a:srgbClr val="007AC2"/>
              </a:buClr>
              <a:buSzPct val="120000"/>
              <a:buFont typeface="Webdings" panose="05030102010509060703" pitchFamily="18" charset="2"/>
              <a:buChar char="&lt;"/>
              <a:defRPr sz="1900" b="1">
                <a:solidFill>
                  <a:schemeClr val="tx2"/>
                </a:solidFill>
                <a:latin typeface="Arial" charset="0"/>
              </a:defRPr>
            </a:lvl5pPr>
            <a:lvl6pPr marL="8382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6pPr>
            <a:lvl7pPr marL="12954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7pPr>
            <a:lvl8pPr marL="17526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8pPr>
            <a:lvl9pPr marL="2209800" indent="-381000" algn="l" rtl="0" eaLnBrk="0" fontAlgn="base" hangingPunct="0">
              <a:spcBef>
                <a:spcPct val="20000"/>
              </a:spcBef>
              <a:spcAft>
                <a:spcPct val="0"/>
              </a:spcAft>
              <a:buClr>
                <a:srgbClr val="007AC2"/>
              </a:buClr>
              <a:buSzPct val="120000"/>
              <a:buFont typeface="Webdings" pitchFamily="18" charset="2"/>
              <a:buChar char="&lt;"/>
              <a:defRPr sz="1900" b="1">
                <a:solidFill>
                  <a:schemeClr val="tx2"/>
                </a:solidFill>
                <a:latin typeface="Arial" charset="0"/>
              </a:defRPr>
            </a:lvl9pPr>
          </a:lstStyle>
          <a:p>
            <a:r>
              <a:rPr lang="en-US" dirty="0"/>
              <a:t>Example 2.5. LFSR with non-maximum output sequence</a:t>
            </a:r>
            <a:endParaRPr lang="en-US" kern="0" dirty="0"/>
          </a:p>
        </p:txBody>
      </p:sp>
    </p:spTree>
    <p:extLst>
      <p:ext uri="{BB962C8B-B14F-4D97-AF65-F5344CB8AC3E}">
        <p14:creationId xmlns:p14="http://schemas.microsoft.com/office/powerpoint/2010/main" val="2869474730"/>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FC3F-1F7F-4B48-AE24-48CC8FCA592B}"/>
              </a:ext>
            </a:extLst>
          </p:cNvPr>
          <p:cNvSpPr>
            <a:spLocks noGrp="1"/>
          </p:cNvSpPr>
          <p:nvPr>
            <p:ph type="title"/>
          </p:nvPr>
        </p:nvSpPr>
        <p:spPr/>
        <p:txBody>
          <a:bodyPr/>
          <a:lstStyle/>
          <a:p>
            <a:r>
              <a:rPr lang="en-US" dirty="0"/>
              <a:t>Feedback Coefficient Vector</a:t>
            </a:r>
          </a:p>
        </p:txBody>
      </p:sp>
      <p:sp>
        <p:nvSpPr>
          <p:cNvPr id="3" name="Content Placeholder 2">
            <a:extLst>
              <a:ext uri="{FF2B5EF4-FFF2-40B4-BE49-F238E27FC236}">
                <a16:creationId xmlns:a16="http://schemas.microsoft.com/office/drawing/2014/main" id="{7455E1F0-B242-432A-8DD6-AB5CAB8170D4}"/>
              </a:ext>
            </a:extLst>
          </p:cNvPr>
          <p:cNvSpPr>
            <a:spLocks noGrp="1"/>
          </p:cNvSpPr>
          <p:nvPr>
            <p:ph idx="1"/>
          </p:nvPr>
        </p:nvSpPr>
        <p:spPr>
          <a:xfrm>
            <a:off x="767408" y="877319"/>
            <a:ext cx="10657184" cy="563744"/>
          </a:xfrm>
        </p:spPr>
        <p:txBody>
          <a:bodyPr/>
          <a:lstStyle/>
          <a:p>
            <a:r>
              <a:rPr lang="en-US" dirty="0"/>
              <a:t>LFSRs are often specified by polynomials using the following notation: An LFSR with a feedback coefficient vector (p</a:t>
            </a:r>
            <a:r>
              <a:rPr lang="en-US" baseline="-25000" dirty="0"/>
              <a:t>m−1</a:t>
            </a:r>
            <a:r>
              <a:rPr lang="en-US" dirty="0"/>
              <a:t>,..., p</a:t>
            </a:r>
            <a:r>
              <a:rPr lang="en-US" baseline="-25000" dirty="0"/>
              <a:t>1</a:t>
            </a:r>
            <a:r>
              <a:rPr lang="en-US" dirty="0"/>
              <a:t>, p</a:t>
            </a:r>
            <a:r>
              <a:rPr lang="en-US" baseline="-25000" dirty="0"/>
              <a:t>0</a:t>
            </a:r>
            <a:r>
              <a:rPr lang="en-US" dirty="0"/>
              <a:t>) is represented by the polynomial</a:t>
            </a:r>
          </a:p>
        </p:txBody>
      </p:sp>
      <p:sp>
        <p:nvSpPr>
          <p:cNvPr id="4" name="Slide Number Placeholder 3">
            <a:extLst>
              <a:ext uri="{FF2B5EF4-FFF2-40B4-BE49-F238E27FC236}">
                <a16:creationId xmlns:a16="http://schemas.microsoft.com/office/drawing/2014/main" id="{60817012-B5BF-438E-BBC4-26CABE1040F0}"/>
              </a:ext>
            </a:extLst>
          </p:cNvPr>
          <p:cNvSpPr>
            <a:spLocks noGrp="1"/>
          </p:cNvSpPr>
          <p:nvPr>
            <p:ph type="sldNum" sz="quarter" idx="10"/>
          </p:nvPr>
        </p:nvSpPr>
        <p:spPr/>
        <p:txBody>
          <a:bodyPr/>
          <a:lstStyle/>
          <a:p>
            <a:fld id="{BFC8FBA5-5687-48A1-881C-0B009FFB5F92}" type="slidenum">
              <a:rPr lang="de-DE" altLang="en-US" smtClean="0"/>
              <a:pPr/>
              <a:t>14</a:t>
            </a:fld>
            <a:endParaRPr lang="de-DE" altLang="en-US" dirty="0"/>
          </a:p>
        </p:txBody>
      </p:sp>
      <p:sp>
        <p:nvSpPr>
          <p:cNvPr id="5" name="Footer Placeholder 4">
            <a:extLst>
              <a:ext uri="{FF2B5EF4-FFF2-40B4-BE49-F238E27FC236}">
                <a16:creationId xmlns:a16="http://schemas.microsoft.com/office/drawing/2014/main" id="{7552EDB9-FF02-4E60-97A8-048EF57FF120}"/>
              </a:ext>
            </a:extLst>
          </p:cNvPr>
          <p:cNvSpPr>
            <a:spLocks noGrp="1"/>
          </p:cNvSpPr>
          <p:nvPr>
            <p:ph type="ftr" sz="quarter" idx="11"/>
          </p:nvPr>
        </p:nvSpPr>
        <p:spPr/>
        <p:txBody>
          <a:bodyPr/>
          <a:lstStyle/>
          <a:p>
            <a:pPr>
              <a:defRPr/>
            </a:pPr>
            <a:r>
              <a:rPr lang="de-DE"/>
              <a:t>Chapter 2 of </a:t>
            </a:r>
            <a:r>
              <a:rPr lang="de-DE" i="1"/>
              <a:t>Understanding Cryptography</a:t>
            </a:r>
            <a:r>
              <a:rPr lang="de-DE"/>
              <a:t> by Christof Paar and Jan Pelzl</a:t>
            </a:r>
          </a:p>
        </p:txBody>
      </p:sp>
      <p:pic>
        <p:nvPicPr>
          <p:cNvPr id="7" name="Picture 6">
            <a:extLst>
              <a:ext uri="{FF2B5EF4-FFF2-40B4-BE49-F238E27FC236}">
                <a16:creationId xmlns:a16="http://schemas.microsoft.com/office/drawing/2014/main" id="{C1EF1B6A-C775-417D-9AA3-553BAAC7D378}"/>
              </a:ext>
            </a:extLst>
          </p:cNvPr>
          <p:cNvPicPr>
            <a:picLocks noChangeAspect="1"/>
          </p:cNvPicPr>
          <p:nvPr/>
        </p:nvPicPr>
        <p:blipFill>
          <a:blip r:embed="rId3"/>
          <a:stretch>
            <a:fillRect/>
          </a:stretch>
        </p:blipFill>
        <p:spPr>
          <a:xfrm>
            <a:off x="4295801" y="1562223"/>
            <a:ext cx="5544616" cy="699034"/>
          </a:xfrm>
          <a:prstGeom prst="rect">
            <a:avLst/>
          </a:prstGeom>
        </p:spPr>
      </p:pic>
      <p:sp>
        <p:nvSpPr>
          <p:cNvPr id="9" name="TextBox 8">
            <a:extLst>
              <a:ext uri="{FF2B5EF4-FFF2-40B4-BE49-F238E27FC236}">
                <a16:creationId xmlns:a16="http://schemas.microsoft.com/office/drawing/2014/main" id="{15483034-08DC-4099-84DC-328402836C75}"/>
              </a:ext>
            </a:extLst>
          </p:cNvPr>
          <p:cNvSpPr txBox="1"/>
          <p:nvPr/>
        </p:nvSpPr>
        <p:spPr>
          <a:xfrm>
            <a:off x="371364" y="2418728"/>
            <a:ext cx="11449272" cy="3754874"/>
          </a:xfrm>
          <a:prstGeom prst="rect">
            <a:avLst/>
          </a:prstGeom>
          <a:noFill/>
        </p:spPr>
        <p:txBody>
          <a:bodyPr wrap="square">
            <a:spAutoFit/>
          </a:bodyPr>
          <a:lstStyle/>
          <a:p>
            <a:pPr marL="285750" indent="-285750" algn="just">
              <a:spcBef>
                <a:spcPts val="800"/>
              </a:spcBef>
              <a:buClr>
                <a:schemeClr val="accent2"/>
              </a:buClr>
              <a:buFont typeface="Wingdings" panose="05000000000000000000" pitchFamily="2" charset="2"/>
              <a:buChar char="§"/>
            </a:pPr>
            <a:r>
              <a:rPr lang="en-US" dirty="0"/>
              <a:t>For instance, the LFSR from the example above with coefficients (p</a:t>
            </a:r>
            <a:r>
              <a:rPr lang="en-US" baseline="-25000" dirty="0"/>
              <a:t>3</a:t>
            </a:r>
            <a:r>
              <a:rPr lang="en-US" dirty="0"/>
              <a:t> = 0, p</a:t>
            </a:r>
            <a:r>
              <a:rPr lang="en-US" baseline="-25000" dirty="0"/>
              <a:t>2</a:t>
            </a:r>
            <a:r>
              <a:rPr lang="en-US" dirty="0"/>
              <a:t> = 0, p</a:t>
            </a:r>
            <a:r>
              <a:rPr lang="en-US" baseline="-25000" dirty="0"/>
              <a:t>1</a:t>
            </a:r>
            <a:r>
              <a:rPr lang="en-US" dirty="0"/>
              <a:t> = 1, p</a:t>
            </a:r>
            <a:r>
              <a:rPr lang="en-US" baseline="-25000" dirty="0"/>
              <a:t>0</a:t>
            </a:r>
            <a:r>
              <a:rPr lang="en-US" dirty="0"/>
              <a:t> = 1) can alternatively be specified by the polynomial </a:t>
            </a:r>
            <a:r>
              <a:rPr lang="en-US" i="1" dirty="0"/>
              <a:t>x</a:t>
            </a:r>
            <a:r>
              <a:rPr lang="en-US" i="1" baseline="30000" dirty="0"/>
              <a:t>4</a:t>
            </a:r>
            <a:r>
              <a:rPr lang="en-US" i="1" dirty="0"/>
              <a:t> + x + 1. </a:t>
            </a:r>
          </a:p>
          <a:p>
            <a:pPr marL="285750" indent="-285750" algn="just">
              <a:spcBef>
                <a:spcPts val="800"/>
              </a:spcBef>
              <a:buClr>
                <a:schemeClr val="accent2"/>
              </a:buClr>
              <a:buFont typeface="Wingdings" panose="05000000000000000000" pitchFamily="2" charset="2"/>
              <a:buChar char="§"/>
            </a:pPr>
            <a:r>
              <a:rPr lang="en-US" dirty="0"/>
              <a:t>This seemingly odd notation as a polynomial has several advantages.</a:t>
            </a:r>
          </a:p>
          <a:p>
            <a:pPr marL="742950" lvl="1" indent="-285750" algn="just">
              <a:spcBef>
                <a:spcPts val="800"/>
              </a:spcBef>
              <a:buClr>
                <a:schemeClr val="accent2"/>
              </a:buClr>
              <a:buFont typeface="Wingdings" panose="05000000000000000000" pitchFamily="2" charset="2"/>
              <a:buChar char="§"/>
            </a:pPr>
            <a:r>
              <a:rPr lang="en-US" dirty="0"/>
              <a:t>For instance, maximum-length LFSRs have what is called primitive polynomials. Primitive polynomials are a special type of irreducible polynomial. </a:t>
            </a:r>
          </a:p>
          <a:p>
            <a:pPr marL="742950" lvl="1" indent="-285750" algn="just">
              <a:spcBef>
                <a:spcPts val="800"/>
              </a:spcBef>
              <a:buClr>
                <a:schemeClr val="accent2"/>
              </a:buClr>
              <a:buFont typeface="Wingdings" panose="05000000000000000000" pitchFamily="2" charset="2"/>
              <a:buChar char="§"/>
            </a:pPr>
            <a:r>
              <a:rPr lang="en-US" dirty="0"/>
              <a:t>Irreducible polynomials are roughly comparable with prime numbers, i.e., their only factors are 1 and the polynomial itself. </a:t>
            </a:r>
          </a:p>
          <a:p>
            <a:pPr marL="742950" lvl="1" indent="-285750" algn="just">
              <a:spcBef>
                <a:spcPts val="800"/>
              </a:spcBef>
              <a:buClr>
                <a:schemeClr val="accent2"/>
              </a:buClr>
              <a:buFont typeface="Wingdings" panose="05000000000000000000" pitchFamily="2" charset="2"/>
              <a:buChar char="§"/>
            </a:pPr>
            <a:r>
              <a:rPr lang="en-US" dirty="0"/>
              <a:t>Primitive polynomials can relatively easily be computed. Hence, maximum-length LFSRs can easily be found. </a:t>
            </a:r>
          </a:p>
          <a:p>
            <a:pPr marL="285750" indent="-285750" algn="just">
              <a:spcBef>
                <a:spcPts val="800"/>
              </a:spcBef>
              <a:buClr>
                <a:schemeClr val="accent2"/>
              </a:buClr>
              <a:buFont typeface="Wingdings" panose="05000000000000000000" pitchFamily="2" charset="2"/>
              <a:buChar char="§"/>
            </a:pPr>
            <a:r>
              <a:rPr lang="en-US" dirty="0"/>
              <a:t>The next slide shows one primitive polynomial for every value of </a:t>
            </a:r>
            <a:r>
              <a:rPr lang="en-US" i="1" dirty="0"/>
              <a:t>m</a:t>
            </a:r>
            <a:r>
              <a:rPr lang="en-US" dirty="0"/>
              <a:t> in the range from </a:t>
            </a:r>
            <a:r>
              <a:rPr lang="en-US" i="1" dirty="0">
                <a:solidFill>
                  <a:srgbClr val="FF0000"/>
                </a:solidFill>
              </a:rPr>
              <a:t>m = 2,3,...,128</a:t>
            </a:r>
            <a:r>
              <a:rPr lang="en-US" dirty="0"/>
              <a:t>. </a:t>
            </a:r>
          </a:p>
          <a:p>
            <a:pPr marL="285750" indent="-285750" algn="just">
              <a:spcBef>
                <a:spcPts val="800"/>
              </a:spcBef>
              <a:buClr>
                <a:schemeClr val="accent2"/>
              </a:buClr>
              <a:buFont typeface="Wingdings" panose="05000000000000000000" pitchFamily="2" charset="2"/>
              <a:buChar char="§"/>
            </a:pPr>
            <a:r>
              <a:rPr lang="en-US" dirty="0"/>
              <a:t>As an exam the notation </a:t>
            </a:r>
            <a:r>
              <a:rPr lang="en-US" i="1" dirty="0"/>
              <a:t>(0,2,5) </a:t>
            </a:r>
            <a:r>
              <a:rPr lang="en-US" dirty="0"/>
              <a:t>refers to the polynomial 1+x</a:t>
            </a:r>
            <a:r>
              <a:rPr lang="en-US" baseline="30000" dirty="0"/>
              <a:t>2</a:t>
            </a:r>
            <a:r>
              <a:rPr lang="en-US" dirty="0"/>
              <a:t> +x</a:t>
            </a:r>
            <a:r>
              <a:rPr lang="en-US" baseline="30000" dirty="0"/>
              <a:t>5</a:t>
            </a:r>
            <a:r>
              <a:rPr lang="en-US" dirty="0"/>
              <a:t>. </a:t>
            </a:r>
          </a:p>
        </p:txBody>
      </p:sp>
    </p:spTree>
    <p:extLst>
      <p:ext uri="{BB962C8B-B14F-4D97-AF65-F5344CB8AC3E}">
        <p14:creationId xmlns:p14="http://schemas.microsoft.com/office/powerpoint/2010/main" val="1707121907"/>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B7D4E-A865-4CDE-861B-455CC7DFB14D}"/>
              </a:ext>
            </a:extLst>
          </p:cNvPr>
          <p:cNvSpPr>
            <a:spLocks noGrp="1"/>
          </p:cNvSpPr>
          <p:nvPr>
            <p:ph type="title"/>
          </p:nvPr>
        </p:nvSpPr>
        <p:spPr/>
        <p:txBody>
          <a:bodyPr/>
          <a:lstStyle/>
          <a:p>
            <a:r>
              <a:rPr lang="en-US" dirty="0"/>
              <a:t>Primitive polynomial</a:t>
            </a:r>
          </a:p>
        </p:txBody>
      </p:sp>
      <p:sp>
        <p:nvSpPr>
          <p:cNvPr id="3" name="Content Placeholder 2">
            <a:extLst>
              <a:ext uri="{FF2B5EF4-FFF2-40B4-BE49-F238E27FC236}">
                <a16:creationId xmlns:a16="http://schemas.microsoft.com/office/drawing/2014/main" id="{D1AAF2BD-3DF2-4051-B5F5-123C4BB48CA0}"/>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D37006F-52C7-4DF3-A7B2-AEF823427F95}"/>
              </a:ext>
            </a:extLst>
          </p:cNvPr>
          <p:cNvSpPr>
            <a:spLocks noGrp="1"/>
          </p:cNvSpPr>
          <p:nvPr>
            <p:ph type="sldNum" sz="quarter" idx="10"/>
          </p:nvPr>
        </p:nvSpPr>
        <p:spPr/>
        <p:txBody>
          <a:bodyPr/>
          <a:lstStyle/>
          <a:p>
            <a:fld id="{BFC8FBA5-5687-48A1-881C-0B009FFB5F92}" type="slidenum">
              <a:rPr lang="de-DE" altLang="en-US" smtClean="0"/>
              <a:pPr/>
              <a:t>15</a:t>
            </a:fld>
            <a:endParaRPr lang="de-DE" altLang="en-US" dirty="0"/>
          </a:p>
        </p:txBody>
      </p:sp>
      <p:sp>
        <p:nvSpPr>
          <p:cNvPr id="5" name="Footer Placeholder 4">
            <a:extLst>
              <a:ext uri="{FF2B5EF4-FFF2-40B4-BE49-F238E27FC236}">
                <a16:creationId xmlns:a16="http://schemas.microsoft.com/office/drawing/2014/main" id="{8D98B510-C2D0-40FC-87A6-88FAE036602D}"/>
              </a:ext>
            </a:extLst>
          </p:cNvPr>
          <p:cNvSpPr>
            <a:spLocks noGrp="1"/>
          </p:cNvSpPr>
          <p:nvPr>
            <p:ph type="ftr" sz="quarter" idx="11"/>
          </p:nvPr>
        </p:nvSpPr>
        <p:spPr/>
        <p:txBody>
          <a:bodyPr/>
          <a:lstStyle/>
          <a:p>
            <a:pPr>
              <a:defRPr/>
            </a:pPr>
            <a:r>
              <a:rPr lang="de-DE"/>
              <a:t>Chapter 2 of </a:t>
            </a:r>
            <a:r>
              <a:rPr lang="de-DE" i="1"/>
              <a:t>Understanding Cryptography</a:t>
            </a:r>
            <a:r>
              <a:rPr lang="de-DE"/>
              <a:t> by Christof Paar and Jan Pelzl</a:t>
            </a:r>
          </a:p>
        </p:txBody>
      </p:sp>
      <p:pic>
        <p:nvPicPr>
          <p:cNvPr id="7" name="Picture 6">
            <a:extLst>
              <a:ext uri="{FF2B5EF4-FFF2-40B4-BE49-F238E27FC236}">
                <a16:creationId xmlns:a16="http://schemas.microsoft.com/office/drawing/2014/main" id="{175201FE-0EAE-49BF-A7B7-543CA609784D}"/>
              </a:ext>
            </a:extLst>
          </p:cNvPr>
          <p:cNvPicPr>
            <a:picLocks noChangeAspect="1"/>
          </p:cNvPicPr>
          <p:nvPr/>
        </p:nvPicPr>
        <p:blipFill>
          <a:blip r:embed="rId2"/>
          <a:stretch>
            <a:fillRect/>
          </a:stretch>
        </p:blipFill>
        <p:spPr>
          <a:xfrm>
            <a:off x="767407" y="694451"/>
            <a:ext cx="8343839" cy="5758885"/>
          </a:xfrm>
          <a:prstGeom prst="rect">
            <a:avLst/>
          </a:prstGeom>
        </p:spPr>
      </p:pic>
    </p:spTree>
    <p:extLst>
      <p:ext uri="{BB962C8B-B14F-4D97-AF65-F5344CB8AC3E}">
        <p14:creationId xmlns:p14="http://schemas.microsoft.com/office/powerpoint/2010/main" val="218155772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el 1">
            <a:extLst>
              <a:ext uri="{FF2B5EF4-FFF2-40B4-BE49-F238E27FC236}">
                <a16:creationId xmlns:a16="http://schemas.microsoft.com/office/drawing/2014/main" id="{43DBAF27-1CA4-4CAB-B263-E537F8990430}"/>
              </a:ext>
            </a:extLst>
          </p:cNvPr>
          <p:cNvSpPr>
            <a:spLocks noGrp="1"/>
          </p:cNvSpPr>
          <p:nvPr>
            <p:ph type="title"/>
          </p:nvPr>
        </p:nvSpPr>
        <p:spPr/>
        <p:txBody>
          <a:bodyPr/>
          <a:lstStyle/>
          <a:p>
            <a:r>
              <a:rPr lang="de-DE" altLang="en-US"/>
              <a:t>Security of LFSRs</a:t>
            </a:r>
          </a:p>
        </p:txBody>
      </p:sp>
      <p:sp>
        <p:nvSpPr>
          <p:cNvPr id="4100" name="Inhaltsplatzhalter 2">
            <a:extLst>
              <a:ext uri="{FF2B5EF4-FFF2-40B4-BE49-F238E27FC236}">
                <a16:creationId xmlns:a16="http://schemas.microsoft.com/office/drawing/2014/main" id="{5DEBE85B-4CB3-46D8-831A-E276C911F06E}"/>
              </a:ext>
            </a:extLst>
          </p:cNvPr>
          <p:cNvSpPr>
            <a:spLocks noGrp="1"/>
          </p:cNvSpPr>
          <p:nvPr>
            <p:ph idx="1"/>
          </p:nvPr>
        </p:nvSpPr>
        <p:spPr>
          <a:xfrm>
            <a:off x="2381250" y="822962"/>
            <a:ext cx="8755309" cy="2681247"/>
          </a:xfrm>
        </p:spPr>
        <p:txBody>
          <a:bodyPr/>
          <a:lstStyle/>
          <a:p>
            <a:pPr>
              <a:buFontTx/>
              <a:buNone/>
            </a:pPr>
            <a:r>
              <a:rPr lang="en-US" altLang="en-US" dirty="0"/>
              <a:t>LFSRs typically described by polynomials:</a:t>
            </a:r>
          </a:p>
          <a:p>
            <a:pPr>
              <a:buFontTx/>
              <a:buNone/>
            </a:pPr>
            <a:endParaRPr lang="en-US" altLang="en-US" dirty="0"/>
          </a:p>
          <a:p>
            <a:pPr>
              <a:buFontTx/>
              <a:buNone/>
            </a:pPr>
            <a:endParaRPr lang="en-US" altLang="en-US" dirty="0"/>
          </a:p>
          <a:p>
            <a:r>
              <a:rPr lang="en-US" altLang="en-US" dirty="0"/>
              <a:t>Single LFSRs generate highly predictable output</a:t>
            </a:r>
          </a:p>
          <a:p>
            <a:r>
              <a:rPr lang="en-US" altLang="en-US" dirty="0"/>
              <a:t>If 2</a:t>
            </a:r>
            <a:r>
              <a:rPr lang="en-US" altLang="en-US" i="1" dirty="0"/>
              <a:t>m</a:t>
            </a:r>
            <a:r>
              <a:rPr lang="en-US" altLang="en-US" dirty="0"/>
              <a:t> output bits of an LFSR of degree </a:t>
            </a:r>
            <a:r>
              <a:rPr lang="en-US" altLang="en-US" i="1" dirty="0"/>
              <a:t>m</a:t>
            </a:r>
            <a:r>
              <a:rPr lang="en-US" altLang="en-US" dirty="0"/>
              <a:t> are known, the feedback coefficients </a:t>
            </a:r>
            <a:r>
              <a:rPr lang="en-US" altLang="en-US" i="1" dirty="0"/>
              <a:t>p</a:t>
            </a:r>
            <a:r>
              <a:rPr lang="en-US" altLang="en-US" i="1" baseline="-25000" dirty="0"/>
              <a:t>i</a:t>
            </a:r>
            <a:r>
              <a:rPr lang="en-US" altLang="en-US" sz="1800" i="1" dirty="0"/>
              <a:t> </a:t>
            </a:r>
            <a:r>
              <a:rPr lang="en-US" altLang="en-US" dirty="0"/>
              <a:t>of the LFSR can be found by solving a system of linear equations</a:t>
            </a:r>
          </a:p>
          <a:p>
            <a:pPr marL="0" indent="0">
              <a:buNone/>
            </a:pPr>
            <a:endParaRPr lang="en-US" altLang="en-US" dirty="0"/>
          </a:p>
        </p:txBody>
      </p:sp>
      <p:sp>
        <p:nvSpPr>
          <p:cNvPr id="4101" name="Fußzeilenplatzhalter 4">
            <a:extLst>
              <a:ext uri="{FF2B5EF4-FFF2-40B4-BE49-F238E27FC236}">
                <a16:creationId xmlns:a16="http://schemas.microsoft.com/office/drawing/2014/main" id="{BAA3E8B8-A570-43D6-AE4F-D0CC510B18B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2 of </a:t>
            </a:r>
            <a:r>
              <a:rPr lang="de-DE" altLang="en-US" i="1"/>
              <a:t>Understanding Cryptography</a:t>
            </a:r>
            <a:r>
              <a:rPr lang="de-DE" altLang="en-US"/>
              <a:t> by Christof Paar and Jan Pelzl</a:t>
            </a:r>
          </a:p>
        </p:txBody>
      </p:sp>
      <p:graphicFrame>
        <p:nvGraphicFramePr>
          <p:cNvPr id="4098" name="Object 7">
            <a:extLst>
              <a:ext uri="{FF2B5EF4-FFF2-40B4-BE49-F238E27FC236}">
                <a16:creationId xmlns:a16="http://schemas.microsoft.com/office/drawing/2014/main" id="{052EF771-3E46-4F74-A3D1-031748BB2CC5}"/>
              </a:ext>
            </a:extLst>
          </p:cNvPr>
          <p:cNvGraphicFramePr>
            <a:graphicFrameLocks noChangeAspect="1"/>
          </p:cNvGraphicFramePr>
          <p:nvPr/>
        </p:nvGraphicFramePr>
        <p:xfrm>
          <a:off x="2381251" y="1165225"/>
          <a:ext cx="4200525" cy="477838"/>
        </p:xfrm>
        <a:graphic>
          <a:graphicData uri="http://schemas.openxmlformats.org/presentationml/2006/ole">
            <mc:AlternateContent xmlns:mc="http://schemas.openxmlformats.org/markup-compatibility/2006">
              <mc:Choice xmlns:v="urn:schemas-microsoft-com:vml" Requires="v">
                <p:oleObj name="Formel" r:id="rId3" imgW="2120760" imgH="241200" progId="Equation.3">
                  <p:embed/>
                </p:oleObj>
              </mc:Choice>
              <mc:Fallback>
                <p:oleObj name="Formel" r:id="rId3" imgW="2120760" imgH="241200" progId="Equation.3">
                  <p:embed/>
                  <p:pic>
                    <p:nvPicPr>
                      <p:cNvPr id="4098" name="Object 7">
                        <a:extLst>
                          <a:ext uri="{FF2B5EF4-FFF2-40B4-BE49-F238E27FC236}">
                            <a16:creationId xmlns:a16="http://schemas.microsoft.com/office/drawing/2014/main" id="{052EF771-3E46-4F74-A3D1-031748BB2C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1" y="1165225"/>
                        <a:ext cx="420052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2" name="Rechteck 7">
            <a:extLst>
              <a:ext uri="{FF2B5EF4-FFF2-40B4-BE49-F238E27FC236}">
                <a16:creationId xmlns:a16="http://schemas.microsoft.com/office/drawing/2014/main" id="{D14FC606-17E0-4C1D-A94F-E2E76EC2D9D1}"/>
              </a:ext>
            </a:extLst>
          </p:cNvPr>
          <p:cNvSpPr>
            <a:spLocks noChangeArrowheads="1"/>
          </p:cNvSpPr>
          <p:nvPr/>
        </p:nvSpPr>
        <p:spPr bwMode="auto">
          <a:xfrm>
            <a:off x="2238376" y="714376"/>
            <a:ext cx="4786313" cy="1000125"/>
          </a:xfrm>
          <a:prstGeom prst="rect">
            <a:avLst/>
          </a:prstGeom>
          <a:noFill/>
          <a:ln w="317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p:txBody>
      </p:sp>
      <p:sp>
        <p:nvSpPr>
          <p:cNvPr id="2" name="Slide Number Placeholder 1">
            <a:extLst>
              <a:ext uri="{FF2B5EF4-FFF2-40B4-BE49-F238E27FC236}">
                <a16:creationId xmlns:a16="http://schemas.microsoft.com/office/drawing/2014/main" id="{1ACDF568-F753-4AC3-8FEB-C6A77B316E0D}"/>
              </a:ext>
            </a:extLst>
          </p:cNvPr>
          <p:cNvSpPr>
            <a:spLocks noGrp="1"/>
          </p:cNvSpPr>
          <p:nvPr>
            <p:ph type="sldNum" sz="quarter" idx="10"/>
          </p:nvPr>
        </p:nvSpPr>
        <p:spPr/>
        <p:txBody>
          <a:bodyPr/>
          <a:lstStyle/>
          <a:p>
            <a:fld id="{BFC8FBA5-5687-48A1-881C-0B009FFB5F92}" type="slidenum">
              <a:rPr lang="de-DE" altLang="en-US" smtClean="0"/>
              <a:pPr/>
              <a:t>16</a:t>
            </a:fld>
            <a:endParaRPr lang="de-DE" altLang="en-US"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CD93-7571-4B4C-8EBD-87C8E49125BB}"/>
              </a:ext>
            </a:extLst>
          </p:cNvPr>
          <p:cNvSpPr>
            <a:spLocks noGrp="1"/>
          </p:cNvSpPr>
          <p:nvPr>
            <p:ph type="title"/>
          </p:nvPr>
        </p:nvSpPr>
        <p:spPr/>
        <p:txBody>
          <a:bodyPr/>
          <a:lstStyle/>
          <a:p>
            <a:r>
              <a:rPr lang="en-US" dirty="0"/>
              <a:t>Known-Plaintext Attack Against Single LFSRs</a:t>
            </a:r>
          </a:p>
        </p:txBody>
      </p:sp>
      <p:sp>
        <p:nvSpPr>
          <p:cNvPr id="3" name="Content Placeholder 2">
            <a:extLst>
              <a:ext uri="{FF2B5EF4-FFF2-40B4-BE49-F238E27FC236}">
                <a16:creationId xmlns:a16="http://schemas.microsoft.com/office/drawing/2014/main" id="{565B7E36-F452-4482-894D-3C9269874109}"/>
              </a:ext>
            </a:extLst>
          </p:cNvPr>
          <p:cNvSpPr>
            <a:spLocks noGrp="1"/>
          </p:cNvSpPr>
          <p:nvPr>
            <p:ph idx="1"/>
          </p:nvPr>
        </p:nvSpPr>
        <p:spPr>
          <a:xfrm>
            <a:off x="767408" y="692696"/>
            <a:ext cx="10441160" cy="3376565"/>
          </a:xfrm>
        </p:spPr>
        <p:txBody>
          <a:bodyPr/>
          <a:lstStyle/>
          <a:p>
            <a:r>
              <a:rPr lang="en-US" sz="1800" dirty="0"/>
              <a:t>If we use an LFSR as a stream cipher, the secret key </a:t>
            </a:r>
            <a:r>
              <a:rPr lang="en-US" sz="1800" b="1" i="1" dirty="0">
                <a:solidFill>
                  <a:srgbClr val="FF0000"/>
                </a:solidFill>
              </a:rPr>
              <a:t>k</a:t>
            </a:r>
            <a:r>
              <a:rPr lang="en-US" sz="1800" dirty="0"/>
              <a:t> is the feedback coefficient vector (p</a:t>
            </a:r>
            <a:r>
              <a:rPr lang="en-US" sz="1800" baseline="-25000" dirty="0"/>
              <a:t>m−1</a:t>
            </a:r>
            <a:r>
              <a:rPr lang="en-US" sz="1800" dirty="0"/>
              <a:t>,..., p</a:t>
            </a:r>
            <a:r>
              <a:rPr lang="en-US" sz="1800" baseline="-25000" dirty="0"/>
              <a:t>1</a:t>
            </a:r>
            <a:r>
              <a:rPr lang="en-US" sz="1800" dirty="0"/>
              <a:t>, p</a:t>
            </a:r>
            <a:r>
              <a:rPr lang="en-US" sz="1800" baseline="-25000" dirty="0"/>
              <a:t>0</a:t>
            </a:r>
            <a:r>
              <a:rPr lang="en-US" sz="1800" dirty="0"/>
              <a:t>). </a:t>
            </a:r>
          </a:p>
          <a:p>
            <a:r>
              <a:rPr lang="en-US" sz="1800" dirty="0"/>
              <a:t>An attack is possible if the attacker Oscar knows </a:t>
            </a:r>
          </a:p>
          <a:p>
            <a:pPr marL="728662" lvl="1" indent="-342900">
              <a:buFont typeface="+mj-lt"/>
              <a:buAutoNum type="arabicParenR"/>
            </a:pPr>
            <a:r>
              <a:rPr lang="en-US" sz="1800" dirty="0"/>
              <a:t>Some plaintext at least </a:t>
            </a:r>
            <a:r>
              <a:rPr lang="en-US" sz="1800" dirty="0">
                <a:solidFill>
                  <a:srgbClr val="FF0000"/>
                </a:solidFill>
              </a:rPr>
              <a:t>2m</a:t>
            </a:r>
            <a:r>
              <a:rPr lang="en-US" sz="1800" dirty="0"/>
              <a:t> and the corresponding ciphertext.</a:t>
            </a:r>
          </a:p>
          <a:p>
            <a:pPr marL="728662" lvl="1" indent="-342900">
              <a:buFont typeface="+mj-lt"/>
              <a:buAutoNum type="arabicParenR"/>
            </a:pPr>
            <a:r>
              <a:rPr lang="en-US" sz="1800" dirty="0"/>
              <a:t>We further assume that Oscar knows the degree </a:t>
            </a:r>
            <a:r>
              <a:rPr lang="en-US" sz="1800" b="1" dirty="0">
                <a:solidFill>
                  <a:srgbClr val="FF0000"/>
                </a:solidFill>
              </a:rPr>
              <a:t>m</a:t>
            </a:r>
            <a:r>
              <a:rPr lang="en-US" sz="1800" dirty="0"/>
              <a:t> of the LFSR. </a:t>
            </a:r>
          </a:p>
          <a:p>
            <a:pPr lvl="1"/>
            <a:endParaRPr lang="en-US" sz="1800" dirty="0"/>
          </a:p>
          <a:p>
            <a:r>
              <a:rPr lang="en-US" sz="1800" dirty="0"/>
              <a:t>Let the known plaintext be given by x</a:t>
            </a:r>
            <a:r>
              <a:rPr lang="en-US" sz="1800" baseline="-25000" dirty="0"/>
              <a:t>0</a:t>
            </a:r>
            <a:r>
              <a:rPr lang="en-US" sz="1800" dirty="0"/>
              <a:t>,x</a:t>
            </a:r>
            <a:r>
              <a:rPr lang="en-US" sz="1800" baseline="-25000" dirty="0"/>
              <a:t>1</a:t>
            </a:r>
            <a:r>
              <a:rPr lang="en-US" sz="1800" dirty="0"/>
              <a:t>,...,x</a:t>
            </a:r>
            <a:r>
              <a:rPr lang="en-US" sz="1800" baseline="-25000" dirty="0"/>
              <a:t>2m−1</a:t>
            </a:r>
            <a:r>
              <a:rPr lang="en-US" sz="1800" dirty="0"/>
              <a:t> and the corresponding ciphertext by y</a:t>
            </a:r>
            <a:r>
              <a:rPr lang="en-US" sz="1800" baseline="-25000" dirty="0"/>
              <a:t>0</a:t>
            </a:r>
            <a:r>
              <a:rPr lang="en-US" sz="1800" dirty="0"/>
              <a:t>,y</a:t>
            </a:r>
            <a:r>
              <a:rPr lang="en-US" sz="1800" baseline="-25000" dirty="0"/>
              <a:t>1</a:t>
            </a:r>
            <a:r>
              <a:rPr lang="en-US" sz="1800" dirty="0"/>
              <a:t>,...,y</a:t>
            </a:r>
            <a:r>
              <a:rPr lang="en-US" sz="1800" baseline="-25000" dirty="0"/>
              <a:t>2m−1</a:t>
            </a:r>
            <a:r>
              <a:rPr lang="en-US" sz="1800" dirty="0"/>
              <a:t>. With these </a:t>
            </a:r>
            <a:r>
              <a:rPr lang="en-US" sz="1800" b="1" dirty="0">
                <a:solidFill>
                  <a:srgbClr val="FF0000"/>
                </a:solidFill>
              </a:rPr>
              <a:t>2m</a:t>
            </a:r>
            <a:r>
              <a:rPr lang="en-US" sz="1800" dirty="0"/>
              <a:t> pairs of plaintext and ciphertext bits, </a:t>
            </a:r>
          </a:p>
          <a:p>
            <a:pPr lvl="1"/>
            <a:r>
              <a:rPr lang="en-US" sz="1800" dirty="0">
                <a:solidFill>
                  <a:srgbClr val="FF0000"/>
                </a:solidFill>
              </a:rPr>
              <a:t>Oscar reconstructs the first </a:t>
            </a:r>
            <a:r>
              <a:rPr lang="en-US" sz="1800" b="1" dirty="0">
                <a:solidFill>
                  <a:srgbClr val="0066FF"/>
                </a:solidFill>
              </a:rPr>
              <a:t>2m</a:t>
            </a:r>
            <a:r>
              <a:rPr lang="en-US" sz="1800" dirty="0">
                <a:solidFill>
                  <a:srgbClr val="FF0000"/>
                </a:solidFill>
              </a:rPr>
              <a:t> key stream bits:</a:t>
            </a:r>
          </a:p>
        </p:txBody>
      </p:sp>
      <p:sp>
        <p:nvSpPr>
          <p:cNvPr id="4" name="Slide Number Placeholder 3">
            <a:extLst>
              <a:ext uri="{FF2B5EF4-FFF2-40B4-BE49-F238E27FC236}">
                <a16:creationId xmlns:a16="http://schemas.microsoft.com/office/drawing/2014/main" id="{077F05FA-0AEC-434A-A597-FE7514E8E28A}"/>
              </a:ext>
            </a:extLst>
          </p:cNvPr>
          <p:cNvSpPr>
            <a:spLocks noGrp="1"/>
          </p:cNvSpPr>
          <p:nvPr>
            <p:ph type="sldNum" sz="quarter" idx="10"/>
          </p:nvPr>
        </p:nvSpPr>
        <p:spPr/>
        <p:txBody>
          <a:bodyPr/>
          <a:lstStyle/>
          <a:p>
            <a:fld id="{BFC8FBA5-5687-48A1-881C-0B009FFB5F92}" type="slidenum">
              <a:rPr lang="de-DE" altLang="en-US" smtClean="0"/>
              <a:pPr/>
              <a:t>17</a:t>
            </a:fld>
            <a:endParaRPr lang="de-DE" altLang="en-US" dirty="0"/>
          </a:p>
        </p:txBody>
      </p:sp>
      <p:sp>
        <p:nvSpPr>
          <p:cNvPr id="5" name="Footer Placeholder 4">
            <a:extLst>
              <a:ext uri="{FF2B5EF4-FFF2-40B4-BE49-F238E27FC236}">
                <a16:creationId xmlns:a16="http://schemas.microsoft.com/office/drawing/2014/main" id="{46782196-CF42-4A65-B7A6-7E94415874F5}"/>
              </a:ext>
            </a:extLst>
          </p:cNvPr>
          <p:cNvSpPr>
            <a:spLocks noGrp="1"/>
          </p:cNvSpPr>
          <p:nvPr>
            <p:ph type="ftr" sz="quarter" idx="11"/>
          </p:nvPr>
        </p:nvSpPr>
        <p:spPr/>
        <p:txBody>
          <a:bodyPr/>
          <a:lstStyle/>
          <a:p>
            <a:pPr>
              <a:defRPr/>
            </a:pPr>
            <a:r>
              <a:rPr lang="de-DE"/>
              <a:t>Chapter 2 of </a:t>
            </a:r>
            <a:r>
              <a:rPr lang="de-DE" i="1"/>
              <a:t>Understanding Cryptography</a:t>
            </a:r>
            <a:r>
              <a:rPr lang="de-DE"/>
              <a:t> by Christof Paar and Jan Pelzl</a:t>
            </a:r>
          </a:p>
        </p:txBody>
      </p:sp>
      <p:pic>
        <p:nvPicPr>
          <p:cNvPr id="7" name="Picture 6">
            <a:extLst>
              <a:ext uri="{FF2B5EF4-FFF2-40B4-BE49-F238E27FC236}">
                <a16:creationId xmlns:a16="http://schemas.microsoft.com/office/drawing/2014/main" id="{54659453-33A7-4F65-9379-D81CC60B0980}"/>
              </a:ext>
            </a:extLst>
          </p:cNvPr>
          <p:cNvPicPr>
            <a:picLocks noChangeAspect="1"/>
          </p:cNvPicPr>
          <p:nvPr/>
        </p:nvPicPr>
        <p:blipFill>
          <a:blip r:embed="rId2"/>
          <a:stretch>
            <a:fillRect/>
          </a:stretch>
        </p:blipFill>
        <p:spPr>
          <a:xfrm>
            <a:off x="1755468" y="4439693"/>
            <a:ext cx="6363313" cy="714524"/>
          </a:xfrm>
          <a:prstGeom prst="rect">
            <a:avLst/>
          </a:prstGeom>
        </p:spPr>
      </p:pic>
    </p:spTree>
    <p:extLst>
      <p:ext uri="{BB962C8B-B14F-4D97-AF65-F5344CB8AC3E}">
        <p14:creationId xmlns:p14="http://schemas.microsoft.com/office/powerpoint/2010/main" val="132902715"/>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CDF5-B822-475B-B929-38AD728F908A}"/>
              </a:ext>
            </a:extLst>
          </p:cNvPr>
          <p:cNvSpPr>
            <a:spLocks noGrp="1"/>
          </p:cNvSpPr>
          <p:nvPr>
            <p:ph type="title"/>
          </p:nvPr>
        </p:nvSpPr>
        <p:spPr/>
        <p:txBody>
          <a:bodyPr/>
          <a:lstStyle/>
          <a:p>
            <a:r>
              <a:rPr lang="en-US" dirty="0"/>
              <a:t>Known-Plaintext Attack Against Single LFSRs (</a:t>
            </a:r>
            <a:r>
              <a:rPr lang="en-US" dirty="0" err="1"/>
              <a:t>cont</a:t>
            </a:r>
            <a:r>
              <a:rPr lang="en-US" dirty="0"/>
              <a:t>…)</a:t>
            </a:r>
          </a:p>
        </p:txBody>
      </p:sp>
      <p:sp>
        <p:nvSpPr>
          <p:cNvPr id="3" name="Content Placeholder 2">
            <a:extLst>
              <a:ext uri="{FF2B5EF4-FFF2-40B4-BE49-F238E27FC236}">
                <a16:creationId xmlns:a16="http://schemas.microsoft.com/office/drawing/2014/main" id="{D90FBEC4-0A51-42D9-AF66-FE6765D32CE8}"/>
              </a:ext>
            </a:extLst>
          </p:cNvPr>
          <p:cNvSpPr>
            <a:spLocks noGrp="1"/>
          </p:cNvSpPr>
          <p:nvPr>
            <p:ph idx="1"/>
          </p:nvPr>
        </p:nvSpPr>
        <p:spPr>
          <a:xfrm>
            <a:off x="774595" y="898437"/>
            <a:ext cx="8478193" cy="625299"/>
          </a:xfrm>
        </p:spPr>
        <p:txBody>
          <a:bodyPr/>
          <a:lstStyle/>
          <a:p>
            <a:r>
              <a:rPr lang="en-US" b="1" dirty="0"/>
              <a:t>Goal:</a:t>
            </a:r>
          </a:p>
          <a:p>
            <a:pPr lvl="1"/>
            <a:r>
              <a:rPr lang="en-US" dirty="0"/>
              <a:t>To find the key which is given by the feedback coefficients p</a:t>
            </a:r>
            <a:r>
              <a:rPr lang="en-US" baseline="-25000" dirty="0"/>
              <a:t>i</a:t>
            </a:r>
          </a:p>
        </p:txBody>
      </p:sp>
      <p:sp>
        <p:nvSpPr>
          <p:cNvPr id="4" name="Slide Number Placeholder 3">
            <a:extLst>
              <a:ext uri="{FF2B5EF4-FFF2-40B4-BE49-F238E27FC236}">
                <a16:creationId xmlns:a16="http://schemas.microsoft.com/office/drawing/2014/main" id="{338E9B26-8444-48ED-86BB-7A41B9B19724}"/>
              </a:ext>
            </a:extLst>
          </p:cNvPr>
          <p:cNvSpPr>
            <a:spLocks noGrp="1"/>
          </p:cNvSpPr>
          <p:nvPr>
            <p:ph type="sldNum" sz="quarter" idx="10"/>
          </p:nvPr>
        </p:nvSpPr>
        <p:spPr/>
        <p:txBody>
          <a:bodyPr/>
          <a:lstStyle/>
          <a:p>
            <a:fld id="{BFC8FBA5-5687-48A1-881C-0B009FFB5F92}" type="slidenum">
              <a:rPr lang="de-DE" altLang="en-US" smtClean="0"/>
              <a:pPr/>
              <a:t>18</a:t>
            </a:fld>
            <a:endParaRPr lang="de-DE" altLang="en-US" dirty="0"/>
          </a:p>
        </p:txBody>
      </p:sp>
      <p:sp>
        <p:nvSpPr>
          <p:cNvPr id="5" name="Footer Placeholder 4">
            <a:extLst>
              <a:ext uri="{FF2B5EF4-FFF2-40B4-BE49-F238E27FC236}">
                <a16:creationId xmlns:a16="http://schemas.microsoft.com/office/drawing/2014/main" id="{E5220EDB-9D2D-40A4-9D98-9959DCF3216F}"/>
              </a:ext>
            </a:extLst>
          </p:cNvPr>
          <p:cNvSpPr>
            <a:spLocks noGrp="1"/>
          </p:cNvSpPr>
          <p:nvPr>
            <p:ph type="ftr" sz="quarter" idx="11"/>
          </p:nvPr>
        </p:nvSpPr>
        <p:spPr/>
        <p:txBody>
          <a:bodyPr/>
          <a:lstStyle/>
          <a:p>
            <a:pPr>
              <a:defRPr/>
            </a:pPr>
            <a:r>
              <a:rPr lang="de-DE"/>
              <a:t>Chapter 2 of </a:t>
            </a:r>
            <a:r>
              <a:rPr lang="de-DE" i="1"/>
              <a:t>Understanding Cryptography</a:t>
            </a:r>
            <a:r>
              <a:rPr lang="de-DE"/>
              <a:t> by Christof Paar and Jan Pelzl</a:t>
            </a:r>
          </a:p>
        </p:txBody>
      </p:sp>
      <p:pic>
        <p:nvPicPr>
          <p:cNvPr id="7" name="Picture 6">
            <a:extLst>
              <a:ext uri="{FF2B5EF4-FFF2-40B4-BE49-F238E27FC236}">
                <a16:creationId xmlns:a16="http://schemas.microsoft.com/office/drawing/2014/main" id="{84A87AE2-67E3-42C5-8CF8-912E7E2042CD}"/>
              </a:ext>
            </a:extLst>
          </p:cNvPr>
          <p:cNvPicPr>
            <a:picLocks noChangeAspect="1"/>
          </p:cNvPicPr>
          <p:nvPr/>
        </p:nvPicPr>
        <p:blipFill>
          <a:blip r:embed="rId3"/>
          <a:stretch>
            <a:fillRect/>
          </a:stretch>
        </p:blipFill>
        <p:spPr>
          <a:xfrm>
            <a:off x="1055440" y="1700808"/>
            <a:ext cx="8352928" cy="4236062"/>
          </a:xfrm>
          <a:prstGeom prst="rect">
            <a:avLst/>
          </a:prstGeom>
          <a:ln>
            <a:solidFill>
              <a:schemeClr val="tx1"/>
            </a:solidFill>
          </a:ln>
        </p:spPr>
      </p:pic>
      <p:sp>
        <p:nvSpPr>
          <p:cNvPr id="9" name="TextBox 8">
            <a:extLst>
              <a:ext uri="{FF2B5EF4-FFF2-40B4-BE49-F238E27FC236}">
                <a16:creationId xmlns:a16="http://schemas.microsoft.com/office/drawing/2014/main" id="{06110629-4DA8-4737-83F2-266580BA2574}"/>
              </a:ext>
            </a:extLst>
          </p:cNvPr>
          <p:cNvSpPr txBox="1"/>
          <p:nvPr/>
        </p:nvSpPr>
        <p:spPr>
          <a:xfrm>
            <a:off x="9552384" y="5013176"/>
            <a:ext cx="2232248" cy="646331"/>
          </a:xfrm>
          <a:prstGeom prst="rect">
            <a:avLst/>
          </a:prstGeom>
          <a:noFill/>
        </p:spPr>
        <p:txBody>
          <a:bodyPr wrap="square">
            <a:spAutoFit/>
          </a:bodyPr>
          <a:lstStyle/>
          <a:p>
            <a:r>
              <a:rPr lang="en-US" b="1" dirty="0">
                <a:solidFill>
                  <a:srgbClr val="FF0000"/>
                </a:solidFill>
              </a:rPr>
              <a:t>extremely insecure! </a:t>
            </a:r>
          </a:p>
        </p:txBody>
      </p:sp>
    </p:spTree>
    <p:extLst>
      <p:ext uri="{BB962C8B-B14F-4D97-AF65-F5344CB8AC3E}">
        <p14:creationId xmlns:p14="http://schemas.microsoft.com/office/powerpoint/2010/main" val="14440206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06F4-C391-82A5-F390-327C736B5CF5}"/>
              </a:ext>
            </a:extLst>
          </p:cNvPr>
          <p:cNvSpPr>
            <a:spLocks noGrp="1"/>
          </p:cNvSpPr>
          <p:nvPr>
            <p:ph type="title"/>
          </p:nvPr>
        </p:nvSpPr>
        <p:spPr/>
        <p:txBody>
          <a:bodyPr/>
          <a:lstStyle/>
          <a:p>
            <a:r>
              <a:rPr lang="en-US" sz="2400" dirty="0">
                <a:solidFill>
                  <a:srgbClr val="FF0000"/>
                </a:solidFill>
              </a:rPr>
              <a:t>Exercise</a:t>
            </a:r>
          </a:p>
        </p:txBody>
      </p:sp>
      <p:sp>
        <p:nvSpPr>
          <p:cNvPr id="4" name="Slide Number Placeholder 3">
            <a:extLst>
              <a:ext uri="{FF2B5EF4-FFF2-40B4-BE49-F238E27FC236}">
                <a16:creationId xmlns:a16="http://schemas.microsoft.com/office/drawing/2014/main" id="{0EDA43A1-162E-4C54-B784-AE53B799913B}"/>
              </a:ext>
            </a:extLst>
          </p:cNvPr>
          <p:cNvSpPr>
            <a:spLocks noGrp="1"/>
          </p:cNvSpPr>
          <p:nvPr>
            <p:ph type="sldNum" sz="quarter" idx="10"/>
          </p:nvPr>
        </p:nvSpPr>
        <p:spPr/>
        <p:txBody>
          <a:bodyPr/>
          <a:lstStyle/>
          <a:p>
            <a:fld id="{BFC8FBA5-5687-48A1-881C-0B009FFB5F92}" type="slidenum">
              <a:rPr lang="de-DE" altLang="en-US" smtClean="0"/>
              <a:pPr/>
              <a:t>19</a:t>
            </a:fld>
            <a:endParaRPr lang="de-DE" altLang="en-US" dirty="0"/>
          </a:p>
        </p:txBody>
      </p:sp>
      <p:sp>
        <p:nvSpPr>
          <p:cNvPr id="5" name="Footer Placeholder 4">
            <a:extLst>
              <a:ext uri="{FF2B5EF4-FFF2-40B4-BE49-F238E27FC236}">
                <a16:creationId xmlns:a16="http://schemas.microsoft.com/office/drawing/2014/main" id="{89004DD8-07B2-2CC8-B13D-2F3693CC9FEA}"/>
              </a:ext>
            </a:extLst>
          </p:cNvPr>
          <p:cNvSpPr>
            <a:spLocks noGrp="1"/>
          </p:cNvSpPr>
          <p:nvPr>
            <p:ph type="ftr" sz="quarter" idx="11"/>
          </p:nvPr>
        </p:nvSpPr>
        <p:spPr/>
        <p:txBody>
          <a:bodyPr/>
          <a:lstStyle/>
          <a:p>
            <a:pPr>
              <a:defRPr/>
            </a:pPr>
            <a:r>
              <a:rPr lang="de-DE"/>
              <a:t>Chapter 2 of </a:t>
            </a:r>
            <a:r>
              <a:rPr lang="de-DE" i="1"/>
              <a:t>Understanding Cryptography</a:t>
            </a:r>
            <a:r>
              <a:rPr lang="de-DE"/>
              <a:t> by Christof Paar and Jan Pelzl</a:t>
            </a:r>
          </a:p>
        </p:txBody>
      </p:sp>
      <p:sp>
        <p:nvSpPr>
          <p:cNvPr id="6" name="Rectangle 1">
            <a:extLst>
              <a:ext uri="{FF2B5EF4-FFF2-40B4-BE49-F238E27FC236}">
                <a16:creationId xmlns:a16="http://schemas.microsoft.com/office/drawing/2014/main" id="{98F03449-9851-74B5-7883-89DEA2DC5C8E}"/>
              </a:ext>
            </a:extLst>
          </p:cNvPr>
          <p:cNvSpPr>
            <a:spLocks noGrp="1" noChangeArrowheads="1"/>
          </p:cNvSpPr>
          <p:nvPr>
            <p:ph idx="1"/>
          </p:nvPr>
        </p:nvSpPr>
        <p:spPr bwMode="auto">
          <a:xfrm>
            <a:off x="575735" y="980728"/>
            <a:ext cx="10801200" cy="43430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77725"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Helvetica Neue"/>
              </a:rPr>
              <a:t>Conduct a known-plaintext attack on an LFSR-based stream cipher. We know that the plaintext sent was:</a:t>
            </a:r>
            <a:endParaRPr kumimoji="0" lang="en-US" altLang="en-US" sz="240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onsolas" panose="020B0609020204030204" pitchFamily="49" charset="0"/>
              </a:rPr>
              <a:t>1001 0010 0110 1101 1001 0010 0110 </a:t>
            </a:r>
            <a:endParaRPr kumimoji="0" lang="en-US" altLang="en-US" sz="24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Helvetica Neue"/>
              </a:rPr>
              <a:t>By tapping the channel we observe the following stream:</a:t>
            </a:r>
            <a:endParaRPr kumimoji="0" lang="en-US" altLang="en-US" sz="240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Consolas" panose="020B0609020204030204" pitchFamily="49" charset="0"/>
              </a:rPr>
              <a:t>1011 1100 0011 0001 0010 1011 0001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endParaRPr>
          </a:p>
          <a:p>
            <a:pPr marL="836612" lvl="1" indent="-457200">
              <a:lnSpc>
                <a:spcPct val="100000"/>
              </a:lnSpc>
              <a:spcBef>
                <a:spcPct val="0"/>
              </a:spcBef>
              <a:buClrTx/>
              <a:buSzTx/>
              <a:buFont typeface="+mj-lt"/>
              <a:buAutoNum type="arabicPeriod"/>
            </a:pPr>
            <a:r>
              <a:rPr kumimoji="0" lang="en-US" altLang="en-US" sz="2400" b="0" i="0" u="none" strike="noStrike" cap="none" normalizeH="0" baseline="0" dirty="0">
                <a:ln>
                  <a:noFill/>
                </a:ln>
                <a:effectLst/>
                <a:latin typeface="Helvetica Neue"/>
              </a:rPr>
              <a:t>What is the degree </a:t>
            </a:r>
            <a:r>
              <a:rPr kumimoji="0" lang="en-US" altLang="en-US" sz="2400" b="0" i="0" u="none" strike="noStrike" cap="none" normalizeH="0" baseline="0" dirty="0">
                <a:ln>
                  <a:noFill/>
                </a:ln>
                <a:effectLst/>
                <a:latin typeface="MathJax_Math-italic"/>
              </a:rPr>
              <a:t>m</a:t>
            </a:r>
            <a:r>
              <a:rPr kumimoji="0" lang="en-US" altLang="en-US" sz="2400" b="0" i="0" u="none" strike="noStrike" cap="none" normalizeH="0" baseline="0" dirty="0">
                <a:ln>
                  <a:noFill/>
                </a:ln>
                <a:effectLst/>
                <a:latin typeface="Helvetica Neue"/>
              </a:rPr>
              <a:t>m of the key stream generator?</a:t>
            </a:r>
          </a:p>
          <a:p>
            <a:pPr marL="836612" lvl="1" indent="-457200">
              <a:lnSpc>
                <a:spcPct val="100000"/>
              </a:lnSpc>
              <a:spcBef>
                <a:spcPct val="0"/>
              </a:spcBef>
              <a:buClrTx/>
              <a:buSzTx/>
              <a:buFont typeface="+mj-lt"/>
              <a:buAutoNum type="arabicPeriod"/>
            </a:pPr>
            <a:r>
              <a:rPr kumimoji="0" lang="en-US" altLang="en-US" sz="2400" b="0" i="0" u="none" strike="noStrike" cap="none" normalizeH="0" baseline="0" dirty="0">
                <a:ln>
                  <a:noFill/>
                </a:ln>
                <a:effectLst/>
                <a:latin typeface="Helvetica Neue"/>
              </a:rPr>
              <a:t>What is the initialization vector?</a:t>
            </a:r>
          </a:p>
          <a:p>
            <a:pPr marL="836612" lvl="1" indent="-457200">
              <a:lnSpc>
                <a:spcPct val="100000"/>
              </a:lnSpc>
              <a:spcBef>
                <a:spcPct val="0"/>
              </a:spcBef>
              <a:buClrTx/>
              <a:buSzTx/>
              <a:buFont typeface="+mj-lt"/>
              <a:buAutoNum type="arabicPeriod"/>
            </a:pPr>
            <a:r>
              <a:rPr kumimoji="0" lang="en-US" altLang="en-US" sz="2400" b="0" i="0" u="none" strike="noStrike" cap="none" normalizeH="0" baseline="0" dirty="0">
                <a:ln>
                  <a:noFill/>
                </a:ln>
                <a:effectLst/>
                <a:latin typeface="Helvetica Neue"/>
              </a:rPr>
              <a:t>Determine the feedback coefficients of the LFSR.</a:t>
            </a:r>
          </a:p>
          <a:p>
            <a:pPr marL="836612" lvl="1" indent="-457200">
              <a:lnSpc>
                <a:spcPct val="100000"/>
              </a:lnSpc>
              <a:spcBef>
                <a:spcPct val="0"/>
              </a:spcBef>
              <a:buClrTx/>
              <a:buSzTx/>
              <a:buFont typeface="+mj-lt"/>
              <a:buAutoNum type="arabicPeriod"/>
            </a:pPr>
            <a:r>
              <a:rPr lang="en-US" altLang="en-US" sz="2400" dirty="0">
                <a:latin typeface="Helvetica Neue"/>
              </a:rPr>
              <a:t>Draw a circuit diagram and verify the output sequence of the LFSR</a:t>
            </a:r>
            <a:endParaRPr kumimoji="0" lang="en-US" altLang="en-US" sz="2400" b="0" i="0" u="none" strike="noStrike" cap="none" normalizeH="0" baseline="0" dirty="0">
              <a:ln>
                <a:noFill/>
              </a:ln>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endParaRPr>
          </a:p>
        </p:txBody>
      </p:sp>
    </p:spTree>
    <p:extLst>
      <p:ext uri="{BB962C8B-B14F-4D97-AF65-F5344CB8AC3E}">
        <p14:creationId xmlns:p14="http://schemas.microsoft.com/office/powerpoint/2010/main" val="344036200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ußzeilenplatzhalter 4">
            <a:extLst>
              <a:ext uri="{FF2B5EF4-FFF2-40B4-BE49-F238E27FC236}">
                <a16:creationId xmlns:a16="http://schemas.microsoft.com/office/drawing/2014/main" id="{41945DB7-7A9F-4637-8851-E52281F6A37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Chapter 2 of Understanding Cryptography by Christof Paar and Jan Pelzl</a:t>
            </a:r>
            <a:endParaRPr lang="de-DE" altLang="en-US"/>
          </a:p>
        </p:txBody>
      </p:sp>
      <p:sp>
        <p:nvSpPr>
          <p:cNvPr id="21507" name="Rectangle 4">
            <a:extLst>
              <a:ext uri="{FF2B5EF4-FFF2-40B4-BE49-F238E27FC236}">
                <a16:creationId xmlns:a16="http://schemas.microsoft.com/office/drawing/2014/main" id="{608AE6EE-B85B-4AD4-8108-82BFEEBA0414}"/>
              </a:ext>
            </a:extLst>
          </p:cNvPr>
          <p:cNvSpPr>
            <a:spLocks noGrp="1" noChangeArrowheads="1"/>
          </p:cNvSpPr>
          <p:nvPr>
            <p:ph type="title"/>
          </p:nvPr>
        </p:nvSpPr>
        <p:spPr>
          <a:xfrm>
            <a:off x="1995488" y="322264"/>
            <a:ext cx="8204200" cy="515937"/>
          </a:xfrm>
        </p:spPr>
        <p:txBody>
          <a:bodyPr/>
          <a:lstStyle/>
          <a:p>
            <a:pPr>
              <a:buFont typeface="Webdings" panose="05030102010509060703" pitchFamily="18" charset="2"/>
              <a:buNone/>
            </a:pPr>
            <a:r>
              <a:rPr lang="de-DE" altLang="en-US" sz="2800"/>
              <a:t>Content of this Chapter</a:t>
            </a:r>
          </a:p>
        </p:txBody>
      </p:sp>
      <p:sp>
        <p:nvSpPr>
          <p:cNvPr id="21508" name="Rectangle 7">
            <a:extLst>
              <a:ext uri="{FF2B5EF4-FFF2-40B4-BE49-F238E27FC236}">
                <a16:creationId xmlns:a16="http://schemas.microsoft.com/office/drawing/2014/main" id="{755C0233-A109-4D1F-8919-486F790A66DB}"/>
              </a:ext>
            </a:extLst>
          </p:cNvPr>
          <p:cNvSpPr>
            <a:spLocks noGrp="1" noChangeArrowheads="1"/>
          </p:cNvSpPr>
          <p:nvPr>
            <p:ph type="body" idx="1"/>
          </p:nvPr>
        </p:nvSpPr>
        <p:spPr>
          <a:xfrm>
            <a:off x="2063751" y="1844676"/>
            <a:ext cx="7394575" cy="1473480"/>
          </a:xfrm>
          <a:noFill/>
        </p:spPr>
        <p:txBody>
          <a:bodyPr/>
          <a:lstStyle/>
          <a:p>
            <a:r>
              <a:rPr lang="en-US" altLang="en-US" sz="2400" b="1" dirty="0"/>
              <a:t>Intro to stream ciphers</a:t>
            </a:r>
          </a:p>
          <a:p>
            <a:r>
              <a:rPr lang="en-US" altLang="en-US" sz="2400"/>
              <a:t>Shift </a:t>
            </a:r>
            <a:r>
              <a:rPr lang="en-US" altLang="en-US" sz="2400" dirty="0"/>
              <a:t>Register Based Stream Cipher</a:t>
            </a:r>
          </a:p>
          <a:p>
            <a:pPr lvl="1"/>
            <a:r>
              <a:rPr lang="en-US" altLang="en-US" sz="2400" dirty="0"/>
              <a:t>Linear feedback shift registers (LFSRs)</a:t>
            </a:r>
          </a:p>
        </p:txBody>
      </p:sp>
      <p:sp>
        <p:nvSpPr>
          <p:cNvPr id="2" name="Slide Number Placeholder 1">
            <a:extLst>
              <a:ext uri="{FF2B5EF4-FFF2-40B4-BE49-F238E27FC236}">
                <a16:creationId xmlns:a16="http://schemas.microsoft.com/office/drawing/2014/main" id="{F902B9E2-A71F-4915-B94A-5298A5FB0858}"/>
              </a:ext>
            </a:extLst>
          </p:cNvPr>
          <p:cNvSpPr>
            <a:spLocks noGrp="1"/>
          </p:cNvSpPr>
          <p:nvPr>
            <p:ph type="sldNum" sz="quarter" idx="10"/>
          </p:nvPr>
        </p:nvSpPr>
        <p:spPr/>
        <p:txBody>
          <a:bodyPr/>
          <a:lstStyle/>
          <a:p>
            <a:fld id="{BFC8FBA5-5687-48A1-881C-0B009FFB5F92}" type="slidenum">
              <a:rPr lang="de-DE" altLang="en-US" smtClean="0"/>
              <a:pPr/>
              <a:t>2</a:t>
            </a:fld>
            <a:endParaRPr lang="de-DE" altLang="en-US" dirty="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DDE3-7E10-FDB5-7AAD-93335120F4BD}"/>
              </a:ext>
            </a:extLst>
          </p:cNvPr>
          <p:cNvSpPr>
            <a:spLocks noGrp="1"/>
          </p:cNvSpPr>
          <p:nvPr>
            <p:ph type="title"/>
          </p:nvPr>
        </p:nvSpPr>
        <p:spPr/>
        <p:txBody>
          <a:bodyPr/>
          <a:lstStyle/>
          <a:p>
            <a:r>
              <a:rPr lang="en-US" sz="2000" dirty="0">
                <a:solidFill>
                  <a:srgbClr val="0070C0"/>
                </a:solidFill>
                <a:effectLst>
                  <a:outerShdw blurRad="38100" dist="38100" dir="2700000" algn="tl">
                    <a:srgbClr val="000000">
                      <a:alpha val="43137"/>
                    </a:srgbClr>
                  </a:outerShdw>
                </a:effectLst>
              </a:rPr>
              <a:t>Solution</a:t>
            </a:r>
          </a:p>
        </p:txBody>
      </p:sp>
      <p:sp>
        <p:nvSpPr>
          <p:cNvPr id="4" name="Slide Number Placeholder 3">
            <a:extLst>
              <a:ext uri="{FF2B5EF4-FFF2-40B4-BE49-F238E27FC236}">
                <a16:creationId xmlns:a16="http://schemas.microsoft.com/office/drawing/2014/main" id="{6EA5BE4B-12C5-C231-E412-1E2A75105B35}"/>
              </a:ext>
            </a:extLst>
          </p:cNvPr>
          <p:cNvSpPr>
            <a:spLocks noGrp="1"/>
          </p:cNvSpPr>
          <p:nvPr>
            <p:ph type="sldNum" sz="quarter" idx="10"/>
          </p:nvPr>
        </p:nvSpPr>
        <p:spPr/>
        <p:txBody>
          <a:bodyPr/>
          <a:lstStyle/>
          <a:p>
            <a:fld id="{BFC8FBA5-5687-48A1-881C-0B009FFB5F92}" type="slidenum">
              <a:rPr lang="de-DE" altLang="en-US" smtClean="0"/>
              <a:pPr/>
              <a:t>20</a:t>
            </a:fld>
            <a:endParaRPr lang="de-DE" altLang="en-US" dirty="0"/>
          </a:p>
        </p:txBody>
      </p:sp>
      <p:sp>
        <p:nvSpPr>
          <p:cNvPr id="5" name="Footer Placeholder 4">
            <a:extLst>
              <a:ext uri="{FF2B5EF4-FFF2-40B4-BE49-F238E27FC236}">
                <a16:creationId xmlns:a16="http://schemas.microsoft.com/office/drawing/2014/main" id="{000CF58B-4574-2CC9-D486-4A51BA15E435}"/>
              </a:ext>
            </a:extLst>
          </p:cNvPr>
          <p:cNvSpPr>
            <a:spLocks noGrp="1"/>
          </p:cNvSpPr>
          <p:nvPr>
            <p:ph type="ftr" sz="quarter" idx="11"/>
          </p:nvPr>
        </p:nvSpPr>
        <p:spPr/>
        <p:txBody>
          <a:bodyPr/>
          <a:lstStyle/>
          <a:p>
            <a:pPr>
              <a:defRPr/>
            </a:pPr>
            <a:r>
              <a:rPr lang="de-DE"/>
              <a:t>Chapter 2 of </a:t>
            </a:r>
            <a:r>
              <a:rPr lang="de-DE" i="1"/>
              <a:t>Understanding Cryptography</a:t>
            </a:r>
            <a:r>
              <a:rPr lang="de-DE"/>
              <a:t> by Christof Paar and Jan Pelzl</a:t>
            </a:r>
          </a:p>
        </p:txBody>
      </p:sp>
      <p:sp>
        <p:nvSpPr>
          <p:cNvPr id="7" name="Rectangle 3">
            <a:extLst>
              <a:ext uri="{FF2B5EF4-FFF2-40B4-BE49-F238E27FC236}">
                <a16:creationId xmlns:a16="http://schemas.microsoft.com/office/drawing/2014/main" id="{32862F7F-28E5-A5C4-FE1F-8B4FD0894F26}"/>
              </a:ext>
            </a:extLst>
          </p:cNvPr>
          <p:cNvSpPr>
            <a:spLocks noChangeArrowheads="1"/>
          </p:cNvSpPr>
          <p:nvPr/>
        </p:nvSpPr>
        <p:spPr bwMode="auto">
          <a:xfrm>
            <a:off x="575735" y="1124744"/>
            <a:ext cx="10729192" cy="3665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77725"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Helvetica Neue"/>
              </a:rPr>
              <a:t>1. By XORing the ciphertext stream with the keystream, we get the following:</a:t>
            </a:r>
            <a:endParaRPr kumimoji="0" lang="en-US" altLang="en-US" sz="200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0010 1110 0101 1100 1011 1001 0111 </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Helvetica Neue"/>
              </a:rPr>
              <a:t>If we arrange this into 7-bit blocks then we can easily see that the key repeats every 7 bits. The period of the LFSR is therefore 7.</a:t>
            </a:r>
            <a:endParaRPr kumimoji="0" lang="en-US" altLang="en-US" sz="2000" b="0" i="0" u="none" strike="noStrike" cap="none" normalizeH="0" baseline="0" dirty="0">
              <a:ln>
                <a:noFill/>
              </a:ln>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onsolas" panose="020B0609020204030204" pitchFamily="49" charset="0"/>
              </a:rPr>
              <a:t>0010111 0010111 0010111 0010111 </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Helvetica Neue"/>
              </a:rPr>
              <a:t>Since the period of an LFSR (with primitive polynomial) is defined by </a:t>
            </a:r>
            <a:r>
              <a:rPr kumimoji="0" lang="en-US" altLang="en-US" sz="2000" b="0" i="0" u="none" strike="noStrike" cap="none" normalizeH="0" baseline="0" dirty="0">
                <a:ln>
                  <a:noFill/>
                </a:ln>
                <a:effectLst/>
                <a:latin typeface="MathJax_Math-italic"/>
              </a:rPr>
              <a:t>p</a:t>
            </a:r>
            <a:r>
              <a:rPr kumimoji="0" lang="en-US" altLang="en-US" sz="2000" b="0" i="0" u="none" strike="noStrike" cap="none" normalizeH="0" baseline="0" dirty="0">
                <a:ln>
                  <a:noFill/>
                </a:ln>
                <a:effectLst/>
                <a:latin typeface="MathJax_Main"/>
              </a:rPr>
              <a:t>=2</a:t>
            </a:r>
            <a:r>
              <a:rPr kumimoji="0" lang="en-US" altLang="en-US" sz="2000" b="0" i="0" u="none" strike="noStrike" cap="none" normalizeH="0" baseline="30000" dirty="0">
                <a:ln>
                  <a:noFill/>
                </a:ln>
                <a:effectLst/>
                <a:latin typeface="MathJax_Math-italic"/>
              </a:rPr>
              <a:t>m</a:t>
            </a:r>
            <a:r>
              <a:rPr kumimoji="0" lang="en-US" altLang="en-US" sz="2000" b="0" i="0" u="none" strike="noStrike" cap="none" normalizeH="0" baseline="0" dirty="0">
                <a:ln>
                  <a:noFill/>
                </a:ln>
                <a:effectLst/>
                <a:latin typeface="MathJax_Main"/>
              </a:rPr>
              <a:t>−1</a:t>
            </a:r>
            <a:r>
              <a:rPr kumimoji="0" lang="en-US" altLang="en-US" sz="2000" b="0" i="0" u="none" strike="noStrike" cap="none" normalizeH="0" baseline="0" dirty="0">
                <a:ln>
                  <a:noFill/>
                </a:ln>
                <a:effectLst/>
                <a:latin typeface="Helvetica Neue"/>
              </a:rPr>
              <a:t>, we can rearrange this to </a:t>
            </a:r>
            <a:r>
              <a:rPr kumimoji="0" lang="en-US" altLang="en-US" sz="2000" b="0" i="0" u="none" strike="noStrike" cap="none" normalizeH="0" baseline="0" dirty="0">
                <a:ln>
                  <a:noFill/>
                </a:ln>
                <a:effectLst/>
                <a:latin typeface="MathJax_Math-italic"/>
              </a:rPr>
              <a:t>m</a:t>
            </a:r>
            <a:r>
              <a:rPr kumimoji="0" lang="en-US" altLang="en-US" sz="2000" b="0" i="0" u="none" strike="noStrike" cap="none" normalizeH="0" baseline="0" dirty="0">
                <a:ln>
                  <a:noFill/>
                </a:ln>
                <a:effectLst/>
                <a:latin typeface="MathJax_Main"/>
              </a:rPr>
              <a:t>=log</a:t>
            </a:r>
            <a:r>
              <a:rPr kumimoji="0" lang="en-US" altLang="en-US" sz="2000" b="0" i="0" u="none" strike="noStrike" cap="none" normalizeH="0" baseline="-25000" dirty="0">
                <a:ln>
                  <a:noFill/>
                </a:ln>
                <a:effectLst/>
                <a:latin typeface="MathJax_Main"/>
              </a:rPr>
              <a:t>2</a:t>
            </a:r>
            <a:r>
              <a:rPr kumimoji="0" lang="en-US" altLang="en-US" sz="2000" b="0" i="0" u="none" strike="noStrike" cap="none" normalizeH="0" baseline="0" dirty="0">
                <a:ln>
                  <a:noFill/>
                </a:ln>
                <a:effectLst/>
                <a:latin typeface="MathJax_Main"/>
              </a:rPr>
              <a:t>(</a:t>
            </a:r>
            <a:r>
              <a:rPr kumimoji="0" lang="en-US" altLang="en-US" sz="2000" b="0" i="0" u="none" strike="noStrike" cap="none" normalizeH="0" baseline="0" dirty="0">
                <a:ln>
                  <a:noFill/>
                </a:ln>
                <a:effectLst/>
                <a:latin typeface="MathJax_Math-italic"/>
              </a:rPr>
              <a:t>p</a:t>
            </a:r>
            <a:r>
              <a:rPr kumimoji="0" lang="en-US" altLang="en-US" sz="2000" b="0" i="0" u="none" strike="noStrike" cap="none" normalizeH="0" baseline="0" dirty="0">
                <a:ln>
                  <a:noFill/>
                </a:ln>
                <a:effectLst/>
                <a:latin typeface="MathJax_Main"/>
              </a:rPr>
              <a:t>+1) = log</a:t>
            </a:r>
            <a:r>
              <a:rPr kumimoji="0" lang="en-US" altLang="en-US" sz="2000" b="0" i="0" u="none" strike="noStrike" cap="none" normalizeH="0" baseline="-25000" dirty="0">
                <a:ln>
                  <a:noFill/>
                </a:ln>
                <a:effectLst/>
                <a:latin typeface="MathJax_Main"/>
              </a:rPr>
              <a:t>2</a:t>
            </a:r>
            <a:r>
              <a:rPr kumimoji="0" lang="en-US" altLang="en-US" sz="2000" b="0" i="0" u="none" strike="noStrike" cap="none" normalizeH="0" baseline="0" dirty="0">
                <a:ln>
                  <a:noFill/>
                </a:ln>
                <a:effectLst/>
                <a:latin typeface="MathJax_Main"/>
              </a:rPr>
              <a:t>(7+1) </a:t>
            </a:r>
            <a:r>
              <a:rPr kumimoji="0" lang="en-US" altLang="en-US" sz="2000" b="0" i="0" u="none" strike="noStrike" cap="none" normalizeH="0" baseline="0" dirty="0">
                <a:ln>
                  <a:noFill/>
                </a:ln>
                <a:effectLst/>
                <a:latin typeface="Helvetica Neue"/>
              </a:rPr>
              <a:t>=3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Helvetica Neue"/>
              </a:rPr>
              <a:t>Therefore the degree of the LFSR must be 3.</a:t>
            </a:r>
            <a:endParaRPr kumimoji="0" lang="en-US" altLang="en-US" sz="2000" b="0" i="0" u="none" strike="noStrike" cap="none" normalizeH="0" baseline="0" dirty="0">
              <a:ln>
                <a:noFill/>
              </a:ln>
              <a:effectLst/>
            </a:endParaRPr>
          </a:p>
        </p:txBody>
      </p:sp>
      <p:sp>
        <p:nvSpPr>
          <p:cNvPr id="8" name="Rectangle 4">
            <a:extLst>
              <a:ext uri="{FF2B5EF4-FFF2-40B4-BE49-F238E27FC236}">
                <a16:creationId xmlns:a16="http://schemas.microsoft.com/office/drawing/2014/main" id="{53963A8D-E401-0225-BE14-6AFDAD1019AA}"/>
              </a:ext>
            </a:extLst>
          </p:cNvPr>
          <p:cNvSpPr>
            <a:spLocks noChangeArrowheads="1"/>
          </p:cNvSpPr>
          <p:nvPr/>
        </p:nvSpPr>
        <p:spPr bwMode="auto">
          <a:xfrm>
            <a:off x="628651" y="4868164"/>
            <a:ext cx="10676276" cy="1631216"/>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Helvetica Neue"/>
              </a:rPr>
              <a:t>2. The first m bits of the keystream are </a:t>
            </a:r>
            <a:r>
              <a:rPr kumimoji="0" lang="en-US" altLang="en-US" sz="2000" b="0" i="0" u="none" strike="noStrike" cap="none" normalizeH="0" baseline="0" dirty="0">
                <a:ln>
                  <a:noFill/>
                </a:ln>
                <a:effectLst/>
                <a:latin typeface="MathJax_Main"/>
              </a:rPr>
              <a:t>(</a:t>
            </a:r>
            <a:r>
              <a:rPr kumimoji="0" lang="en-US" altLang="en-US" sz="2000" b="0" i="0" u="none" strike="noStrike" cap="none" normalizeH="0" baseline="0" dirty="0">
                <a:ln>
                  <a:noFill/>
                </a:ln>
                <a:effectLst/>
                <a:latin typeface="MathJax_Math-italic"/>
              </a:rPr>
              <a:t>s</a:t>
            </a:r>
            <a:r>
              <a:rPr kumimoji="0" lang="en-US" altLang="en-US" sz="2000" b="0" i="0" u="none" strike="noStrike" cap="none" normalizeH="0" baseline="-25000" dirty="0">
                <a:ln>
                  <a:noFill/>
                </a:ln>
                <a:effectLst/>
                <a:latin typeface="MathJax_Main"/>
              </a:rPr>
              <a:t>0</a:t>
            </a:r>
            <a:r>
              <a:rPr kumimoji="0" lang="en-US" altLang="en-US" sz="2000" b="0" i="0" u="none" strike="noStrike" cap="none" normalizeH="0" baseline="0" dirty="0">
                <a:ln>
                  <a:noFill/>
                </a:ln>
                <a:effectLst/>
                <a:latin typeface="MathJax_Main"/>
              </a:rPr>
              <a:t>=0,</a:t>
            </a:r>
            <a:r>
              <a:rPr kumimoji="0" lang="en-US" altLang="en-US" sz="2000" b="0" i="0" u="none" strike="noStrike" cap="none" normalizeH="0" baseline="0" dirty="0">
                <a:ln>
                  <a:noFill/>
                </a:ln>
                <a:effectLst/>
                <a:latin typeface="MathJax_Math-italic"/>
              </a:rPr>
              <a:t>s</a:t>
            </a:r>
            <a:r>
              <a:rPr kumimoji="0" lang="en-US" altLang="en-US" sz="2000" b="0" i="0" u="none" strike="noStrike" cap="none" normalizeH="0" baseline="-25000" dirty="0">
                <a:ln>
                  <a:noFill/>
                </a:ln>
                <a:effectLst/>
                <a:latin typeface="MathJax_Main"/>
              </a:rPr>
              <a:t>1</a:t>
            </a:r>
            <a:r>
              <a:rPr kumimoji="0" lang="en-US" altLang="en-US" sz="2000" b="0" i="0" u="none" strike="noStrike" cap="none" normalizeH="0" baseline="0" dirty="0">
                <a:ln>
                  <a:noFill/>
                </a:ln>
                <a:effectLst/>
                <a:latin typeface="MathJax_Main"/>
              </a:rPr>
              <a:t>=0,</a:t>
            </a:r>
            <a:r>
              <a:rPr kumimoji="0" lang="en-US" altLang="en-US" sz="2000" b="0" i="0" u="none" strike="noStrike" cap="none" normalizeH="0" baseline="0" dirty="0">
                <a:ln>
                  <a:noFill/>
                </a:ln>
                <a:effectLst/>
                <a:latin typeface="MathJax_Math-italic"/>
              </a:rPr>
              <a:t>s</a:t>
            </a:r>
            <a:r>
              <a:rPr kumimoji="0" lang="en-US" altLang="en-US" sz="2000" b="0" i="0" u="none" strike="noStrike" cap="none" normalizeH="0" baseline="-25000" dirty="0">
                <a:ln>
                  <a:noFill/>
                </a:ln>
                <a:effectLst/>
                <a:latin typeface="MathJax_Main"/>
              </a:rPr>
              <a:t>2</a:t>
            </a:r>
            <a:r>
              <a:rPr kumimoji="0" lang="en-US" altLang="en-US" sz="2000" b="0" i="0" u="none" strike="noStrike" cap="none" normalizeH="0" baseline="0" dirty="0">
                <a:ln>
                  <a:noFill/>
                </a:ln>
                <a:effectLst/>
                <a:latin typeface="MathJax_Main"/>
              </a:rPr>
              <a:t>=1)</a:t>
            </a:r>
            <a:r>
              <a:rPr kumimoji="0" lang="en-US" altLang="en-US" sz="2000" b="0" i="0" u="none" strike="noStrike" cap="none" normalizeH="0" baseline="0" dirty="0">
                <a:ln>
                  <a:noFill/>
                </a:ln>
                <a:effectLst/>
                <a:latin typeface="Helvetica Neue"/>
              </a:rPr>
              <a:t>, so therefore the initialization vector must be:</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athJax_Main"/>
              </a:rPr>
              <a:t>	(</a:t>
            </a:r>
            <a:r>
              <a:rPr kumimoji="0" lang="en-US" altLang="en-US" sz="2000" b="0" i="0" u="none" strike="noStrike" cap="none" normalizeH="0" baseline="0" dirty="0">
                <a:ln>
                  <a:noFill/>
                </a:ln>
                <a:effectLst/>
                <a:latin typeface="MathJax_Math-italic"/>
              </a:rPr>
              <a:t>s</a:t>
            </a:r>
            <a:r>
              <a:rPr kumimoji="0" lang="en-US" altLang="en-US" sz="2000" b="0" i="0" u="none" strike="noStrike" cap="none" normalizeH="0" baseline="-25000" dirty="0">
                <a:ln>
                  <a:noFill/>
                </a:ln>
                <a:effectLst/>
                <a:latin typeface="MathJax_Main"/>
              </a:rPr>
              <a:t>2</a:t>
            </a:r>
            <a:r>
              <a:rPr kumimoji="0" lang="en-US" altLang="en-US" sz="2000" b="0" i="0" u="none" strike="noStrike" cap="none" normalizeH="0" baseline="0" dirty="0">
                <a:ln>
                  <a:noFill/>
                </a:ln>
                <a:effectLst/>
                <a:latin typeface="MathJax_Main"/>
              </a:rPr>
              <a:t>=1,</a:t>
            </a:r>
            <a:r>
              <a:rPr kumimoji="0" lang="en-US" altLang="en-US" sz="2000" b="0" i="0" u="none" strike="noStrike" cap="none" normalizeH="0" baseline="0" dirty="0">
                <a:ln>
                  <a:noFill/>
                </a:ln>
                <a:effectLst/>
                <a:latin typeface="MathJax_Math-italic"/>
              </a:rPr>
              <a:t>s</a:t>
            </a:r>
            <a:r>
              <a:rPr kumimoji="0" lang="en-US" altLang="en-US" sz="2000" b="0" i="0" u="none" strike="noStrike" cap="none" normalizeH="0" baseline="-25000" dirty="0">
                <a:ln>
                  <a:noFill/>
                </a:ln>
                <a:effectLst/>
                <a:latin typeface="MathJax_Main"/>
              </a:rPr>
              <a:t>1</a:t>
            </a:r>
            <a:r>
              <a:rPr kumimoji="0" lang="en-US" altLang="en-US" sz="2000" b="0" i="0" u="none" strike="noStrike" cap="none" normalizeH="0" baseline="0" dirty="0">
                <a:ln>
                  <a:noFill/>
                </a:ln>
                <a:effectLst/>
                <a:latin typeface="MathJax_Main"/>
              </a:rPr>
              <a:t>=0,</a:t>
            </a:r>
            <a:r>
              <a:rPr kumimoji="0" lang="en-US" altLang="en-US" sz="2000" b="0" i="0" u="none" strike="noStrike" cap="none" normalizeH="0" baseline="0" dirty="0">
                <a:ln>
                  <a:noFill/>
                </a:ln>
                <a:effectLst/>
                <a:latin typeface="MathJax_Math-italic"/>
              </a:rPr>
              <a:t>s</a:t>
            </a:r>
            <a:r>
              <a:rPr kumimoji="0" lang="en-US" altLang="en-US" sz="2000" b="0" i="0" u="none" strike="noStrike" cap="none" normalizeH="0" baseline="-25000" dirty="0">
                <a:ln>
                  <a:noFill/>
                </a:ln>
                <a:effectLst/>
                <a:latin typeface="MathJax_Main"/>
              </a:rPr>
              <a:t>0</a:t>
            </a:r>
            <a:r>
              <a:rPr kumimoji="0" lang="en-US" altLang="en-US" sz="2000" b="0" i="0" u="none" strike="noStrike" cap="none" normalizeH="0" baseline="0" dirty="0">
                <a:ln>
                  <a:noFill/>
                </a:ln>
                <a:effectLst/>
                <a:latin typeface="MathJax_Main"/>
              </a:rPr>
              <a:t>=0)</a:t>
            </a:r>
            <a:endParaRPr kumimoji="0" lang="en-US" altLang="en-US" sz="20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effectLst/>
              </a:rPr>
            </a:b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167830683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A90A0-A9AB-1C47-3986-7D6C773341D3}"/>
              </a:ext>
            </a:extLst>
          </p:cNvPr>
          <p:cNvSpPr>
            <a:spLocks noGrp="1"/>
          </p:cNvSpPr>
          <p:nvPr>
            <p:ph type="title"/>
          </p:nvPr>
        </p:nvSpPr>
        <p:spPr/>
        <p:txBody>
          <a:bodyPr/>
          <a:lstStyle/>
          <a:p>
            <a:r>
              <a:rPr lang="en-US" sz="2000" dirty="0">
                <a:solidFill>
                  <a:srgbClr val="0070C0"/>
                </a:solidFill>
              </a:rPr>
              <a:t>Solution</a:t>
            </a:r>
          </a:p>
        </p:txBody>
      </p:sp>
      <p:sp>
        <p:nvSpPr>
          <p:cNvPr id="4" name="Slide Number Placeholder 3">
            <a:extLst>
              <a:ext uri="{FF2B5EF4-FFF2-40B4-BE49-F238E27FC236}">
                <a16:creationId xmlns:a16="http://schemas.microsoft.com/office/drawing/2014/main" id="{C3137AB3-4D7E-8E31-C5D6-E711DBDC62EA}"/>
              </a:ext>
            </a:extLst>
          </p:cNvPr>
          <p:cNvSpPr>
            <a:spLocks noGrp="1"/>
          </p:cNvSpPr>
          <p:nvPr>
            <p:ph type="sldNum" sz="quarter" idx="10"/>
          </p:nvPr>
        </p:nvSpPr>
        <p:spPr/>
        <p:txBody>
          <a:bodyPr/>
          <a:lstStyle/>
          <a:p>
            <a:fld id="{BFC8FBA5-5687-48A1-881C-0B009FFB5F92}" type="slidenum">
              <a:rPr lang="de-DE" altLang="en-US" smtClean="0"/>
              <a:pPr/>
              <a:t>21</a:t>
            </a:fld>
            <a:endParaRPr lang="de-DE" altLang="en-US" dirty="0"/>
          </a:p>
        </p:txBody>
      </p:sp>
      <p:sp>
        <p:nvSpPr>
          <p:cNvPr id="5" name="Footer Placeholder 4">
            <a:extLst>
              <a:ext uri="{FF2B5EF4-FFF2-40B4-BE49-F238E27FC236}">
                <a16:creationId xmlns:a16="http://schemas.microsoft.com/office/drawing/2014/main" id="{D19E2F99-AA84-7941-5F20-036DC1DF743B}"/>
              </a:ext>
            </a:extLst>
          </p:cNvPr>
          <p:cNvSpPr>
            <a:spLocks noGrp="1"/>
          </p:cNvSpPr>
          <p:nvPr>
            <p:ph type="ftr" sz="quarter" idx="11"/>
          </p:nvPr>
        </p:nvSpPr>
        <p:spPr/>
        <p:txBody>
          <a:bodyPr/>
          <a:lstStyle/>
          <a:p>
            <a:pPr>
              <a:defRPr/>
            </a:pPr>
            <a:r>
              <a:rPr lang="de-DE"/>
              <a:t>Chapter 2 of </a:t>
            </a:r>
            <a:r>
              <a:rPr lang="de-DE" i="1"/>
              <a:t>Understanding Cryptography</a:t>
            </a:r>
            <a:r>
              <a:rPr lang="de-DE"/>
              <a:t> by Christof Paar and Jan Pelzl</a:t>
            </a:r>
          </a:p>
        </p:txBody>
      </p:sp>
      <p:sp>
        <p:nvSpPr>
          <p:cNvPr id="6" name="Rectangle 1">
            <a:extLst>
              <a:ext uri="{FF2B5EF4-FFF2-40B4-BE49-F238E27FC236}">
                <a16:creationId xmlns:a16="http://schemas.microsoft.com/office/drawing/2014/main" id="{A6EE447E-F1D2-4C04-6E8F-285B5E469AA6}"/>
              </a:ext>
            </a:extLst>
          </p:cNvPr>
          <p:cNvSpPr>
            <a:spLocks noChangeArrowheads="1"/>
          </p:cNvSpPr>
          <p:nvPr/>
        </p:nvSpPr>
        <p:spPr bwMode="auto">
          <a:xfrm>
            <a:off x="604673" y="750338"/>
            <a:ext cx="1099310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Helvetica Neue"/>
              </a:rPr>
              <a:t>3. Using the following 3 bits of the keystream (since we require </a:t>
            </a:r>
            <a:r>
              <a:rPr kumimoji="0" lang="en-US" altLang="en-US" sz="2000" b="0" i="0" u="none" strike="noStrike" cap="none" normalizeH="0" baseline="0" dirty="0">
                <a:ln>
                  <a:noFill/>
                </a:ln>
                <a:effectLst/>
                <a:latin typeface="MathJax_Main"/>
              </a:rPr>
              <a:t>2</a:t>
            </a:r>
            <a:r>
              <a:rPr kumimoji="0" lang="en-US" altLang="en-US" sz="2000" b="0" i="0" u="none" strike="noStrike" cap="none" normalizeH="0" baseline="0" dirty="0">
                <a:ln>
                  <a:noFill/>
                </a:ln>
                <a:effectLst/>
                <a:latin typeface="MathJax_Math-italic"/>
              </a:rPr>
              <a:t>m</a:t>
            </a:r>
            <a:r>
              <a:rPr kumimoji="0" lang="en-US" altLang="en-US" sz="2000" b="0" i="0" u="none" strike="noStrike" cap="none" normalizeH="0" baseline="0" dirty="0">
                <a:ln>
                  <a:noFill/>
                </a:ln>
                <a:effectLst/>
                <a:latin typeface="Helvetica Neue"/>
              </a:rPr>
              <a:t> key bits for an attack), we can construct a set of simultaneous equations where the unknowns are the feedback coefficients that produced those next three values:</a:t>
            </a:r>
            <a:endParaRPr kumimoji="0" lang="en-US" altLang="en-US" sz="2000" b="0" i="0" u="none" strike="noStrike" cap="none" normalizeH="0" baseline="0" dirty="0">
              <a:ln>
                <a:noFill/>
              </a:ln>
              <a:effectLst/>
            </a:endParaRPr>
          </a:p>
        </p:txBody>
      </p:sp>
      <p:pic>
        <p:nvPicPr>
          <p:cNvPr id="8" name="Picture 7">
            <a:extLst>
              <a:ext uri="{FF2B5EF4-FFF2-40B4-BE49-F238E27FC236}">
                <a16:creationId xmlns:a16="http://schemas.microsoft.com/office/drawing/2014/main" id="{6868D83F-A52F-E8D7-A880-21FBC98AE6E3}"/>
              </a:ext>
            </a:extLst>
          </p:cNvPr>
          <p:cNvPicPr>
            <a:picLocks noChangeAspect="1"/>
          </p:cNvPicPr>
          <p:nvPr/>
        </p:nvPicPr>
        <p:blipFill>
          <a:blip r:embed="rId2"/>
          <a:stretch>
            <a:fillRect/>
          </a:stretch>
        </p:blipFill>
        <p:spPr>
          <a:xfrm>
            <a:off x="481788" y="1911235"/>
            <a:ext cx="7270396" cy="3758615"/>
          </a:xfrm>
          <a:prstGeom prst="rect">
            <a:avLst/>
          </a:prstGeom>
          <a:ln>
            <a:solidFill>
              <a:schemeClr val="accent1"/>
            </a:solidFill>
          </a:ln>
        </p:spPr>
      </p:pic>
      <p:sp>
        <p:nvSpPr>
          <p:cNvPr id="10" name="TextBox 9">
            <a:extLst>
              <a:ext uri="{FF2B5EF4-FFF2-40B4-BE49-F238E27FC236}">
                <a16:creationId xmlns:a16="http://schemas.microsoft.com/office/drawing/2014/main" id="{EF35282C-C68B-CE00-77DD-9EA38553084E}"/>
              </a:ext>
            </a:extLst>
          </p:cNvPr>
          <p:cNvSpPr txBox="1"/>
          <p:nvPr/>
        </p:nvSpPr>
        <p:spPr>
          <a:xfrm>
            <a:off x="7752184" y="2060848"/>
            <a:ext cx="4248472" cy="1015663"/>
          </a:xfrm>
          <a:prstGeom prst="rect">
            <a:avLst/>
          </a:prstGeom>
          <a:noFill/>
        </p:spPr>
        <p:txBody>
          <a:bodyPr wrap="square">
            <a:spAutoFit/>
          </a:bodyPr>
          <a:lstStyle/>
          <a:p>
            <a:pPr algn="just"/>
            <a:r>
              <a:rPr lang="en-US" sz="2000" b="0" i="0" dirty="0">
                <a:effectLst/>
                <a:latin typeface="Helvetica Neue"/>
              </a:rPr>
              <a:t>This can be converted into an augmented matrix and solved via Gauss-Jordan Elimination:</a:t>
            </a:r>
            <a:endParaRPr lang="en-US" sz="2000" dirty="0"/>
          </a:p>
        </p:txBody>
      </p:sp>
      <p:pic>
        <p:nvPicPr>
          <p:cNvPr id="12" name="Picture 11">
            <a:extLst>
              <a:ext uri="{FF2B5EF4-FFF2-40B4-BE49-F238E27FC236}">
                <a16:creationId xmlns:a16="http://schemas.microsoft.com/office/drawing/2014/main" id="{51781862-CC62-1CFF-6166-2DEED2E5A215}"/>
              </a:ext>
            </a:extLst>
          </p:cNvPr>
          <p:cNvPicPr>
            <a:picLocks noChangeAspect="1"/>
          </p:cNvPicPr>
          <p:nvPr/>
        </p:nvPicPr>
        <p:blipFill>
          <a:blip r:embed="rId3"/>
          <a:stretch>
            <a:fillRect/>
          </a:stretch>
        </p:blipFill>
        <p:spPr>
          <a:xfrm>
            <a:off x="8750252" y="3106870"/>
            <a:ext cx="2252335" cy="3304187"/>
          </a:xfrm>
          <a:prstGeom prst="rect">
            <a:avLst/>
          </a:prstGeom>
          <a:ln>
            <a:solidFill>
              <a:schemeClr val="accent1"/>
            </a:solidFill>
          </a:ln>
        </p:spPr>
      </p:pic>
    </p:spTree>
    <p:extLst>
      <p:ext uri="{BB962C8B-B14F-4D97-AF65-F5344CB8AC3E}">
        <p14:creationId xmlns:p14="http://schemas.microsoft.com/office/powerpoint/2010/main" val="3639263783"/>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F891B-ACA7-3C2D-AE48-2B98FD3520B5}"/>
              </a:ext>
            </a:extLst>
          </p:cNvPr>
          <p:cNvSpPr>
            <a:spLocks noGrp="1"/>
          </p:cNvSpPr>
          <p:nvPr>
            <p:ph type="title"/>
          </p:nvPr>
        </p:nvSpPr>
        <p:spPr/>
        <p:txBody>
          <a:bodyPr/>
          <a:lstStyle/>
          <a:p>
            <a:r>
              <a:rPr lang="en-US" sz="2000" dirty="0">
                <a:solidFill>
                  <a:srgbClr val="0070C0"/>
                </a:solidFill>
                <a:effectLst>
                  <a:outerShdw blurRad="38100" dist="38100" dir="2700000" algn="tl">
                    <a:srgbClr val="000000">
                      <a:alpha val="43137"/>
                    </a:srgbClr>
                  </a:outerShdw>
                </a:effectLst>
              </a:rPr>
              <a:t>Solution</a:t>
            </a:r>
          </a:p>
        </p:txBody>
      </p:sp>
      <p:sp>
        <p:nvSpPr>
          <p:cNvPr id="4" name="Slide Number Placeholder 3">
            <a:extLst>
              <a:ext uri="{FF2B5EF4-FFF2-40B4-BE49-F238E27FC236}">
                <a16:creationId xmlns:a16="http://schemas.microsoft.com/office/drawing/2014/main" id="{3769E4CA-9AD2-36F1-E04D-37263C928569}"/>
              </a:ext>
            </a:extLst>
          </p:cNvPr>
          <p:cNvSpPr>
            <a:spLocks noGrp="1"/>
          </p:cNvSpPr>
          <p:nvPr>
            <p:ph type="sldNum" sz="quarter" idx="10"/>
          </p:nvPr>
        </p:nvSpPr>
        <p:spPr/>
        <p:txBody>
          <a:bodyPr/>
          <a:lstStyle/>
          <a:p>
            <a:fld id="{BFC8FBA5-5687-48A1-881C-0B009FFB5F92}" type="slidenum">
              <a:rPr lang="de-DE" altLang="en-US" smtClean="0"/>
              <a:pPr/>
              <a:t>22</a:t>
            </a:fld>
            <a:endParaRPr lang="de-DE" altLang="en-US" dirty="0"/>
          </a:p>
        </p:txBody>
      </p:sp>
      <p:sp>
        <p:nvSpPr>
          <p:cNvPr id="5" name="Footer Placeholder 4">
            <a:extLst>
              <a:ext uri="{FF2B5EF4-FFF2-40B4-BE49-F238E27FC236}">
                <a16:creationId xmlns:a16="http://schemas.microsoft.com/office/drawing/2014/main" id="{88EB1040-7731-205F-A10E-A54D5310AB83}"/>
              </a:ext>
            </a:extLst>
          </p:cNvPr>
          <p:cNvSpPr>
            <a:spLocks noGrp="1"/>
          </p:cNvSpPr>
          <p:nvPr>
            <p:ph type="ftr" sz="quarter" idx="11"/>
          </p:nvPr>
        </p:nvSpPr>
        <p:spPr/>
        <p:txBody>
          <a:bodyPr/>
          <a:lstStyle/>
          <a:p>
            <a:pPr>
              <a:defRPr/>
            </a:pPr>
            <a:r>
              <a:rPr lang="de-DE"/>
              <a:t>Chapter 2 of </a:t>
            </a:r>
            <a:r>
              <a:rPr lang="de-DE" i="1"/>
              <a:t>Understanding Cryptography</a:t>
            </a:r>
            <a:r>
              <a:rPr lang="de-DE"/>
              <a:t> by Christof Paar and Jan Pelzl</a:t>
            </a:r>
          </a:p>
        </p:txBody>
      </p:sp>
      <p:sp>
        <p:nvSpPr>
          <p:cNvPr id="8" name="Rectangle 1">
            <a:extLst>
              <a:ext uri="{FF2B5EF4-FFF2-40B4-BE49-F238E27FC236}">
                <a16:creationId xmlns:a16="http://schemas.microsoft.com/office/drawing/2014/main" id="{8907D2F5-5C5E-5DCD-7349-94E5161B3F14}"/>
              </a:ext>
            </a:extLst>
          </p:cNvPr>
          <p:cNvSpPr>
            <a:spLocks noChangeArrowheads="1"/>
          </p:cNvSpPr>
          <p:nvPr/>
        </p:nvSpPr>
        <p:spPr bwMode="auto">
          <a:xfrm>
            <a:off x="628651" y="999811"/>
            <a:ext cx="1101196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Helvetica Neue"/>
              </a:rPr>
              <a:t>The matrix is now in reduced row echelon form, which allows the values of the unknowns to be read directly from the matrix. The feedback coefficients of the LFSR are </a:t>
            </a:r>
            <a:r>
              <a:rPr kumimoji="0" lang="en-US" altLang="en-US" sz="2000" b="0" i="0" u="none" strike="noStrike" cap="none" normalizeH="0" baseline="0" dirty="0">
                <a:ln>
                  <a:noFill/>
                </a:ln>
                <a:effectLst/>
                <a:latin typeface="MathJax_Main"/>
              </a:rPr>
              <a:t>(</a:t>
            </a:r>
            <a:r>
              <a:rPr kumimoji="0" lang="en-US" altLang="en-US" sz="2000" b="0" i="0" u="none" strike="noStrike" cap="none" normalizeH="0" baseline="0" dirty="0">
                <a:ln>
                  <a:noFill/>
                </a:ln>
                <a:effectLst/>
                <a:latin typeface="MathJax_Math-italic"/>
              </a:rPr>
              <a:t>p</a:t>
            </a:r>
            <a:r>
              <a:rPr kumimoji="0" lang="en-US" altLang="en-US" sz="2000" b="0" i="0" u="none" strike="noStrike" cap="none" normalizeH="0" baseline="-25000" dirty="0">
                <a:ln>
                  <a:noFill/>
                </a:ln>
                <a:effectLst/>
                <a:latin typeface="MathJax_Main"/>
              </a:rPr>
              <a:t>0</a:t>
            </a:r>
            <a:r>
              <a:rPr kumimoji="0" lang="en-US" altLang="en-US" sz="2000" b="0" i="0" u="none" strike="noStrike" cap="none" normalizeH="0" baseline="0" dirty="0">
                <a:ln>
                  <a:noFill/>
                </a:ln>
                <a:effectLst/>
                <a:latin typeface="MathJax_Main"/>
              </a:rPr>
              <a:t>=1,</a:t>
            </a:r>
            <a:r>
              <a:rPr kumimoji="0" lang="en-US" altLang="en-US" sz="2000" b="0" i="0" u="none" strike="noStrike" cap="none" normalizeH="0" baseline="0" dirty="0">
                <a:ln>
                  <a:noFill/>
                </a:ln>
                <a:effectLst/>
                <a:latin typeface="MathJax_Math-italic"/>
              </a:rPr>
              <a:t>p</a:t>
            </a:r>
            <a:r>
              <a:rPr kumimoji="0" lang="en-US" altLang="en-US" sz="2000" b="0" i="0" u="none" strike="noStrike" cap="none" normalizeH="0" baseline="-25000" dirty="0">
                <a:ln>
                  <a:noFill/>
                </a:ln>
                <a:effectLst/>
                <a:latin typeface="MathJax_Main"/>
              </a:rPr>
              <a:t>1</a:t>
            </a:r>
            <a:r>
              <a:rPr kumimoji="0" lang="en-US" altLang="en-US" sz="2000" b="0" i="0" u="none" strike="noStrike" cap="none" normalizeH="0" baseline="0" dirty="0">
                <a:ln>
                  <a:noFill/>
                </a:ln>
                <a:effectLst/>
                <a:latin typeface="MathJax_Main"/>
              </a:rPr>
              <a:t>=1,</a:t>
            </a:r>
            <a:r>
              <a:rPr kumimoji="0" lang="en-US" altLang="en-US" sz="2000" b="0" i="0" u="none" strike="noStrike" cap="none" normalizeH="0" baseline="0" dirty="0">
                <a:ln>
                  <a:noFill/>
                </a:ln>
                <a:effectLst/>
                <a:latin typeface="MathJax_Math-italic"/>
              </a:rPr>
              <a:t>p</a:t>
            </a:r>
            <a:r>
              <a:rPr kumimoji="0" lang="en-US" altLang="en-US" sz="2000" b="0" i="0" u="none" strike="noStrike" cap="none" normalizeH="0" baseline="-25000" dirty="0">
                <a:ln>
                  <a:noFill/>
                </a:ln>
                <a:effectLst/>
                <a:latin typeface="MathJax_Main"/>
              </a:rPr>
              <a:t>2</a:t>
            </a:r>
            <a:r>
              <a:rPr kumimoji="0" lang="en-US" altLang="en-US" sz="2000" b="0" i="0" u="none" strike="noStrike" cap="none" normalizeH="0" baseline="0" dirty="0">
                <a:ln>
                  <a:noFill/>
                </a:ln>
                <a:effectLst/>
                <a:latin typeface="MathJax_Main"/>
              </a:rPr>
              <a:t>=0)</a:t>
            </a:r>
            <a:r>
              <a:rPr kumimoji="0" lang="en-US" altLang="en-US" sz="2000" b="0" i="0" u="none" strike="noStrike" cap="none" normalizeH="0" baseline="0" dirty="0">
                <a:ln>
                  <a:noFill/>
                </a:ln>
                <a:effectLst/>
                <a:latin typeface="Helvetica Neue"/>
              </a:rPr>
              <a:t>, which is represented graphically as follows:</a:t>
            </a:r>
            <a:r>
              <a:rPr kumimoji="0" lang="en-US" altLang="en-US" sz="2000" b="0" i="0" u="none" strike="noStrike" cap="none" normalizeH="0" baseline="0" dirty="0">
                <a:ln>
                  <a:noFill/>
                </a:ln>
                <a:effectLst/>
              </a:rPr>
              <a:t> </a:t>
            </a:r>
          </a:p>
        </p:txBody>
      </p:sp>
      <p:pic>
        <p:nvPicPr>
          <p:cNvPr id="10" name="Picture 9">
            <a:extLst>
              <a:ext uri="{FF2B5EF4-FFF2-40B4-BE49-F238E27FC236}">
                <a16:creationId xmlns:a16="http://schemas.microsoft.com/office/drawing/2014/main" id="{8F7FCA2D-0C06-BBB8-1412-119565831478}"/>
              </a:ext>
            </a:extLst>
          </p:cNvPr>
          <p:cNvPicPr>
            <a:picLocks noChangeAspect="1"/>
          </p:cNvPicPr>
          <p:nvPr/>
        </p:nvPicPr>
        <p:blipFill>
          <a:blip r:embed="rId2"/>
          <a:stretch>
            <a:fillRect/>
          </a:stretch>
        </p:blipFill>
        <p:spPr>
          <a:xfrm>
            <a:off x="597075" y="2306511"/>
            <a:ext cx="6291013" cy="1914045"/>
          </a:xfrm>
          <a:prstGeom prst="rect">
            <a:avLst/>
          </a:prstGeom>
        </p:spPr>
      </p:pic>
      <p:sp>
        <p:nvSpPr>
          <p:cNvPr id="12" name="TextBox 11">
            <a:extLst>
              <a:ext uri="{FF2B5EF4-FFF2-40B4-BE49-F238E27FC236}">
                <a16:creationId xmlns:a16="http://schemas.microsoft.com/office/drawing/2014/main" id="{B13D133A-1F0B-7D15-28F5-9FFAA86CF973}"/>
              </a:ext>
            </a:extLst>
          </p:cNvPr>
          <p:cNvSpPr txBox="1"/>
          <p:nvPr/>
        </p:nvSpPr>
        <p:spPr>
          <a:xfrm>
            <a:off x="606904" y="4787236"/>
            <a:ext cx="5489096" cy="923330"/>
          </a:xfrm>
          <a:prstGeom prst="rect">
            <a:avLst/>
          </a:prstGeom>
          <a:noFill/>
        </p:spPr>
        <p:txBody>
          <a:bodyPr wrap="square">
            <a:spAutoFit/>
          </a:bodyPr>
          <a:lstStyle/>
          <a:p>
            <a:pPr marL="342900" indent="-342900" algn="just">
              <a:buFont typeface="+mj-lt"/>
              <a:buAutoNum type="arabicPeriod" startAt="4"/>
            </a:pPr>
            <a:r>
              <a:rPr lang="en-US" b="0" i="0" dirty="0">
                <a:solidFill>
                  <a:srgbClr val="666666"/>
                </a:solidFill>
                <a:effectLst/>
                <a:latin typeface="Helvetica Neue"/>
              </a:rPr>
              <a:t>To double-check that our solution is correct, we can run the reconstructed LFSR ourselves to be sure that it produces the same keystream:</a:t>
            </a:r>
            <a:endParaRPr lang="en-US" dirty="0"/>
          </a:p>
        </p:txBody>
      </p:sp>
      <p:pic>
        <p:nvPicPr>
          <p:cNvPr id="14" name="Picture 13">
            <a:extLst>
              <a:ext uri="{FF2B5EF4-FFF2-40B4-BE49-F238E27FC236}">
                <a16:creationId xmlns:a16="http://schemas.microsoft.com/office/drawing/2014/main" id="{5B6E5295-D63F-46DD-BD28-3E6C19811F46}"/>
              </a:ext>
            </a:extLst>
          </p:cNvPr>
          <p:cNvPicPr>
            <a:picLocks noChangeAspect="1"/>
          </p:cNvPicPr>
          <p:nvPr/>
        </p:nvPicPr>
        <p:blipFill>
          <a:blip r:embed="rId3"/>
          <a:stretch>
            <a:fillRect/>
          </a:stretch>
        </p:blipFill>
        <p:spPr>
          <a:xfrm>
            <a:off x="7896200" y="2396364"/>
            <a:ext cx="3528392" cy="3820396"/>
          </a:xfrm>
          <a:prstGeom prst="rect">
            <a:avLst/>
          </a:prstGeom>
        </p:spPr>
      </p:pic>
    </p:spTree>
    <p:extLst>
      <p:ext uri="{BB962C8B-B14F-4D97-AF65-F5344CB8AC3E}">
        <p14:creationId xmlns:p14="http://schemas.microsoft.com/office/powerpoint/2010/main" val="2824318481"/>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D2DB-4D9E-4726-8984-BC21D1CE3895}"/>
              </a:ext>
            </a:extLst>
          </p:cNvPr>
          <p:cNvSpPr>
            <a:spLocks noGrp="1"/>
          </p:cNvSpPr>
          <p:nvPr>
            <p:ph type="title"/>
          </p:nvPr>
        </p:nvSpPr>
        <p:spPr/>
        <p:txBody>
          <a:bodyPr/>
          <a:lstStyle/>
          <a:p>
            <a:r>
              <a:rPr lang="en-US" sz="2800" dirty="0"/>
              <a:t>Exercise</a:t>
            </a:r>
          </a:p>
        </p:txBody>
      </p:sp>
      <p:sp>
        <p:nvSpPr>
          <p:cNvPr id="3" name="Content Placeholder 2">
            <a:extLst>
              <a:ext uri="{FF2B5EF4-FFF2-40B4-BE49-F238E27FC236}">
                <a16:creationId xmlns:a16="http://schemas.microsoft.com/office/drawing/2014/main" id="{CB18C4E4-436F-4CAE-AD6D-53B3451DC2C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65764943-39D7-41B4-8EE9-A5E3453273A2}"/>
              </a:ext>
            </a:extLst>
          </p:cNvPr>
          <p:cNvSpPr>
            <a:spLocks noGrp="1"/>
          </p:cNvSpPr>
          <p:nvPr>
            <p:ph type="sldNum" sz="quarter" idx="10"/>
          </p:nvPr>
        </p:nvSpPr>
        <p:spPr/>
        <p:txBody>
          <a:bodyPr/>
          <a:lstStyle/>
          <a:p>
            <a:fld id="{BFC8FBA5-5687-48A1-881C-0B009FFB5F92}" type="slidenum">
              <a:rPr lang="de-DE" altLang="en-US" smtClean="0"/>
              <a:pPr/>
              <a:t>23</a:t>
            </a:fld>
            <a:endParaRPr lang="de-DE" altLang="en-US" dirty="0"/>
          </a:p>
        </p:txBody>
      </p:sp>
      <p:sp>
        <p:nvSpPr>
          <p:cNvPr id="5" name="Footer Placeholder 4">
            <a:extLst>
              <a:ext uri="{FF2B5EF4-FFF2-40B4-BE49-F238E27FC236}">
                <a16:creationId xmlns:a16="http://schemas.microsoft.com/office/drawing/2014/main" id="{89A9DC83-9881-44ED-B65D-A1E6C1E8FDF9}"/>
              </a:ext>
            </a:extLst>
          </p:cNvPr>
          <p:cNvSpPr>
            <a:spLocks noGrp="1"/>
          </p:cNvSpPr>
          <p:nvPr>
            <p:ph type="ftr" sz="quarter" idx="11"/>
          </p:nvPr>
        </p:nvSpPr>
        <p:spPr/>
        <p:txBody>
          <a:bodyPr/>
          <a:lstStyle/>
          <a:p>
            <a:pPr>
              <a:defRPr/>
            </a:pPr>
            <a:r>
              <a:rPr lang="de-DE"/>
              <a:t>Chapter 2 of </a:t>
            </a:r>
            <a:r>
              <a:rPr lang="de-DE" i="1"/>
              <a:t>Understanding Cryptography</a:t>
            </a:r>
            <a:r>
              <a:rPr lang="de-DE"/>
              <a:t> by Christof Paar and Jan Pelzl</a:t>
            </a:r>
          </a:p>
        </p:txBody>
      </p:sp>
      <p:pic>
        <p:nvPicPr>
          <p:cNvPr id="7" name="Picture 6">
            <a:extLst>
              <a:ext uri="{FF2B5EF4-FFF2-40B4-BE49-F238E27FC236}">
                <a16:creationId xmlns:a16="http://schemas.microsoft.com/office/drawing/2014/main" id="{53BB104C-4069-4006-96DB-40221A8E09E5}"/>
              </a:ext>
            </a:extLst>
          </p:cNvPr>
          <p:cNvPicPr>
            <a:picLocks noChangeAspect="1"/>
          </p:cNvPicPr>
          <p:nvPr/>
        </p:nvPicPr>
        <p:blipFill>
          <a:blip r:embed="rId2"/>
          <a:stretch>
            <a:fillRect/>
          </a:stretch>
        </p:blipFill>
        <p:spPr>
          <a:xfrm>
            <a:off x="738520" y="1130300"/>
            <a:ext cx="10765576" cy="2874764"/>
          </a:xfrm>
          <a:prstGeom prst="rect">
            <a:avLst/>
          </a:prstGeom>
        </p:spPr>
      </p:pic>
    </p:spTree>
    <p:extLst>
      <p:ext uri="{BB962C8B-B14F-4D97-AF65-F5344CB8AC3E}">
        <p14:creationId xmlns:p14="http://schemas.microsoft.com/office/powerpoint/2010/main" val="102786310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53EB-6961-4043-9210-D92C7AC34A05}"/>
              </a:ext>
            </a:extLst>
          </p:cNvPr>
          <p:cNvSpPr>
            <a:spLocks noGrp="1"/>
          </p:cNvSpPr>
          <p:nvPr>
            <p:ph type="title"/>
          </p:nvPr>
        </p:nvSpPr>
        <p:spPr/>
        <p:txBody>
          <a:bodyPr/>
          <a:lstStyle/>
          <a:p>
            <a:r>
              <a:rPr lang="en-US" sz="2400" dirty="0"/>
              <a:t>Solution</a:t>
            </a:r>
          </a:p>
        </p:txBody>
      </p:sp>
      <p:sp>
        <p:nvSpPr>
          <p:cNvPr id="3" name="Content Placeholder 2">
            <a:extLst>
              <a:ext uri="{FF2B5EF4-FFF2-40B4-BE49-F238E27FC236}">
                <a16:creationId xmlns:a16="http://schemas.microsoft.com/office/drawing/2014/main" id="{3532736C-14AE-4F86-BD2B-402B2E7AA98D}"/>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1AA86EF-EC24-4059-AD7C-AB9EE8C8EA10}"/>
              </a:ext>
            </a:extLst>
          </p:cNvPr>
          <p:cNvSpPr>
            <a:spLocks noGrp="1"/>
          </p:cNvSpPr>
          <p:nvPr>
            <p:ph type="sldNum" sz="quarter" idx="10"/>
          </p:nvPr>
        </p:nvSpPr>
        <p:spPr/>
        <p:txBody>
          <a:bodyPr/>
          <a:lstStyle/>
          <a:p>
            <a:fld id="{BFC8FBA5-5687-48A1-881C-0B009FFB5F92}" type="slidenum">
              <a:rPr lang="de-DE" altLang="en-US" smtClean="0"/>
              <a:pPr/>
              <a:t>24</a:t>
            </a:fld>
            <a:endParaRPr lang="de-DE" altLang="en-US" dirty="0"/>
          </a:p>
        </p:txBody>
      </p:sp>
      <p:sp>
        <p:nvSpPr>
          <p:cNvPr id="5" name="Footer Placeholder 4">
            <a:extLst>
              <a:ext uri="{FF2B5EF4-FFF2-40B4-BE49-F238E27FC236}">
                <a16:creationId xmlns:a16="http://schemas.microsoft.com/office/drawing/2014/main" id="{A0CCFC72-1D82-4F4B-AD67-3D5018F7A800}"/>
              </a:ext>
            </a:extLst>
          </p:cNvPr>
          <p:cNvSpPr>
            <a:spLocks noGrp="1"/>
          </p:cNvSpPr>
          <p:nvPr>
            <p:ph type="ftr" sz="quarter" idx="11"/>
          </p:nvPr>
        </p:nvSpPr>
        <p:spPr/>
        <p:txBody>
          <a:bodyPr/>
          <a:lstStyle/>
          <a:p>
            <a:pPr>
              <a:defRPr/>
            </a:pPr>
            <a:r>
              <a:rPr lang="de-DE"/>
              <a:t>Chapter 2 of </a:t>
            </a:r>
            <a:r>
              <a:rPr lang="de-DE" i="1"/>
              <a:t>Understanding Cryptography</a:t>
            </a:r>
            <a:r>
              <a:rPr lang="de-DE"/>
              <a:t> by Christof Paar and Jan Pelzl</a:t>
            </a:r>
          </a:p>
        </p:txBody>
      </p:sp>
      <p:pic>
        <p:nvPicPr>
          <p:cNvPr id="7" name="Picture 6">
            <a:extLst>
              <a:ext uri="{FF2B5EF4-FFF2-40B4-BE49-F238E27FC236}">
                <a16:creationId xmlns:a16="http://schemas.microsoft.com/office/drawing/2014/main" id="{385F4DA3-5954-4168-A2FA-72D3A554C988}"/>
              </a:ext>
            </a:extLst>
          </p:cNvPr>
          <p:cNvPicPr>
            <a:picLocks noChangeAspect="1"/>
          </p:cNvPicPr>
          <p:nvPr/>
        </p:nvPicPr>
        <p:blipFill>
          <a:blip r:embed="rId2"/>
          <a:stretch>
            <a:fillRect/>
          </a:stretch>
        </p:blipFill>
        <p:spPr>
          <a:xfrm>
            <a:off x="239185" y="780217"/>
            <a:ext cx="11589039" cy="5169063"/>
          </a:xfrm>
          <a:prstGeom prst="rect">
            <a:avLst/>
          </a:prstGeom>
        </p:spPr>
      </p:pic>
    </p:spTree>
    <p:extLst>
      <p:ext uri="{BB962C8B-B14F-4D97-AF65-F5344CB8AC3E}">
        <p14:creationId xmlns:p14="http://schemas.microsoft.com/office/powerpoint/2010/main" val="4057608488"/>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08BB-F873-4682-8E79-FEA984A3D5C8}"/>
              </a:ext>
            </a:extLst>
          </p:cNvPr>
          <p:cNvSpPr>
            <a:spLocks noGrp="1"/>
          </p:cNvSpPr>
          <p:nvPr>
            <p:ph type="title"/>
          </p:nvPr>
        </p:nvSpPr>
        <p:spPr/>
        <p:txBody>
          <a:bodyPr/>
          <a:lstStyle/>
          <a:p>
            <a:r>
              <a:rPr lang="en-US" dirty="0">
                <a:solidFill>
                  <a:srgbClr val="FF0000"/>
                </a:solidFill>
              </a:rPr>
              <a:t>Homework</a:t>
            </a:r>
          </a:p>
        </p:txBody>
      </p:sp>
      <p:sp>
        <p:nvSpPr>
          <p:cNvPr id="4" name="Slide Number Placeholder 3">
            <a:extLst>
              <a:ext uri="{FF2B5EF4-FFF2-40B4-BE49-F238E27FC236}">
                <a16:creationId xmlns:a16="http://schemas.microsoft.com/office/drawing/2014/main" id="{51215FCD-A0EA-4BD3-A7AB-6B473EBFD110}"/>
              </a:ext>
            </a:extLst>
          </p:cNvPr>
          <p:cNvSpPr>
            <a:spLocks noGrp="1"/>
          </p:cNvSpPr>
          <p:nvPr>
            <p:ph type="sldNum" sz="quarter" idx="10"/>
          </p:nvPr>
        </p:nvSpPr>
        <p:spPr/>
        <p:txBody>
          <a:bodyPr/>
          <a:lstStyle/>
          <a:p>
            <a:fld id="{BFC8FBA5-5687-48A1-881C-0B009FFB5F92}" type="slidenum">
              <a:rPr lang="de-DE" altLang="en-US" smtClean="0"/>
              <a:pPr/>
              <a:t>25</a:t>
            </a:fld>
            <a:endParaRPr lang="de-DE" altLang="en-US" dirty="0"/>
          </a:p>
        </p:txBody>
      </p:sp>
      <p:sp>
        <p:nvSpPr>
          <p:cNvPr id="5" name="Footer Placeholder 4">
            <a:extLst>
              <a:ext uri="{FF2B5EF4-FFF2-40B4-BE49-F238E27FC236}">
                <a16:creationId xmlns:a16="http://schemas.microsoft.com/office/drawing/2014/main" id="{D3DB99A7-D6F6-4591-8CBE-F3853D5FC0A7}"/>
              </a:ext>
            </a:extLst>
          </p:cNvPr>
          <p:cNvSpPr>
            <a:spLocks noGrp="1"/>
          </p:cNvSpPr>
          <p:nvPr>
            <p:ph type="ftr" sz="quarter" idx="11"/>
          </p:nvPr>
        </p:nvSpPr>
        <p:spPr/>
        <p:txBody>
          <a:bodyPr/>
          <a:lstStyle/>
          <a:p>
            <a:pPr>
              <a:defRPr/>
            </a:pPr>
            <a:r>
              <a:rPr lang="de-DE"/>
              <a:t>Chapter 2 of </a:t>
            </a:r>
            <a:r>
              <a:rPr lang="de-DE" i="1"/>
              <a:t>Understanding Cryptography</a:t>
            </a:r>
            <a:r>
              <a:rPr lang="de-DE"/>
              <a:t> by Christof Paar and Jan Pelzl</a:t>
            </a:r>
          </a:p>
        </p:txBody>
      </p:sp>
      <p:pic>
        <p:nvPicPr>
          <p:cNvPr id="8" name="Picture 7">
            <a:extLst>
              <a:ext uri="{FF2B5EF4-FFF2-40B4-BE49-F238E27FC236}">
                <a16:creationId xmlns:a16="http://schemas.microsoft.com/office/drawing/2014/main" id="{06E6DAA9-CA29-97E0-1290-47807BCF2228}"/>
              </a:ext>
            </a:extLst>
          </p:cNvPr>
          <p:cNvPicPr>
            <a:picLocks noChangeAspect="1"/>
          </p:cNvPicPr>
          <p:nvPr/>
        </p:nvPicPr>
        <p:blipFill>
          <a:blip r:embed="rId2"/>
          <a:stretch>
            <a:fillRect/>
          </a:stretch>
        </p:blipFill>
        <p:spPr>
          <a:xfrm>
            <a:off x="532918" y="1005630"/>
            <a:ext cx="11126164" cy="4846740"/>
          </a:xfrm>
          <a:prstGeom prst="rect">
            <a:avLst/>
          </a:prstGeom>
        </p:spPr>
      </p:pic>
    </p:spTree>
    <p:extLst>
      <p:ext uri="{BB962C8B-B14F-4D97-AF65-F5344CB8AC3E}">
        <p14:creationId xmlns:p14="http://schemas.microsoft.com/office/powerpoint/2010/main" val="3018762839"/>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FE84E-1E5C-1908-45C2-7F65FAB91D80}"/>
              </a:ext>
            </a:extLst>
          </p:cNvPr>
          <p:cNvSpPr>
            <a:spLocks noGrp="1"/>
          </p:cNvSpPr>
          <p:nvPr>
            <p:ph type="title"/>
          </p:nvPr>
        </p:nvSpPr>
        <p:spPr/>
        <p:txBody>
          <a:bodyPr/>
          <a:lstStyle/>
          <a:p>
            <a:endParaRPr lang="en-US"/>
          </a:p>
        </p:txBody>
      </p:sp>
      <p:sp>
        <p:nvSpPr>
          <p:cNvPr id="4" name="Slide Number Placeholder 3">
            <a:extLst>
              <a:ext uri="{FF2B5EF4-FFF2-40B4-BE49-F238E27FC236}">
                <a16:creationId xmlns:a16="http://schemas.microsoft.com/office/drawing/2014/main" id="{627B74F2-0FC0-BEDD-F50A-1680F55E0665}"/>
              </a:ext>
            </a:extLst>
          </p:cNvPr>
          <p:cNvSpPr>
            <a:spLocks noGrp="1"/>
          </p:cNvSpPr>
          <p:nvPr>
            <p:ph type="sldNum" sz="quarter" idx="10"/>
          </p:nvPr>
        </p:nvSpPr>
        <p:spPr/>
        <p:txBody>
          <a:bodyPr/>
          <a:lstStyle/>
          <a:p>
            <a:fld id="{BFC8FBA5-5687-48A1-881C-0B009FFB5F92}" type="slidenum">
              <a:rPr lang="de-DE" altLang="en-US" smtClean="0"/>
              <a:pPr/>
              <a:t>26</a:t>
            </a:fld>
            <a:endParaRPr lang="de-DE" altLang="en-US" dirty="0"/>
          </a:p>
        </p:txBody>
      </p:sp>
      <p:sp>
        <p:nvSpPr>
          <p:cNvPr id="5" name="Footer Placeholder 4">
            <a:extLst>
              <a:ext uri="{FF2B5EF4-FFF2-40B4-BE49-F238E27FC236}">
                <a16:creationId xmlns:a16="http://schemas.microsoft.com/office/drawing/2014/main" id="{330FF07C-0EC0-2CC9-7FD8-91A69F837891}"/>
              </a:ext>
            </a:extLst>
          </p:cNvPr>
          <p:cNvSpPr>
            <a:spLocks noGrp="1"/>
          </p:cNvSpPr>
          <p:nvPr>
            <p:ph type="ftr" sz="quarter" idx="11"/>
          </p:nvPr>
        </p:nvSpPr>
        <p:spPr/>
        <p:txBody>
          <a:bodyPr/>
          <a:lstStyle/>
          <a:p>
            <a:pPr>
              <a:defRPr/>
            </a:pPr>
            <a:r>
              <a:rPr lang="de-DE"/>
              <a:t>Chapter 2 of </a:t>
            </a:r>
            <a:r>
              <a:rPr lang="de-DE" i="1"/>
              <a:t>Understanding Cryptography</a:t>
            </a:r>
            <a:r>
              <a:rPr lang="de-DE"/>
              <a:t> by Christof Paar and Jan Pelzl</a:t>
            </a:r>
          </a:p>
        </p:txBody>
      </p:sp>
      <p:pic>
        <p:nvPicPr>
          <p:cNvPr id="7" name="Picture 6">
            <a:extLst>
              <a:ext uri="{FF2B5EF4-FFF2-40B4-BE49-F238E27FC236}">
                <a16:creationId xmlns:a16="http://schemas.microsoft.com/office/drawing/2014/main" id="{6C5A0AAA-67A9-92E8-BD97-5AE47DECF2EB}"/>
              </a:ext>
            </a:extLst>
          </p:cNvPr>
          <p:cNvPicPr>
            <a:picLocks noChangeAspect="1"/>
          </p:cNvPicPr>
          <p:nvPr/>
        </p:nvPicPr>
        <p:blipFill>
          <a:blip r:embed="rId2"/>
          <a:stretch>
            <a:fillRect/>
          </a:stretch>
        </p:blipFill>
        <p:spPr>
          <a:xfrm>
            <a:off x="549704" y="325171"/>
            <a:ext cx="10316242" cy="5120053"/>
          </a:xfrm>
          <a:prstGeom prst="rect">
            <a:avLst/>
          </a:prstGeom>
        </p:spPr>
      </p:pic>
    </p:spTree>
    <p:extLst>
      <p:ext uri="{BB962C8B-B14F-4D97-AF65-F5344CB8AC3E}">
        <p14:creationId xmlns:p14="http://schemas.microsoft.com/office/powerpoint/2010/main" val="19608709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ußzeilenplatzhalter 4">
            <a:extLst>
              <a:ext uri="{FF2B5EF4-FFF2-40B4-BE49-F238E27FC236}">
                <a16:creationId xmlns:a16="http://schemas.microsoft.com/office/drawing/2014/main" id="{1C35E0CA-73AA-496E-AB3A-622B0336C0A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Chapter 2 of Understanding Cryptography by Christof Paar and Jan Pelzl</a:t>
            </a:r>
            <a:endParaRPr lang="de-DE" altLang="en-US"/>
          </a:p>
        </p:txBody>
      </p:sp>
      <p:sp>
        <p:nvSpPr>
          <p:cNvPr id="22531" name="Rectangle 2">
            <a:extLst>
              <a:ext uri="{FF2B5EF4-FFF2-40B4-BE49-F238E27FC236}">
                <a16:creationId xmlns:a16="http://schemas.microsoft.com/office/drawing/2014/main" id="{AAF61214-ED8B-4A8E-9D6F-107A268BEFFD}"/>
              </a:ext>
            </a:extLst>
          </p:cNvPr>
          <p:cNvSpPr>
            <a:spLocks noGrp="1" noChangeArrowheads="1"/>
          </p:cNvSpPr>
          <p:nvPr>
            <p:ph type="title"/>
          </p:nvPr>
        </p:nvSpPr>
        <p:spPr/>
        <p:txBody>
          <a:bodyPr/>
          <a:lstStyle/>
          <a:p>
            <a:r>
              <a:rPr lang="de-DE" altLang="en-US"/>
              <a:t>Stream Ciphers in the Field of Cryptology</a:t>
            </a:r>
          </a:p>
        </p:txBody>
      </p:sp>
      <p:grpSp>
        <p:nvGrpSpPr>
          <p:cNvPr id="2" name="Group 54">
            <a:extLst>
              <a:ext uri="{FF2B5EF4-FFF2-40B4-BE49-F238E27FC236}">
                <a16:creationId xmlns:a16="http://schemas.microsoft.com/office/drawing/2014/main" id="{C2317247-FA7E-4005-8CD1-102066052601}"/>
              </a:ext>
            </a:extLst>
          </p:cNvPr>
          <p:cNvGrpSpPr>
            <a:grpSpLocks/>
          </p:cNvGrpSpPr>
          <p:nvPr/>
        </p:nvGrpSpPr>
        <p:grpSpPr bwMode="auto">
          <a:xfrm>
            <a:off x="6456364" y="1196975"/>
            <a:ext cx="1800225" cy="463550"/>
            <a:chOff x="3107" y="754"/>
            <a:chExt cx="1134" cy="292"/>
          </a:xfrm>
        </p:grpSpPr>
        <p:sp>
          <p:nvSpPr>
            <p:cNvPr id="22572" name="AutoShape 21">
              <a:extLst>
                <a:ext uri="{FF2B5EF4-FFF2-40B4-BE49-F238E27FC236}">
                  <a16:creationId xmlns:a16="http://schemas.microsoft.com/office/drawing/2014/main" id="{A2C18F10-9BF1-4B8F-86BB-80026C43AB3E}"/>
                </a:ext>
              </a:extLst>
            </p:cNvPr>
            <p:cNvSpPr>
              <a:spLocks noChangeArrowheads="1"/>
            </p:cNvSpPr>
            <p:nvPr/>
          </p:nvSpPr>
          <p:spPr bwMode="auto">
            <a:xfrm>
              <a:off x="3107" y="774"/>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p:txBody>
        </p:sp>
        <p:sp>
          <p:nvSpPr>
            <p:cNvPr id="22573" name="Text Box 29">
              <a:extLst>
                <a:ext uri="{FF2B5EF4-FFF2-40B4-BE49-F238E27FC236}">
                  <a16:creationId xmlns:a16="http://schemas.microsoft.com/office/drawing/2014/main" id="{E93E1CD4-3946-461A-831B-B5691C83D259}"/>
                </a:ext>
              </a:extLst>
            </p:cNvPr>
            <p:cNvSpPr txBox="1">
              <a:spLocks noChangeArrowheads="1"/>
            </p:cNvSpPr>
            <p:nvPr/>
          </p:nvSpPr>
          <p:spPr bwMode="auto">
            <a:xfrm>
              <a:off x="3243" y="754"/>
              <a:ext cx="59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sz="2000"/>
            </a:p>
          </p:txBody>
        </p:sp>
        <p:sp>
          <p:nvSpPr>
            <p:cNvPr id="22574" name="Text Box 30">
              <a:extLst>
                <a:ext uri="{FF2B5EF4-FFF2-40B4-BE49-F238E27FC236}">
                  <a16:creationId xmlns:a16="http://schemas.microsoft.com/office/drawing/2014/main" id="{7B6B42CE-2C97-447E-B0C9-C26D02395585}"/>
                </a:ext>
              </a:extLst>
            </p:cNvPr>
            <p:cNvSpPr txBox="1">
              <a:spLocks noChangeArrowheads="1"/>
            </p:cNvSpPr>
            <p:nvPr/>
          </p:nvSpPr>
          <p:spPr bwMode="auto">
            <a:xfrm>
              <a:off x="3152" y="819"/>
              <a:ext cx="10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de-DE" altLang="en-US" dirty="0"/>
                <a:t>Cryptology</a:t>
              </a:r>
            </a:p>
          </p:txBody>
        </p:sp>
      </p:grpSp>
      <p:grpSp>
        <p:nvGrpSpPr>
          <p:cNvPr id="3" name="Group 62">
            <a:extLst>
              <a:ext uri="{FF2B5EF4-FFF2-40B4-BE49-F238E27FC236}">
                <a16:creationId xmlns:a16="http://schemas.microsoft.com/office/drawing/2014/main" id="{6781322D-0A00-4C19-B10B-CF530F7D5C3A}"/>
              </a:ext>
            </a:extLst>
          </p:cNvPr>
          <p:cNvGrpSpPr>
            <a:grpSpLocks/>
          </p:cNvGrpSpPr>
          <p:nvPr/>
        </p:nvGrpSpPr>
        <p:grpSpPr bwMode="auto">
          <a:xfrm>
            <a:off x="4656139" y="1660525"/>
            <a:ext cx="5329237" cy="1079500"/>
            <a:chOff x="1973" y="1046"/>
            <a:chExt cx="3357" cy="680"/>
          </a:xfrm>
        </p:grpSpPr>
        <p:grpSp>
          <p:nvGrpSpPr>
            <p:cNvPr id="22562" name="Group 55">
              <a:extLst>
                <a:ext uri="{FF2B5EF4-FFF2-40B4-BE49-F238E27FC236}">
                  <a16:creationId xmlns:a16="http://schemas.microsoft.com/office/drawing/2014/main" id="{9EB53544-525A-4922-98B5-A9E613607E51}"/>
                </a:ext>
              </a:extLst>
            </p:cNvPr>
            <p:cNvGrpSpPr>
              <a:grpSpLocks/>
            </p:cNvGrpSpPr>
            <p:nvPr/>
          </p:nvGrpSpPr>
          <p:grpSpPr bwMode="auto">
            <a:xfrm>
              <a:off x="1973" y="1454"/>
              <a:ext cx="1134" cy="272"/>
              <a:chOff x="1973" y="1454"/>
              <a:chExt cx="1134" cy="272"/>
            </a:xfrm>
          </p:grpSpPr>
          <p:sp>
            <p:nvSpPr>
              <p:cNvPr id="22570" name="AutoShape 23">
                <a:extLst>
                  <a:ext uri="{FF2B5EF4-FFF2-40B4-BE49-F238E27FC236}">
                    <a16:creationId xmlns:a16="http://schemas.microsoft.com/office/drawing/2014/main" id="{24C36C5B-6D74-402F-8316-2A8DA73F0653}"/>
                  </a:ext>
                </a:extLst>
              </p:cNvPr>
              <p:cNvSpPr>
                <a:spLocks noChangeArrowheads="1"/>
              </p:cNvSpPr>
              <p:nvPr/>
            </p:nvSpPr>
            <p:spPr bwMode="auto">
              <a:xfrm>
                <a:off x="1973" y="1454"/>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p:txBody>
          </p:sp>
          <p:sp>
            <p:nvSpPr>
              <p:cNvPr id="22571" name="Text Box 31">
                <a:extLst>
                  <a:ext uri="{FF2B5EF4-FFF2-40B4-BE49-F238E27FC236}">
                    <a16:creationId xmlns:a16="http://schemas.microsoft.com/office/drawing/2014/main" id="{12857018-393A-43AA-8E3F-54D629985FB5}"/>
                  </a:ext>
                </a:extLst>
              </p:cNvPr>
              <p:cNvSpPr txBox="1">
                <a:spLocks noChangeArrowheads="1"/>
              </p:cNvSpPr>
              <p:nvPr/>
            </p:nvSpPr>
            <p:spPr bwMode="auto">
              <a:xfrm>
                <a:off x="2018" y="1499"/>
                <a:ext cx="10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de-DE" altLang="en-US"/>
                  <a:t>Cryptography</a:t>
                </a:r>
              </a:p>
            </p:txBody>
          </p:sp>
        </p:grpSp>
        <p:grpSp>
          <p:nvGrpSpPr>
            <p:cNvPr id="22563" name="Group 56">
              <a:extLst>
                <a:ext uri="{FF2B5EF4-FFF2-40B4-BE49-F238E27FC236}">
                  <a16:creationId xmlns:a16="http://schemas.microsoft.com/office/drawing/2014/main" id="{2E7DAC7C-0105-429B-9FD4-0BBADDFD5D37}"/>
                </a:ext>
              </a:extLst>
            </p:cNvPr>
            <p:cNvGrpSpPr>
              <a:grpSpLocks/>
            </p:cNvGrpSpPr>
            <p:nvPr/>
          </p:nvGrpSpPr>
          <p:grpSpPr bwMode="auto">
            <a:xfrm>
              <a:off x="4196" y="1454"/>
              <a:ext cx="1134" cy="272"/>
              <a:chOff x="4196" y="1454"/>
              <a:chExt cx="1134" cy="272"/>
            </a:xfrm>
          </p:grpSpPr>
          <p:sp>
            <p:nvSpPr>
              <p:cNvPr id="22568" name="AutoShape 22">
                <a:extLst>
                  <a:ext uri="{FF2B5EF4-FFF2-40B4-BE49-F238E27FC236}">
                    <a16:creationId xmlns:a16="http://schemas.microsoft.com/office/drawing/2014/main" id="{53C0BA8C-8C51-4C7B-8C9B-E13B93686975}"/>
                  </a:ext>
                </a:extLst>
              </p:cNvPr>
              <p:cNvSpPr>
                <a:spLocks noChangeArrowheads="1"/>
              </p:cNvSpPr>
              <p:nvPr/>
            </p:nvSpPr>
            <p:spPr bwMode="auto">
              <a:xfrm>
                <a:off x="4196" y="1454"/>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p:txBody>
          </p:sp>
          <p:sp>
            <p:nvSpPr>
              <p:cNvPr id="22569" name="Text Box 32">
                <a:extLst>
                  <a:ext uri="{FF2B5EF4-FFF2-40B4-BE49-F238E27FC236}">
                    <a16:creationId xmlns:a16="http://schemas.microsoft.com/office/drawing/2014/main" id="{FAA4A7BD-315E-4390-B1FA-DC64F2877B2D}"/>
                  </a:ext>
                </a:extLst>
              </p:cNvPr>
              <p:cNvSpPr txBox="1">
                <a:spLocks noChangeArrowheads="1"/>
              </p:cNvSpPr>
              <p:nvPr/>
            </p:nvSpPr>
            <p:spPr bwMode="auto">
              <a:xfrm>
                <a:off x="4241" y="1499"/>
                <a:ext cx="108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de-DE" altLang="en-US" dirty="0"/>
                  <a:t>Cryptanalysis</a:t>
                </a:r>
              </a:p>
            </p:txBody>
          </p:sp>
        </p:grpSp>
        <p:sp>
          <p:nvSpPr>
            <p:cNvPr id="22564" name="Line 40">
              <a:extLst>
                <a:ext uri="{FF2B5EF4-FFF2-40B4-BE49-F238E27FC236}">
                  <a16:creationId xmlns:a16="http://schemas.microsoft.com/office/drawing/2014/main" id="{7BE6D69A-927D-4923-AF0A-03FB087098B8}"/>
                </a:ext>
              </a:extLst>
            </p:cNvPr>
            <p:cNvSpPr>
              <a:spLocks noChangeShapeType="1"/>
            </p:cNvSpPr>
            <p:nvPr/>
          </p:nvSpPr>
          <p:spPr bwMode="auto">
            <a:xfrm>
              <a:off x="3651" y="104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565" name="Line 41">
              <a:extLst>
                <a:ext uri="{FF2B5EF4-FFF2-40B4-BE49-F238E27FC236}">
                  <a16:creationId xmlns:a16="http://schemas.microsoft.com/office/drawing/2014/main" id="{01C59046-D3A2-49F7-8B90-DA28EE95553D}"/>
                </a:ext>
              </a:extLst>
            </p:cNvPr>
            <p:cNvSpPr>
              <a:spLocks noChangeShapeType="1"/>
            </p:cNvSpPr>
            <p:nvPr/>
          </p:nvSpPr>
          <p:spPr bwMode="auto">
            <a:xfrm>
              <a:off x="2517" y="1227"/>
              <a:ext cx="22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566" name="Line 42">
              <a:extLst>
                <a:ext uri="{FF2B5EF4-FFF2-40B4-BE49-F238E27FC236}">
                  <a16:creationId xmlns:a16="http://schemas.microsoft.com/office/drawing/2014/main" id="{3CA9B01D-DD61-43C6-9CFB-EB250B15E8D7}"/>
                </a:ext>
              </a:extLst>
            </p:cNvPr>
            <p:cNvSpPr>
              <a:spLocks noChangeShapeType="1"/>
            </p:cNvSpPr>
            <p:nvPr/>
          </p:nvSpPr>
          <p:spPr bwMode="auto">
            <a:xfrm>
              <a:off x="2517" y="1227"/>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2567" name="Line 43">
              <a:extLst>
                <a:ext uri="{FF2B5EF4-FFF2-40B4-BE49-F238E27FC236}">
                  <a16:creationId xmlns:a16="http://schemas.microsoft.com/office/drawing/2014/main" id="{542470CE-33A8-4543-967C-4ABD38542CEE}"/>
                </a:ext>
              </a:extLst>
            </p:cNvPr>
            <p:cNvSpPr>
              <a:spLocks noChangeShapeType="1"/>
            </p:cNvSpPr>
            <p:nvPr/>
          </p:nvSpPr>
          <p:spPr bwMode="auto">
            <a:xfrm>
              <a:off x="4785" y="1227"/>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6" name="Group 63">
            <a:extLst>
              <a:ext uri="{FF2B5EF4-FFF2-40B4-BE49-F238E27FC236}">
                <a16:creationId xmlns:a16="http://schemas.microsoft.com/office/drawing/2014/main" id="{C5FF6475-3A44-4C6E-86C9-77ADEE6E02C6}"/>
              </a:ext>
            </a:extLst>
          </p:cNvPr>
          <p:cNvGrpSpPr>
            <a:grpSpLocks/>
          </p:cNvGrpSpPr>
          <p:nvPr/>
        </p:nvGrpSpPr>
        <p:grpSpPr bwMode="auto">
          <a:xfrm>
            <a:off x="2351089" y="2740025"/>
            <a:ext cx="6408737" cy="1225550"/>
            <a:chOff x="521" y="1726"/>
            <a:chExt cx="4037" cy="772"/>
          </a:xfrm>
        </p:grpSpPr>
        <p:grpSp>
          <p:nvGrpSpPr>
            <p:cNvPr id="22548" name="Group 57">
              <a:extLst>
                <a:ext uri="{FF2B5EF4-FFF2-40B4-BE49-F238E27FC236}">
                  <a16:creationId xmlns:a16="http://schemas.microsoft.com/office/drawing/2014/main" id="{8A8E4964-7A1F-4058-A547-CCB614B0DF04}"/>
                </a:ext>
              </a:extLst>
            </p:cNvPr>
            <p:cNvGrpSpPr>
              <a:grpSpLocks/>
            </p:cNvGrpSpPr>
            <p:nvPr/>
          </p:nvGrpSpPr>
          <p:grpSpPr bwMode="auto">
            <a:xfrm>
              <a:off x="521" y="2226"/>
              <a:ext cx="1135" cy="272"/>
              <a:chOff x="521" y="2226"/>
              <a:chExt cx="1135" cy="272"/>
            </a:xfrm>
          </p:grpSpPr>
          <p:sp>
            <p:nvSpPr>
              <p:cNvPr id="22560" name="AutoShape 26">
                <a:extLst>
                  <a:ext uri="{FF2B5EF4-FFF2-40B4-BE49-F238E27FC236}">
                    <a16:creationId xmlns:a16="http://schemas.microsoft.com/office/drawing/2014/main" id="{FFA0BB30-49F2-4FC6-B041-416C93E01B92}"/>
                  </a:ext>
                </a:extLst>
              </p:cNvPr>
              <p:cNvSpPr>
                <a:spLocks noChangeArrowheads="1"/>
              </p:cNvSpPr>
              <p:nvPr/>
            </p:nvSpPr>
            <p:spPr bwMode="auto">
              <a:xfrm>
                <a:off x="521" y="2226"/>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p:txBody>
          </p:sp>
          <p:sp>
            <p:nvSpPr>
              <p:cNvPr id="22561" name="Text Box 33">
                <a:extLst>
                  <a:ext uri="{FF2B5EF4-FFF2-40B4-BE49-F238E27FC236}">
                    <a16:creationId xmlns:a16="http://schemas.microsoft.com/office/drawing/2014/main" id="{99535F39-A9EC-4889-BFAF-4D899A46E937}"/>
                  </a:ext>
                </a:extLst>
              </p:cNvPr>
              <p:cNvSpPr txBox="1">
                <a:spLocks noChangeArrowheads="1"/>
              </p:cNvSpPr>
              <p:nvPr/>
            </p:nvSpPr>
            <p:spPr bwMode="auto">
              <a:xfrm>
                <a:off x="567" y="2271"/>
                <a:ext cx="10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de-DE" altLang="en-US" sz="1400" b="1"/>
                  <a:t>Symmetric Ciphers</a:t>
                </a:r>
              </a:p>
            </p:txBody>
          </p:sp>
        </p:grpSp>
        <p:grpSp>
          <p:nvGrpSpPr>
            <p:cNvPr id="22549" name="Group 58">
              <a:extLst>
                <a:ext uri="{FF2B5EF4-FFF2-40B4-BE49-F238E27FC236}">
                  <a16:creationId xmlns:a16="http://schemas.microsoft.com/office/drawing/2014/main" id="{A55F3A0D-9D11-4C64-9D69-67AB8A51E71C}"/>
                </a:ext>
              </a:extLst>
            </p:cNvPr>
            <p:cNvGrpSpPr>
              <a:grpSpLocks/>
            </p:cNvGrpSpPr>
            <p:nvPr/>
          </p:nvGrpSpPr>
          <p:grpSpPr bwMode="auto">
            <a:xfrm>
              <a:off x="1973" y="2226"/>
              <a:ext cx="1134" cy="272"/>
              <a:chOff x="1973" y="2226"/>
              <a:chExt cx="1134" cy="272"/>
            </a:xfrm>
          </p:grpSpPr>
          <p:sp>
            <p:nvSpPr>
              <p:cNvPr id="22558" name="AutoShape 25">
                <a:extLst>
                  <a:ext uri="{FF2B5EF4-FFF2-40B4-BE49-F238E27FC236}">
                    <a16:creationId xmlns:a16="http://schemas.microsoft.com/office/drawing/2014/main" id="{24135FBE-F7E0-4A11-B23B-7BB5432DBED3}"/>
                  </a:ext>
                </a:extLst>
              </p:cNvPr>
              <p:cNvSpPr>
                <a:spLocks noChangeArrowheads="1"/>
              </p:cNvSpPr>
              <p:nvPr/>
            </p:nvSpPr>
            <p:spPr bwMode="auto">
              <a:xfrm>
                <a:off x="1973" y="2226"/>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p:txBody>
          </p:sp>
          <p:sp>
            <p:nvSpPr>
              <p:cNvPr id="22559" name="Text Box 34">
                <a:extLst>
                  <a:ext uri="{FF2B5EF4-FFF2-40B4-BE49-F238E27FC236}">
                    <a16:creationId xmlns:a16="http://schemas.microsoft.com/office/drawing/2014/main" id="{B33C7351-6D48-4A9A-8A49-4F8F19EC31A6}"/>
                  </a:ext>
                </a:extLst>
              </p:cNvPr>
              <p:cNvSpPr txBox="1">
                <a:spLocks noChangeArrowheads="1"/>
              </p:cNvSpPr>
              <p:nvPr/>
            </p:nvSpPr>
            <p:spPr bwMode="auto">
              <a:xfrm>
                <a:off x="1973" y="2271"/>
                <a:ext cx="10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de-DE" altLang="en-US" sz="1400" b="1"/>
                  <a:t>Asymmetric Ciphers</a:t>
                </a:r>
              </a:p>
            </p:txBody>
          </p:sp>
        </p:grpSp>
        <p:grpSp>
          <p:nvGrpSpPr>
            <p:cNvPr id="22550" name="Group 59">
              <a:extLst>
                <a:ext uri="{FF2B5EF4-FFF2-40B4-BE49-F238E27FC236}">
                  <a16:creationId xmlns:a16="http://schemas.microsoft.com/office/drawing/2014/main" id="{CE366F7C-A13D-4781-87F9-A311E2F232AF}"/>
                </a:ext>
              </a:extLst>
            </p:cNvPr>
            <p:cNvGrpSpPr>
              <a:grpSpLocks/>
            </p:cNvGrpSpPr>
            <p:nvPr/>
          </p:nvGrpSpPr>
          <p:grpSpPr bwMode="auto">
            <a:xfrm>
              <a:off x="3424" y="2225"/>
              <a:ext cx="1134" cy="272"/>
              <a:chOff x="3424" y="2225"/>
              <a:chExt cx="1134" cy="272"/>
            </a:xfrm>
          </p:grpSpPr>
          <p:sp>
            <p:nvSpPr>
              <p:cNvPr id="22556" name="AutoShape 24">
                <a:extLst>
                  <a:ext uri="{FF2B5EF4-FFF2-40B4-BE49-F238E27FC236}">
                    <a16:creationId xmlns:a16="http://schemas.microsoft.com/office/drawing/2014/main" id="{06113CB0-4BE5-4E4E-AA09-98BB3D87BD9A}"/>
                  </a:ext>
                </a:extLst>
              </p:cNvPr>
              <p:cNvSpPr>
                <a:spLocks noChangeArrowheads="1"/>
              </p:cNvSpPr>
              <p:nvPr/>
            </p:nvSpPr>
            <p:spPr bwMode="auto">
              <a:xfrm>
                <a:off x="3424" y="2225"/>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p:txBody>
          </p:sp>
          <p:sp>
            <p:nvSpPr>
              <p:cNvPr id="22557" name="Text Box 35">
                <a:extLst>
                  <a:ext uri="{FF2B5EF4-FFF2-40B4-BE49-F238E27FC236}">
                    <a16:creationId xmlns:a16="http://schemas.microsoft.com/office/drawing/2014/main" id="{EBE0ABAC-AF33-43E1-A1D1-F46679A5733C}"/>
                  </a:ext>
                </a:extLst>
              </p:cNvPr>
              <p:cNvSpPr txBox="1">
                <a:spLocks noChangeArrowheads="1"/>
              </p:cNvSpPr>
              <p:nvPr/>
            </p:nvSpPr>
            <p:spPr bwMode="auto">
              <a:xfrm>
                <a:off x="3424" y="2270"/>
                <a:ext cx="10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de-DE" altLang="en-US" sz="1400" b="1" dirty="0"/>
                  <a:t>Protocols </a:t>
                </a:r>
              </a:p>
            </p:txBody>
          </p:sp>
        </p:grpSp>
        <p:sp>
          <p:nvSpPr>
            <p:cNvPr id="22551" name="Line 44">
              <a:extLst>
                <a:ext uri="{FF2B5EF4-FFF2-40B4-BE49-F238E27FC236}">
                  <a16:creationId xmlns:a16="http://schemas.microsoft.com/office/drawing/2014/main" id="{CEE8A2B9-F7F9-4B11-9749-AE2D6572463C}"/>
                </a:ext>
              </a:extLst>
            </p:cNvPr>
            <p:cNvSpPr>
              <a:spLocks noChangeShapeType="1"/>
            </p:cNvSpPr>
            <p:nvPr/>
          </p:nvSpPr>
          <p:spPr bwMode="auto">
            <a:xfrm>
              <a:off x="2517" y="1726"/>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552" name="Line 46">
              <a:extLst>
                <a:ext uri="{FF2B5EF4-FFF2-40B4-BE49-F238E27FC236}">
                  <a16:creationId xmlns:a16="http://schemas.microsoft.com/office/drawing/2014/main" id="{D391326A-F685-4F61-8E5A-66A44472CB9A}"/>
                </a:ext>
              </a:extLst>
            </p:cNvPr>
            <p:cNvSpPr>
              <a:spLocks noChangeShapeType="1"/>
            </p:cNvSpPr>
            <p:nvPr/>
          </p:nvSpPr>
          <p:spPr bwMode="auto">
            <a:xfrm>
              <a:off x="1111" y="1953"/>
              <a:ext cx="28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553" name="Line 47">
              <a:extLst>
                <a:ext uri="{FF2B5EF4-FFF2-40B4-BE49-F238E27FC236}">
                  <a16:creationId xmlns:a16="http://schemas.microsoft.com/office/drawing/2014/main" id="{91270483-FC53-4D39-8846-C1F9713AC730}"/>
                </a:ext>
              </a:extLst>
            </p:cNvPr>
            <p:cNvSpPr>
              <a:spLocks noChangeShapeType="1"/>
            </p:cNvSpPr>
            <p:nvPr/>
          </p:nvSpPr>
          <p:spPr bwMode="auto">
            <a:xfrm>
              <a:off x="3969" y="195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2554" name="Line 48">
              <a:extLst>
                <a:ext uri="{FF2B5EF4-FFF2-40B4-BE49-F238E27FC236}">
                  <a16:creationId xmlns:a16="http://schemas.microsoft.com/office/drawing/2014/main" id="{6E3F90A5-A052-47CD-BF8C-73915B0A2CD4}"/>
                </a:ext>
              </a:extLst>
            </p:cNvPr>
            <p:cNvSpPr>
              <a:spLocks noChangeShapeType="1"/>
            </p:cNvSpPr>
            <p:nvPr/>
          </p:nvSpPr>
          <p:spPr bwMode="auto">
            <a:xfrm>
              <a:off x="2517" y="195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2555" name="Line 49">
              <a:extLst>
                <a:ext uri="{FF2B5EF4-FFF2-40B4-BE49-F238E27FC236}">
                  <a16:creationId xmlns:a16="http://schemas.microsoft.com/office/drawing/2014/main" id="{8D02FE39-B9F6-4872-BD8C-E821CAE262EB}"/>
                </a:ext>
              </a:extLst>
            </p:cNvPr>
            <p:cNvSpPr>
              <a:spLocks noChangeShapeType="1"/>
            </p:cNvSpPr>
            <p:nvPr/>
          </p:nvSpPr>
          <p:spPr bwMode="auto">
            <a:xfrm>
              <a:off x="1111" y="1953"/>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grpSp>
        <p:nvGrpSpPr>
          <p:cNvPr id="10" name="Group 64">
            <a:extLst>
              <a:ext uri="{FF2B5EF4-FFF2-40B4-BE49-F238E27FC236}">
                <a16:creationId xmlns:a16="http://schemas.microsoft.com/office/drawing/2014/main" id="{954D74ED-272F-4F4B-AE45-585BA219627D}"/>
              </a:ext>
            </a:extLst>
          </p:cNvPr>
          <p:cNvGrpSpPr>
            <a:grpSpLocks/>
          </p:cNvGrpSpPr>
          <p:nvPr/>
        </p:nvGrpSpPr>
        <p:grpSpPr bwMode="auto">
          <a:xfrm>
            <a:off x="1776414" y="3963988"/>
            <a:ext cx="4103687" cy="1225550"/>
            <a:chOff x="159" y="2497"/>
            <a:chExt cx="2585" cy="772"/>
          </a:xfrm>
        </p:grpSpPr>
        <p:grpSp>
          <p:nvGrpSpPr>
            <p:cNvPr id="22538" name="Group 60">
              <a:extLst>
                <a:ext uri="{FF2B5EF4-FFF2-40B4-BE49-F238E27FC236}">
                  <a16:creationId xmlns:a16="http://schemas.microsoft.com/office/drawing/2014/main" id="{3CB1B554-0654-458A-B374-A3407B5ABCD1}"/>
                </a:ext>
              </a:extLst>
            </p:cNvPr>
            <p:cNvGrpSpPr>
              <a:grpSpLocks/>
            </p:cNvGrpSpPr>
            <p:nvPr/>
          </p:nvGrpSpPr>
          <p:grpSpPr bwMode="auto">
            <a:xfrm>
              <a:off x="159" y="2997"/>
              <a:ext cx="1134" cy="272"/>
              <a:chOff x="159" y="2997"/>
              <a:chExt cx="1134" cy="272"/>
            </a:xfrm>
          </p:grpSpPr>
          <p:sp>
            <p:nvSpPr>
              <p:cNvPr id="22546" name="AutoShape 28">
                <a:extLst>
                  <a:ext uri="{FF2B5EF4-FFF2-40B4-BE49-F238E27FC236}">
                    <a16:creationId xmlns:a16="http://schemas.microsoft.com/office/drawing/2014/main" id="{596F1477-1F91-4CFD-9DBA-82DCC679C0DB}"/>
                  </a:ext>
                </a:extLst>
              </p:cNvPr>
              <p:cNvSpPr>
                <a:spLocks noChangeArrowheads="1"/>
              </p:cNvSpPr>
              <p:nvPr/>
            </p:nvSpPr>
            <p:spPr bwMode="auto">
              <a:xfrm>
                <a:off x="159" y="2997"/>
                <a:ext cx="1134" cy="272"/>
              </a:xfrm>
              <a:prstGeom prst="flowChartTerminator">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p:txBody>
          </p:sp>
          <p:sp>
            <p:nvSpPr>
              <p:cNvPr id="22547" name="Text Box 36">
                <a:extLst>
                  <a:ext uri="{FF2B5EF4-FFF2-40B4-BE49-F238E27FC236}">
                    <a16:creationId xmlns:a16="http://schemas.microsoft.com/office/drawing/2014/main" id="{C8B1C9A3-EBF0-4B11-A05E-00A4E96BA0BF}"/>
                  </a:ext>
                </a:extLst>
              </p:cNvPr>
              <p:cNvSpPr txBox="1">
                <a:spLocks noChangeArrowheads="1"/>
              </p:cNvSpPr>
              <p:nvPr/>
            </p:nvSpPr>
            <p:spPr bwMode="auto">
              <a:xfrm>
                <a:off x="204" y="3042"/>
                <a:ext cx="108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de-DE" altLang="en-US" sz="1400" b="1"/>
                  <a:t>Block Ciphers</a:t>
                </a:r>
              </a:p>
            </p:txBody>
          </p:sp>
        </p:grpSp>
        <p:grpSp>
          <p:nvGrpSpPr>
            <p:cNvPr id="22539" name="Group 61">
              <a:extLst>
                <a:ext uri="{FF2B5EF4-FFF2-40B4-BE49-F238E27FC236}">
                  <a16:creationId xmlns:a16="http://schemas.microsoft.com/office/drawing/2014/main" id="{EDB0FBAB-2C2E-4F02-89E7-C5FEC505CDFD}"/>
                </a:ext>
              </a:extLst>
            </p:cNvPr>
            <p:cNvGrpSpPr>
              <a:grpSpLocks/>
            </p:cNvGrpSpPr>
            <p:nvPr/>
          </p:nvGrpSpPr>
          <p:grpSpPr bwMode="auto">
            <a:xfrm>
              <a:off x="1610" y="2997"/>
              <a:ext cx="1134" cy="272"/>
              <a:chOff x="1610" y="2997"/>
              <a:chExt cx="1134" cy="272"/>
            </a:xfrm>
          </p:grpSpPr>
          <p:sp>
            <p:nvSpPr>
              <p:cNvPr id="22544" name="AutoShape 27">
                <a:extLst>
                  <a:ext uri="{FF2B5EF4-FFF2-40B4-BE49-F238E27FC236}">
                    <a16:creationId xmlns:a16="http://schemas.microsoft.com/office/drawing/2014/main" id="{6F65F5CD-175D-402A-89A5-4A050C9566C5}"/>
                  </a:ext>
                </a:extLst>
              </p:cNvPr>
              <p:cNvSpPr>
                <a:spLocks noChangeArrowheads="1"/>
              </p:cNvSpPr>
              <p:nvPr/>
            </p:nvSpPr>
            <p:spPr bwMode="auto">
              <a:xfrm>
                <a:off x="1610" y="2997"/>
                <a:ext cx="1134" cy="272"/>
              </a:xfrm>
              <a:prstGeom prst="flowChartTerminator">
                <a:avLst/>
              </a:prstGeom>
              <a:solidFill>
                <a:srgbClr val="FFFF00"/>
              </a:solidFill>
              <a:ln w="9525">
                <a:solidFill>
                  <a:schemeClr val="tx1"/>
                </a:solidFill>
                <a:miter lim="800000"/>
                <a:headEnd/>
                <a:tailEnd/>
              </a:ln>
            </p:spPr>
            <p:txBody>
              <a:bodyPr wrap="none" lIns="0" tIns="0" rIns="0" bIns="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de-DE" altLang="en-US"/>
              </a:p>
            </p:txBody>
          </p:sp>
          <p:sp>
            <p:nvSpPr>
              <p:cNvPr id="22545" name="Text Box 37">
                <a:extLst>
                  <a:ext uri="{FF2B5EF4-FFF2-40B4-BE49-F238E27FC236}">
                    <a16:creationId xmlns:a16="http://schemas.microsoft.com/office/drawing/2014/main" id="{92C37B9E-AC15-4A4A-AC51-899906EA2070}"/>
                  </a:ext>
                </a:extLst>
              </p:cNvPr>
              <p:cNvSpPr txBox="1">
                <a:spLocks noChangeArrowheads="1"/>
              </p:cNvSpPr>
              <p:nvPr/>
            </p:nvSpPr>
            <p:spPr bwMode="auto">
              <a:xfrm>
                <a:off x="1620" y="3042"/>
                <a:ext cx="108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de-DE" altLang="en-US" b="1"/>
                  <a:t>Stream Ciphers</a:t>
                </a:r>
              </a:p>
            </p:txBody>
          </p:sp>
        </p:grpSp>
        <p:sp>
          <p:nvSpPr>
            <p:cNvPr id="22540" name="Line 45">
              <a:extLst>
                <a:ext uri="{FF2B5EF4-FFF2-40B4-BE49-F238E27FC236}">
                  <a16:creationId xmlns:a16="http://schemas.microsoft.com/office/drawing/2014/main" id="{8CB1FC37-C599-40D5-B66E-D911F3C696BF}"/>
                </a:ext>
              </a:extLst>
            </p:cNvPr>
            <p:cNvSpPr>
              <a:spLocks noChangeShapeType="1"/>
            </p:cNvSpPr>
            <p:nvPr/>
          </p:nvSpPr>
          <p:spPr bwMode="auto">
            <a:xfrm>
              <a:off x="1111" y="2497"/>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541" name="Line 51">
              <a:extLst>
                <a:ext uri="{FF2B5EF4-FFF2-40B4-BE49-F238E27FC236}">
                  <a16:creationId xmlns:a16="http://schemas.microsoft.com/office/drawing/2014/main" id="{F50F32AD-5147-4283-A4FD-42B7C5E0652D}"/>
                </a:ext>
              </a:extLst>
            </p:cNvPr>
            <p:cNvSpPr>
              <a:spLocks noChangeShapeType="1"/>
            </p:cNvSpPr>
            <p:nvPr/>
          </p:nvSpPr>
          <p:spPr bwMode="auto">
            <a:xfrm>
              <a:off x="703" y="2724"/>
              <a:ext cx="149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22542" name="Line 52">
              <a:extLst>
                <a:ext uri="{FF2B5EF4-FFF2-40B4-BE49-F238E27FC236}">
                  <a16:creationId xmlns:a16="http://schemas.microsoft.com/office/drawing/2014/main" id="{BB0FF82F-4475-46FC-BCA5-B4D1B82E75F3}"/>
                </a:ext>
              </a:extLst>
            </p:cNvPr>
            <p:cNvSpPr>
              <a:spLocks noChangeShapeType="1"/>
            </p:cNvSpPr>
            <p:nvPr/>
          </p:nvSpPr>
          <p:spPr bwMode="auto">
            <a:xfrm>
              <a:off x="703" y="2724"/>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22543" name="Line 53">
              <a:extLst>
                <a:ext uri="{FF2B5EF4-FFF2-40B4-BE49-F238E27FC236}">
                  <a16:creationId xmlns:a16="http://schemas.microsoft.com/office/drawing/2014/main" id="{63F5C374-D789-4B9B-A859-5FD074E4B3E2}"/>
                </a:ext>
              </a:extLst>
            </p:cNvPr>
            <p:cNvSpPr>
              <a:spLocks noChangeShapeType="1"/>
            </p:cNvSpPr>
            <p:nvPr/>
          </p:nvSpPr>
          <p:spPr bwMode="auto">
            <a:xfrm>
              <a:off x="2200" y="2724"/>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46" name="Inhaltsplatzhalter 2">
            <a:extLst>
              <a:ext uri="{FF2B5EF4-FFF2-40B4-BE49-F238E27FC236}">
                <a16:creationId xmlns:a16="http://schemas.microsoft.com/office/drawing/2014/main" id="{A32B1437-4AE4-4479-A325-0B8A5F20AD32}"/>
              </a:ext>
            </a:extLst>
          </p:cNvPr>
          <p:cNvSpPr txBox="1">
            <a:spLocks/>
          </p:cNvSpPr>
          <p:nvPr/>
        </p:nvSpPr>
        <p:spPr bwMode="auto">
          <a:xfrm>
            <a:off x="2368550" y="5715001"/>
            <a:ext cx="6084888" cy="277813"/>
          </a:xfrm>
          <a:prstGeom prst="rect">
            <a:avLst/>
          </a:prstGeom>
          <a:noFill/>
          <a:ln w="9525">
            <a:noFill/>
            <a:miter lim="800000"/>
            <a:headEnd/>
            <a:tailEnd/>
          </a:ln>
        </p:spPr>
        <p:txBody>
          <a:bodyPr lIns="0" tIns="0" rIns="0" bIns="0">
            <a:spAutoFit/>
          </a:bodyPr>
          <a:lstStyle/>
          <a:p>
            <a:pPr marL="195263" indent="-195263">
              <a:lnSpc>
                <a:spcPct val="125000"/>
              </a:lnSpc>
              <a:spcBef>
                <a:spcPct val="25000"/>
              </a:spcBef>
              <a:buClr>
                <a:srgbClr val="007AC2"/>
              </a:buClr>
              <a:buSzPct val="120000"/>
              <a:defRPr/>
            </a:pPr>
            <a:r>
              <a:rPr lang="en-US" sz="1600" kern="0" dirty="0">
                <a:latin typeface="+mn-lt"/>
              </a:rPr>
              <a:t>Stream Ciphers were invented in 1917 by Gilbert </a:t>
            </a:r>
            <a:r>
              <a:rPr lang="en-US" sz="1600" kern="0" dirty="0" err="1">
                <a:latin typeface="+mn-lt"/>
              </a:rPr>
              <a:t>Vernam</a:t>
            </a:r>
            <a:endParaRPr lang="en-US" sz="1600" kern="0" dirty="0">
              <a:latin typeface="+mn-lt"/>
            </a:endParaRPr>
          </a:p>
        </p:txBody>
      </p:sp>
      <p:sp>
        <p:nvSpPr>
          <p:cNvPr id="4" name="Slide Number Placeholder 3">
            <a:extLst>
              <a:ext uri="{FF2B5EF4-FFF2-40B4-BE49-F238E27FC236}">
                <a16:creationId xmlns:a16="http://schemas.microsoft.com/office/drawing/2014/main" id="{710391CA-B751-43F5-B1EA-057CF9BDF574}"/>
              </a:ext>
            </a:extLst>
          </p:cNvPr>
          <p:cNvSpPr>
            <a:spLocks noGrp="1"/>
          </p:cNvSpPr>
          <p:nvPr>
            <p:ph type="sldNum" sz="quarter" idx="10"/>
          </p:nvPr>
        </p:nvSpPr>
        <p:spPr/>
        <p:txBody>
          <a:bodyPr/>
          <a:lstStyle/>
          <a:p>
            <a:fld id="{8FA637C5-977A-46A8-BEFF-259DBE9B6386}" type="slidenum">
              <a:rPr lang="de-DE" altLang="en-US" smtClean="0"/>
              <a:pPr/>
              <a:t>3</a:t>
            </a:fld>
            <a:r>
              <a:rPr lang="de-DE" altLang="en-US"/>
              <a:t>/34</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ußzeilenplatzhalter 4">
            <a:extLst>
              <a:ext uri="{FF2B5EF4-FFF2-40B4-BE49-F238E27FC236}">
                <a16:creationId xmlns:a16="http://schemas.microsoft.com/office/drawing/2014/main" id="{D0D95A47-11DC-49AD-A6C7-E7A5884FEED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Chapter 2 of Understanding Cryptography by Christof Paar and Jan Pelzl</a:t>
            </a:r>
            <a:endParaRPr lang="de-DE" altLang="en-US"/>
          </a:p>
        </p:txBody>
      </p:sp>
      <p:sp>
        <p:nvSpPr>
          <p:cNvPr id="23555" name="Rectangle 4">
            <a:extLst>
              <a:ext uri="{FF2B5EF4-FFF2-40B4-BE49-F238E27FC236}">
                <a16:creationId xmlns:a16="http://schemas.microsoft.com/office/drawing/2014/main" id="{C7435A76-FCD2-4614-8E75-B2030153E31D}"/>
              </a:ext>
            </a:extLst>
          </p:cNvPr>
          <p:cNvSpPr>
            <a:spLocks noGrp="1" noChangeArrowheads="1"/>
          </p:cNvSpPr>
          <p:nvPr>
            <p:ph type="title"/>
          </p:nvPr>
        </p:nvSpPr>
        <p:spPr>
          <a:xfrm>
            <a:off x="1847851" y="176214"/>
            <a:ext cx="6462713" cy="515937"/>
          </a:xfrm>
        </p:spPr>
        <p:txBody>
          <a:bodyPr/>
          <a:lstStyle/>
          <a:p>
            <a:r>
              <a:rPr lang="de-DE" altLang="en-US"/>
              <a:t>Stream Cipher vs. Block Cipher</a:t>
            </a:r>
          </a:p>
        </p:txBody>
      </p:sp>
      <p:sp>
        <p:nvSpPr>
          <p:cNvPr id="500773" name="Rectangle 37">
            <a:extLst>
              <a:ext uri="{FF2B5EF4-FFF2-40B4-BE49-F238E27FC236}">
                <a16:creationId xmlns:a16="http://schemas.microsoft.com/office/drawing/2014/main" id="{E5BD0650-5C10-47A2-B40F-D24A0C4BDFF8}"/>
              </a:ext>
            </a:extLst>
          </p:cNvPr>
          <p:cNvSpPr>
            <a:spLocks noChangeArrowheads="1"/>
          </p:cNvSpPr>
          <p:nvPr/>
        </p:nvSpPr>
        <p:spPr bwMode="auto">
          <a:xfrm>
            <a:off x="912285" y="3143250"/>
            <a:ext cx="10944355" cy="3151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125000"/>
              </a:lnSpc>
              <a:spcBef>
                <a:spcPct val="25000"/>
              </a:spcBef>
              <a:buClr>
                <a:srgbClr val="007AC2"/>
              </a:buClr>
              <a:buSzPct val="120000"/>
              <a:buFontTx/>
              <a:buChar char="•"/>
            </a:pPr>
            <a:r>
              <a:rPr lang="en-US" altLang="en-US" b="1" dirty="0"/>
              <a:t>Stream Ciphers</a:t>
            </a:r>
          </a:p>
          <a:p>
            <a:pPr lvl="1">
              <a:lnSpc>
                <a:spcPct val="125000"/>
              </a:lnSpc>
              <a:spcBef>
                <a:spcPct val="25000"/>
              </a:spcBef>
              <a:buClr>
                <a:srgbClr val="007AC2"/>
              </a:buClr>
              <a:buSzPct val="120000"/>
              <a:buFont typeface="Arial" panose="020B0604020202020204" pitchFamily="34" charset="0"/>
              <a:buChar char="•"/>
            </a:pPr>
            <a:r>
              <a:rPr lang="en-US" altLang="en-US" dirty="0"/>
              <a:t>Encrypt bits individually</a:t>
            </a:r>
          </a:p>
          <a:p>
            <a:pPr lvl="1">
              <a:lnSpc>
                <a:spcPct val="125000"/>
              </a:lnSpc>
              <a:spcBef>
                <a:spcPct val="25000"/>
              </a:spcBef>
              <a:buClr>
                <a:srgbClr val="007AC2"/>
              </a:buClr>
              <a:buSzPct val="120000"/>
              <a:buFont typeface="Arial" panose="020B0604020202020204" pitchFamily="34" charset="0"/>
              <a:buChar char="•"/>
            </a:pPr>
            <a:r>
              <a:rPr lang="en-US" altLang="en-US" dirty="0"/>
              <a:t>Usually small and fast </a:t>
            </a:r>
            <a:r>
              <a:rPr lang="en-US" altLang="en-US" dirty="0">
                <a:sym typeface="Wingdings" panose="05000000000000000000" pitchFamily="2" charset="2"/>
              </a:rPr>
              <a:t> common in embedded devices (e.g., A5/1 for GSM phones for Voice encryption)</a:t>
            </a:r>
          </a:p>
          <a:p>
            <a:pPr lvl="1">
              <a:lnSpc>
                <a:spcPct val="125000"/>
              </a:lnSpc>
              <a:spcBef>
                <a:spcPct val="25000"/>
              </a:spcBef>
              <a:buClr>
                <a:srgbClr val="007AC2"/>
              </a:buClr>
              <a:buSzPct val="120000"/>
              <a:buFont typeface="Arial" panose="020B0604020202020204" pitchFamily="34" charset="0"/>
              <a:buChar char="•"/>
            </a:pPr>
            <a:endParaRPr lang="en-US" altLang="en-US" b="1" dirty="0"/>
          </a:p>
          <a:p>
            <a:pPr>
              <a:lnSpc>
                <a:spcPct val="125000"/>
              </a:lnSpc>
              <a:spcBef>
                <a:spcPct val="25000"/>
              </a:spcBef>
              <a:buClr>
                <a:srgbClr val="007AC2"/>
              </a:buClr>
              <a:buSzPct val="120000"/>
              <a:buFont typeface="Arial" panose="020B0604020202020204" pitchFamily="34" charset="0"/>
              <a:buChar char="•"/>
            </a:pPr>
            <a:r>
              <a:rPr lang="en-US" altLang="en-US" b="1" dirty="0"/>
              <a:t>Block Ciphers:</a:t>
            </a:r>
          </a:p>
          <a:p>
            <a:pPr lvl="1">
              <a:lnSpc>
                <a:spcPct val="125000"/>
              </a:lnSpc>
              <a:spcBef>
                <a:spcPct val="25000"/>
              </a:spcBef>
              <a:buClr>
                <a:srgbClr val="007AC2"/>
              </a:buClr>
              <a:buSzPct val="120000"/>
              <a:buFont typeface="Arial" panose="020B0604020202020204" pitchFamily="34" charset="0"/>
              <a:buChar char="•"/>
            </a:pPr>
            <a:r>
              <a:rPr lang="en-US" altLang="en-US" dirty="0"/>
              <a:t>Always encrypt a full block (several bits)</a:t>
            </a:r>
          </a:p>
          <a:p>
            <a:pPr lvl="1">
              <a:lnSpc>
                <a:spcPct val="125000"/>
              </a:lnSpc>
              <a:spcBef>
                <a:spcPct val="25000"/>
              </a:spcBef>
              <a:buClr>
                <a:srgbClr val="007AC2"/>
              </a:buClr>
              <a:buSzPct val="120000"/>
              <a:buFont typeface="Arial" panose="020B0604020202020204" pitchFamily="34" charset="0"/>
              <a:buChar char="•"/>
            </a:pPr>
            <a:r>
              <a:rPr lang="en-US" altLang="en-US" dirty="0"/>
              <a:t>Are common for Internet applications </a:t>
            </a:r>
          </a:p>
        </p:txBody>
      </p:sp>
      <p:pic>
        <p:nvPicPr>
          <p:cNvPr id="23557" name="Picture 38" descr="F:\Arbeit\book\grundlagen_krypto\graphics\blockcipher_vs_streamcipher1.png">
            <a:extLst>
              <a:ext uri="{FF2B5EF4-FFF2-40B4-BE49-F238E27FC236}">
                <a16:creationId xmlns:a16="http://schemas.microsoft.com/office/drawing/2014/main" id="{26036CDA-CB5B-478D-9EF6-E64108ADD1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286" y="953841"/>
            <a:ext cx="5450416" cy="1719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39" descr="F:\Arbeit\book\grundlagen_krypto\graphics\blockcipher_vs_streamcipher2.png">
            <a:extLst>
              <a:ext uri="{FF2B5EF4-FFF2-40B4-BE49-F238E27FC236}">
                <a16:creationId xmlns:a16="http://schemas.microsoft.com/office/drawing/2014/main" id="{A8B47541-2265-4EBD-A05F-360CBFE2E3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080" y="965600"/>
            <a:ext cx="4791446" cy="1791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E5F5FBB-9D48-4390-A37C-2ED2FFB98F41}"/>
              </a:ext>
            </a:extLst>
          </p:cNvPr>
          <p:cNvSpPr>
            <a:spLocks noGrp="1"/>
          </p:cNvSpPr>
          <p:nvPr>
            <p:ph type="sldNum" sz="quarter" idx="10"/>
          </p:nvPr>
        </p:nvSpPr>
        <p:spPr/>
        <p:txBody>
          <a:bodyPr/>
          <a:lstStyle/>
          <a:p>
            <a:fld id="{BFC8FBA5-5687-48A1-881C-0B009FFB5F92}" type="slidenum">
              <a:rPr lang="de-DE" altLang="en-US" smtClean="0"/>
              <a:pPr/>
              <a:t>4</a:t>
            </a:fld>
            <a:endParaRPr lang="de-DE"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7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el 1">
            <a:extLst>
              <a:ext uri="{FF2B5EF4-FFF2-40B4-BE49-F238E27FC236}">
                <a16:creationId xmlns:a16="http://schemas.microsoft.com/office/drawing/2014/main" id="{A8A009BF-A3DE-4F52-A156-CDC9AD8C668A}"/>
              </a:ext>
            </a:extLst>
          </p:cNvPr>
          <p:cNvSpPr>
            <a:spLocks noGrp="1"/>
          </p:cNvSpPr>
          <p:nvPr>
            <p:ph type="title"/>
          </p:nvPr>
        </p:nvSpPr>
        <p:spPr/>
        <p:txBody>
          <a:bodyPr/>
          <a:lstStyle/>
          <a:p>
            <a:r>
              <a:rPr lang="en-US" altLang="en-US" sz="2000" dirty="0">
                <a:solidFill>
                  <a:srgbClr val="0070C0"/>
                </a:solidFill>
                <a:effectLst>
                  <a:outerShdw blurRad="38100" dist="38100" dir="2700000" algn="tl">
                    <a:srgbClr val="000000">
                      <a:alpha val="43137"/>
                    </a:srgbClr>
                  </a:outerShdw>
                </a:effectLst>
              </a:rPr>
              <a:t>Encryption and Decryption with Stream Ciphers</a:t>
            </a:r>
          </a:p>
        </p:txBody>
      </p:sp>
      <p:sp>
        <p:nvSpPr>
          <p:cNvPr id="24579" name="Inhaltsplatzhalter 2">
            <a:extLst>
              <a:ext uri="{FF2B5EF4-FFF2-40B4-BE49-F238E27FC236}">
                <a16:creationId xmlns:a16="http://schemas.microsoft.com/office/drawing/2014/main" id="{5F2CE9AD-C476-4134-ADA6-3D8FC34898C3}"/>
              </a:ext>
            </a:extLst>
          </p:cNvPr>
          <p:cNvSpPr>
            <a:spLocks noGrp="1"/>
          </p:cNvSpPr>
          <p:nvPr>
            <p:ph idx="1"/>
          </p:nvPr>
        </p:nvSpPr>
        <p:spPr>
          <a:xfrm>
            <a:off x="912285" y="3714750"/>
            <a:ext cx="10512307" cy="2120517"/>
          </a:xfrm>
        </p:spPr>
        <p:txBody>
          <a:bodyPr/>
          <a:lstStyle/>
          <a:p>
            <a:r>
              <a:rPr lang="en-US" altLang="en-US" sz="2000" dirty="0"/>
              <a:t>Encryption and decryption are simple additions modulo 2 (aka XOR)</a:t>
            </a:r>
          </a:p>
          <a:p>
            <a:r>
              <a:rPr lang="en-US" altLang="en-US" sz="2000" dirty="0"/>
              <a:t>Encryption and decryption are the same functions</a:t>
            </a:r>
          </a:p>
          <a:p>
            <a:endParaRPr lang="en-US" altLang="en-US" sz="2000" b="1" dirty="0"/>
          </a:p>
          <a:p>
            <a:r>
              <a:rPr lang="en-US" altLang="en-US" sz="2000" b="1" dirty="0"/>
              <a:t>Encryption:  </a:t>
            </a:r>
            <a:r>
              <a:rPr lang="en-US" altLang="en-US" sz="2000" i="1" dirty="0" err="1"/>
              <a:t>y</a:t>
            </a:r>
            <a:r>
              <a:rPr lang="en-US" altLang="en-US" sz="2000" i="1" baseline="-25000" dirty="0" err="1"/>
              <a:t>i</a:t>
            </a:r>
            <a:r>
              <a:rPr lang="en-US" altLang="en-US" sz="2000" i="1" dirty="0"/>
              <a:t> </a:t>
            </a:r>
            <a:r>
              <a:rPr lang="en-US" altLang="en-US" sz="2000" dirty="0"/>
              <a:t>= </a:t>
            </a:r>
            <a:r>
              <a:rPr lang="en-US" altLang="en-US" sz="2000" dirty="0" err="1"/>
              <a:t>e</a:t>
            </a:r>
            <a:r>
              <a:rPr lang="en-US" altLang="en-US" sz="2000" i="1" baseline="-25000" dirty="0" err="1"/>
              <a:t>si</a:t>
            </a:r>
            <a:r>
              <a:rPr lang="en-US" altLang="en-US" sz="2000" dirty="0"/>
              <a:t>(</a:t>
            </a:r>
            <a:r>
              <a:rPr lang="en-US" altLang="en-US" sz="2000" i="1" dirty="0"/>
              <a:t>x</a:t>
            </a:r>
            <a:r>
              <a:rPr lang="en-US" altLang="en-US" sz="2000" i="1" baseline="-25000" dirty="0"/>
              <a:t>i</a:t>
            </a:r>
            <a:r>
              <a:rPr lang="en-US" altLang="en-US" sz="2000" dirty="0"/>
              <a:t> ) = </a:t>
            </a:r>
            <a:r>
              <a:rPr lang="en-US" altLang="en-US" sz="2000" i="1" dirty="0"/>
              <a:t>x</a:t>
            </a:r>
            <a:r>
              <a:rPr lang="en-US" altLang="en-US" sz="2000" i="1" baseline="-25000" dirty="0"/>
              <a:t>i</a:t>
            </a:r>
            <a:r>
              <a:rPr lang="en-US" altLang="en-US" sz="2000" dirty="0"/>
              <a:t> + </a:t>
            </a:r>
            <a:r>
              <a:rPr lang="en-US" altLang="en-US" sz="2000" i="1" dirty="0" err="1"/>
              <a:t>s</a:t>
            </a:r>
            <a:r>
              <a:rPr lang="en-US" altLang="en-US" sz="2000" i="1" baseline="-25000" dirty="0" err="1"/>
              <a:t>i</a:t>
            </a:r>
            <a:r>
              <a:rPr lang="en-US" altLang="en-US" sz="2000" dirty="0"/>
              <a:t> mod 2	    </a:t>
            </a:r>
            <a:r>
              <a:rPr lang="en-US" altLang="en-US" sz="2000" i="1" dirty="0"/>
              <a:t>x</a:t>
            </a:r>
            <a:r>
              <a:rPr lang="en-US" altLang="en-US" sz="2000" i="1" baseline="-25000" dirty="0"/>
              <a:t>i</a:t>
            </a:r>
            <a:r>
              <a:rPr lang="en-US" altLang="en-US" sz="2000" i="1" dirty="0"/>
              <a:t> , </a:t>
            </a:r>
            <a:r>
              <a:rPr lang="en-US" altLang="en-US" sz="2000" i="1" dirty="0" err="1"/>
              <a:t>y</a:t>
            </a:r>
            <a:r>
              <a:rPr lang="en-US" altLang="en-US" sz="2000" i="1" baseline="-25000" dirty="0" err="1"/>
              <a:t>i</a:t>
            </a:r>
            <a:r>
              <a:rPr lang="en-US" altLang="en-US" sz="2000" i="1" dirty="0"/>
              <a:t> , </a:t>
            </a:r>
            <a:r>
              <a:rPr lang="en-US" altLang="en-US" sz="2000" i="1" dirty="0" err="1"/>
              <a:t>s</a:t>
            </a:r>
            <a:r>
              <a:rPr lang="en-US" altLang="en-US" sz="2000" i="1" baseline="-25000" dirty="0" err="1"/>
              <a:t>i</a:t>
            </a:r>
            <a:r>
              <a:rPr lang="en-US" altLang="en-US" sz="2000" i="1" dirty="0"/>
              <a:t> </a:t>
            </a:r>
            <a:r>
              <a:rPr lang="en-US" altLang="en-US" sz="2000" i="1" dirty="0">
                <a:cs typeface="Arial" panose="020B0604020202020204" pitchFamily="34" charset="0"/>
              </a:rPr>
              <a:t>∈ </a:t>
            </a:r>
            <a:r>
              <a:rPr lang="en-US" altLang="en-US" sz="2000" dirty="0">
                <a:cs typeface="Arial" panose="020B0604020202020204" pitchFamily="34" charset="0"/>
              </a:rPr>
              <a:t>{0,1}</a:t>
            </a:r>
            <a:endParaRPr lang="en-US" altLang="en-US" sz="2000" b="1" dirty="0"/>
          </a:p>
          <a:p>
            <a:r>
              <a:rPr lang="en-US" altLang="en-US" sz="2000" b="1" dirty="0"/>
              <a:t>Decryption:  </a:t>
            </a:r>
            <a:r>
              <a:rPr lang="en-US" altLang="en-US" sz="2000" i="1" dirty="0"/>
              <a:t>x</a:t>
            </a:r>
            <a:r>
              <a:rPr lang="en-US" altLang="en-US" sz="2000" i="1" baseline="-25000" dirty="0"/>
              <a:t>i</a:t>
            </a:r>
            <a:r>
              <a:rPr lang="en-US" altLang="en-US" sz="2000" i="1" dirty="0"/>
              <a:t> </a:t>
            </a:r>
            <a:r>
              <a:rPr lang="en-US" altLang="en-US" sz="2000" dirty="0"/>
              <a:t>= </a:t>
            </a:r>
            <a:r>
              <a:rPr lang="en-US" altLang="en-US" sz="2000" dirty="0" err="1"/>
              <a:t>d</a:t>
            </a:r>
            <a:r>
              <a:rPr lang="en-US" altLang="en-US" sz="2000" i="1" baseline="-25000" dirty="0" err="1"/>
              <a:t>si</a:t>
            </a:r>
            <a:r>
              <a:rPr lang="en-US" altLang="en-US" sz="2000" dirty="0"/>
              <a:t>(</a:t>
            </a:r>
            <a:r>
              <a:rPr lang="en-US" altLang="en-US" sz="2000" i="1" dirty="0" err="1"/>
              <a:t>y</a:t>
            </a:r>
            <a:r>
              <a:rPr lang="en-US" altLang="en-US" sz="2000" i="1" baseline="-25000" dirty="0" err="1"/>
              <a:t>i</a:t>
            </a:r>
            <a:r>
              <a:rPr lang="en-US" altLang="en-US" sz="2000" i="1" dirty="0"/>
              <a:t> </a:t>
            </a:r>
            <a:r>
              <a:rPr lang="en-US" altLang="en-US" sz="2000" dirty="0"/>
              <a:t>) = </a:t>
            </a:r>
            <a:r>
              <a:rPr lang="en-US" altLang="en-US" sz="2000" i="1" dirty="0" err="1"/>
              <a:t>y</a:t>
            </a:r>
            <a:r>
              <a:rPr lang="en-US" altLang="en-US" sz="2000" i="1" baseline="-25000" dirty="0" err="1"/>
              <a:t>i</a:t>
            </a:r>
            <a:r>
              <a:rPr lang="en-US" altLang="en-US" sz="2000" i="1" dirty="0"/>
              <a:t> </a:t>
            </a:r>
            <a:r>
              <a:rPr lang="en-US" altLang="en-US" sz="2000" dirty="0"/>
              <a:t>+ </a:t>
            </a:r>
            <a:r>
              <a:rPr lang="en-US" altLang="en-US" sz="2000" i="1" dirty="0" err="1"/>
              <a:t>s</a:t>
            </a:r>
            <a:r>
              <a:rPr lang="en-US" altLang="en-US" sz="2000" i="1" baseline="-25000" dirty="0" err="1"/>
              <a:t>i</a:t>
            </a:r>
            <a:r>
              <a:rPr lang="en-US" altLang="en-US" sz="2000" dirty="0"/>
              <a:t> mod 2</a:t>
            </a:r>
            <a:endParaRPr lang="en-US" altLang="en-US" sz="2000" b="1" dirty="0"/>
          </a:p>
        </p:txBody>
      </p:sp>
      <p:sp>
        <p:nvSpPr>
          <p:cNvPr id="24580" name="Fußzeilenplatzhalter 4">
            <a:extLst>
              <a:ext uri="{FF2B5EF4-FFF2-40B4-BE49-F238E27FC236}">
                <a16:creationId xmlns:a16="http://schemas.microsoft.com/office/drawing/2014/main" id="{183A6C8D-9397-479E-A026-28981D14236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2 of </a:t>
            </a:r>
            <a:r>
              <a:rPr lang="de-DE" altLang="en-US" i="1"/>
              <a:t>Understanding Cryptography</a:t>
            </a:r>
            <a:r>
              <a:rPr lang="de-DE" altLang="en-US"/>
              <a:t> by Christof Paar and Jan Pelzl</a:t>
            </a:r>
          </a:p>
        </p:txBody>
      </p:sp>
      <p:pic>
        <p:nvPicPr>
          <p:cNvPr id="24581" name="Picture 2" descr="F:\Arbeit\book\grundlagen_krypto\graphics\mod2addencr_with_channel.png">
            <a:extLst>
              <a:ext uri="{FF2B5EF4-FFF2-40B4-BE49-F238E27FC236}">
                <a16:creationId xmlns:a16="http://schemas.microsoft.com/office/drawing/2014/main" id="{7A67F2AE-00E9-4DBB-984D-FBE80FBC1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2" y="1576604"/>
            <a:ext cx="8348880" cy="1852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Inhaltsplatzhalter 2">
            <a:extLst>
              <a:ext uri="{FF2B5EF4-FFF2-40B4-BE49-F238E27FC236}">
                <a16:creationId xmlns:a16="http://schemas.microsoft.com/office/drawing/2014/main" id="{884C2A49-0D15-4999-8186-B63517C999E2}"/>
              </a:ext>
            </a:extLst>
          </p:cNvPr>
          <p:cNvSpPr txBox="1">
            <a:spLocks/>
          </p:cNvSpPr>
          <p:nvPr/>
        </p:nvSpPr>
        <p:spPr bwMode="auto">
          <a:xfrm>
            <a:off x="767408" y="857250"/>
            <a:ext cx="8712968" cy="416268"/>
          </a:xfrm>
          <a:prstGeom prst="rect">
            <a:avLst/>
          </a:prstGeom>
          <a:noFill/>
          <a:ln w="9525">
            <a:noFill/>
            <a:miter lim="800000"/>
            <a:headEnd/>
            <a:tailEnd/>
          </a:ln>
        </p:spPr>
        <p:txBody>
          <a:bodyPr wrap="square" lIns="0" tIns="0" rIns="0" bIns="0">
            <a:spAutoFit/>
          </a:bodyPr>
          <a:lstStyle/>
          <a:p>
            <a:pPr marL="195263" indent="-195263">
              <a:lnSpc>
                <a:spcPct val="125000"/>
              </a:lnSpc>
              <a:spcBef>
                <a:spcPct val="25000"/>
              </a:spcBef>
              <a:buClr>
                <a:srgbClr val="007AC2"/>
              </a:buClr>
              <a:buSzPct val="120000"/>
              <a:defRPr/>
            </a:pPr>
            <a:r>
              <a:rPr lang="en-US" sz="2000" kern="0" dirty="0">
                <a:latin typeface="+mn-lt"/>
              </a:rPr>
              <a:t>Plaintext </a:t>
            </a:r>
            <a:r>
              <a:rPr lang="en-US" sz="2000" i="1" kern="0" dirty="0">
                <a:latin typeface="+mn-lt"/>
              </a:rPr>
              <a:t>x</a:t>
            </a:r>
            <a:r>
              <a:rPr lang="en-US" sz="2000" i="1" kern="0" baseline="-25000" dirty="0">
                <a:latin typeface="+mn-lt"/>
              </a:rPr>
              <a:t>i</a:t>
            </a:r>
            <a:r>
              <a:rPr lang="en-US" sz="2400" kern="0" dirty="0">
                <a:latin typeface="+mn-lt"/>
              </a:rPr>
              <a:t>,</a:t>
            </a:r>
            <a:r>
              <a:rPr lang="en-US" sz="2000" kern="0" dirty="0">
                <a:latin typeface="+mn-lt"/>
              </a:rPr>
              <a:t> </a:t>
            </a:r>
            <a:r>
              <a:rPr lang="en-US" sz="2000" kern="0" dirty="0" err="1">
                <a:latin typeface="+mn-lt"/>
              </a:rPr>
              <a:t>ciphertext</a:t>
            </a:r>
            <a:r>
              <a:rPr lang="en-US" sz="2000" kern="0" dirty="0">
                <a:latin typeface="+mn-lt"/>
              </a:rPr>
              <a:t> </a:t>
            </a:r>
            <a:r>
              <a:rPr lang="en-US" sz="2000" i="1" kern="0" dirty="0" err="1">
                <a:latin typeface="+mn-lt"/>
              </a:rPr>
              <a:t>y</a:t>
            </a:r>
            <a:r>
              <a:rPr lang="en-US" sz="2000" i="1" kern="0" baseline="-25000" dirty="0" err="1">
                <a:latin typeface="+mn-lt"/>
              </a:rPr>
              <a:t>i</a:t>
            </a:r>
            <a:r>
              <a:rPr lang="en-US" sz="2400" i="1" kern="0" dirty="0">
                <a:latin typeface="+mn-lt"/>
              </a:rPr>
              <a:t> </a:t>
            </a:r>
            <a:r>
              <a:rPr lang="en-US" sz="2000" kern="0" dirty="0">
                <a:latin typeface="+mn-lt"/>
              </a:rPr>
              <a:t>and key stream </a:t>
            </a:r>
            <a:r>
              <a:rPr lang="en-US" sz="2000" i="1" kern="0" dirty="0" err="1">
                <a:latin typeface="+mn-lt"/>
              </a:rPr>
              <a:t>s</a:t>
            </a:r>
            <a:r>
              <a:rPr lang="en-US" sz="2400" i="1" kern="0" baseline="-25000" dirty="0" err="1">
                <a:latin typeface="+mn-lt"/>
              </a:rPr>
              <a:t>i</a:t>
            </a:r>
            <a:r>
              <a:rPr lang="en-US" sz="2000" kern="0" dirty="0">
                <a:latin typeface="+mn-lt"/>
              </a:rPr>
              <a:t> consist of individual bits</a:t>
            </a:r>
          </a:p>
        </p:txBody>
      </p:sp>
      <p:sp>
        <p:nvSpPr>
          <p:cNvPr id="2" name="Slide Number Placeholder 1">
            <a:extLst>
              <a:ext uri="{FF2B5EF4-FFF2-40B4-BE49-F238E27FC236}">
                <a16:creationId xmlns:a16="http://schemas.microsoft.com/office/drawing/2014/main" id="{8FC2BE17-F458-4224-9EAC-68347E577CEF}"/>
              </a:ext>
            </a:extLst>
          </p:cNvPr>
          <p:cNvSpPr>
            <a:spLocks noGrp="1"/>
          </p:cNvSpPr>
          <p:nvPr>
            <p:ph type="sldNum" sz="quarter" idx="10"/>
          </p:nvPr>
        </p:nvSpPr>
        <p:spPr/>
        <p:txBody>
          <a:bodyPr/>
          <a:lstStyle/>
          <a:p>
            <a:fld id="{BFC8FBA5-5687-48A1-881C-0B009FFB5F92}" type="slidenum">
              <a:rPr lang="de-DE" altLang="en-US" smtClean="0"/>
              <a:pPr/>
              <a:t>5</a:t>
            </a:fld>
            <a:endParaRPr lang="de-DE" altLang="en-US"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a:extLst>
              <a:ext uri="{FF2B5EF4-FFF2-40B4-BE49-F238E27FC236}">
                <a16:creationId xmlns:a16="http://schemas.microsoft.com/office/drawing/2014/main" id="{62EFFF57-6EEC-4E71-A6E1-B076A0B6C305}"/>
              </a:ext>
            </a:extLst>
          </p:cNvPr>
          <p:cNvSpPr>
            <a:spLocks noGrp="1"/>
          </p:cNvSpPr>
          <p:nvPr>
            <p:ph type="title"/>
          </p:nvPr>
        </p:nvSpPr>
        <p:spPr>
          <a:xfrm>
            <a:off x="767408" y="322264"/>
            <a:ext cx="8471842" cy="515937"/>
          </a:xfrm>
        </p:spPr>
        <p:txBody>
          <a:bodyPr/>
          <a:lstStyle/>
          <a:p>
            <a:r>
              <a:rPr lang="en-US" sz="2000" dirty="0">
                <a:solidFill>
                  <a:srgbClr val="002060"/>
                </a:solidFill>
              </a:rPr>
              <a:t>Why Are Encryption and Decryption the Same Function?</a:t>
            </a:r>
            <a:endParaRPr lang="en-US" altLang="en-US" sz="2000" dirty="0">
              <a:solidFill>
                <a:srgbClr val="002060"/>
              </a:solidFill>
            </a:endParaRPr>
          </a:p>
        </p:txBody>
      </p:sp>
      <p:sp>
        <p:nvSpPr>
          <p:cNvPr id="26627" name="Inhaltsplatzhalter 2">
            <a:extLst>
              <a:ext uri="{FF2B5EF4-FFF2-40B4-BE49-F238E27FC236}">
                <a16:creationId xmlns:a16="http://schemas.microsoft.com/office/drawing/2014/main" id="{774B4D7F-0C69-49B5-8B75-9BED00DF5700}"/>
              </a:ext>
            </a:extLst>
          </p:cNvPr>
          <p:cNvSpPr>
            <a:spLocks noGrp="1"/>
          </p:cNvSpPr>
          <p:nvPr>
            <p:ph idx="1"/>
          </p:nvPr>
        </p:nvSpPr>
        <p:spPr>
          <a:xfrm>
            <a:off x="767408" y="1000125"/>
            <a:ext cx="10441160" cy="1889684"/>
          </a:xfrm>
        </p:spPr>
        <p:txBody>
          <a:bodyPr/>
          <a:lstStyle/>
          <a:p>
            <a:pPr algn="just"/>
            <a:r>
              <a:rPr lang="en-US" sz="2000" dirty="0"/>
              <a:t>The reason for the similarity of the encryption and decryption function can easily be shown. </a:t>
            </a:r>
          </a:p>
          <a:p>
            <a:pPr algn="just"/>
            <a:r>
              <a:rPr lang="en-US" sz="2000" dirty="0"/>
              <a:t>We must prove that the decryption function actually produces the plaintext bit xi again. We know that ciphertext bit </a:t>
            </a:r>
            <a:r>
              <a:rPr lang="en-US" sz="2000" i="1" dirty="0" err="1"/>
              <a:t>y</a:t>
            </a:r>
            <a:r>
              <a:rPr lang="en-US" sz="2000" i="1" baseline="-25000" dirty="0" err="1"/>
              <a:t>i</a:t>
            </a:r>
            <a:r>
              <a:rPr lang="en-US" sz="2000" dirty="0"/>
              <a:t> was computed using the encryption function </a:t>
            </a:r>
            <a:r>
              <a:rPr lang="en-US" sz="2000" i="1" dirty="0" err="1"/>
              <a:t>y</a:t>
            </a:r>
            <a:r>
              <a:rPr lang="en-US" sz="2000" i="1" baseline="-25000" dirty="0" err="1"/>
              <a:t>i</a:t>
            </a:r>
            <a:r>
              <a:rPr lang="en-US" sz="2000" i="1" dirty="0"/>
              <a:t> ≡ x</a:t>
            </a:r>
            <a:r>
              <a:rPr lang="en-US" sz="2000" i="1" baseline="-25000" dirty="0"/>
              <a:t>i</a:t>
            </a:r>
            <a:r>
              <a:rPr lang="en-US" sz="2000" i="1" dirty="0"/>
              <a:t> +</a:t>
            </a:r>
            <a:r>
              <a:rPr lang="en-US" sz="2000" i="1" dirty="0" err="1"/>
              <a:t>s</a:t>
            </a:r>
            <a:r>
              <a:rPr lang="en-US" sz="2000" i="1" baseline="-25000" dirty="0" err="1"/>
              <a:t>i</a:t>
            </a:r>
            <a:r>
              <a:rPr lang="en-US" sz="2000" i="1" dirty="0"/>
              <a:t> mod 2</a:t>
            </a:r>
            <a:r>
              <a:rPr lang="en-US" sz="2000" dirty="0"/>
              <a:t>. </a:t>
            </a:r>
            <a:endParaRPr lang="en-US" altLang="en-US" sz="2000" dirty="0"/>
          </a:p>
        </p:txBody>
      </p:sp>
      <p:sp>
        <p:nvSpPr>
          <p:cNvPr id="26628" name="Fußzeilenplatzhalter 4">
            <a:extLst>
              <a:ext uri="{FF2B5EF4-FFF2-40B4-BE49-F238E27FC236}">
                <a16:creationId xmlns:a16="http://schemas.microsoft.com/office/drawing/2014/main" id="{E72AE51D-5B7D-4CBE-9680-6B94D04267E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2 of </a:t>
            </a:r>
            <a:r>
              <a:rPr lang="de-DE" altLang="en-US" i="1"/>
              <a:t>Understanding Cryptography</a:t>
            </a:r>
            <a:r>
              <a:rPr lang="de-DE" altLang="en-US"/>
              <a:t> by Christof Paar and Jan Pelzl</a:t>
            </a:r>
          </a:p>
        </p:txBody>
      </p:sp>
      <p:sp>
        <p:nvSpPr>
          <p:cNvPr id="2" name="Slide Number Placeholder 1">
            <a:extLst>
              <a:ext uri="{FF2B5EF4-FFF2-40B4-BE49-F238E27FC236}">
                <a16:creationId xmlns:a16="http://schemas.microsoft.com/office/drawing/2014/main" id="{F03188E0-5471-49C4-A4BA-AB88A8E779FA}"/>
              </a:ext>
            </a:extLst>
          </p:cNvPr>
          <p:cNvSpPr>
            <a:spLocks noGrp="1"/>
          </p:cNvSpPr>
          <p:nvPr>
            <p:ph type="sldNum" sz="quarter" idx="10"/>
          </p:nvPr>
        </p:nvSpPr>
        <p:spPr/>
        <p:txBody>
          <a:bodyPr/>
          <a:lstStyle/>
          <a:p>
            <a:fld id="{BFC8FBA5-5687-48A1-881C-0B009FFB5F92}" type="slidenum">
              <a:rPr lang="de-DE" altLang="en-US" smtClean="0"/>
              <a:pPr/>
              <a:t>6</a:t>
            </a:fld>
            <a:endParaRPr lang="de-DE" altLang="en-US" dirty="0"/>
          </a:p>
        </p:txBody>
      </p:sp>
      <p:pic>
        <p:nvPicPr>
          <p:cNvPr id="9" name="Picture 8">
            <a:extLst>
              <a:ext uri="{FF2B5EF4-FFF2-40B4-BE49-F238E27FC236}">
                <a16:creationId xmlns:a16="http://schemas.microsoft.com/office/drawing/2014/main" id="{D806DA94-F5FB-436F-9843-0977EF8EFA69}"/>
              </a:ext>
            </a:extLst>
          </p:cNvPr>
          <p:cNvPicPr>
            <a:picLocks noChangeAspect="1"/>
          </p:cNvPicPr>
          <p:nvPr/>
        </p:nvPicPr>
        <p:blipFill>
          <a:blip r:embed="rId3"/>
          <a:stretch>
            <a:fillRect/>
          </a:stretch>
        </p:blipFill>
        <p:spPr>
          <a:xfrm>
            <a:off x="1055440" y="2469001"/>
            <a:ext cx="4536504" cy="3416378"/>
          </a:xfrm>
          <a:prstGeom prst="rect">
            <a:avLst/>
          </a:prstGeom>
          <a:ln w="12700">
            <a:solidFill>
              <a:schemeClr val="accent1"/>
            </a:solidFill>
          </a:ln>
          <a:effectLst>
            <a:glow rad="139700">
              <a:schemeClr val="accent1">
                <a:satMod val="175000"/>
                <a:alpha val="40000"/>
              </a:schemeClr>
            </a:glow>
          </a:effectLst>
        </p:spPr>
      </p:pic>
      <p:sp>
        <p:nvSpPr>
          <p:cNvPr id="8" name="TextBox 7">
            <a:extLst>
              <a:ext uri="{FF2B5EF4-FFF2-40B4-BE49-F238E27FC236}">
                <a16:creationId xmlns:a16="http://schemas.microsoft.com/office/drawing/2014/main" id="{62338AEE-1A31-B67E-42C8-1BB553D9D098}"/>
              </a:ext>
            </a:extLst>
          </p:cNvPr>
          <p:cNvSpPr txBox="1"/>
          <p:nvPr/>
        </p:nvSpPr>
        <p:spPr>
          <a:xfrm>
            <a:off x="6168008" y="3051733"/>
            <a:ext cx="5233962" cy="1323439"/>
          </a:xfrm>
          <a:prstGeom prst="rect">
            <a:avLst/>
          </a:prstGeom>
          <a:noFill/>
        </p:spPr>
        <p:txBody>
          <a:bodyPr wrap="square">
            <a:spAutoFit/>
          </a:bodyPr>
          <a:lstStyle/>
          <a:p>
            <a:r>
              <a:rPr lang="en-US" sz="2000" dirty="0">
                <a:solidFill>
                  <a:srgbClr val="FF0000"/>
                </a:solidFill>
              </a:rPr>
              <a:t>If </a:t>
            </a:r>
            <a:r>
              <a:rPr lang="en-US" sz="2000" dirty="0" err="1">
                <a:solidFill>
                  <a:srgbClr val="FF0000"/>
                </a:solidFill>
              </a:rPr>
              <a:t>s</a:t>
            </a:r>
            <a:r>
              <a:rPr lang="en-US" sz="2000" baseline="-25000" dirty="0" err="1">
                <a:solidFill>
                  <a:srgbClr val="FF0000"/>
                </a:solidFill>
              </a:rPr>
              <a:t>i</a:t>
            </a:r>
            <a:r>
              <a:rPr lang="en-US" sz="2000" dirty="0">
                <a:solidFill>
                  <a:srgbClr val="FF0000"/>
                </a:solidFill>
              </a:rPr>
              <a:t> has the value 0,</a:t>
            </a:r>
          </a:p>
          <a:p>
            <a:r>
              <a:rPr lang="en-US" sz="2000" dirty="0"/>
              <a:t>	2s</a:t>
            </a:r>
            <a:r>
              <a:rPr lang="en-US" sz="2000" baseline="-25000" dirty="0"/>
              <a:t>i</a:t>
            </a:r>
            <a:r>
              <a:rPr lang="en-US" sz="2000" dirty="0"/>
              <a:t> = 2 · 0 ≡ 0 mod 2. </a:t>
            </a:r>
          </a:p>
          <a:p>
            <a:r>
              <a:rPr lang="en-US" sz="2000" dirty="0">
                <a:solidFill>
                  <a:srgbClr val="FF0000"/>
                </a:solidFill>
              </a:rPr>
              <a:t>If </a:t>
            </a:r>
            <a:r>
              <a:rPr lang="en-US" sz="2000" dirty="0" err="1">
                <a:solidFill>
                  <a:srgbClr val="FF0000"/>
                </a:solidFill>
              </a:rPr>
              <a:t>s</a:t>
            </a:r>
            <a:r>
              <a:rPr lang="en-US" sz="2000" baseline="-25000" dirty="0" err="1">
                <a:solidFill>
                  <a:srgbClr val="FF0000"/>
                </a:solidFill>
              </a:rPr>
              <a:t>i</a:t>
            </a:r>
            <a:r>
              <a:rPr lang="en-US" sz="2000" dirty="0">
                <a:solidFill>
                  <a:srgbClr val="FF0000"/>
                </a:solidFill>
              </a:rPr>
              <a:t> = 1, we have </a:t>
            </a:r>
          </a:p>
          <a:p>
            <a:r>
              <a:rPr lang="en-US" sz="2000" dirty="0"/>
              <a:t>	2s</a:t>
            </a:r>
            <a:r>
              <a:rPr lang="en-US" sz="2000" baseline="-25000" dirty="0"/>
              <a:t>i</a:t>
            </a:r>
            <a:r>
              <a:rPr lang="en-US" sz="2000" dirty="0"/>
              <a:t> = 2 · 1 = 2 ≡ 0 mod 2.</a:t>
            </a:r>
          </a:p>
        </p:txBody>
      </p:sp>
    </p:spTree>
    <p:extLst>
      <p:ext uri="{BB962C8B-B14F-4D97-AF65-F5344CB8AC3E}">
        <p14:creationId xmlns:p14="http://schemas.microsoft.com/office/powerpoint/2010/main" val="285670272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el 1">
            <a:extLst>
              <a:ext uri="{FF2B5EF4-FFF2-40B4-BE49-F238E27FC236}">
                <a16:creationId xmlns:a16="http://schemas.microsoft.com/office/drawing/2014/main" id="{62EFFF57-6EEC-4E71-A6E1-B076A0B6C305}"/>
              </a:ext>
            </a:extLst>
          </p:cNvPr>
          <p:cNvSpPr>
            <a:spLocks noGrp="1"/>
          </p:cNvSpPr>
          <p:nvPr>
            <p:ph type="title"/>
          </p:nvPr>
        </p:nvSpPr>
        <p:spPr>
          <a:xfrm>
            <a:off x="767408" y="322264"/>
            <a:ext cx="8471842" cy="515937"/>
          </a:xfrm>
        </p:spPr>
        <p:txBody>
          <a:bodyPr/>
          <a:lstStyle/>
          <a:p>
            <a:r>
              <a:rPr lang="en-US" altLang="en-US" sz="2000" dirty="0">
                <a:solidFill>
                  <a:srgbClr val="002060"/>
                </a:solidFill>
                <a:effectLst>
                  <a:outerShdw blurRad="38100" dist="38100" dir="2700000" algn="tl">
                    <a:srgbClr val="000000">
                      <a:alpha val="43137"/>
                    </a:srgbClr>
                  </a:outerShdw>
                </a:effectLst>
              </a:rPr>
              <a:t>Why is Modulo 2 Addition a Good Encryption Function?</a:t>
            </a:r>
          </a:p>
        </p:txBody>
      </p:sp>
      <p:sp>
        <p:nvSpPr>
          <p:cNvPr id="26627" name="Inhaltsplatzhalter 2">
            <a:extLst>
              <a:ext uri="{FF2B5EF4-FFF2-40B4-BE49-F238E27FC236}">
                <a16:creationId xmlns:a16="http://schemas.microsoft.com/office/drawing/2014/main" id="{774B4D7F-0C69-49B5-8B75-9BED00DF5700}"/>
              </a:ext>
            </a:extLst>
          </p:cNvPr>
          <p:cNvSpPr>
            <a:spLocks noGrp="1"/>
          </p:cNvSpPr>
          <p:nvPr>
            <p:ph idx="1"/>
          </p:nvPr>
        </p:nvSpPr>
        <p:spPr>
          <a:xfrm>
            <a:off x="767408" y="1000125"/>
            <a:ext cx="10657184" cy="2365969"/>
          </a:xfrm>
        </p:spPr>
        <p:txBody>
          <a:bodyPr/>
          <a:lstStyle/>
          <a:p>
            <a:r>
              <a:rPr lang="en-US" altLang="en-US" sz="2000" dirty="0"/>
              <a:t>Modulo 2 addition is equivalent to XOR operation</a:t>
            </a:r>
          </a:p>
          <a:p>
            <a:pPr>
              <a:buFontTx/>
              <a:buNone/>
            </a:pPr>
            <a:endParaRPr lang="en-US" altLang="en-US" sz="1100" dirty="0"/>
          </a:p>
          <a:p>
            <a:r>
              <a:rPr lang="en-US" altLang="en-US" sz="2000" dirty="0"/>
              <a:t>For perfectly random key stream </a:t>
            </a:r>
            <a:r>
              <a:rPr lang="en-US" altLang="en-US" sz="2000" i="1" dirty="0" err="1"/>
              <a:t>s</a:t>
            </a:r>
            <a:r>
              <a:rPr lang="en-US" altLang="en-US" sz="2000" i="1" baseline="-25000" dirty="0" err="1"/>
              <a:t>i</a:t>
            </a:r>
            <a:r>
              <a:rPr lang="en-US" altLang="en-US" sz="2000" dirty="0"/>
              <a:t> , each ciphertext output bit has a 50% chance to be 0 or 1 </a:t>
            </a:r>
          </a:p>
          <a:p>
            <a:pPr>
              <a:buFontTx/>
              <a:buNone/>
            </a:pPr>
            <a:r>
              <a:rPr lang="en-US" altLang="en-US" sz="2000" dirty="0">
                <a:sym typeface="Wingdings" panose="05000000000000000000" pitchFamily="2" charset="2"/>
              </a:rPr>
              <a:t>	 Good statistic property for ciphertext</a:t>
            </a:r>
          </a:p>
          <a:p>
            <a:r>
              <a:rPr lang="en-US" altLang="en-US" sz="2000" dirty="0">
                <a:sym typeface="Wingdings" panose="05000000000000000000" pitchFamily="2" charset="2"/>
              </a:rPr>
              <a:t>Inverting XOR is simple, since it is the same XOR operation</a:t>
            </a:r>
            <a:endParaRPr lang="en-US" altLang="en-US" sz="2000" dirty="0"/>
          </a:p>
          <a:p>
            <a:endParaRPr lang="en-US" altLang="en-US" sz="2000" dirty="0"/>
          </a:p>
        </p:txBody>
      </p:sp>
      <p:sp>
        <p:nvSpPr>
          <p:cNvPr id="26628" name="Fußzeilenplatzhalter 4">
            <a:extLst>
              <a:ext uri="{FF2B5EF4-FFF2-40B4-BE49-F238E27FC236}">
                <a16:creationId xmlns:a16="http://schemas.microsoft.com/office/drawing/2014/main" id="{E72AE51D-5B7D-4CBE-9680-6B94D04267EB}"/>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de-DE" altLang="en-US"/>
              <a:t>Chapter 2 of </a:t>
            </a:r>
            <a:r>
              <a:rPr lang="de-DE" altLang="en-US" i="1"/>
              <a:t>Understanding Cryptography</a:t>
            </a:r>
            <a:r>
              <a:rPr lang="de-DE" altLang="en-US"/>
              <a:t> by Christof Paar and Jan Pelzl</a:t>
            </a:r>
          </a:p>
        </p:txBody>
      </p:sp>
      <p:graphicFrame>
        <p:nvGraphicFramePr>
          <p:cNvPr id="7" name="Tabelle 6">
            <a:extLst>
              <a:ext uri="{FF2B5EF4-FFF2-40B4-BE49-F238E27FC236}">
                <a16:creationId xmlns:a16="http://schemas.microsoft.com/office/drawing/2014/main" id="{57741AA6-EB16-4CBF-82F7-B0456EAA701C}"/>
              </a:ext>
            </a:extLst>
          </p:cNvPr>
          <p:cNvGraphicFramePr>
            <a:graphicFrameLocks noGrp="1"/>
          </p:cNvGraphicFramePr>
          <p:nvPr>
            <p:extLst>
              <p:ext uri="{D42A27DB-BD31-4B8C-83A1-F6EECF244321}">
                <p14:modId xmlns:p14="http://schemas.microsoft.com/office/powerpoint/2010/main" val="4103565570"/>
              </p:ext>
            </p:extLst>
          </p:nvPr>
        </p:nvGraphicFramePr>
        <p:xfrm>
          <a:off x="8828076" y="3657153"/>
          <a:ext cx="2286000" cy="2286000"/>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13690">
                <a:tc>
                  <a:txBody>
                    <a:bodyPr/>
                    <a:lstStyle/>
                    <a:p>
                      <a:pPr algn="ctr"/>
                      <a:r>
                        <a:rPr lang="en-US" sz="2400" dirty="0"/>
                        <a:t>x</a:t>
                      </a:r>
                      <a:r>
                        <a:rPr kumimoji="0" lang="en-US" sz="2400" u="none" strike="noStrike" kern="0" cap="none" spc="0" normalizeH="0" baseline="-25000" dirty="0">
                          <a:ln>
                            <a:noFill/>
                          </a:ln>
                          <a:effectLst/>
                          <a:uLnTx/>
                          <a:uFillTx/>
                        </a:rPr>
                        <a:t>i</a:t>
                      </a:r>
                      <a:r>
                        <a:rPr lang="en-US" sz="2400" dirty="0"/>
                        <a:t> </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400" u="none" strike="noStrike" kern="1200" cap="none" spc="0" normalizeH="0" baseline="0" dirty="0" err="1">
                          <a:ln>
                            <a:noFill/>
                          </a:ln>
                          <a:effectLst/>
                          <a:uLnTx/>
                          <a:uFillTx/>
                        </a:rPr>
                        <a:t>s</a:t>
                      </a:r>
                      <a:r>
                        <a:rPr kumimoji="0" lang="en-US" sz="2400" u="none" strike="noStrike" kern="0" cap="none" spc="0" normalizeH="0" baseline="-25000" dirty="0" err="1">
                          <a:ln>
                            <a:noFill/>
                          </a:ln>
                          <a:effectLst/>
                          <a:uLnTx/>
                          <a:uFillTx/>
                        </a:rPr>
                        <a:t>i</a:t>
                      </a:r>
                      <a:r>
                        <a:rPr lang="en-US" sz="2400" dirty="0"/>
                        <a:t> </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err="1"/>
                        <a:t>y</a:t>
                      </a:r>
                      <a:r>
                        <a:rPr kumimoji="0" lang="en-US" sz="2400" u="none" strike="noStrike" kern="0" cap="none" spc="0" normalizeH="0" baseline="-25000" dirty="0" err="1">
                          <a:ln>
                            <a:noFill/>
                          </a:ln>
                          <a:effectLst/>
                          <a:uLnTx/>
                          <a:uFillTx/>
                        </a:rPr>
                        <a:t>i</a:t>
                      </a:r>
                      <a:r>
                        <a:rPr lang="en-US" sz="2400" dirty="0"/>
                        <a:t> </a:t>
                      </a:r>
                    </a:p>
                  </a:txBody>
                  <a:tcPr marL="91441" marR="91441"/>
                </a:tc>
                <a:extLst>
                  <a:ext uri="{0D108BD9-81ED-4DB2-BD59-A6C34878D82A}">
                    <a16:rowId xmlns:a16="http://schemas.microsoft.com/office/drawing/2014/main" val="10000"/>
                  </a:ext>
                </a:extLst>
              </a:tr>
              <a:tr h="313690">
                <a:tc>
                  <a:txBody>
                    <a:bodyPr/>
                    <a:lstStyle/>
                    <a:p>
                      <a:pPr algn="ctr"/>
                      <a:r>
                        <a:rPr lang="en-US" sz="2400" b="1" dirty="0">
                          <a:solidFill>
                            <a:srgbClr val="FF0000"/>
                          </a:solidFill>
                        </a:rPr>
                        <a:t>0</a:t>
                      </a:r>
                    </a:p>
                  </a:txBody>
                  <a:tcPr marL="91441" marR="91441"/>
                </a:tc>
                <a:tc>
                  <a:txBody>
                    <a:bodyPr/>
                    <a:lstStyle/>
                    <a:p>
                      <a:pPr algn="ctr"/>
                      <a:r>
                        <a:rPr lang="en-US" sz="2400" b="1" dirty="0">
                          <a:solidFill>
                            <a:srgbClr val="FF0000"/>
                          </a:solidFill>
                        </a:rPr>
                        <a:t>0</a:t>
                      </a:r>
                    </a:p>
                  </a:txBody>
                  <a:tcPr marL="91441" marR="91441"/>
                </a:tc>
                <a:tc>
                  <a:txBody>
                    <a:bodyPr/>
                    <a:lstStyle/>
                    <a:p>
                      <a:pPr algn="ctr"/>
                      <a:r>
                        <a:rPr lang="en-US" sz="2400" b="1" dirty="0">
                          <a:solidFill>
                            <a:srgbClr val="FF0000"/>
                          </a:solidFill>
                        </a:rPr>
                        <a:t>0</a:t>
                      </a:r>
                    </a:p>
                  </a:txBody>
                  <a:tcPr marL="91441" marR="91441"/>
                </a:tc>
                <a:extLst>
                  <a:ext uri="{0D108BD9-81ED-4DB2-BD59-A6C34878D82A}">
                    <a16:rowId xmlns:a16="http://schemas.microsoft.com/office/drawing/2014/main" val="10001"/>
                  </a:ext>
                </a:extLst>
              </a:tr>
              <a:tr h="313690">
                <a:tc>
                  <a:txBody>
                    <a:bodyPr/>
                    <a:lstStyle/>
                    <a:p>
                      <a:pPr algn="ctr"/>
                      <a:r>
                        <a:rPr lang="en-US" sz="2400" dirty="0"/>
                        <a:t>0</a:t>
                      </a:r>
                    </a:p>
                  </a:txBody>
                  <a:tcPr marL="91441" marR="91441"/>
                </a:tc>
                <a:tc>
                  <a:txBody>
                    <a:bodyPr/>
                    <a:lstStyle/>
                    <a:p>
                      <a:pPr algn="ctr"/>
                      <a:r>
                        <a:rPr lang="en-US" sz="2400" dirty="0"/>
                        <a:t>1</a:t>
                      </a:r>
                    </a:p>
                  </a:txBody>
                  <a:tcPr marL="91441" marR="91441"/>
                </a:tc>
                <a:tc>
                  <a:txBody>
                    <a:bodyPr/>
                    <a:lstStyle/>
                    <a:p>
                      <a:pPr algn="ctr"/>
                      <a:r>
                        <a:rPr lang="en-US" sz="2400" dirty="0"/>
                        <a:t>1</a:t>
                      </a:r>
                    </a:p>
                  </a:txBody>
                  <a:tcPr marL="91441" marR="91441"/>
                </a:tc>
                <a:extLst>
                  <a:ext uri="{0D108BD9-81ED-4DB2-BD59-A6C34878D82A}">
                    <a16:rowId xmlns:a16="http://schemas.microsoft.com/office/drawing/2014/main" val="10002"/>
                  </a:ext>
                </a:extLst>
              </a:tr>
              <a:tr h="313690">
                <a:tc>
                  <a:txBody>
                    <a:bodyPr/>
                    <a:lstStyle/>
                    <a:p>
                      <a:pPr algn="ctr"/>
                      <a:r>
                        <a:rPr lang="en-US" sz="2400" dirty="0"/>
                        <a:t>1</a:t>
                      </a:r>
                    </a:p>
                  </a:txBody>
                  <a:tcPr marL="91441" marR="91441"/>
                </a:tc>
                <a:tc>
                  <a:txBody>
                    <a:bodyPr/>
                    <a:lstStyle/>
                    <a:p>
                      <a:pPr algn="ctr"/>
                      <a:r>
                        <a:rPr lang="en-US" sz="2400" dirty="0"/>
                        <a:t>0</a:t>
                      </a:r>
                    </a:p>
                  </a:txBody>
                  <a:tcPr marL="91441" marR="91441"/>
                </a:tc>
                <a:tc>
                  <a:txBody>
                    <a:bodyPr/>
                    <a:lstStyle/>
                    <a:p>
                      <a:pPr algn="ctr"/>
                      <a:r>
                        <a:rPr lang="en-US" sz="2400" dirty="0"/>
                        <a:t>1</a:t>
                      </a:r>
                    </a:p>
                  </a:txBody>
                  <a:tcPr marL="91441" marR="91441"/>
                </a:tc>
                <a:extLst>
                  <a:ext uri="{0D108BD9-81ED-4DB2-BD59-A6C34878D82A}">
                    <a16:rowId xmlns:a16="http://schemas.microsoft.com/office/drawing/2014/main" val="10003"/>
                  </a:ext>
                </a:extLst>
              </a:tr>
              <a:tr h="313690">
                <a:tc>
                  <a:txBody>
                    <a:bodyPr/>
                    <a:lstStyle/>
                    <a:p>
                      <a:pPr algn="ctr"/>
                      <a:r>
                        <a:rPr lang="en-US" sz="2400" b="1" dirty="0">
                          <a:solidFill>
                            <a:srgbClr val="FF0000"/>
                          </a:solidFill>
                        </a:rPr>
                        <a:t>1</a:t>
                      </a:r>
                    </a:p>
                  </a:txBody>
                  <a:tcPr marL="91441" marR="91441"/>
                </a:tc>
                <a:tc>
                  <a:txBody>
                    <a:bodyPr/>
                    <a:lstStyle/>
                    <a:p>
                      <a:pPr algn="ctr"/>
                      <a:r>
                        <a:rPr lang="en-US" sz="2400" b="1" dirty="0">
                          <a:solidFill>
                            <a:srgbClr val="FF0000"/>
                          </a:solidFill>
                        </a:rPr>
                        <a:t>1</a:t>
                      </a:r>
                    </a:p>
                  </a:txBody>
                  <a:tcPr marL="91441" marR="91441"/>
                </a:tc>
                <a:tc>
                  <a:txBody>
                    <a:bodyPr/>
                    <a:lstStyle/>
                    <a:p>
                      <a:pPr algn="ctr"/>
                      <a:r>
                        <a:rPr lang="en-US" sz="2400" b="1" dirty="0">
                          <a:solidFill>
                            <a:srgbClr val="FF0000"/>
                          </a:solidFill>
                        </a:rPr>
                        <a:t>0</a:t>
                      </a:r>
                    </a:p>
                  </a:txBody>
                  <a:tcPr marL="91441" marR="91441"/>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03188E0-5471-49C4-A4BA-AB88A8E779FA}"/>
              </a:ext>
            </a:extLst>
          </p:cNvPr>
          <p:cNvSpPr>
            <a:spLocks noGrp="1"/>
          </p:cNvSpPr>
          <p:nvPr>
            <p:ph type="sldNum" sz="quarter" idx="10"/>
          </p:nvPr>
        </p:nvSpPr>
        <p:spPr/>
        <p:txBody>
          <a:bodyPr/>
          <a:lstStyle/>
          <a:p>
            <a:fld id="{BFC8FBA5-5687-48A1-881C-0B009FFB5F92}" type="slidenum">
              <a:rPr lang="de-DE" altLang="en-US" smtClean="0"/>
              <a:pPr/>
              <a:t>7</a:t>
            </a:fld>
            <a:endParaRPr lang="de-DE" altLang="en-US" dirty="0"/>
          </a:p>
        </p:txBody>
      </p:sp>
      <p:pic>
        <p:nvPicPr>
          <p:cNvPr id="4" name="Picture 3">
            <a:extLst>
              <a:ext uri="{FF2B5EF4-FFF2-40B4-BE49-F238E27FC236}">
                <a16:creationId xmlns:a16="http://schemas.microsoft.com/office/drawing/2014/main" id="{03C9A997-121C-4481-BFBB-6510CE3C8DBB}"/>
              </a:ext>
            </a:extLst>
          </p:cNvPr>
          <p:cNvPicPr>
            <a:picLocks noChangeAspect="1"/>
          </p:cNvPicPr>
          <p:nvPr/>
        </p:nvPicPr>
        <p:blipFill>
          <a:blip r:embed="rId2"/>
          <a:stretch>
            <a:fillRect/>
          </a:stretch>
        </p:blipFill>
        <p:spPr>
          <a:xfrm>
            <a:off x="1077924" y="3532881"/>
            <a:ext cx="4009964" cy="2461401"/>
          </a:xfrm>
          <a:prstGeom prst="rect">
            <a:avLst/>
          </a:prstGeom>
          <a:ln w="3175" cap="sq" cmpd="thickThin">
            <a:solidFill>
              <a:srgbClr val="000000"/>
            </a:solidFill>
            <a:prstDash val="solid"/>
            <a:miter lim="800000"/>
          </a:ln>
          <a:effectLst>
            <a:glow rad="101600">
              <a:srgbClr val="FFFF00">
                <a:alpha val="60000"/>
              </a:srgbClr>
            </a:glow>
            <a:innerShdw blurRad="76200">
              <a:srgbClr val="000000"/>
            </a:innerShdw>
          </a:effectLst>
        </p:spPr>
      </p:pic>
      <p:sp>
        <p:nvSpPr>
          <p:cNvPr id="9" name="TextBox 8">
            <a:extLst>
              <a:ext uri="{FF2B5EF4-FFF2-40B4-BE49-F238E27FC236}">
                <a16:creationId xmlns:a16="http://schemas.microsoft.com/office/drawing/2014/main" id="{D98937F7-230B-B1FD-D179-F511B56CA900}"/>
              </a:ext>
            </a:extLst>
          </p:cNvPr>
          <p:cNvSpPr txBox="1"/>
          <p:nvPr/>
        </p:nvSpPr>
        <p:spPr>
          <a:xfrm>
            <a:off x="8019771" y="3163742"/>
            <a:ext cx="3623034" cy="369332"/>
          </a:xfrm>
          <a:prstGeom prst="rect">
            <a:avLst/>
          </a:prstGeom>
          <a:noFill/>
        </p:spPr>
        <p:txBody>
          <a:bodyPr wrap="square">
            <a:spAutoFit/>
          </a:bodyPr>
          <a:lstStyle/>
          <a:p>
            <a:r>
              <a:rPr lang="en-US" dirty="0"/>
              <a:t>Truth table of the XOR operation</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FBD2B-7F44-4F48-8E1B-61921C7D24C9}"/>
              </a:ext>
            </a:extLst>
          </p:cNvPr>
          <p:cNvSpPr>
            <a:spLocks noGrp="1"/>
          </p:cNvSpPr>
          <p:nvPr>
            <p:ph type="title"/>
          </p:nvPr>
        </p:nvSpPr>
        <p:spPr>
          <a:xfrm>
            <a:off x="628651" y="322264"/>
            <a:ext cx="11011965" cy="1090512"/>
          </a:xfrm>
        </p:spPr>
        <p:txBody>
          <a:bodyPr/>
          <a:lstStyle/>
          <a:p>
            <a:pPr algn="just">
              <a:lnSpc>
                <a:spcPct val="150000"/>
              </a:lnSpc>
            </a:pPr>
            <a:r>
              <a:rPr lang="en-US" sz="2000" dirty="0">
                <a:solidFill>
                  <a:srgbClr val="C00000"/>
                </a:solidFill>
              </a:rPr>
              <a:t>Alice</a:t>
            </a:r>
            <a:r>
              <a:rPr lang="en-US" sz="2000" dirty="0">
                <a:solidFill>
                  <a:srgbClr val="002060"/>
                </a:solidFill>
              </a:rPr>
              <a:t> wants to encrypt the </a:t>
            </a:r>
            <a:r>
              <a:rPr lang="en-US" sz="2000" dirty="0">
                <a:solidFill>
                  <a:srgbClr val="C00000"/>
                </a:solidFill>
              </a:rPr>
              <a:t>letter A</a:t>
            </a:r>
            <a:r>
              <a:rPr lang="en-US" sz="2000" dirty="0">
                <a:solidFill>
                  <a:srgbClr val="002060"/>
                </a:solidFill>
              </a:rPr>
              <a:t>, where the letter is given in ASCII code. The ASCII value for A is 65</a:t>
            </a:r>
            <a:r>
              <a:rPr lang="en-US" sz="2000" baseline="-25000" dirty="0">
                <a:solidFill>
                  <a:srgbClr val="002060"/>
                </a:solidFill>
              </a:rPr>
              <a:t>10</a:t>
            </a:r>
            <a:r>
              <a:rPr lang="en-US" sz="2000" dirty="0">
                <a:solidFill>
                  <a:srgbClr val="002060"/>
                </a:solidFill>
              </a:rPr>
              <a:t> = 1000001</a:t>
            </a:r>
            <a:r>
              <a:rPr lang="en-US" sz="2000" baseline="-25000" dirty="0">
                <a:solidFill>
                  <a:srgbClr val="002060"/>
                </a:solidFill>
              </a:rPr>
              <a:t>2</a:t>
            </a:r>
            <a:r>
              <a:rPr lang="en-US" sz="2000" dirty="0">
                <a:solidFill>
                  <a:srgbClr val="002060"/>
                </a:solidFill>
              </a:rPr>
              <a:t>. Let’s furthermore assume that the first key stream bits are (s</a:t>
            </a:r>
            <a:r>
              <a:rPr lang="en-US" sz="2000" baseline="-25000" dirty="0">
                <a:solidFill>
                  <a:srgbClr val="002060"/>
                </a:solidFill>
              </a:rPr>
              <a:t>0</a:t>
            </a:r>
            <a:r>
              <a:rPr lang="en-US" sz="2000" dirty="0">
                <a:solidFill>
                  <a:srgbClr val="002060"/>
                </a:solidFill>
              </a:rPr>
              <a:t>,...,s</a:t>
            </a:r>
            <a:r>
              <a:rPr lang="en-US" sz="2000" baseline="-25000" dirty="0">
                <a:solidFill>
                  <a:srgbClr val="002060"/>
                </a:solidFill>
              </a:rPr>
              <a:t>6</a:t>
            </a:r>
            <a:r>
              <a:rPr lang="en-US" sz="2000" dirty="0">
                <a:solidFill>
                  <a:srgbClr val="002060"/>
                </a:solidFill>
              </a:rPr>
              <a:t>) = 0101100.</a:t>
            </a:r>
          </a:p>
        </p:txBody>
      </p:sp>
      <p:sp>
        <p:nvSpPr>
          <p:cNvPr id="4" name="Slide Number Placeholder 3">
            <a:extLst>
              <a:ext uri="{FF2B5EF4-FFF2-40B4-BE49-F238E27FC236}">
                <a16:creationId xmlns:a16="http://schemas.microsoft.com/office/drawing/2014/main" id="{C85D7E83-607B-42F7-990F-B9C1318C3E25}"/>
              </a:ext>
            </a:extLst>
          </p:cNvPr>
          <p:cNvSpPr>
            <a:spLocks noGrp="1"/>
          </p:cNvSpPr>
          <p:nvPr>
            <p:ph type="sldNum" sz="quarter" idx="10"/>
          </p:nvPr>
        </p:nvSpPr>
        <p:spPr/>
        <p:txBody>
          <a:bodyPr/>
          <a:lstStyle/>
          <a:p>
            <a:fld id="{BFC8FBA5-5687-48A1-881C-0B009FFB5F92}" type="slidenum">
              <a:rPr lang="de-DE" altLang="en-US" smtClean="0"/>
              <a:pPr/>
              <a:t>8</a:t>
            </a:fld>
            <a:endParaRPr lang="de-DE" altLang="en-US" dirty="0"/>
          </a:p>
        </p:txBody>
      </p:sp>
      <p:sp>
        <p:nvSpPr>
          <p:cNvPr id="5" name="Footer Placeholder 4">
            <a:extLst>
              <a:ext uri="{FF2B5EF4-FFF2-40B4-BE49-F238E27FC236}">
                <a16:creationId xmlns:a16="http://schemas.microsoft.com/office/drawing/2014/main" id="{A2A0FB99-1003-464A-B5FA-F2B2634D2B69}"/>
              </a:ext>
            </a:extLst>
          </p:cNvPr>
          <p:cNvSpPr>
            <a:spLocks noGrp="1"/>
          </p:cNvSpPr>
          <p:nvPr>
            <p:ph type="ftr" sz="quarter" idx="11"/>
          </p:nvPr>
        </p:nvSpPr>
        <p:spPr/>
        <p:txBody>
          <a:bodyPr/>
          <a:lstStyle/>
          <a:p>
            <a:pPr>
              <a:defRPr/>
            </a:pPr>
            <a:r>
              <a:rPr lang="de-DE"/>
              <a:t>Chapter 2 of </a:t>
            </a:r>
            <a:r>
              <a:rPr lang="de-DE" i="1"/>
              <a:t>Understanding Cryptography</a:t>
            </a:r>
            <a:r>
              <a:rPr lang="de-DE"/>
              <a:t> by Christof Paar and Jan Pelzl</a:t>
            </a:r>
          </a:p>
        </p:txBody>
      </p:sp>
      <p:pic>
        <p:nvPicPr>
          <p:cNvPr id="7" name="Picture 6">
            <a:extLst>
              <a:ext uri="{FF2B5EF4-FFF2-40B4-BE49-F238E27FC236}">
                <a16:creationId xmlns:a16="http://schemas.microsoft.com/office/drawing/2014/main" id="{96852BC3-D15B-4615-904B-33D97E3B73CE}"/>
              </a:ext>
            </a:extLst>
          </p:cNvPr>
          <p:cNvPicPr>
            <a:picLocks noChangeAspect="1"/>
          </p:cNvPicPr>
          <p:nvPr/>
        </p:nvPicPr>
        <p:blipFill>
          <a:blip r:embed="rId2"/>
          <a:stretch>
            <a:fillRect/>
          </a:stretch>
        </p:blipFill>
        <p:spPr>
          <a:xfrm>
            <a:off x="628105" y="1988841"/>
            <a:ext cx="10484584" cy="4535784"/>
          </a:xfrm>
          <a:prstGeom prst="rect">
            <a:avLst/>
          </a:prstGeom>
        </p:spPr>
      </p:pic>
      <p:cxnSp>
        <p:nvCxnSpPr>
          <p:cNvPr id="8" name="Straight Connector 7">
            <a:extLst>
              <a:ext uri="{FF2B5EF4-FFF2-40B4-BE49-F238E27FC236}">
                <a16:creationId xmlns:a16="http://schemas.microsoft.com/office/drawing/2014/main" id="{DA3591CA-C923-16AC-BDB3-40A1B6636E8C}"/>
              </a:ext>
            </a:extLst>
          </p:cNvPr>
          <p:cNvCxnSpPr>
            <a:cxnSpLocks/>
          </p:cNvCxnSpPr>
          <p:nvPr/>
        </p:nvCxnSpPr>
        <p:spPr bwMode="auto">
          <a:xfrm>
            <a:off x="628105" y="3546168"/>
            <a:ext cx="3816424" cy="0"/>
          </a:xfrm>
          <a:prstGeom prst="line">
            <a:avLst/>
          </a:prstGeom>
          <a:ln>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08403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ußzeilenplatzhalter 4">
            <a:extLst>
              <a:ext uri="{FF2B5EF4-FFF2-40B4-BE49-F238E27FC236}">
                <a16:creationId xmlns:a16="http://schemas.microsoft.com/office/drawing/2014/main" id="{953A3591-5446-4C8C-A52F-E6E4E63E204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Chapter 2 of Understanding Cryptography by Christof Paar and Jan Pelzl</a:t>
            </a:r>
            <a:endParaRPr lang="de-DE" altLang="en-US"/>
          </a:p>
        </p:txBody>
      </p:sp>
      <p:sp>
        <p:nvSpPr>
          <p:cNvPr id="34819" name="Rectangle 4">
            <a:extLst>
              <a:ext uri="{FF2B5EF4-FFF2-40B4-BE49-F238E27FC236}">
                <a16:creationId xmlns:a16="http://schemas.microsoft.com/office/drawing/2014/main" id="{2574AB17-C7F9-4CFD-AC3E-13C8C14410E9}"/>
              </a:ext>
            </a:extLst>
          </p:cNvPr>
          <p:cNvSpPr>
            <a:spLocks noGrp="1" noChangeArrowheads="1"/>
          </p:cNvSpPr>
          <p:nvPr>
            <p:ph type="title"/>
          </p:nvPr>
        </p:nvSpPr>
        <p:spPr>
          <a:xfrm>
            <a:off x="1995488" y="322264"/>
            <a:ext cx="8204200" cy="515937"/>
          </a:xfrm>
        </p:spPr>
        <p:txBody>
          <a:bodyPr/>
          <a:lstStyle/>
          <a:p>
            <a:pPr>
              <a:buFont typeface="Webdings" panose="05030102010509060703" pitchFamily="18" charset="2"/>
              <a:buNone/>
            </a:pPr>
            <a:r>
              <a:rPr lang="de-DE" altLang="en-US" sz="2800"/>
              <a:t>Content of this Chapter</a:t>
            </a:r>
          </a:p>
        </p:txBody>
      </p:sp>
      <p:sp>
        <p:nvSpPr>
          <p:cNvPr id="34820" name="Rectangle 7">
            <a:extLst>
              <a:ext uri="{FF2B5EF4-FFF2-40B4-BE49-F238E27FC236}">
                <a16:creationId xmlns:a16="http://schemas.microsoft.com/office/drawing/2014/main" id="{7E0DDF5A-BC9B-4CC0-BB26-B9F1E7F54717}"/>
              </a:ext>
            </a:extLst>
          </p:cNvPr>
          <p:cNvSpPr>
            <a:spLocks noGrp="1" noChangeArrowheads="1"/>
          </p:cNvSpPr>
          <p:nvPr>
            <p:ph type="body" idx="1"/>
          </p:nvPr>
        </p:nvSpPr>
        <p:spPr>
          <a:xfrm>
            <a:off x="1254126" y="1340768"/>
            <a:ext cx="8945561" cy="1227965"/>
          </a:xfrm>
          <a:noFill/>
        </p:spPr>
        <p:txBody>
          <a:bodyPr/>
          <a:lstStyle/>
          <a:p>
            <a:r>
              <a:rPr lang="en-US" altLang="en-US" sz="2000" dirty="0"/>
              <a:t>Intro to stream ciphers</a:t>
            </a:r>
          </a:p>
          <a:p>
            <a:r>
              <a:rPr lang="en-US" altLang="en-US" sz="2000" b="1" dirty="0"/>
              <a:t>Shift Register Based Stream Cipher</a:t>
            </a:r>
          </a:p>
          <a:p>
            <a:pPr lvl="1"/>
            <a:r>
              <a:rPr lang="en-US" altLang="en-US" sz="2000" b="1" dirty="0"/>
              <a:t>Linear feedback shift registers (LFSRs)</a:t>
            </a:r>
          </a:p>
        </p:txBody>
      </p:sp>
      <p:sp>
        <p:nvSpPr>
          <p:cNvPr id="2" name="Slide Number Placeholder 1">
            <a:extLst>
              <a:ext uri="{FF2B5EF4-FFF2-40B4-BE49-F238E27FC236}">
                <a16:creationId xmlns:a16="http://schemas.microsoft.com/office/drawing/2014/main" id="{009AC073-2528-4A26-8165-FBA849861BA1}"/>
              </a:ext>
            </a:extLst>
          </p:cNvPr>
          <p:cNvSpPr>
            <a:spLocks noGrp="1"/>
          </p:cNvSpPr>
          <p:nvPr>
            <p:ph type="sldNum" sz="quarter" idx="10"/>
          </p:nvPr>
        </p:nvSpPr>
        <p:spPr/>
        <p:txBody>
          <a:bodyPr/>
          <a:lstStyle/>
          <a:p>
            <a:fld id="{BFC8FBA5-5687-48A1-881C-0B009FFB5F92}" type="slidenum">
              <a:rPr lang="de-DE" altLang="en-US" smtClean="0"/>
              <a:pPr/>
              <a:t>9</a:t>
            </a:fld>
            <a:endParaRPr lang="de-DE" altLang="en-US" dirty="0"/>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DEFAULTFONTSIZE" val="10"/>
  <p:tag name="DEFAULTWIDTH" val="384"/>
  <p:tag name="DEFAULTHEIGHT" val="319"/>
</p:tagLst>
</file>

<file path=ppt/theme/theme1.xml><?xml version="1.0" encoding="utf-8"?>
<a:theme xmlns:a="http://schemas.openxmlformats.org/drawingml/2006/main" name="Folienvorlage2">
  <a:themeElements>
    <a:clrScheme name="Folienvorlag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Folienvorlage2">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Folienvorlage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olienvorlage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olienvorlage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olienvorlage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olienvorlage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olienvorlage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olienvorlage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Folienvorlage2</Template>
  <TotalTime>3145</TotalTime>
  <Words>3746</Words>
  <Application>Microsoft Office PowerPoint</Application>
  <PresentationFormat>Widescreen</PresentationFormat>
  <Paragraphs>279</Paragraphs>
  <Slides>26</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6" baseType="lpstr">
      <vt:lpstr>Arial</vt:lpstr>
      <vt:lpstr>Consolas</vt:lpstr>
      <vt:lpstr>Helvetica Neue</vt:lpstr>
      <vt:lpstr>MathJax_Main</vt:lpstr>
      <vt:lpstr>MathJax_Math-italic</vt:lpstr>
      <vt:lpstr>Times New Roman</vt:lpstr>
      <vt:lpstr>Webdings</vt:lpstr>
      <vt:lpstr>Wingdings</vt:lpstr>
      <vt:lpstr>Folienvorlage2</vt:lpstr>
      <vt:lpstr>Formel</vt:lpstr>
      <vt:lpstr>Chapter 2 – Stream Ciphers</vt:lpstr>
      <vt:lpstr>Content of this Chapter</vt:lpstr>
      <vt:lpstr>Stream Ciphers in the Field of Cryptology</vt:lpstr>
      <vt:lpstr>Stream Cipher vs. Block Cipher</vt:lpstr>
      <vt:lpstr>Encryption and Decryption with Stream Ciphers</vt:lpstr>
      <vt:lpstr>Why Are Encryption and Decryption the Same Function?</vt:lpstr>
      <vt:lpstr>Why is Modulo 2 Addition a Good Encryption Function?</vt:lpstr>
      <vt:lpstr>Alice wants to encrypt the letter A, where the letter is given in ASCII code. The ASCII value for A is 6510 = 10000012. Let’s furthermore assume that the first key stream bits are (s0,...,s6) = 0101100.</vt:lpstr>
      <vt:lpstr>Content of this Chapter</vt:lpstr>
      <vt:lpstr>Linear Feedback Shift Registers (LFSRs)</vt:lpstr>
      <vt:lpstr>Linear Feedback Shift Registers (LFSRs):  Example with m=3</vt:lpstr>
      <vt:lpstr>A Mathematical Description of LFSRs</vt:lpstr>
      <vt:lpstr>Example 2.4. LFSR with maximum-length output sequence</vt:lpstr>
      <vt:lpstr>Feedback Coefficient Vector</vt:lpstr>
      <vt:lpstr>Primitive polynomial</vt:lpstr>
      <vt:lpstr>Security of LFSRs</vt:lpstr>
      <vt:lpstr>Known-Plaintext Attack Against Single LFSRs</vt:lpstr>
      <vt:lpstr>Known-Plaintext Attack Against Single LFSRs (cont…)</vt:lpstr>
      <vt:lpstr>Exercise</vt:lpstr>
      <vt:lpstr>Solution</vt:lpstr>
      <vt:lpstr>Solution</vt:lpstr>
      <vt:lpstr>Solution</vt:lpstr>
      <vt:lpstr>Exercise</vt:lpstr>
      <vt:lpstr>Solution</vt:lpstr>
      <vt:lpstr>Homework</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subject>Auswertung</dc:subject>
  <dc:creator>Jan Pelzl</dc:creator>
  <cp:lastModifiedBy>Dr. Abu Sayed Mostafizur Rahman</cp:lastModifiedBy>
  <cp:revision>649</cp:revision>
  <cp:lastPrinted>2025-02-20T14:46:40Z</cp:lastPrinted>
  <dcterms:created xsi:type="dcterms:W3CDTF">2004-07-26T14:24:04Z</dcterms:created>
  <dcterms:modified xsi:type="dcterms:W3CDTF">2025-02-21T19:21:12Z</dcterms:modified>
</cp:coreProperties>
</file>