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45"/>
  </p:notesMasterIdLst>
  <p:handoutMasterIdLst>
    <p:handoutMasterId r:id="rId46"/>
  </p:handoutMasterIdLst>
  <p:sldIdLst>
    <p:sldId id="368" r:id="rId2"/>
    <p:sldId id="442" r:id="rId3"/>
    <p:sldId id="474" r:id="rId4"/>
    <p:sldId id="470" r:id="rId5"/>
    <p:sldId id="394" r:id="rId6"/>
    <p:sldId id="265" r:id="rId7"/>
    <p:sldId id="444" r:id="rId8"/>
    <p:sldId id="445" r:id="rId9"/>
    <p:sldId id="471" r:id="rId10"/>
    <p:sldId id="443" r:id="rId11"/>
    <p:sldId id="446" r:id="rId12"/>
    <p:sldId id="447" r:id="rId13"/>
    <p:sldId id="449" r:id="rId14"/>
    <p:sldId id="476" r:id="rId15"/>
    <p:sldId id="477" r:id="rId16"/>
    <p:sldId id="478" r:id="rId17"/>
    <p:sldId id="926" r:id="rId18"/>
    <p:sldId id="479" r:id="rId19"/>
    <p:sldId id="925" r:id="rId20"/>
    <p:sldId id="480" r:id="rId21"/>
    <p:sldId id="481" r:id="rId22"/>
    <p:sldId id="450" r:id="rId23"/>
    <p:sldId id="452" r:id="rId24"/>
    <p:sldId id="453" r:id="rId25"/>
    <p:sldId id="482" r:id="rId26"/>
    <p:sldId id="917" r:id="rId27"/>
    <p:sldId id="826" r:id="rId28"/>
    <p:sldId id="483" r:id="rId29"/>
    <p:sldId id="485" r:id="rId30"/>
    <p:sldId id="454" r:id="rId31"/>
    <p:sldId id="918" r:id="rId32"/>
    <p:sldId id="457" r:id="rId33"/>
    <p:sldId id="919" r:id="rId34"/>
    <p:sldId id="921" r:id="rId35"/>
    <p:sldId id="922" r:id="rId36"/>
    <p:sldId id="461" r:id="rId37"/>
    <p:sldId id="460" r:id="rId38"/>
    <p:sldId id="462" r:id="rId39"/>
    <p:sldId id="463" r:id="rId40"/>
    <p:sldId id="464" r:id="rId41"/>
    <p:sldId id="468" r:id="rId42"/>
    <p:sldId id="465" r:id="rId43"/>
    <p:sldId id="467" r:id="rId44"/>
  </p:sldIdLst>
  <p:sldSz cx="12192000" cy="6858000"/>
  <p:notesSz cx="6735763" cy="9866313"/>
  <p:custDataLst>
    <p:tags r:id="rId47"/>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411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FF99"/>
    <a:srgbClr val="FCE0E1"/>
    <a:srgbClr val="ABDBFF"/>
    <a:srgbClr val="FFF3DF"/>
    <a:srgbClr val="FDE7E8"/>
    <a:srgbClr val="F8F9BD"/>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ittlere Formatvorlage 4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ittlere Formatvorlage 4 - Akz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ittlere Formatvorlage 4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D03447BB-5D67-496B-8E87-E561075AD55C}" styleName="Dunkle Formatvorlage 1 - Akz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unkle Formatvorlage 1 - Akz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unkle Formatvorlage 1 - Akz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unkle Formatvorlag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unkle Formatvorlage 2 - Akzent 3/Akz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AF606853-7671-496A-8E4F-DF71F8EC918B}" styleName="Dunkle Formatvorlage 1 - Akz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Keine Formatvorlage, Tabellengitternetz">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8D230F3-CF80-4859-8CE7-A43EE81993B5}" styleName="Helle Formatvorlage 1 - Akz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86" autoAdjust="0"/>
    <p:restoredTop sz="94868" autoAdjust="0"/>
  </p:normalViewPr>
  <p:slideViewPr>
    <p:cSldViewPr>
      <p:cViewPr varScale="1">
        <p:scale>
          <a:sx n="75" d="100"/>
          <a:sy n="75" d="100"/>
        </p:scale>
        <p:origin x="936" y="48"/>
      </p:cViewPr>
      <p:guideLst>
        <p:guide orient="horz" pos="4110"/>
        <p:guide pos="384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3804"/>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5D180029-AC47-4697-A628-18FD2C136A68}"/>
              </a:ext>
            </a:extLst>
          </p:cNvPr>
          <p:cNvSpPr>
            <a:spLocks noGrp="1" noChangeArrowheads="1"/>
          </p:cNvSpPr>
          <p:nvPr>
            <p:ph type="hdr" sz="quarter"/>
          </p:nvPr>
        </p:nvSpPr>
        <p:spPr bwMode="auto">
          <a:xfrm>
            <a:off x="0" y="0"/>
            <a:ext cx="2952168" cy="532570"/>
          </a:xfrm>
          <a:prstGeom prst="rect">
            <a:avLst/>
          </a:prstGeom>
          <a:noFill/>
          <a:ln w="9525">
            <a:noFill/>
            <a:miter lim="800000"/>
            <a:headEnd/>
            <a:tailEnd/>
          </a:ln>
          <a:effectLst/>
        </p:spPr>
        <p:txBody>
          <a:bodyPr vert="horz" wrap="square" lIns="90903" tIns="45451" rIns="90903" bIns="45451" numCol="1" anchor="t" anchorCtr="0" compatLnSpc="1">
            <a:prstTxWarp prst="textNoShape">
              <a:avLst/>
            </a:prstTxWarp>
          </a:bodyPr>
          <a:lstStyle>
            <a:lvl1pPr defTabSz="909169">
              <a:defRPr sz="1200">
                <a:latin typeface="Times New Roman" pitchFamily="18" charset="0"/>
              </a:defRPr>
            </a:lvl1pPr>
          </a:lstStyle>
          <a:p>
            <a:pPr>
              <a:defRPr/>
            </a:pPr>
            <a:endParaRPr lang="de-DE"/>
          </a:p>
        </p:txBody>
      </p:sp>
      <p:sp>
        <p:nvSpPr>
          <p:cNvPr id="32771" name="Rectangle 3">
            <a:extLst>
              <a:ext uri="{FF2B5EF4-FFF2-40B4-BE49-F238E27FC236}">
                <a16:creationId xmlns:a16="http://schemas.microsoft.com/office/drawing/2014/main" id="{E536E13A-7E2A-4630-91E6-4E270ACBE235}"/>
              </a:ext>
            </a:extLst>
          </p:cNvPr>
          <p:cNvSpPr>
            <a:spLocks noGrp="1" noChangeArrowheads="1"/>
          </p:cNvSpPr>
          <p:nvPr>
            <p:ph type="dt" sz="quarter" idx="1"/>
          </p:nvPr>
        </p:nvSpPr>
        <p:spPr bwMode="auto">
          <a:xfrm>
            <a:off x="3783595" y="0"/>
            <a:ext cx="2952168" cy="532570"/>
          </a:xfrm>
          <a:prstGeom prst="rect">
            <a:avLst/>
          </a:prstGeom>
          <a:noFill/>
          <a:ln w="9525">
            <a:noFill/>
            <a:miter lim="800000"/>
            <a:headEnd/>
            <a:tailEnd/>
          </a:ln>
          <a:effectLst/>
        </p:spPr>
        <p:txBody>
          <a:bodyPr vert="horz" wrap="square" lIns="90903" tIns="45451" rIns="90903" bIns="45451" numCol="1" anchor="t" anchorCtr="0" compatLnSpc="1">
            <a:prstTxWarp prst="textNoShape">
              <a:avLst/>
            </a:prstTxWarp>
          </a:bodyPr>
          <a:lstStyle>
            <a:lvl1pPr algn="r" defTabSz="909169">
              <a:defRPr sz="1200">
                <a:latin typeface="Times New Roman" pitchFamily="18" charset="0"/>
              </a:defRPr>
            </a:lvl1pPr>
          </a:lstStyle>
          <a:p>
            <a:pPr>
              <a:defRPr/>
            </a:pPr>
            <a:endParaRPr lang="de-DE"/>
          </a:p>
        </p:txBody>
      </p:sp>
      <p:sp>
        <p:nvSpPr>
          <p:cNvPr id="32772" name="Rectangle 4">
            <a:extLst>
              <a:ext uri="{FF2B5EF4-FFF2-40B4-BE49-F238E27FC236}">
                <a16:creationId xmlns:a16="http://schemas.microsoft.com/office/drawing/2014/main" id="{B211714C-D7AF-418D-9C26-5B5CCBB8D35D}"/>
              </a:ext>
            </a:extLst>
          </p:cNvPr>
          <p:cNvSpPr>
            <a:spLocks noGrp="1" noChangeArrowheads="1"/>
          </p:cNvSpPr>
          <p:nvPr>
            <p:ph type="ftr" sz="quarter" idx="2"/>
          </p:nvPr>
        </p:nvSpPr>
        <p:spPr bwMode="auto">
          <a:xfrm>
            <a:off x="0" y="9405670"/>
            <a:ext cx="2952168" cy="454521"/>
          </a:xfrm>
          <a:prstGeom prst="rect">
            <a:avLst/>
          </a:prstGeom>
          <a:noFill/>
          <a:ln w="9525">
            <a:noFill/>
            <a:miter lim="800000"/>
            <a:headEnd/>
            <a:tailEnd/>
          </a:ln>
          <a:effectLst/>
        </p:spPr>
        <p:txBody>
          <a:bodyPr vert="horz" wrap="square" lIns="90903" tIns="45451" rIns="90903" bIns="45451" numCol="1" anchor="b" anchorCtr="0" compatLnSpc="1">
            <a:prstTxWarp prst="textNoShape">
              <a:avLst/>
            </a:prstTxWarp>
          </a:bodyPr>
          <a:lstStyle>
            <a:lvl1pPr defTabSz="909169">
              <a:defRPr sz="1200">
                <a:latin typeface="Times New Roman" pitchFamily="18" charset="0"/>
              </a:defRPr>
            </a:lvl1pPr>
          </a:lstStyle>
          <a:p>
            <a:pPr>
              <a:defRPr/>
            </a:pPr>
            <a:endParaRPr lang="de-DE"/>
          </a:p>
        </p:txBody>
      </p:sp>
      <p:sp>
        <p:nvSpPr>
          <p:cNvPr id="32773" name="Rectangle 5">
            <a:extLst>
              <a:ext uri="{FF2B5EF4-FFF2-40B4-BE49-F238E27FC236}">
                <a16:creationId xmlns:a16="http://schemas.microsoft.com/office/drawing/2014/main" id="{C171A159-153C-4294-B22F-42E35BF4C5D8}"/>
              </a:ext>
            </a:extLst>
          </p:cNvPr>
          <p:cNvSpPr>
            <a:spLocks noGrp="1" noChangeArrowheads="1"/>
          </p:cNvSpPr>
          <p:nvPr>
            <p:ph type="sldNum" sz="quarter" idx="3"/>
          </p:nvPr>
        </p:nvSpPr>
        <p:spPr bwMode="auto">
          <a:xfrm>
            <a:off x="3783595" y="9405670"/>
            <a:ext cx="2952168" cy="454521"/>
          </a:xfrm>
          <a:prstGeom prst="rect">
            <a:avLst/>
          </a:prstGeom>
          <a:noFill/>
          <a:ln w="9525">
            <a:noFill/>
            <a:miter lim="800000"/>
            <a:headEnd/>
            <a:tailEnd/>
          </a:ln>
          <a:effectLst/>
        </p:spPr>
        <p:txBody>
          <a:bodyPr vert="horz" wrap="square" lIns="90903" tIns="45451" rIns="90903" bIns="45451" numCol="1" anchor="b" anchorCtr="0" compatLnSpc="1">
            <a:prstTxWarp prst="textNoShape">
              <a:avLst/>
            </a:prstTxWarp>
          </a:bodyPr>
          <a:lstStyle>
            <a:lvl1pPr algn="r" defTabSz="909169">
              <a:defRPr sz="1200">
                <a:latin typeface="Times New Roman" panose="02020603050405020304" pitchFamily="18" charset="0"/>
              </a:defRPr>
            </a:lvl1pPr>
          </a:lstStyle>
          <a:p>
            <a:fld id="{FD553072-BC0C-4D33-B60F-9E894DEA32CE}" type="slidenum">
              <a:rPr lang="de-DE" altLang="en-US"/>
              <a:pPr/>
              <a:t>‹#›</a:t>
            </a:fld>
            <a:endParaRPr lang="de-DE"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AA81836-E11F-429E-B3A2-3826AC3F7A03}"/>
              </a:ext>
            </a:extLst>
          </p:cNvPr>
          <p:cNvSpPr>
            <a:spLocks noGrp="1" noChangeArrowheads="1"/>
          </p:cNvSpPr>
          <p:nvPr>
            <p:ph type="hdr" sz="quarter"/>
          </p:nvPr>
        </p:nvSpPr>
        <p:spPr bwMode="auto">
          <a:xfrm>
            <a:off x="0" y="0"/>
            <a:ext cx="2917526" cy="492780"/>
          </a:xfrm>
          <a:prstGeom prst="rect">
            <a:avLst/>
          </a:prstGeom>
          <a:noFill/>
          <a:ln w="9525">
            <a:noFill/>
            <a:miter lim="800000"/>
            <a:headEnd/>
            <a:tailEnd/>
          </a:ln>
          <a:effectLst/>
        </p:spPr>
        <p:txBody>
          <a:bodyPr vert="horz" wrap="square" lIns="90903" tIns="45451" rIns="90903" bIns="45451" numCol="1" anchor="t" anchorCtr="0" compatLnSpc="1">
            <a:prstTxWarp prst="textNoShape">
              <a:avLst/>
            </a:prstTxWarp>
          </a:bodyPr>
          <a:lstStyle>
            <a:lvl1pPr defTabSz="909169">
              <a:defRPr sz="1200">
                <a:latin typeface="Times New Roman" pitchFamily="18" charset="0"/>
              </a:defRPr>
            </a:lvl1pPr>
          </a:lstStyle>
          <a:p>
            <a:pPr>
              <a:defRPr/>
            </a:pPr>
            <a:endParaRPr lang="de-DE"/>
          </a:p>
        </p:txBody>
      </p:sp>
      <p:sp>
        <p:nvSpPr>
          <p:cNvPr id="4099" name="Rectangle 3">
            <a:extLst>
              <a:ext uri="{FF2B5EF4-FFF2-40B4-BE49-F238E27FC236}">
                <a16:creationId xmlns:a16="http://schemas.microsoft.com/office/drawing/2014/main" id="{1063095D-61CC-41DA-9E83-3DDF59382F0B}"/>
              </a:ext>
            </a:extLst>
          </p:cNvPr>
          <p:cNvSpPr>
            <a:spLocks noGrp="1" noChangeArrowheads="1"/>
          </p:cNvSpPr>
          <p:nvPr>
            <p:ph type="dt" idx="1"/>
          </p:nvPr>
        </p:nvSpPr>
        <p:spPr bwMode="auto">
          <a:xfrm>
            <a:off x="3818239" y="0"/>
            <a:ext cx="2917525" cy="492780"/>
          </a:xfrm>
          <a:prstGeom prst="rect">
            <a:avLst/>
          </a:prstGeom>
          <a:noFill/>
          <a:ln w="9525">
            <a:noFill/>
            <a:miter lim="800000"/>
            <a:headEnd/>
            <a:tailEnd/>
          </a:ln>
          <a:effectLst/>
        </p:spPr>
        <p:txBody>
          <a:bodyPr vert="horz" wrap="square" lIns="90903" tIns="45451" rIns="90903" bIns="45451" numCol="1" anchor="t" anchorCtr="0" compatLnSpc="1">
            <a:prstTxWarp prst="textNoShape">
              <a:avLst/>
            </a:prstTxWarp>
          </a:bodyPr>
          <a:lstStyle>
            <a:lvl1pPr algn="r" defTabSz="909169">
              <a:defRPr sz="1200">
                <a:latin typeface="Times New Roman" pitchFamily="18" charset="0"/>
              </a:defRPr>
            </a:lvl1pPr>
          </a:lstStyle>
          <a:p>
            <a:pPr>
              <a:defRPr/>
            </a:pPr>
            <a:endParaRPr lang="de-DE"/>
          </a:p>
        </p:txBody>
      </p:sp>
      <p:sp>
        <p:nvSpPr>
          <p:cNvPr id="43012" name="Rectangle 4">
            <a:extLst>
              <a:ext uri="{FF2B5EF4-FFF2-40B4-BE49-F238E27FC236}">
                <a16:creationId xmlns:a16="http://schemas.microsoft.com/office/drawing/2014/main" id="{EF5E0E64-C0D9-4CD3-B6C3-23CC19E66188}"/>
              </a:ext>
            </a:extLst>
          </p:cNvPr>
          <p:cNvSpPr>
            <a:spLocks noGrp="1" noRot="1" noChangeAspect="1" noChangeArrowheads="1" noTextEdit="1"/>
          </p:cNvSpPr>
          <p:nvPr>
            <p:ph type="sldImg" idx="2"/>
          </p:nvPr>
        </p:nvSpPr>
        <p:spPr bwMode="auto">
          <a:xfrm>
            <a:off x="79375" y="739775"/>
            <a:ext cx="6578600" cy="37020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EFDB62D7-A0B0-4E5F-A046-2B22D6B683C3}"/>
              </a:ext>
            </a:extLst>
          </p:cNvPr>
          <p:cNvSpPr>
            <a:spLocks noGrp="1" noChangeArrowheads="1"/>
          </p:cNvSpPr>
          <p:nvPr>
            <p:ph type="body" sz="quarter" idx="3"/>
          </p:nvPr>
        </p:nvSpPr>
        <p:spPr bwMode="auto">
          <a:xfrm>
            <a:off x="899207" y="4686002"/>
            <a:ext cx="4937350" cy="4441141"/>
          </a:xfrm>
          <a:prstGeom prst="rect">
            <a:avLst/>
          </a:prstGeom>
          <a:noFill/>
          <a:ln w="9525">
            <a:noFill/>
            <a:miter lim="800000"/>
            <a:headEnd/>
            <a:tailEnd/>
          </a:ln>
          <a:effectLst/>
        </p:spPr>
        <p:txBody>
          <a:bodyPr vert="horz" wrap="square" lIns="90903" tIns="45451" rIns="90903" bIns="45451" numCol="1" anchor="t" anchorCtr="0" compatLnSpc="1">
            <a:prstTxWarp prst="textNoShape">
              <a:avLst/>
            </a:prstTxWarp>
          </a:bodyPr>
          <a:lstStyle/>
          <a:p>
            <a:pPr lvl="0"/>
            <a:r>
              <a:rPr lang="de-DE" noProof="0"/>
              <a:t>Klicken Sie, um die Formate des Vorlagentextes zu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4102" name="Rectangle 6">
            <a:extLst>
              <a:ext uri="{FF2B5EF4-FFF2-40B4-BE49-F238E27FC236}">
                <a16:creationId xmlns:a16="http://schemas.microsoft.com/office/drawing/2014/main" id="{BC5D84FF-1D5C-43BE-8B90-1ADAAFD4BA07}"/>
              </a:ext>
            </a:extLst>
          </p:cNvPr>
          <p:cNvSpPr>
            <a:spLocks noGrp="1" noChangeArrowheads="1"/>
          </p:cNvSpPr>
          <p:nvPr>
            <p:ph type="ftr" sz="quarter" idx="4"/>
          </p:nvPr>
        </p:nvSpPr>
        <p:spPr bwMode="auto">
          <a:xfrm>
            <a:off x="0" y="9373533"/>
            <a:ext cx="2917526" cy="492780"/>
          </a:xfrm>
          <a:prstGeom prst="rect">
            <a:avLst/>
          </a:prstGeom>
          <a:noFill/>
          <a:ln w="9525">
            <a:noFill/>
            <a:miter lim="800000"/>
            <a:headEnd/>
            <a:tailEnd/>
          </a:ln>
          <a:effectLst/>
        </p:spPr>
        <p:txBody>
          <a:bodyPr vert="horz" wrap="square" lIns="90903" tIns="45451" rIns="90903" bIns="45451" numCol="1" anchor="b" anchorCtr="0" compatLnSpc="1">
            <a:prstTxWarp prst="textNoShape">
              <a:avLst/>
            </a:prstTxWarp>
          </a:bodyPr>
          <a:lstStyle>
            <a:lvl1pPr defTabSz="909169">
              <a:defRPr sz="1200">
                <a:latin typeface="Times New Roman" pitchFamily="18" charset="0"/>
              </a:defRPr>
            </a:lvl1pPr>
          </a:lstStyle>
          <a:p>
            <a:pPr>
              <a:defRPr/>
            </a:pPr>
            <a:endParaRPr lang="de-DE"/>
          </a:p>
        </p:txBody>
      </p:sp>
      <p:sp>
        <p:nvSpPr>
          <p:cNvPr id="4103" name="Rectangle 7">
            <a:extLst>
              <a:ext uri="{FF2B5EF4-FFF2-40B4-BE49-F238E27FC236}">
                <a16:creationId xmlns:a16="http://schemas.microsoft.com/office/drawing/2014/main" id="{7CD785E3-2CEE-4FF0-BCAE-193F49C74322}"/>
              </a:ext>
            </a:extLst>
          </p:cNvPr>
          <p:cNvSpPr>
            <a:spLocks noGrp="1" noChangeArrowheads="1"/>
          </p:cNvSpPr>
          <p:nvPr>
            <p:ph type="sldNum" sz="quarter" idx="5"/>
          </p:nvPr>
        </p:nvSpPr>
        <p:spPr bwMode="auto">
          <a:xfrm>
            <a:off x="3818239" y="9373533"/>
            <a:ext cx="2917525" cy="492780"/>
          </a:xfrm>
          <a:prstGeom prst="rect">
            <a:avLst/>
          </a:prstGeom>
          <a:noFill/>
          <a:ln w="9525">
            <a:noFill/>
            <a:miter lim="800000"/>
            <a:headEnd/>
            <a:tailEnd/>
          </a:ln>
          <a:effectLst/>
        </p:spPr>
        <p:txBody>
          <a:bodyPr vert="horz" wrap="square" lIns="90903" tIns="45451" rIns="90903" bIns="45451" numCol="1" anchor="b" anchorCtr="0" compatLnSpc="1">
            <a:prstTxWarp prst="textNoShape">
              <a:avLst/>
            </a:prstTxWarp>
          </a:bodyPr>
          <a:lstStyle>
            <a:lvl1pPr algn="r" defTabSz="909169">
              <a:defRPr sz="1200">
                <a:latin typeface="Times New Roman" panose="02020603050405020304" pitchFamily="18" charset="0"/>
              </a:defRPr>
            </a:lvl1pPr>
          </a:lstStyle>
          <a:p>
            <a:fld id="{7413DBEF-2AC0-4B5C-8F72-FCC9C0460E83}" type="slidenum">
              <a:rPr lang="de-DE" altLang="en-US"/>
              <a:pPr/>
              <a:t>‹#›</a:t>
            </a:fld>
            <a:endParaRPr lang="de-DE" altLang="en-US"/>
          </a:p>
        </p:txBody>
      </p:sp>
    </p:spTree>
    <p:extLst>
      <p:ext uri="{BB962C8B-B14F-4D97-AF65-F5344CB8AC3E}">
        <p14:creationId xmlns:p14="http://schemas.microsoft.com/office/powerpoint/2010/main" val="3684437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D8C66ABA-547D-4C10-B58F-AEBF2EF7D8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169">
              <a:defRPr>
                <a:solidFill>
                  <a:schemeClr val="tx1"/>
                </a:solidFill>
                <a:latin typeface="Arial" panose="020B0604020202020204" pitchFamily="34" charset="0"/>
              </a:defRPr>
            </a:lvl1pPr>
            <a:lvl2pPr marL="711523" indent="-273663" defTabSz="909169">
              <a:defRPr>
                <a:solidFill>
                  <a:schemeClr val="tx1"/>
                </a:solidFill>
                <a:latin typeface="Arial" panose="020B0604020202020204" pitchFamily="34" charset="0"/>
              </a:defRPr>
            </a:lvl2pPr>
            <a:lvl3pPr marL="1094651" indent="-218930" defTabSz="909169">
              <a:defRPr>
                <a:solidFill>
                  <a:schemeClr val="tx1"/>
                </a:solidFill>
                <a:latin typeface="Arial" panose="020B0604020202020204" pitchFamily="34" charset="0"/>
              </a:defRPr>
            </a:lvl3pPr>
            <a:lvl4pPr marL="1532512" indent="-218930" defTabSz="909169">
              <a:defRPr>
                <a:solidFill>
                  <a:schemeClr val="tx1"/>
                </a:solidFill>
                <a:latin typeface="Arial" panose="020B0604020202020204" pitchFamily="34" charset="0"/>
              </a:defRPr>
            </a:lvl4pPr>
            <a:lvl5pPr marL="1970372" indent="-218930" defTabSz="909169">
              <a:defRPr>
                <a:solidFill>
                  <a:schemeClr val="tx1"/>
                </a:solidFill>
                <a:latin typeface="Arial" panose="020B0604020202020204" pitchFamily="34" charset="0"/>
              </a:defRPr>
            </a:lvl5pPr>
            <a:lvl6pPr marL="2408232" indent="-218930" defTabSz="909169" eaLnBrk="0" fontAlgn="base" hangingPunct="0">
              <a:spcBef>
                <a:spcPct val="0"/>
              </a:spcBef>
              <a:spcAft>
                <a:spcPct val="0"/>
              </a:spcAft>
              <a:defRPr>
                <a:solidFill>
                  <a:schemeClr val="tx1"/>
                </a:solidFill>
                <a:latin typeface="Arial" panose="020B0604020202020204" pitchFamily="34" charset="0"/>
              </a:defRPr>
            </a:lvl6pPr>
            <a:lvl7pPr marL="2846093" indent="-218930" defTabSz="909169" eaLnBrk="0" fontAlgn="base" hangingPunct="0">
              <a:spcBef>
                <a:spcPct val="0"/>
              </a:spcBef>
              <a:spcAft>
                <a:spcPct val="0"/>
              </a:spcAft>
              <a:defRPr>
                <a:solidFill>
                  <a:schemeClr val="tx1"/>
                </a:solidFill>
                <a:latin typeface="Arial" panose="020B0604020202020204" pitchFamily="34" charset="0"/>
              </a:defRPr>
            </a:lvl7pPr>
            <a:lvl8pPr marL="3283953" indent="-218930" defTabSz="909169" eaLnBrk="0" fontAlgn="base" hangingPunct="0">
              <a:spcBef>
                <a:spcPct val="0"/>
              </a:spcBef>
              <a:spcAft>
                <a:spcPct val="0"/>
              </a:spcAft>
              <a:defRPr>
                <a:solidFill>
                  <a:schemeClr val="tx1"/>
                </a:solidFill>
                <a:latin typeface="Arial" panose="020B0604020202020204" pitchFamily="34" charset="0"/>
              </a:defRPr>
            </a:lvl8pPr>
            <a:lvl9pPr marL="3721814" indent="-218930" defTabSz="909169" eaLnBrk="0" fontAlgn="base" hangingPunct="0">
              <a:spcBef>
                <a:spcPct val="0"/>
              </a:spcBef>
              <a:spcAft>
                <a:spcPct val="0"/>
              </a:spcAft>
              <a:defRPr>
                <a:solidFill>
                  <a:schemeClr val="tx1"/>
                </a:solidFill>
                <a:latin typeface="Arial" panose="020B0604020202020204" pitchFamily="34" charset="0"/>
              </a:defRPr>
            </a:lvl9pPr>
          </a:lstStyle>
          <a:p>
            <a:fld id="{B3021507-1CFD-44BD-825A-7E0E41765AF0}" type="slidenum">
              <a:rPr lang="de-DE" altLang="en-US">
                <a:latin typeface="Times New Roman" panose="02020603050405020304" pitchFamily="18" charset="0"/>
              </a:rPr>
              <a:pPr/>
              <a:t>1</a:t>
            </a:fld>
            <a:endParaRPr lang="de-DE" altLang="en-US">
              <a:latin typeface="Times New Roman" panose="02020603050405020304" pitchFamily="18" charset="0"/>
            </a:endParaRPr>
          </a:p>
        </p:txBody>
      </p:sp>
      <p:sp>
        <p:nvSpPr>
          <p:cNvPr id="44035" name="Rectangle 2">
            <a:extLst>
              <a:ext uri="{FF2B5EF4-FFF2-40B4-BE49-F238E27FC236}">
                <a16:creationId xmlns:a16="http://schemas.microsoft.com/office/drawing/2014/main" id="{266B9E9E-8E27-4982-8DB7-FBD12F8C3E85}"/>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879DC701-0DB2-48C8-9333-B789135FD8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dirty="0"/>
          </a:p>
        </p:txBody>
      </p:sp>
    </p:spTree>
    <p:extLst>
      <p:ext uri="{BB962C8B-B14F-4D97-AF65-F5344CB8AC3E}">
        <p14:creationId xmlns:p14="http://schemas.microsoft.com/office/powerpoint/2010/main" val="11766879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700" dirty="0">
                <a:latin typeface="Times-Roman"/>
              </a:rPr>
              <a:t>In order to understand how the data moves through AES, we first imagine that the state </a:t>
            </a:r>
            <a:r>
              <a:rPr lang="en-US" sz="1700" i="1" dirty="0">
                <a:latin typeface="Times-Italic"/>
              </a:rPr>
              <a:t>A </a:t>
            </a:r>
            <a:r>
              <a:rPr lang="en-US" sz="1700" dirty="0">
                <a:latin typeface="Times-Roman"/>
              </a:rPr>
              <a:t>(i.e., the 128-bit data path) consisting of 16 bytes </a:t>
            </a:r>
            <a:r>
              <a:rPr lang="en-US" sz="1700" i="1" dirty="0">
                <a:latin typeface="Times-Italic"/>
              </a:rPr>
              <a:t>A</a:t>
            </a:r>
            <a:r>
              <a:rPr lang="en-US" sz="1700" dirty="0">
                <a:latin typeface="Times-Roman"/>
              </a:rPr>
              <a:t>0</a:t>
            </a:r>
            <a:r>
              <a:rPr lang="en-US" sz="1700" i="1" dirty="0">
                <a:latin typeface="CMMI10"/>
              </a:rPr>
              <a:t>,</a:t>
            </a:r>
            <a:r>
              <a:rPr lang="en-US" sz="1700" i="1" dirty="0">
                <a:latin typeface="Times-Italic"/>
              </a:rPr>
              <a:t>A</a:t>
            </a:r>
            <a:r>
              <a:rPr lang="en-US" sz="1700" dirty="0">
                <a:latin typeface="Times-Roman"/>
              </a:rPr>
              <a:t>1</a:t>
            </a:r>
            <a:r>
              <a:rPr lang="en-US" sz="1700" i="1" dirty="0">
                <a:latin typeface="CMMI10"/>
              </a:rPr>
              <a:t>, . . . ,</a:t>
            </a:r>
            <a:r>
              <a:rPr lang="en-US" sz="1700" i="1" dirty="0">
                <a:latin typeface="Times-Italic"/>
              </a:rPr>
              <a:t>A</a:t>
            </a:r>
            <a:r>
              <a:rPr lang="en-US" sz="1700" dirty="0">
                <a:latin typeface="Times-Roman"/>
              </a:rPr>
              <a:t>15 is arranged in a four-by-four byte matrix:</a:t>
            </a:r>
            <a:endParaRPr lang="en-US" dirty="0"/>
          </a:p>
        </p:txBody>
      </p:sp>
      <p:sp>
        <p:nvSpPr>
          <p:cNvPr id="4" name="Slide Number Placeholder 3"/>
          <p:cNvSpPr>
            <a:spLocks noGrp="1"/>
          </p:cNvSpPr>
          <p:nvPr>
            <p:ph type="sldNum" sz="quarter" idx="5"/>
          </p:nvPr>
        </p:nvSpPr>
        <p:spPr/>
        <p:txBody>
          <a:bodyPr/>
          <a:lstStyle/>
          <a:p>
            <a:fld id="{7413DBEF-2AC0-4B5C-8F72-FCC9C0460E83}" type="slidenum">
              <a:rPr lang="de-DE" altLang="en-US" smtClean="0"/>
              <a:pPr/>
              <a:t>12</a:t>
            </a:fld>
            <a:endParaRPr lang="de-DE" altLang="en-US"/>
          </a:p>
        </p:txBody>
      </p:sp>
    </p:spTree>
    <p:extLst>
      <p:ext uri="{BB962C8B-B14F-4D97-AF65-F5344CB8AC3E}">
        <p14:creationId xmlns:p14="http://schemas.microsoft.com/office/powerpoint/2010/main" val="2636101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700" dirty="0">
                <a:latin typeface="Times-Roman"/>
              </a:rPr>
              <a:t>As shown in Fig. 4.3, the first layer in each round is the </a:t>
            </a:r>
            <a:r>
              <a:rPr lang="en-US" sz="1700" i="1" dirty="0">
                <a:latin typeface="Times-Italic"/>
              </a:rPr>
              <a:t>Byte Substitution layer</a:t>
            </a:r>
            <a:r>
              <a:rPr lang="en-US" sz="1700" dirty="0">
                <a:latin typeface="Times-Roman"/>
              </a:rPr>
              <a:t>. The Byte Substitution layer can be viewed as a row of 16 parallel S-Boxes, each with 8 input and output bits. Note that all 16 S-Boxes are identical, unlike DES where</a:t>
            </a:r>
          </a:p>
          <a:p>
            <a:pPr algn="l"/>
            <a:r>
              <a:rPr lang="en-US" sz="1700" dirty="0">
                <a:latin typeface="Times-Roman"/>
              </a:rPr>
              <a:t>eight different S-Boxes are used. In the layer, each state byte </a:t>
            </a:r>
            <a:r>
              <a:rPr lang="en-US" sz="1700" i="1" dirty="0">
                <a:latin typeface="Times-Italic"/>
              </a:rPr>
              <a:t>Ai </a:t>
            </a:r>
            <a:r>
              <a:rPr lang="en-US" sz="1700" dirty="0">
                <a:latin typeface="Times-Roman"/>
              </a:rPr>
              <a:t>is replaced, i.e., substituted, by another byte </a:t>
            </a:r>
            <a:r>
              <a:rPr lang="en-US" sz="1700" i="1" dirty="0">
                <a:latin typeface="Times-Italic"/>
              </a:rPr>
              <a:t>Bi</a:t>
            </a:r>
            <a:r>
              <a:rPr lang="en-US" sz="1700" dirty="0">
                <a:latin typeface="Times-Roman"/>
              </a:rPr>
              <a:t>:</a:t>
            </a:r>
          </a:p>
          <a:p>
            <a:pPr algn="l"/>
            <a:r>
              <a:rPr lang="en-US" sz="1700" i="1" dirty="0">
                <a:latin typeface="Times-Italic"/>
              </a:rPr>
              <a:t>S</a:t>
            </a:r>
            <a:r>
              <a:rPr lang="en-US" sz="1700" dirty="0">
                <a:latin typeface="CMR10"/>
              </a:rPr>
              <a:t>(</a:t>
            </a:r>
            <a:r>
              <a:rPr lang="en-US" sz="1700" i="1" dirty="0">
                <a:latin typeface="Times-Italic"/>
              </a:rPr>
              <a:t>Ai</a:t>
            </a:r>
            <a:r>
              <a:rPr lang="en-US" sz="1700" dirty="0">
                <a:latin typeface="CMR10"/>
              </a:rPr>
              <a:t>) = </a:t>
            </a:r>
            <a:r>
              <a:rPr lang="en-US" sz="1700" i="1" dirty="0">
                <a:latin typeface="Times-Italic"/>
              </a:rPr>
              <a:t>Bi</a:t>
            </a:r>
            <a:r>
              <a:rPr lang="en-US" sz="1700" dirty="0">
                <a:latin typeface="CMMI10"/>
              </a:rPr>
              <a:t>.</a:t>
            </a:r>
            <a:endParaRPr lang="en-US" dirty="0"/>
          </a:p>
        </p:txBody>
      </p:sp>
      <p:sp>
        <p:nvSpPr>
          <p:cNvPr id="4" name="Slide Number Placeholder 3"/>
          <p:cNvSpPr>
            <a:spLocks noGrp="1"/>
          </p:cNvSpPr>
          <p:nvPr>
            <p:ph type="sldNum" sz="quarter" idx="5"/>
          </p:nvPr>
        </p:nvSpPr>
        <p:spPr/>
        <p:txBody>
          <a:bodyPr/>
          <a:lstStyle/>
          <a:p>
            <a:fld id="{7413DBEF-2AC0-4B5C-8F72-FCC9C0460E83}" type="slidenum">
              <a:rPr lang="de-DE" altLang="en-US" smtClean="0"/>
              <a:pPr/>
              <a:t>13</a:t>
            </a:fld>
            <a:endParaRPr lang="de-DE" altLang="en-US"/>
          </a:p>
        </p:txBody>
      </p:sp>
    </p:spTree>
    <p:extLst>
      <p:ext uri="{BB962C8B-B14F-4D97-AF65-F5344CB8AC3E}">
        <p14:creationId xmlns:p14="http://schemas.microsoft.com/office/powerpoint/2010/main" val="805623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AES, the Diffusion layer consists of two sublayers, the </a:t>
            </a:r>
            <a:r>
              <a:rPr lang="en-US" dirty="0" err="1"/>
              <a:t>ShiftRows</a:t>
            </a:r>
            <a:r>
              <a:rPr lang="en-US" dirty="0"/>
              <a:t> transformation and the </a:t>
            </a:r>
            <a:r>
              <a:rPr lang="en-US" dirty="0" err="1"/>
              <a:t>MixColumn</a:t>
            </a:r>
            <a:r>
              <a:rPr lang="en-US" dirty="0"/>
              <a:t> transformation. We recall that diffusion is the spreading of the influence of individual bits over the entire state. Unlike the nonlinear S-Box, the diffusion layer performs a linear operation on state matrices A,B, i.e., DIFF(A)+ DIFF(B) = DIFF(A+B)</a:t>
            </a:r>
          </a:p>
        </p:txBody>
      </p:sp>
      <p:sp>
        <p:nvSpPr>
          <p:cNvPr id="4" name="Slide Number Placeholder 3"/>
          <p:cNvSpPr>
            <a:spLocks noGrp="1"/>
          </p:cNvSpPr>
          <p:nvPr>
            <p:ph type="sldNum" sz="quarter" idx="5"/>
          </p:nvPr>
        </p:nvSpPr>
        <p:spPr/>
        <p:txBody>
          <a:bodyPr/>
          <a:lstStyle/>
          <a:p>
            <a:fld id="{7413DBEF-2AC0-4B5C-8F72-FCC9C0460E83}" type="slidenum">
              <a:rPr lang="de-DE" altLang="en-US" smtClean="0"/>
              <a:pPr/>
              <a:t>22</a:t>
            </a:fld>
            <a:endParaRPr lang="de-DE" altLang="en-US"/>
          </a:p>
        </p:txBody>
      </p:sp>
    </p:spTree>
    <p:extLst>
      <p:ext uri="{BB962C8B-B14F-4D97-AF65-F5344CB8AC3E}">
        <p14:creationId xmlns:p14="http://schemas.microsoft.com/office/powerpoint/2010/main" val="415799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ShiftRows</a:t>
            </a:r>
            <a:r>
              <a:rPr lang="en-US" dirty="0"/>
              <a:t> transformation cyclically shifts the second row of the state matrix by three bytes to the right, the third row by two bytes to the right and the fourth row by one byte to the right. The first row is not changed by the </a:t>
            </a:r>
            <a:r>
              <a:rPr lang="en-US" dirty="0" err="1"/>
              <a:t>ShiftRows</a:t>
            </a:r>
            <a:r>
              <a:rPr lang="en-US" dirty="0"/>
              <a:t> transformation. The purpose of the </a:t>
            </a:r>
            <a:r>
              <a:rPr lang="en-US" dirty="0" err="1"/>
              <a:t>ShiftRows</a:t>
            </a:r>
            <a:r>
              <a:rPr lang="en-US" dirty="0"/>
              <a:t> transformation is to increase the diffusion properties of AES. If the input of the </a:t>
            </a:r>
            <a:r>
              <a:rPr lang="en-US" dirty="0" err="1"/>
              <a:t>ShiftRows</a:t>
            </a:r>
            <a:r>
              <a:rPr lang="en-US" dirty="0"/>
              <a:t> sublayer is given as a state matrix B = (B0,B1,...,B15):</a:t>
            </a:r>
          </a:p>
        </p:txBody>
      </p:sp>
      <p:sp>
        <p:nvSpPr>
          <p:cNvPr id="4" name="Slide Number Placeholder 3"/>
          <p:cNvSpPr>
            <a:spLocks noGrp="1"/>
          </p:cNvSpPr>
          <p:nvPr>
            <p:ph type="sldNum" sz="quarter" idx="5"/>
          </p:nvPr>
        </p:nvSpPr>
        <p:spPr/>
        <p:txBody>
          <a:bodyPr/>
          <a:lstStyle/>
          <a:p>
            <a:fld id="{7413DBEF-2AC0-4B5C-8F72-FCC9C0460E83}" type="slidenum">
              <a:rPr lang="de-DE" altLang="en-US" smtClean="0"/>
              <a:pPr/>
              <a:t>23</a:t>
            </a:fld>
            <a:endParaRPr lang="de-DE" altLang="en-US"/>
          </a:p>
        </p:txBody>
      </p:sp>
    </p:spTree>
    <p:extLst>
      <p:ext uri="{BB962C8B-B14F-4D97-AF65-F5344CB8AC3E}">
        <p14:creationId xmlns:p14="http://schemas.microsoft.com/office/powerpoint/2010/main" val="2545567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MixColumn</a:t>
            </a:r>
            <a:r>
              <a:rPr lang="en-US" dirty="0"/>
              <a:t> step is a linear transformation which mixes each column of the state matrix. Since every input byte influences four output bytes, the </a:t>
            </a:r>
            <a:r>
              <a:rPr lang="en-US" dirty="0" err="1"/>
              <a:t>MixColumn</a:t>
            </a:r>
            <a:r>
              <a:rPr lang="en-US" dirty="0"/>
              <a:t> operation is the major diffusion element in AES. The combination of the </a:t>
            </a:r>
            <a:r>
              <a:rPr lang="en-US" dirty="0" err="1"/>
              <a:t>ShiftRows</a:t>
            </a:r>
            <a:r>
              <a:rPr lang="en-US" dirty="0"/>
              <a:t> and </a:t>
            </a:r>
            <a:r>
              <a:rPr lang="en-US" dirty="0" err="1"/>
              <a:t>MixColumn</a:t>
            </a:r>
            <a:r>
              <a:rPr lang="en-US" dirty="0"/>
              <a:t> layer makes it possible that after only three rounds every byte of the state matrix depends on all 16 plaintext bytes. In the following, we denote the 16-byte input state by B and the 16-byte output state by C: </a:t>
            </a:r>
            <a:r>
              <a:rPr lang="en-US" dirty="0" err="1"/>
              <a:t>MixColumn</a:t>
            </a:r>
            <a:r>
              <a:rPr lang="en-US" dirty="0"/>
              <a:t>(B) = C, where B is the state after the </a:t>
            </a:r>
            <a:r>
              <a:rPr lang="en-US" dirty="0" err="1"/>
              <a:t>ShiftRows</a:t>
            </a:r>
            <a:r>
              <a:rPr lang="en-US" dirty="0"/>
              <a:t> operation as given in Expression (4.1).</a:t>
            </a:r>
          </a:p>
          <a:p>
            <a:endParaRPr lang="en-US" dirty="0"/>
          </a:p>
          <a:p>
            <a:r>
              <a:rPr lang="en-US" dirty="0"/>
              <a:t>Now, each 4-byte column is considered as a vector and multiplied by a fixed 4 × 4 matrix. The matrix contains constant entries. Multiplication and addition of the coefficients is done in GF(2</a:t>
            </a:r>
            <a:r>
              <a:rPr lang="en-US" baseline="30000" dirty="0"/>
              <a:t>8</a:t>
            </a:r>
            <a:r>
              <a:rPr lang="en-US" dirty="0"/>
              <a:t>). As an example, we show how the first four output bytes are computed </a:t>
            </a:r>
          </a:p>
        </p:txBody>
      </p:sp>
      <p:sp>
        <p:nvSpPr>
          <p:cNvPr id="4" name="Slide Number Placeholder 3"/>
          <p:cNvSpPr>
            <a:spLocks noGrp="1"/>
          </p:cNvSpPr>
          <p:nvPr>
            <p:ph type="sldNum" sz="quarter" idx="5"/>
          </p:nvPr>
        </p:nvSpPr>
        <p:spPr/>
        <p:txBody>
          <a:bodyPr/>
          <a:lstStyle/>
          <a:p>
            <a:fld id="{7413DBEF-2AC0-4B5C-8F72-FCC9C0460E83}" type="slidenum">
              <a:rPr lang="de-DE" altLang="en-US" smtClean="0"/>
              <a:pPr/>
              <a:t>24</a:t>
            </a:fld>
            <a:endParaRPr lang="de-DE" altLang="en-US"/>
          </a:p>
        </p:txBody>
      </p:sp>
    </p:spTree>
    <p:extLst>
      <p:ext uri="{BB962C8B-B14F-4D97-AF65-F5344CB8AC3E}">
        <p14:creationId xmlns:p14="http://schemas.microsoft.com/office/powerpoint/2010/main" val="699290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8D3EA68-DB8D-4B79-80AC-42AC151FA7FD}"/>
              </a:ext>
            </a:extLst>
          </p:cNvPr>
          <p:cNvSpPr>
            <a:spLocks noGrp="1" noChangeArrowheads="1"/>
          </p:cNvSpPr>
          <p:nvPr>
            <p:ph type="sldNum" sz="quarter" idx="5"/>
          </p:nvPr>
        </p:nvSpPr>
        <p:spPr>
          <a:noFill/>
        </p:spPr>
        <p:txBody>
          <a:bodyPr/>
          <a:lstStyle>
            <a:lvl1pPr>
              <a:defRPr sz="3100" b="1">
                <a:solidFill>
                  <a:schemeClr val="tx1"/>
                </a:solidFill>
                <a:latin typeface="Arial" panose="020B0604020202020204" pitchFamily="34" charset="0"/>
              </a:defRPr>
            </a:lvl1pPr>
            <a:lvl2pPr marL="711523" indent="-273663">
              <a:defRPr sz="3100" b="1">
                <a:solidFill>
                  <a:schemeClr val="tx1"/>
                </a:solidFill>
                <a:latin typeface="Arial" panose="020B0604020202020204" pitchFamily="34" charset="0"/>
              </a:defRPr>
            </a:lvl2pPr>
            <a:lvl3pPr marL="1094651" indent="-218930">
              <a:defRPr sz="3100" b="1">
                <a:solidFill>
                  <a:schemeClr val="tx1"/>
                </a:solidFill>
                <a:latin typeface="Arial" panose="020B0604020202020204" pitchFamily="34" charset="0"/>
              </a:defRPr>
            </a:lvl3pPr>
            <a:lvl4pPr marL="1532512" indent="-218930">
              <a:defRPr sz="3100" b="1">
                <a:solidFill>
                  <a:schemeClr val="tx1"/>
                </a:solidFill>
                <a:latin typeface="Arial" panose="020B0604020202020204" pitchFamily="34" charset="0"/>
              </a:defRPr>
            </a:lvl4pPr>
            <a:lvl5pPr marL="1970372" indent="-218930">
              <a:defRPr sz="3100" b="1">
                <a:solidFill>
                  <a:schemeClr val="tx1"/>
                </a:solidFill>
                <a:latin typeface="Arial" panose="020B0604020202020204" pitchFamily="34" charset="0"/>
              </a:defRPr>
            </a:lvl5pPr>
            <a:lvl6pPr marL="2408232" indent="-218930" eaLnBrk="0" fontAlgn="base" hangingPunct="0">
              <a:spcBef>
                <a:spcPct val="0"/>
              </a:spcBef>
              <a:spcAft>
                <a:spcPct val="0"/>
              </a:spcAft>
              <a:defRPr sz="3100" b="1">
                <a:solidFill>
                  <a:schemeClr val="tx1"/>
                </a:solidFill>
                <a:latin typeface="Arial" panose="020B0604020202020204" pitchFamily="34" charset="0"/>
              </a:defRPr>
            </a:lvl6pPr>
            <a:lvl7pPr marL="2846093" indent="-218930" eaLnBrk="0" fontAlgn="base" hangingPunct="0">
              <a:spcBef>
                <a:spcPct val="0"/>
              </a:spcBef>
              <a:spcAft>
                <a:spcPct val="0"/>
              </a:spcAft>
              <a:defRPr sz="3100" b="1">
                <a:solidFill>
                  <a:schemeClr val="tx1"/>
                </a:solidFill>
                <a:latin typeface="Arial" panose="020B0604020202020204" pitchFamily="34" charset="0"/>
              </a:defRPr>
            </a:lvl7pPr>
            <a:lvl8pPr marL="3283953" indent="-218930" eaLnBrk="0" fontAlgn="base" hangingPunct="0">
              <a:spcBef>
                <a:spcPct val="0"/>
              </a:spcBef>
              <a:spcAft>
                <a:spcPct val="0"/>
              </a:spcAft>
              <a:defRPr sz="3100" b="1">
                <a:solidFill>
                  <a:schemeClr val="tx1"/>
                </a:solidFill>
                <a:latin typeface="Arial" panose="020B0604020202020204" pitchFamily="34" charset="0"/>
              </a:defRPr>
            </a:lvl8pPr>
            <a:lvl9pPr marL="3721814" indent="-218930" eaLnBrk="0" fontAlgn="base" hangingPunct="0">
              <a:spcBef>
                <a:spcPct val="0"/>
              </a:spcBef>
              <a:spcAft>
                <a:spcPct val="0"/>
              </a:spcAft>
              <a:defRPr sz="3100" b="1">
                <a:solidFill>
                  <a:schemeClr val="tx1"/>
                </a:solidFill>
                <a:latin typeface="Arial" panose="020B0604020202020204" pitchFamily="34" charset="0"/>
              </a:defRPr>
            </a:lvl9pPr>
          </a:lstStyle>
          <a:p>
            <a:fld id="{B8ECD18C-413D-40D6-B1A5-C5069CA1C95B}" type="slidenum">
              <a:rPr lang="en-US" altLang="zh-TW" sz="1100" b="0">
                <a:latin typeface="Times New Roman" panose="02020603050405020304" pitchFamily="18" charset="0"/>
              </a:rPr>
              <a:pPr/>
              <a:t>27</a:t>
            </a:fld>
            <a:endParaRPr lang="en-US" altLang="zh-TW" sz="1100" b="0">
              <a:latin typeface="Times New Roman" panose="02020603050405020304" pitchFamily="18" charset="0"/>
            </a:endParaRPr>
          </a:p>
        </p:txBody>
      </p:sp>
      <p:sp>
        <p:nvSpPr>
          <p:cNvPr id="33795" name="Rectangle 2">
            <a:extLst>
              <a:ext uri="{FF2B5EF4-FFF2-40B4-BE49-F238E27FC236}">
                <a16:creationId xmlns:a16="http://schemas.microsoft.com/office/drawing/2014/main" id="{B5187DEF-DF0A-455E-9575-91477CD41890}"/>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94FCF13E-68F8-48EB-B82E-B843931DDAD5}"/>
              </a:ext>
            </a:extLst>
          </p:cNvPr>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4233761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7A3BFBB4-1ADA-4C49-87DB-07B45C52313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169">
              <a:defRPr>
                <a:solidFill>
                  <a:schemeClr val="tx1"/>
                </a:solidFill>
                <a:latin typeface="Arial" panose="020B0604020202020204" pitchFamily="34" charset="0"/>
              </a:defRPr>
            </a:lvl1pPr>
            <a:lvl2pPr marL="711523" indent="-273663" defTabSz="909169">
              <a:defRPr>
                <a:solidFill>
                  <a:schemeClr val="tx1"/>
                </a:solidFill>
                <a:latin typeface="Arial" panose="020B0604020202020204" pitchFamily="34" charset="0"/>
              </a:defRPr>
            </a:lvl2pPr>
            <a:lvl3pPr marL="1094651" indent="-218930" defTabSz="909169">
              <a:defRPr>
                <a:solidFill>
                  <a:schemeClr val="tx1"/>
                </a:solidFill>
                <a:latin typeface="Arial" panose="020B0604020202020204" pitchFamily="34" charset="0"/>
              </a:defRPr>
            </a:lvl3pPr>
            <a:lvl4pPr marL="1532512" indent="-218930" defTabSz="909169">
              <a:defRPr>
                <a:solidFill>
                  <a:schemeClr val="tx1"/>
                </a:solidFill>
                <a:latin typeface="Arial" panose="020B0604020202020204" pitchFamily="34" charset="0"/>
              </a:defRPr>
            </a:lvl4pPr>
            <a:lvl5pPr marL="1970372" indent="-218930" defTabSz="909169">
              <a:defRPr>
                <a:solidFill>
                  <a:schemeClr val="tx1"/>
                </a:solidFill>
                <a:latin typeface="Arial" panose="020B0604020202020204" pitchFamily="34" charset="0"/>
              </a:defRPr>
            </a:lvl5pPr>
            <a:lvl6pPr marL="2408232" indent="-218930" defTabSz="909169" eaLnBrk="0" fontAlgn="base" hangingPunct="0">
              <a:spcBef>
                <a:spcPct val="0"/>
              </a:spcBef>
              <a:spcAft>
                <a:spcPct val="0"/>
              </a:spcAft>
              <a:defRPr>
                <a:solidFill>
                  <a:schemeClr val="tx1"/>
                </a:solidFill>
                <a:latin typeface="Arial" panose="020B0604020202020204" pitchFamily="34" charset="0"/>
              </a:defRPr>
            </a:lvl6pPr>
            <a:lvl7pPr marL="2846093" indent="-218930" defTabSz="909169" eaLnBrk="0" fontAlgn="base" hangingPunct="0">
              <a:spcBef>
                <a:spcPct val="0"/>
              </a:spcBef>
              <a:spcAft>
                <a:spcPct val="0"/>
              </a:spcAft>
              <a:defRPr>
                <a:solidFill>
                  <a:schemeClr val="tx1"/>
                </a:solidFill>
                <a:latin typeface="Arial" panose="020B0604020202020204" pitchFamily="34" charset="0"/>
              </a:defRPr>
            </a:lvl7pPr>
            <a:lvl8pPr marL="3283953" indent="-218930" defTabSz="909169" eaLnBrk="0" fontAlgn="base" hangingPunct="0">
              <a:spcBef>
                <a:spcPct val="0"/>
              </a:spcBef>
              <a:spcAft>
                <a:spcPct val="0"/>
              </a:spcAft>
              <a:defRPr>
                <a:solidFill>
                  <a:schemeClr val="tx1"/>
                </a:solidFill>
                <a:latin typeface="Arial" panose="020B0604020202020204" pitchFamily="34" charset="0"/>
              </a:defRPr>
            </a:lvl8pPr>
            <a:lvl9pPr marL="3721814" indent="-218930" defTabSz="909169" eaLnBrk="0" fontAlgn="base" hangingPunct="0">
              <a:spcBef>
                <a:spcPct val="0"/>
              </a:spcBef>
              <a:spcAft>
                <a:spcPct val="0"/>
              </a:spcAft>
              <a:defRPr>
                <a:solidFill>
                  <a:schemeClr val="tx1"/>
                </a:solidFill>
                <a:latin typeface="Arial" panose="020B0604020202020204" pitchFamily="34" charset="0"/>
              </a:defRPr>
            </a:lvl9pPr>
          </a:lstStyle>
          <a:p>
            <a:fld id="{FE207A7B-9E19-45D9-98BD-CDA2ECABE20A}" type="slidenum">
              <a:rPr lang="de-DE" altLang="en-US">
                <a:latin typeface="Times New Roman" panose="02020603050405020304" pitchFamily="18" charset="0"/>
              </a:rPr>
              <a:pPr/>
              <a:t>36</a:t>
            </a:fld>
            <a:endParaRPr lang="de-DE" altLang="en-US">
              <a:latin typeface="Times New Roman" panose="02020603050405020304" pitchFamily="18" charset="0"/>
            </a:endParaRPr>
          </a:p>
        </p:txBody>
      </p:sp>
      <p:sp>
        <p:nvSpPr>
          <p:cNvPr id="51203" name="Rectangle 2">
            <a:extLst>
              <a:ext uri="{FF2B5EF4-FFF2-40B4-BE49-F238E27FC236}">
                <a16:creationId xmlns:a16="http://schemas.microsoft.com/office/drawing/2014/main" id="{E013C5F0-18F2-4BBF-8894-E3771712FCB5}"/>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98FB33A4-9CA9-4649-8A98-2D19EDB648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a:p>
        </p:txBody>
      </p:sp>
    </p:spTree>
    <p:extLst>
      <p:ext uri="{BB962C8B-B14F-4D97-AF65-F5344CB8AC3E}">
        <p14:creationId xmlns:p14="http://schemas.microsoft.com/office/powerpoint/2010/main" val="3249900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8C2442F9-C3AC-41FA-8DA7-F31893EA2B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169">
              <a:defRPr>
                <a:solidFill>
                  <a:schemeClr val="tx1"/>
                </a:solidFill>
                <a:latin typeface="Arial" panose="020B0604020202020204" pitchFamily="34" charset="0"/>
              </a:defRPr>
            </a:lvl1pPr>
            <a:lvl2pPr marL="711523" indent="-273663" defTabSz="909169">
              <a:defRPr>
                <a:solidFill>
                  <a:schemeClr val="tx1"/>
                </a:solidFill>
                <a:latin typeface="Arial" panose="020B0604020202020204" pitchFamily="34" charset="0"/>
              </a:defRPr>
            </a:lvl2pPr>
            <a:lvl3pPr marL="1094651" indent="-218930" defTabSz="909169">
              <a:defRPr>
                <a:solidFill>
                  <a:schemeClr val="tx1"/>
                </a:solidFill>
                <a:latin typeface="Arial" panose="020B0604020202020204" pitchFamily="34" charset="0"/>
              </a:defRPr>
            </a:lvl3pPr>
            <a:lvl4pPr marL="1532512" indent="-218930" defTabSz="909169">
              <a:defRPr>
                <a:solidFill>
                  <a:schemeClr val="tx1"/>
                </a:solidFill>
                <a:latin typeface="Arial" panose="020B0604020202020204" pitchFamily="34" charset="0"/>
              </a:defRPr>
            </a:lvl4pPr>
            <a:lvl5pPr marL="1970372" indent="-218930" defTabSz="909169">
              <a:defRPr>
                <a:solidFill>
                  <a:schemeClr val="tx1"/>
                </a:solidFill>
                <a:latin typeface="Arial" panose="020B0604020202020204" pitchFamily="34" charset="0"/>
              </a:defRPr>
            </a:lvl5pPr>
            <a:lvl6pPr marL="2408232" indent="-218930" defTabSz="909169" eaLnBrk="0" fontAlgn="base" hangingPunct="0">
              <a:spcBef>
                <a:spcPct val="0"/>
              </a:spcBef>
              <a:spcAft>
                <a:spcPct val="0"/>
              </a:spcAft>
              <a:defRPr>
                <a:solidFill>
                  <a:schemeClr val="tx1"/>
                </a:solidFill>
                <a:latin typeface="Arial" panose="020B0604020202020204" pitchFamily="34" charset="0"/>
              </a:defRPr>
            </a:lvl6pPr>
            <a:lvl7pPr marL="2846093" indent="-218930" defTabSz="909169" eaLnBrk="0" fontAlgn="base" hangingPunct="0">
              <a:spcBef>
                <a:spcPct val="0"/>
              </a:spcBef>
              <a:spcAft>
                <a:spcPct val="0"/>
              </a:spcAft>
              <a:defRPr>
                <a:solidFill>
                  <a:schemeClr val="tx1"/>
                </a:solidFill>
                <a:latin typeface="Arial" panose="020B0604020202020204" pitchFamily="34" charset="0"/>
              </a:defRPr>
            </a:lvl7pPr>
            <a:lvl8pPr marL="3283953" indent="-218930" defTabSz="909169" eaLnBrk="0" fontAlgn="base" hangingPunct="0">
              <a:spcBef>
                <a:spcPct val="0"/>
              </a:spcBef>
              <a:spcAft>
                <a:spcPct val="0"/>
              </a:spcAft>
              <a:defRPr>
                <a:solidFill>
                  <a:schemeClr val="tx1"/>
                </a:solidFill>
                <a:latin typeface="Arial" panose="020B0604020202020204" pitchFamily="34" charset="0"/>
              </a:defRPr>
            </a:lvl8pPr>
            <a:lvl9pPr marL="3721814" indent="-218930" defTabSz="909169" eaLnBrk="0" fontAlgn="base" hangingPunct="0">
              <a:spcBef>
                <a:spcPct val="0"/>
              </a:spcBef>
              <a:spcAft>
                <a:spcPct val="0"/>
              </a:spcAft>
              <a:defRPr>
                <a:solidFill>
                  <a:schemeClr val="tx1"/>
                </a:solidFill>
                <a:latin typeface="Arial" panose="020B0604020202020204" pitchFamily="34" charset="0"/>
              </a:defRPr>
            </a:lvl9pPr>
          </a:lstStyle>
          <a:p>
            <a:fld id="{0411075E-3775-4970-82F7-2D3D425D93F8}" type="slidenum">
              <a:rPr lang="de-DE" altLang="en-US">
                <a:latin typeface="Times New Roman" panose="02020603050405020304" pitchFamily="18" charset="0"/>
              </a:rPr>
              <a:pPr/>
              <a:t>41</a:t>
            </a:fld>
            <a:endParaRPr lang="de-DE" altLang="en-US">
              <a:latin typeface="Times New Roman" panose="02020603050405020304" pitchFamily="18" charset="0"/>
            </a:endParaRPr>
          </a:p>
        </p:txBody>
      </p:sp>
      <p:sp>
        <p:nvSpPr>
          <p:cNvPr id="52227" name="Rectangle 2">
            <a:extLst>
              <a:ext uri="{FF2B5EF4-FFF2-40B4-BE49-F238E27FC236}">
                <a16:creationId xmlns:a16="http://schemas.microsoft.com/office/drawing/2014/main" id="{03BB0A95-A96B-44BC-83F4-751EBAAA0B68}"/>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C1644882-2125-42AF-8325-484B9B2820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a:p>
        </p:txBody>
      </p:sp>
    </p:spTree>
    <p:extLst>
      <p:ext uri="{BB962C8B-B14F-4D97-AF65-F5344CB8AC3E}">
        <p14:creationId xmlns:p14="http://schemas.microsoft.com/office/powerpoint/2010/main" val="978456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45EB4B13-A1D1-4090-86A8-4B4E59AB96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169">
              <a:defRPr>
                <a:solidFill>
                  <a:schemeClr val="tx1"/>
                </a:solidFill>
                <a:latin typeface="Arial" panose="020B0604020202020204" pitchFamily="34" charset="0"/>
              </a:defRPr>
            </a:lvl1pPr>
            <a:lvl2pPr marL="711523" indent="-273663" defTabSz="909169">
              <a:defRPr>
                <a:solidFill>
                  <a:schemeClr val="tx1"/>
                </a:solidFill>
                <a:latin typeface="Arial" panose="020B0604020202020204" pitchFamily="34" charset="0"/>
              </a:defRPr>
            </a:lvl2pPr>
            <a:lvl3pPr marL="1094651" indent="-218930" defTabSz="909169">
              <a:defRPr>
                <a:solidFill>
                  <a:schemeClr val="tx1"/>
                </a:solidFill>
                <a:latin typeface="Arial" panose="020B0604020202020204" pitchFamily="34" charset="0"/>
              </a:defRPr>
            </a:lvl3pPr>
            <a:lvl4pPr marL="1532512" indent="-218930" defTabSz="909169">
              <a:defRPr>
                <a:solidFill>
                  <a:schemeClr val="tx1"/>
                </a:solidFill>
                <a:latin typeface="Arial" panose="020B0604020202020204" pitchFamily="34" charset="0"/>
              </a:defRPr>
            </a:lvl4pPr>
            <a:lvl5pPr marL="1970372" indent="-218930" defTabSz="909169">
              <a:defRPr>
                <a:solidFill>
                  <a:schemeClr val="tx1"/>
                </a:solidFill>
                <a:latin typeface="Arial" panose="020B0604020202020204" pitchFamily="34" charset="0"/>
              </a:defRPr>
            </a:lvl5pPr>
            <a:lvl6pPr marL="2408232" indent="-218930" defTabSz="909169" eaLnBrk="0" fontAlgn="base" hangingPunct="0">
              <a:spcBef>
                <a:spcPct val="0"/>
              </a:spcBef>
              <a:spcAft>
                <a:spcPct val="0"/>
              </a:spcAft>
              <a:defRPr>
                <a:solidFill>
                  <a:schemeClr val="tx1"/>
                </a:solidFill>
                <a:latin typeface="Arial" panose="020B0604020202020204" pitchFamily="34" charset="0"/>
              </a:defRPr>
            </a:lvl6pPr>
            <a:lvl7pPr marL="2846093" indent="-218930" defTabSz="909169" eaLnBrk="0" fontAlgn="base" hangingPunct="0">
              <a:spcBef>
                <a:spcPct val="0"/>
              </a:spcBef>
              <a:spcAft>
                <a:spcPct val="0"/>
              </a:spcAft>
              <a:defRPr>
                <a:solidFill>
                  <a:schemeClr val="tx1"/>
                </a:solidFill>
                <a:latin typeface="Arial" panose="020B0604020202020204" pitchFamily="34" charset="0"/>
              </a:defRPr>
            </a:lvl7pPr>
            <a:lvl8pPr marL="3283953" indent="-218930" defTabSz="909169" eaLnBrk="0" fontAlgn="base" hangingPunct="0">
              <a:spcBef>
                <a:spcPct val="0"/>
              </a:spcBef>
              <a:spcAft>
                <a:spcPct val="0"/>
              </a:spcAft>
              <a:defRPr>
                <a:solidFill>
                  <a:schemeClr val="tx1"/>
                </a:solidFill>
                <a:latin typeface="Arial" panose="020B0604020202020204" pitchFamily="34" charset="0"/>
              </a:defRPr>
            </a:lvl8pPr>
            <a:lvl9pPr marL="3721814" indent="-218930" defTabSz="909169" eaLnBrk="0" fontAlgn="base" hangingPunct="0">
              <a:spcBef>
                <a:spcPct val="0"/>
              </a:spcBef>
              <a:spcAft>
                <a:spcPct val="0"/>
              </a:spcAft>
              <a:defRPr>
                <a:solidFill>
                  <a:schemeClr val="tx1"/>
                </a:solidFill>
                <a:latin typeface="Arial" panose="020B0604020202020204" pitchFamily="34" charset="0"/>
              </a:defRPr>
            </a:lvl9pPr>
          </a:lstStyle>
          <a:p>
            <a:fld id="{042B62FB-8BB3-4A4A-9C75-DD696E179886}" type="slidenum">
              <a:rPr lang="de-DE" altLang="en-US">
                <a:latin typeface="Times New Roman" panose="02020603050405020304" pitchFamily="18" charset="0"/>
              </a:rPr>
              <a:pPr/>
              <a:t>2</a:t>
            </a:fld>
            <a:endParaRPr lang="de-DE" altLang="en-US">
              <a:latin typeface="Times New Roman" panose="02020603050405020304" pitchFamily="18" charset="0"/>
            </a:endParaRPr>
          </a:p>
        </p:txBody>
      </p:sp>
      <p:sp>
        <p:nvSpPr>
          <p:cNvPr id="47107" name="Rectangle 2">
            <a:extLst>
              <a:ext uri="{FF2B5EF4-FFF2-40B4-BE49-F238E27FC236}">
                <a16:creationId xmlns:a16="http://schemas.microsoft.com/office/drawing/2014/main" id="{869A48BD-D2D4-4AAF-A66E-327A21AA3A46}"/>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34463F09-078B-4945-BA8E-1BA3A0C8A0B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a:p>
        </p:txBody>
      </p:sp>
    </p:spTree>
    <p:extLst>
      <p:ext uri="{BB962C8B-B14F-4D97-AF65-F5344CB8AC3E}">
        <p14:creationId xmlns:p14="http://schemas.microsoft.com/office/powerpoint/2010/main" val="1213934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7827D024-EE79-48CC-B766-59D9583726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169">
              <a:defRPr sz="1300">
                <a:solidFill>
                  <a:schemeClr val="tx1"/>
                </a:solidFill>
                <a:latin typeface="Arial" panose="020B0604020202020204" pitchFamily="34" charset="0"/>
              </a:defRPr>
            </a:lvl1pPr>
            <a:lvl2pPr marL="711523" indent="-273663" defTabSz="909169">
              <a:defRPr sz="1300">
                <a:solidFill>
                  <a:schemeClr val="tx1"/>
                </a:solidFill>
                <a:latin typeface="Arial" panose="020B0604020202020204" pitchFamily="34" charset="0"/>
              </a:defRPr>
            </a:lvl2pPr>
            <a:lvl3pPr marL="1094651" indent="-218930" defTabSz="909169">
              <a:defRPr sz="1300">
                <a:solidFill>
                  <a:schemeClr val="tx1"/>
                </a:solidFill>
                <a:latin typeface="Arial" panose="020B0604020202020204" pitchFamily="34" charset="0"/>
              </a:defRPr>
            </a:lvl3pPr>
            <a:lvl4pPr marL="1532512" indent="-218930" defTabSz="909169">
              <a:defRPr sz="1300">
                <a:solidFill>
                  <a:schemeClr val="tx1"/>
                </a:solidFill>
                <a:latin typeface="Arial" panose="020B0604020202020204" pitchFamily="34" charset="0"/>
              </a:defRPr>
            </a:lvl4pPr>
            <a:lvl5pPr marL="1970372" indent="-218930" defTabSz="909169">
              <a:defRPr sz="1300">
                <a:solidFill>
                  <a:schemeClr val="tx1"/>
                </a:solidFill>
                <a:latin typeface="Arial" panose="020B0604020202020204" pitchFamily="34" charset="0"/>
              </a:defRPr>
            </a:lvl5pPr>
            <a:lvl6pPr marL="2408232" indent="-218930" defTabSz="909169" eaLnBrk="0" fontAlgn="base" hangingPunct="0">
              <a:spcBef>
                <a:spcPct val="0"/>
              </a:spcBef>
              <a:spcAft>
                <a:spcPct val="0"/>
              </a:spcAft>
              <a:defRPr sz="1300">
                <a:solidFill>
                  <a:schemeClr val="tx1"/>
                </a:solidFill>
                <a:latin typeface="Arial" panose="020B0604020202020204" pitchFamily="34" charset="0"/>
              </a:defRPr>
            </a:lvl6pPr>
            <a:lvl7pPr marL="2846093" indent="-218930" defTabSz="909169" eaLnBrk="0" fontAlgn="base" hangingPunct="0">
              <a:spcBef>
                <a:spcPct val="0"/>
              </a:spcBef>
              <a:spcAft>
                <a:spcPct val="0"/>
              </a:spcAft>
              <a:defRPr sz="1300">
                <a:solidFill>
                  <a:schemeClr val="tx1"/>
                </a:solidFill>
                <a:latin typeface="Arial" panose="020B0604020202020204" pitchFamily="34" charset="0"/>
              </a:defRPr>
            </a:lvl7pPr>
            <a:lvl8pPr marL="3283953" indent="-218930" defTabSz="909169" eaLnBrk="0" fontAlgn="base" hangingPunct="0">
              <a:spcBef>
                <a:spcPct val="0"/>
              </a:spcBef>
              <a:spcAft>
                <a:spcPct val="0"/>
              </a:spcAft>
              <a:defRPr sz="1300">
                <a:solidFill>
                  <a:schemeClr val="tx1"/>
                </a:solidFill>
                <a:latin typeface="Arial" panose="020B0604020202020204" pitchFamily="34" charset="0"/>
              </a:defRPr>
            </a:lvl8pPr>
            <a:lvl9pPr marL="3721814" indent="-218930" defTabSz="909169" eaLnBrk="0" fontAlgn="base" hangingPunct="0">
              <a:spcBef>
                <a:spcPct val="0"/>
              </a:spcBef>
              <a:spcAft>
                <a:spcPct val="0"/>
              </a:spcAft>
              <a:defRPr sz="1300">
                <a:solidFill>
                  <a:schemeClr val="tx1"/>
                </a:solidFill>
                <a:latin typeface="Arial" panose="020B0604020202020204" pitchFamily="34" charset="0"/>
              </a:defRPr>
            </a:lvl9pPr>
          </a:lstStyle>
          <a:p>
            <a:fld id="{309E6163-6DB3-4F37-9E12-BF291E69791E}" type="slidenum">
              <a:rPr lang="de-DE" altLang="en-US" sz="1200">
                <a:latin typeface="Times New Roman" panose="02020603050405020304" pitchFamily="18" charset="0"/>
              </a:rPr>
              <a:pPr/>
              <a:t>3</a:t>
            </a:fld>
            <a:endParaRPr lang="de-DE" altLang="en-US" sz="1200">
              <a:latin typeface="Times New Roman" panose="02020603050405020304" pitchFamily="18" charset="0"/>
            </a:endParaRPr>
          </a:p>
        </p:txBody>
      </p:sp>
      <p:sp>
        <p:nvSpPr>
          <p:cNvPr id="52227" name="Rectangle 2">
            <a:extLst>
              <a:ext uri="{FF2B5EF4-FFF2-40B4-BE49-F238E27FC236}">
                <a16:creationId xmlns:a16="http://schemas.microsoft.com/office/drawing/2014/main" id="{44BF23AF-0DBB-43A5-9A9D-A0044B27AD1D}"/>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FDA3609C-7AF0-41B4-B7B4-FEA5F910F2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a:p>
        </p:txBody>
      </p:sp>
    </p:spTree>
    <p:extLst>
      <p:ext uri="{BB962C8B-B14F-4D97-AF65-F5344CB8AC3E}">
        <p14:creationId xmlns:p14="http://schemas.microsoft.com/office/powerpoint/2010/main" val="2165698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A12F9A3A-2A34-4FF5-8850-D6D9615630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169">
              <a:defRPr>
                <a:solidFill>
                  <a:schemeClr val="tx1"/>
                </a:solidFill>
                <a:latin typeface="Arial" panose="020B0604020202020204" pitchFamily="34" charset="0"/>
              </a:defRPr>
            </a:lvl1pPr>
            <a:lvl2pPr marL="711523" indent="-273663" defTabSz="909169">
              <a:defRPr>
                <a:solidFill>
                  <a:schemeClr val="tx1"/>
                </a:solidFill>
                <a:latin typeface="Arial" panose="020B0604020202020204" pitchFamily="34" charset="0"/>
              </a:defRPr>
            </a:lvl2pPr>
            <a:lvl3pPr marL="1094651" indent="-218930" defTabSz="909169">
              <a:defRPr>
                <a:solidFill>
                  <a:schemeClr val="tx1"/>
                </a:solidFill>
                <a:latin typeface="Arial" panose="020B0604020202020204" pitchFamily="34" charset="0"/>
              </a:defRPr>
            </a:lvl3pPr>
            <a:lvl4pPr marL="1532512" indent="-218930" defTabSz="909169">
              <a:defRPr>
                <a:solidFill>
                  <a:schemeClr val="tx1"/>
                </a:solidFill>
                <a:latin typeface="Arial" panose="020B0604020202020204" pitchFamily="34" charset="0"/>
              </a:defRPr>
            </a:lvl4pPr>
            <a:lvl5pPr marL="1970372" indent="-218930" defTabSz="909169">
              <a:defRPr>
                <a:solidFill>
                  <a:schemeClr val="tx1"/>
                </a:solidFill>
                <a:latin typeface="Arial" panose="020B0604020202020204" pitchFamily="34" charset="0"/>
              </a:defRPr>
            </a:lvl5pPr>
            <a:lvl6pPr marL="2408232" indent="-218930" defTabSz="909169" eaLnBrk="0" fontAlgn="base" hangingPunct="0">
              <a:spcBef>
                <a:spcPct val="0"/>
              </a:spcBef>
              <a:spcAft>
                <a:spcPct val="0"/>
              </a:spcAft>
              <a:defRPr>
                <a:solidFill>
                  <a:schemeClr val="tx1"/>
                </a:solidFill>
                <a:latin typeface="Arial" panose="020B0604020202020204" pitchFamily="34" charset="0"/>
              </a:defRPr>
            </a:lvl6pPr>
            <a:lvl7pPr marL="2846093" indent="-218930" defTabSz="909169" eaLnBrk="0" fontAlgn="base" hangingPunct="0">
              <a:spcBef>
                <a:spcPct val="0"/>
              </a:spcBef>
              <a:spcAft>
                <a:spcPct val="0"/>
              </a:spcAft>
              <a:defRPr>
                <a:solidFill>
                  <a:schemeClr val="tx1"/>
                </a:solidFill>
                <a:latin typeface="Arial" panose="020B0604020202020204" pitchFamily="34" charset="0"/>
              </a:defRPr>
            </a:lvl7pPr>
            <a:lvl8pPr marL="3283953" indent="-218930" defTabSz="909169" eaLnBrk="0" fontAlgn="base" hangingPunct="0">
              <a:spcBef>
                <a:spcPct val="0"/>
              </a:spcBef>
              <a:spcAft>
                <a:spcPct val="0"/>
              </a:spcAft>
              <a:defRPr>
                <a:solidFill>
                  <a:schemeClr val="tx1"/>
                </a:solidFill>
                <a:latin typeface="Arial" panose="020B0604020202020204" pitchFamily="34" charset="0"/>
              </a:defRPr>
            </a:lvl8pPr>
            <a:lvl9pPr marL="3721814" indent="-218930" defTabSz="909169" eaLnBrk="0" fontAlgn="base" hangingPunct="0">
              <a:spcBef>
                <a:spcPct val="0"/>
              </a:spcBef>
              <a:spcAft>
                <a:spcPct val="0"/>
              </a:spcAft>
              <a:defRPr>
                <a:solidFill>
                  <a:schemeClr val="tx1"/>
                </a:solidFill>
                <a:latin typeface="Arial" panose="020B0604020202020204" pitchFamily="34" charset="0"/>
              </a:defRPr>
            </a:lvl9pPr>
          </a:lstStyle>
          <a:p>
            <a:fld id="{0DAF8B2D-0CC1-482F-9A3D-0DB2FCB45363}" type="slidenum">
              <a:rPr lang="de-DE" altLang="en-US">
                <a:latin typeface="Times New Roman" panose="02020603050405020304" pitchFamily="18" charset="0"/>
              </a:rPr>
              <a:pPr/>
              <a:t>5</a:t>
            </a:fld>
            <a:endParaRPr lang="de-DE" altLang="en-US">
              <a:latin typeface="Times New Roman" panose="02020603050405020304" pitchFamily="18" charset="0"/>
            </a:endParaRPr>
          </a:p>
        </p:txBody>
      </p:sp>
      <p:sp>
        <p:nvSpPr>
          <p:cNvPr id="48131" name="Rectangle 2">
            <a:extLst>
              <a:ext uri="{FF2B5EF4-FFF2-40B4-BE49-F238E27FC236}">
                <a16:creationId xmlns:a16="http://schemas.microsoft.com/office/drawing/2014/main" id="{837CC5B5-8710-4759-A6B1-B6998C8F42B6}"/>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5C7FE895-5621-40D2-A41E-D22C41C5BF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In 1999 the US National Institute of Standards and Technology NIST) indicated that DES should only be used for legacy systems and instead triple DES (3DES) should be used. Even though 3DES resists brute-force( attacks with today’s technology, there are several problems with it. First, it is not very efficient with regard to software implementations. DES is already not particularly well suited for software and 3DES is three times slower than DES. Another disadvantage is the relatively short block size of 64 bits, which is a drawback in certain applications, e.g., if one wants to built a hash function from a block cipher (cf. Sect. 11.3.2). Finally, if one is worried about attacks with quantum computers, which might become reality in a few decades, key lengths on the order of 256 bits are desirable. All these consideration led NIST to the conclusion that an entirely new block cipher was needed as a replacement for DES. In 1997 NIST called for proposals for a new Advanced Encryption Standard (AES). Unlike the DES development, the selection of the algorithm for AES was an open process administered by NIST. In three subsequent AES evaluation rounds, NIST and the international scientific community discussed the advantages and disadvantages of the submitted ciphers and narrowed down the number of potential candidates. In 2001, NIST declared the block cipher Rijndael as the new AES and published it as a final standard (FIPS PUB 197). Rijndael was designed by two young Belgian cryptographer</a:t>
            </a:r>
            <a:endParaRPr lang="de-DE" altLang="en-US" dirty="0"/>
          </a:p>
        </p:txBody>
      </p:sp>
    </p:spTree>
    <p:extLst>
      <p:ext uri="{BB962C8B-B14F-4D97-AF65-F5344CB8AC3E}">
        <p14:creationId xmlns:p14="http://schemas.microsoft.com/office/powerpoint/2010/main" val="2647012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52860DD9-2902-47A2-9574-F32CB37C1F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169">
              <a:defRPr>
                <a:solidFill>
                  <a:schemeClr val="tx1"/>
                </a:solidFill>
                <a:latin typeface="Arial" panose="020B0604020202020204" pitchFamily="34" charset="0"/>
              </a:defRPr>
            </a:lvl1pPr>
            <a:lvl2pPr marL="711523" indent="-273663" defTabSz="909169">
              <a:defRPr>
                <a:solidFill>
                  <a:schemeClr val="tx1"/>
                </a:solidFill>
                <a:latin typeface="Arial" panose="020B0604020202020204" pitchFamily="34" charset="0"/>
              </a:defRPr>
            </a:lvl2pPr>
            <a:lvl3pPr marL="1094651" indent="-218930" defTabSz="909169">
              <a:defRPr>
                <a:solidFill>
                  <a:schemeClr val="tx1"/>
                </a:solidFill>
                <a:latin typeface="Arial" panose="020B0604020202020204" pitchFamily="34" charset="0"/>
              </a:defRPr>
            </a:lvl3pPr>
            <a:lvl4pPr marL="1532512" indent="-218930" defTabSz="909169">
              <a:defRPr>
                <a:solidFill>
                  <a:schemeClr val="tx1"/>
                </a:solidFill>
                <a:latin typeface="Arial" panose="020B0604020202020204" pitchFamily="34" charset="0"/>
              </a:defRPr>
            </a:lvl4pPr>
            <a:lvl5pPr marL="1970372" indent="-218930" defTabSz="909169">
              <a:defRPr>
                <a:solidFill>
                  <a:schemeClr val="tx1"/>
                </a:solidFill>
                <a:latin typeface="Arial" panose="020B0604020202020204" pitchFamily="34" charset="0"/>
              </a:defRPr>
            </a:lvl5pPr>
            <a:lvl6pPr marL="2408232" indent="-218930" defTabSz="909169" eaLnBrk="0" fontAlgn="base" hangingPunct="0">
              <a:spcBef>
                <a:spcPct val="0"/>
              </a:spcBef>
              <a:spcAft>
                <a:spcPct val="0"/>
              </a:spcAft>
              <a:defRPr>
                <a:solidFill>
                  <a:schemeClr val="tx1"/>
                </a:solidFill>
                <a:latin typeface="Arial" panose="020B0604020202020204" pitchFamily="34" charset="0"/>
              </a:defRPr>
            </a:lvl6pPr>
            <a:lvl7pPr marL="2846093" indent="-218930" defTabSz="909169" eaLnBrk="0" fontAlgn="base" hangingPunct="0">
              <a:spcBef>
                <a:spcPct val="0"/>
              </a:spcBef>
              <a:spcAft>
                <a:spcPct val="0"/>
              </a:spcAft>
              <a:defRPr>
                <a:solidFill>
                  <a:schemeClr val="tx1"/>
                </a:solidFill>
                <a:latin typeface="Arial" panose="020B0604020202020204" pitchFamily="34" charset="0"/>
              </a:defRPr>
            </a:lvl7pPr>
            <a:lvl8pPr marL="3283953" indent="-218930" defTabSz="909169" eaLnBrk="0" fontAlgn="base" hangingPunct="0">
              <a:spcBef>
                <a:spcPct val="0"/>
              </a:spcBef>
              <a:spcAft>
                <a:spcPct val="0"/>
              </a:spcAft>
              <a:defRPr>
                <a:solidFill>
                  <a:schemeClr val="tx1"/>
                </a:solidFill>
                <a:latin typeface="Arial" panose="020B0604020202020204" pitchFamily="34" charset="0"/>
              </a:defRPr>
            </a:lvl8pPr>
            <a:lvl9pPr marL="3721814" indent="-218930" defTabSz="909169" eaLnBrk="0" fontAlgn="base" hangingPunct="0">
              <a:spcBef>
                <a:spcPct val="0"/>
              </a:spcBef>
              <a:spcAft>
                <a:spcPct val="0"/>
              </a:spcAft>
              <a:defRPr>
                <a:solidFill>
                  <a:schemeClr val="tx1"/>
                </a:solidFill>
                <a:latin typeface="Arial" panose="020B0604020202020204" pitchFamily="34" charset="0"/>
              </a:defRPr>
            </a:lvl9pPr>
          </a:lstStyle>
          <a:p>
            <a:fld id="{0A5FDF07-8653-4B5C-AB17-A93D2E7584CB}" type="slidenum">
              <a:rPr lang="de-DE" altLang="en-US">
                <a:latin typeface="Times New Roman" panose="02020603050405020304" pitchFamily="18" charset="0"/>
              </a:rPr>
              <a:pPr/>
              <a:t>6</a:t>
            </a:fld>
            <a:endParaRPr lang="de-DE" altLang="en-US">
              <a:latin typeface="Times New Roman" panose="02020603050405020304" pitchFamily="18" charset="0"/>
            </a:endParaRPr>
          </a:p>
        </p:txBody>
      </p:sp>
      <p:sp>
        <p:nvSpPr>
          <p:cNvPr id="49155" name="Rectangle 2">
            <a:extLst>
              <a:ext uri="{FF2B5EF4-FFF2-40B4-BE49-F238E27FC236}">
                <a16:creationId xmlns:a16="http://schemas.microsoft.com/office/drawing/2014/main" id="{AD75A431-C10D-4117-AB7B-998F78E69565}"/>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E0A48BAE-AA3D-4BE1-8DF2-621CB30796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 invitation for submitting suitable algorithms and the subsequent evaluation of the successor of DES was a public process. A compact chronology of the AES selection process is given here:  The need for a new block cipher was announced on January 2, 1997, by NIST.  A formal call for AES was announced on September 12, 1997.  Fifteen candidate algorithms were submitted by researchers from several countries by August 20, 1998.  On August 9, 1999, five finalist algorithms were announced:  Mars by IBM Corporation  RC6 by RSA Laboratories  Rijndael, by Joan Daemen and Vincent </a:t>
            </a:r>
            <a:r>
              <a:rPr lang="en-US" dirty="0" err="1"/>
              <a:t>Rijmen</a:t>
            </a:r>
            <a:r>
              <a:rPr lang="en-US" dirty="0"/>
              <a:t>  Serpent, by Ross Anderson, Eli </a:t>
            </a:r>
            <a:r>
              <a:rPr lang="en-US" dirty="0" err="1"/>
              <a:t>Biham</a:t>
            </a:r>
            <a:r>
              <a:rPr lang="en-US" dirty="0"/>
              <a:t> and Lars Knudsen  </a:t>
            </a:r>
            <a:r>
              <a:rPr lang="en-US" dirty="0" err="1"/>
              <a:t>Twofish</a:t>
            </a:r>
            <a:r>
              <a:rPr lang="en-US" dirty="0"/>
              <a:t>, by Bruce </a:t>
            </a:r>
            <a:r>
              <a:rPr lang="en-US" dirty="0" err="1"/>
              <a:t>Schneier</a:t>
            </a:r>
            <a:r>
              <a:rPr lang="en-US" dirty="0"/>
              <a:t>, John Kelsey, Doug Whiting, David Wagner, Chris Hall and Niels Ferguson </a:t>
            </a:r>
          </a:p>
          <a:p>
            <a:r>
              <a:rPr lang="en-US" dirty="0"/>
              <a:t>On October 2, 2000, NIST announced that it had chosen Rijndael as the AES.  On November 26, 2001, AES was formally approved as a US federal standard. It is expected that AES will be the dominant symmetric-key algorithm for many commercial applications for the next few decades. It is also remarkable that in 2003 the US National Security Agency (NSA) announced that it allows AES to encrypt classified documents up to the level SECRET for all key lengths, and up to the TOP SECRET level for key lengths of either 192 or 256 bits. Prior to that date, only non-public algorithms had been used for the encryption of classified documents.</a:t>
            </a:r>
            <a:endParaRPr lang="de-DE" altLang="en-US" dirty="0"/>
          </a:p>
        </p:txBody>
      </p:sp>
    </p:spTree>
    <p:extLst>
      <p:ext uri="{BB962C8B-B14F-4D97-AF65-F5344CB8AC3E}">
        <p14:creationId xmlns:p14="http://schemas.microsoft.com/office/powerpoint/2010/main" val="1956344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AES cipher is almost identical to the block cipher Rijndael. The Rijndael block and key size vary between 128, 192 and 256 bits. However, the AES standard only calls for a block size of 128 bits. Hence, only Rijndael with a block length of 128 bits is known as the AES algorithm. In the remainder of this chapter, we only discuss the standard version of Rijndael with a block length of 128 bits.</a:t>
            </a:r>
          </a:p>
          <a:p>
            <a:r>
              <a:rPr lang="en-US" dirty="0"/>
              <a:t>As mentioned previously, three key lengths must be supported by Rijndael as this was an NIST design requirement. The number of internal rounds of the cipher is a function of the key length according to Table 4.1.</a:t>
            </a:r>
          </a:p>
          <a:p>
            <a:endParaRPr lang="en-US" dirty="0"/>
          </a:p>
          <a:p>
            <a:r>
              <a:rPr lang="en-US" dirty="0"/>
              <a:t>In contrast to DES, AES does not have a Feistel structure. Feistel networks do not encrypt an entire block per iteration, e.g., in DES, 64/2 = 32 bits are encrypted in one round. AES, on the other hand, encrypts all 128 bits in one iteration. This is one reason why it has a comparably small number of rounds.</a:t>
            </a:r>
          </a:p>
        </p:txBody>
      </p:sp>
      <p:sp>
        <p:nvSpPr>
          <p:cNvPr id="4" name="Slide Number Placeholder 3"/>
          <p:cNvSpPr>
            <a:spLocks noGrp="1"/>
          </p:cNvSpPr>
          <p:nvPr>
            <p:ph type="sldNum" sz="quarter" idx="5"/>
          </p:nvPr>
        </p:nvSpPr>
        <p:spPr/>
        <p:txBody>
          <a:bodyPr/>
          <a:lstStyle/>
          <a:p>
            <a:fld id="{7413DBEF-2AC0-4B5C-8F72-FCC9C0460E83}" type="slidenum">
              <a:rPr lang="de-DE" altLang="en-US" smtClean="0"/>
              <a:pPr/>
              <a:t>7</a:t>
            </a:fld>
            <a:endParaRPr lang="de-DE" altLang="en-US"/>
          </a:p>
        </p:txBody>
      </p:sp>
    </p:spTree>
    <p:extLst>
      <p:ext uri="{BB962C8B-B14F-4D97-AF65-F5344CB8AC3E}">
        <p14:creationId xmlns:p14="http://schemas.microsoft.com/office/powerpoint/2010/main" val="1592635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AES consists of so-called layers. Each layer manipulates all 128 bits of the data path. The data path is also referred to as the state of the algorithm. There are only three different types of layers. Each round, with the exception of the first, consists of all three layers as shown in Fig. 4.2: the plaintext is denoted as x, the ciphertext as y and the number of rounds as nr. Moreover, the last round n</a:t>
            </a:r>
            <a:r>
              <a:rPr lang="en-US" baseline="-25000" dirty="0"/>
              <a:t>r</a:t>
            </a:r>
            <a:r>
              <a:rPr lang="en-US" dirty="0"/>
              <a:t> does not make use of the </a:t>
            </a:r>
            <a:r>
              <a:rPr lang="en-US" dirty="0" err="1"/>
              <a:t>MixColumn</a:t>
            </a:r>
            <a:r>
              <a:rPr lang="en-US" dirty="0"/>
              <a:t> transformation, which makes the encryption and decryption scheme symmetric. We continue with a brief description of the layers: Key Addition layer A 128-bit round key, or subkey, which has been derived from the main key in the key schedule, is XORed to the state. Byte Substitution layer (S-Box) Each element of the state is nonlinearly transformed using lookup tables with special mathematical properties. This introduces confusion to the data, i.e., it assures that changes in individual state bits propagate quickly across the data path. Diffusion layer It provides diffusion over all state bits. It consists of two sublayers, both of which perform linear operations:  The </a:t>
            </a:r>
            <a:r>
              <a:rPr lang="en-US" dirty="0" err="1"/>
              <a:t>ShiftRows</a:t>
            </a:r>
            <a:r>
              <a:rPr lang="en-US" dirty="0"/>
              <a:t> layer permutes the data on a byte level.  The </a:t>
            </a:r>
            <a:r>
              <a:rPr lang="en-US" dirty="0" err="1"/>
              <a:t>MixColumn</a:t>
            </a:r>
            <a:r>
              <a:rPr lang="en-US" dirty="0"/>
              <a:t> layer is a matrix operation which combines (mixes) blocks of four bytes. Similar to DES, the key schedule computes round keys, or subkeys,(k0,k1,...,</a:t>
            </a:r>
            <a:r>
              <a:rPr lang="en-US" dirty="0" err="1"/>
              <a:t>knr</a:t>
            </a:r>
            <a:r>
              <a:rPr lang="en-US" dirty="0"/>
              <a:t>) from the original AES key. Before we describe the internal functions of the layers in Sect. 4.4, we have to introduce a new mathematical concept, namely Galois fields. Galois field computations are needed for all operations within the AES layers.</a:t>
            </a:r>
          </a:p>
        </p:txBody>
      </p:sp>
      <p:sp>
        <p:nvSpPr>
          <p:cNvPr id="4" name="Slide Number Placeholder 3"/>
          <p:cNvSpPr>
            <a:spLocks noGrp="1"/>
          </p:cNvSpPr>
          <p:nvPr>
            <p:ph type="sldNum" sz="quarter" idx="5"/>
          </p:nvPr>
        </p:nvSpPr>
        <p:spPr/>
        <p:txBody>
          <a:bodyPr/>
          <a:lstStyle/>
          <a:p>
            <a:fld id="{7413DBEF-2AC0-4B5C-8F72-FCC9C0460E83}" type="slidenum">
              <a:rPr lang="de-DE" altLang="en-US" smtClean="0"/>
              <a:pPr/>
              <a:t>8</a:t>
            </a:fld>
            <a:endParaRPr lang="de-DE" altLang="en-US"/>
          </a:p>
        </p:txBody>
      </p:sp>
    </p:spTree>
    <p:extLst>
      <p:ext uri="{BB962C8B-B14F-4D97-AF65-F5344CB8AC3E}">
        <p14:creationId xmlns:p14="http://schemas.microsoft.com/office/powerpoint/2010/main" val="2649788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931CEE2E-146B-4C96-AE3D-B27AEBF1163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169">
              <a:defRPr>
                <a:solidFill>
                  <a:schemeClr val="tx1"/>
                </a:solidFill>
                <a:latin typeface="Arial" panose="020B0604020202020204" pitchFamily="34" charset="0"/>
              </a:defRPr>
            </a:lvl1pPr>
            <a:lvl2pPr marL="711523" indent="-273663" defTabSz="909169">
              <a:defRPr>
                <a:solidFill>
                  <a:schemeClr val="tx1"/>
                </a:solidFill>
                <a:latin typeface="Arial" panose="020B0604020202020204" pitchFamily="34" charset="0"/>
              </a:defRPr>
            </a:lvl2pPr>
            <a:lvl3pPr marL="1094651" indent="-218930" defTabSz="909169">
              <a:defRPr>
                <a:solidFill>
                  <a:schemeClr val="tx1"/>
                </a:solidFill>
                <a:latin typeface="Arial" panose="020B0604020202020204" pitchFamily="34" charset="0"/>
              </a:defRPr>
            </a:lvl3pPr>
            <a:lvl4pPr marL="1532512" indent="-218930" defTabSz="909169">
              <a:defRPr>
                <a:solidFill>
                  <a:schemeClr val="tx1"/>
                </a:solidFill>
                <a:latin typeface="Arial" panose="020B0604020202020204" pitchFamily="34" charset="0"/>
              </a:defRPr>
            </a:lvl4pPr>
            <a:lvl5pPr marL="1970372" indent="-218930" defTabSz="909169">
              <a:defRPr>
                <a:solidFill>
                  <a:schemeClr val="tx1"/>
                </a:solidFill>
                <a:latin typeface="Arial" panose="020B0604020202020204" pitchFamily="34" charset="0"/>
              </a:defRPr>
            </a:lvl5pPr>
            <a:lvl6pPr marL="2408232" indent="-218930" defTabSz="909169" eaLnBrk="0" fontAlgn="base" hangingPunct="0">
              <a:spcBef>
                <a:spcPct val="0"/>
              </a:spcBef>
              <a:spcAft>
                <a:spcPct val="0"/>
              </a:spcAft>
              <a:defRPr>
                <a:solidFill>
                  <a:schemeClr val="tx1"/>
                </a:solidFill>
                <a:latin typeface="Arial" panose="020B0604020202020204" pitchFamily="34" charset="0"/>
              </a:defRPr>
            </a:lvl6pPr>
            <a:lvl7pPr marL="2846093" indent="-218930" defTabSz="909169" eaLnBrk="0" fontAlgn="base" hangingPunct="0">
              <a:spcBef>
                <a:spcPct val="0"/>
              </a:spcBef>
              <a:spcAft>
                <a:spcPct val="0"/>
              </a:spcAft>
              <a:defRPr>
                <a:solidFill>
                  <a:schemeClr val="tx1"/>
                </a:solidFill>
                <a:latin typeface="Arial" panose="020B0604020202020204" pitchFamily="34" charset="0"/>
              </a:defRPr>
            </a:lvl7pPr>
            <a:lvl8pPr marL="3283953" indent="-218930" defTabSz="909169" eaLnBrk="0" fontAlgn="base" hangingPunct="0">
              <a:spcBef>
                <a:spcPct val="0"/>
              </a:spcBef>
              <a:spcAft>
                <a:spcPct val="0"/>
              </a:spcAft>
              <a:defRPr>
                <a:solidFill>
                  <a:schemeClr val="tx1"/>
                </a:solidFill>
                <a:latin typeface="Arial" panose="020B0604020202020204" pitchFamily="34" charset="0"/>
              </a:defRPr>
            </a:lvl8pPr>
            <a:lvl9pPr marL="3721814" indent="-218930" defTabSz="909169" eaLnBrk="0" fontAlgn="base" hangingPunct="0">
              <a:spcBef>
                <a:spcPct val="0"/>
              </a:spcBef>
              <a:spcAft>
                <a:spcPct val="0"/>
              </a:spcAft>
              <a:defRPr>
                <a:solidFill>
                  <a:schemeClr val="tx1"/>
                </a:solidFill>
                <a:latin typeface="Arial" panose="020B0604020202020204" pitchFamily="34" charset="0"/>
              </a:defRPr>
            </a:lvl9pPr>
          </a:lstStyle>
          <a:p>
            <a:fld id="{9686E2D8-1545-4536-A2C3-A0323A525C75}" type="slidenum">
              <a:rPr lang="de-DE" altLang="en-US">
                <a:latin typeface="Times New Roman" panose="02020603050405020304" pitchFamily="18" charset="0"/>
              </a:rPr>
              <a:pPr/>
              <a:t>10</a:t>
            </a:fld>
            <a:endParaRPr lang="de-DE" altLang="en-US">
              <a:latin typeface="Times New Roman" panose="02020603050405020304" pitchFamily="18" charset="0"/>
            </a:endParaRPr>
          </a:p>
        </p:txBody>
      </p:sp>
      <p:sp>
        <p:nvSpPr>
          <p:cNvPr id="50179" name="Rectangle 2">
            <a:extLst>
              <a:ext uri="{FF2B5EF4-FFF2-40B4-BE49-F238E27FC236}">
                <a16:creationId xmlns:a16="http://schemas.microsoft.com/office/drawing/2014/main" id="{181BA2D6-51FA-46E8-A5F5-D046B8473F66}"/>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009E997B-852F-41C6-B3E9-6A207AE65D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a:p>
        </p:txBody>
      </p:sp>
    </p:spTree>
    <p:extLst>
      <p:ext uri="{BB962C8B-B14F-4D97-AF65-F5344CB8AC3E}">
        <p14:creationId xmlns:p14="http://schemas.microsoft.com/office/powerpoint/2010/main" val="1851252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700" dirty="0">
                <a:latin typeface="Times-Roman"/>
              </a:rPr>
              <a:t>In the following, we examine the internal structure of AES. Figure 4.3 shows the graph of a single AES round. The 16-byte input </a:t>
            </a:r>
            <a:r>
              <a:rPr lang="en-US" sz="1700" i="1" dirty="0">
                <a:latin typeface="Times-Italic"/>
              </a:rPr>
              <a:t>A</a:t>
            </a:r>
            <a:r>
              <a:rPr lang="en-US" sz="1700" dirty="0">
                <a:latin typeface="Times-Roman"/>
              </a:rPr>
              <a:t>0</a:t>
            </a:r>
            <a:r>
              <a:rPr lang="en-US" sz="1700" i="1" dirty="0">
                <a:latin typeface="CMMI10"/>
              </a:rPr>
              <a:t>, . . . ,</a:t>
            </a:r>
            <a:r>
              <a:rPr lang="en-US" sz="1700" i="1" dirty="0">
                <a:latin typeface="Times-Italic"/>
              </a:rPr>
              <a:t>A</a:t>
            </a:r>
            <a:r>
              <a:rPr lang="en-US" sz="1700" dirty="0">
                <a:latin typeface="Times-Roman"/>
              </a:rPr>
              <a:t>15 is fed byte-wise into the S-Box. The 16-byte output </a:t>
            </a:r>
            <a:r>
              <a:rPr lang="en-US" sz="1700" i="1" dirty="0">
                <a:latin typeface="Times-Italic"/>
              </a:rPr>
              <a:t>B</a:t>
            </a:r>
            <a:r>
              <a:rPr lang="en-US" sz="1700" dirty="0">
                <a:latin typeface="Times-Roman"/>
              </a:rPr>
              <a:t>0</a:t>
            </a:r>
            <a:r>
              <a:rPr lang="en-US" sz="1700" i="1" dirty="0">
                <a:latin typeface="CMMI10"/>
              </a:rPr>
              <a:t>, . . . ,</a:t>
            </a:r>
            <a:r>
              <a:rPr lang="en-US" sz="1700" i="1" dirty="0">
                <a:latin typeface="Times-Italic"/>
              </a:rPr>
              <a:t>B</a:t>
            </a:r>
            <a:r>
              <a:rPr lang="en-US" sz="1700" dirty="0">
                <a:latin typeface="Times-Roman"/>
              </a:rPr>
              <a:t>15 is permuted byte-wise in the </a:t>
            </a:r>
            <a:r>
              <a:rPr lang="en-US" sz="1700" dirty="0" err="1">
                <a:latin typeface="Times-Roman"/>
              </a:rPr>
              <a:t>ShiftRows</a:t>
            </a:r>
            <a:r>
              <a:rPr lang="en-US" sz="1700" dirty="0">
                <a:latin typeface="Times-Roman"/>
              </a:rPr>
              <a:t> layer and mixed by the </a:t>
            </a:r>
            <a:r>
              <a:rPr lang="en-US" sz="1700" dirty="0" err="1">
                <a:latin typeface="Times-Roman"/>
              </a:rPr>
              <a:t>MixColumn</a:t>
            </a:r>
            <a:r>
              <a:rPr lang="en-US" sz="1700" dirty="0">
                <a:latin typeface="Times-Roman"/>
              </a:rPr>
              <a:t> transformation </a:t>
            </a:r>
            <a:r>
              <a:rPr lang="en-US" sz="1700" i="1" dirty="0">
                <a:latin typeface="Times-Italic"/>
              </a:rPr>
              <a:t>c</a:t>
            </a:r>
            <a:r>
              <a:rPr lang="en-US" sz="1700" dirty="0">
                <a:latin typeface="CMR10"/>
              </a:rPr>
              <a:t>(</a:t>
            </a:r>
            <a:r>
              <a:rPr lang="en-US" sz="1700" i="1" dirty="0">
                <a:latin typeface="Times-Italic"/>
              </a:rPr>
              <a:t>x</a:t>
            </a:r>
            <a:r>
              <a:rPr lang="en-US" sz="1700" dirty="0">
                <a:latin typeface="CMR10"/>
              </a:rPr>
              <a:t>)</a:t>
            </a:r>
            <a:r>
              <a:rPr lang="en-US" sz="1700" dirty="0">
                <a:latin typeface="Times-Roman"/>
              </a:rPr>
              <a:t>. Finally, the 128-bit subkey </a:t>
            </a:r>
            <a:r>
              <a:rPr lang="en-US" sz="1700" i="1" dirty="0">
                <a:latin typeface="Times-Italic"/>
              </a:rPr>
              <a:t>ki </a:t>
            </a:r>
            <a:r>
              <a:rPr lang="en-US" sz="1700" dirty="0">
                <a:latin typeface="Times-Roman"/>
              </a:rPr>
              <a:t>is XORed with the intermediate result. We note that AES is a byte-oriented cipher</a:t>
            </a:r>
            <a:endParaRPr lang="en-US" dirty="0"/>
          </a:p>
        </p:txBody>
      </p:sp>
      <p:sp>
        <p:nvSpPr>
          <p:cNvPr id="4" name="Slide Number Placeholder 3"/>
          <p:cNvSpPr>
            <a:spLocks noGrp="1"/>
          </p:cNvSpPr>
          <p:nvPr>
            <p:ph type="sldNum" sz="quarter" idx="5"/>
          </p:nvPr>
        </p:nvSpPr>
        <p:spPr/>
        <p:txBody>
          <a:bodyPr/>
          <a:lstStyle/>
          <a:p>
            <a:fld id="{7413DBEF-2AC0-4B5C-8F72-FCC9C0460E83}" type="slidenum">
              <a:rPr lang="de-DE" altLang="en-US" smtClean="0"/>
              <a:pPr/>
              <a:t>11</a:t>
            </a:fld>
            <a:endParaRPr lang="de-DE" altLang="en-US"/>
          </a:p>
        </p:txBody>
      </p:sp>
    </p:spTree>
    <p:extLst>
      <p:ext uri="{BB962C8B-B14F-4D97-AF65-F5344CB8AC3E}">
        <p14:creationId xmlns:p14="http://schemas.microsoft.com/office/powerpoint/2010/main" val="2468016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24258" name="Rectangle 2"/>
          <p:cNvSpPr>
            <a:spLocks noGrp="1" noChangeArrowheads="1"/>
          </p:cNvSpPr>
          <p:nvPr>
            <p:ph type="ctrTitle"/>
          </p:nvPr>
        </p:nvSpPr>
        <p:spPr>
          <a:xfrm>
            <a:off x="630767" y="322264"/>
            <a:ext cx="9025467" cy="744537"/>
          </a:xfrm>
        </p:spPr>
        <p:txBody>
          <a:bodyPr/>
          <a:lstStyle>
            <a:lvl1pPr>
              <a:defRPr/>
            </a:lvl1pPr>
          </a:lstStyle>
          <a:p>
            <a:r>
              <a:rPr lang="de-DE"/>
              <a:t>Klicken Sie, um das Titelformat zu bearbeiten</a:t>
            </a:r>
          </a:p>
        </p:txBody>
      </p:sp>
      <p:sp>
        <p:nvSpPr>
          <p:cNvPr id="224259" name="Rectangle 3"/>
          <p:cNvSpPr>
            <a:spLocks noGrp="1" noChangeArrowheads="1"/>
          </p:cNvSpPr>
          <p:nvPr>
            <p:ph type="subTitle" idx="1"/>
          </p:nvPr>
        </p:nvSpPr>
        <p:spPr>
          <a:xfrm>
            <a:off x="1145117" y="1108075"/>
            <a:ext cx="8405283" cy="312265"/>
          </a:xfrm>
        </p:spPr>
        <p:txBody>
          <a:bodyPr/>
          <a:lstStyle>
            <a:lvl1pPr marL="0" indent="0">
              <a:buFontTx/>
              <a:buNone/>
              <a:defRPr sz="1800"/>
            </a:lvl1pPr>
          </a:lstStyle>
          <a:p>
            <a:r>
              <a:rPr lang="de-DE"/>
              <a:t>Klicken Sie, um das Format des Untertitelmasters zu bearbeiten</a:t>
            </a:r>
          </a:p>
        </p:txBody>
      </p:sp>
      <p:sp>
        <p:nvSpPr>
          <p:cNvPr id="4" name="Rectangle 4">
            <a:extLst>
              <a:ext uri="{FF2B5EF4-FFF2-40B4-BE49-F238E27FC236}">
                <a16:creationId xmlns:a16="http://schemas.microsoft.com/office/drawing/2014/main" id="{4E3A8D3D-77B2-4536-8B62-50DB6D273D88}"/>
              </a:ext>
            </a:extLst>
          </p:cNvPr>
          <p:cNvSpPr>
            <a:spLocks noGrp="1" noChangeArrowheads="1"/>
          </p:cNvSpPr>
          <p:nvPr>
            <p:ph type="dt" sz="half" idx="10"/>
          </p:nvPr>
        </p:nvSpPr>
        <p:spPr bwMode="auto">
          <a:xfrm>
            <a:off x="10801351" y="6453188"/>
            <a:ext cx="1083733" cy="215900"/>
          </a:xfrm>
          <a:prstGeom prst="rect">
            <a:avLst/>
          </a:prstGeom>
          <a:ln>
            <a:miter lim="800000"/>
            <a:headEnd/>
            <a:tailEnd/>
          </a:ln>
        </p:spPr>
        <p:txBody>
          <a:bodyPr vert="horz" wrap="square" lIns="0" tIns="0" rIns="0" bIns="0" numCol="1" anchor="t" anchorCtr="0" compatLnSpc="1">
            <a:prstTxWarp prst="textNoShape">
              <a:avLst/>
            </a:prstTxWarp>
          </a:bodyPr>
          <a:lstStyle>
            <a:lvl1pPr>
              <a:defRPr sz="800">
                <a:solidFill>
                  <a:schemeClr val="bg2"/>
                </a:solidFill>
                <a:latin typeface="Arial" charset="0"/>
              </a:defRPr>
            </a:lvl1pPr>
          </a:lstStyle>
          <a:p>
            <a:pPr>
              <a:defRPr/>
            </a:pPr>
            <a:endParaRPr lang="de-DE"/>
          </a:p>
        </p:txBody>
      </p:sp>
      <p:sp>
        <p:nvSpPr>
          <p:cNvPr id="5" name="Rectangle 5">
            <a:extLst>
              <a:ext uri="{FF2B5EF4-FFF2-40B4-BE49-F238E27FC236}">
                <a16:creationId xmlns:a16="http://schemas.microsoft.com/office/drawing/2014/main" id="{A417F6C3-AD8F-4C7C-BAF0-1609FBB78D8F}"/>
              </a:ext>
            </a:extLst>
          </p:cNvPr>
          <p:cNvSpPr>
            <a:spLocks noGrp="1" noChangeArrowheads="1"/>
          </p:cNvSpPr>
          <p:nvPr>
            <p:ph type="sldNum" sz="quarter" idx="11"/>
          </p:nvPr>
        </p:nvSpPr>
        <p:spPr>
          <a:xfrm>
            <a:off x="46567" y="6623051"/>
            <a:ext cx="960967" cy="334963"/>
          </a:xfrm>
        </p:spPr>
        <p:txBody>
          <a:bodyPr/>
          <a:lstStyle>
            <a:lvl1pPr>
              <a:defRPr>
                <a:solidFill>
                  <a:schemeClr val="bg2"/>
                </a:solidFill>
              </a:defRPr>
            </a:lvl1pPr>
          </a:lstStyle>
          <a:p>
            <a:fld id="{8451431B-8630-4766-9B28-FF99CAF549CC}" type="slidenum">
              <a:rPr lang="de-DE" altLang="en-US"/>
              <a:pPr/>
              <a:t>‹#›</a:t>
            </a:fld>
            <a:r>
              <a:rPr lang="de-DE" altLang="en-US"/>
              <a:t>/28</a:t>
            </a:r>
          </a:p>
        </p:txBody>
      </p:sp>
    </p:spTree>
    <p:extLst>
      <p:ext uri="{BB962C8B-B14F-4D97-AF65-F5344CB8AC3E}">
        <p14:creationId xmlns:p14="http://schemas.microsoft.com/office/powerpoint/2010/main" val="108119803"/>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a:xfrm>
            <a:off x="2258560" y="1130300"/>
            <a:ext cx="6987041" cy="1779588"/>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6">
            <a:extLst>
              <a:ext uri="{FF2B5EF4-FFF2-40B4-BE49-F238E27FC236}">
                <a16:creationId xmlns:a16="http://schemas.microsoft.com/office/drawing/2014/main" id="{CE847EC5-73FB-4744-A42F-3587D97DFE37}"/>
              </a:ext>
            </a:extLst>
          </p:cNvPr>
          <p:cNvSpPr>
            <a:spLocks noGrp="1" noChangeArrowheads="1"/>
          </p:cNvSpPr>
          <p:nvPr>
            <p:ph type="sldNum" sz="quarter" idx="10"/>
          </p:nvPr>
        </p:nvSpPr>
        <p:spPr/>
        <p:txBody>
          <a:bodyPr/>
          <a:lstStyle>
            <a:lvl1pPr>
              <a:defRPr/>
            </a:lvl1pPr>
          </a:lstStyle>
          <a:p>
            <a:fld id="{7F370A3A-CF52-4594-AD3E-037029FC2D78}" type="slidenum">
              <a:rPr lang="de-DE" altLang="en-US"/>
              <a:pPr/>
              <a:t>‹#›</a:t>
            </a:fld>
            <a:r>
              <a:rPr lang="de-DE" altLang="en-US"/>
              <a:t>/28</a:t>
            </a:r>
          </a:p>
        </p:txBody>
      </p:sp>
      <p:sp>
        <p:nvSpPr>
          <p:cNvPr id="5" name="Rectangle 550">
            <a:extLst>
              <a:ext uri="{FF2B5EF4-FFF2-40B4-BE49-F238E27FC236}">
                <a16:creationId xmlns:a16="http://schemas.microsoft.com/office/drawing/2014/main" id="{F1DA86DF-52FD-459D-9C7C-B551C993510B}"/>
              </a:ext>
            </a:extLst>
          </p:cNvPr>
          <p:cNvSpPr>
            <a:spLocks noGrp="1" noChangeArrowheads="1"/>
          </p:cNvSpPr>
          <p:nvPr>
            <p:ph type="ftr" sz="quarter" idx="11"/>
          </p:nvPr>
        </p:nvSpPr>
        <p:spPr/>
        <p:txBody>
          <a:bodyPr/>
          <a:lstStyle>
            <a:lvl1pPr>
              <a:defRPr/>
            </a:lvl1pPr>
          </a:lstStyle>
          <a:p>
            <a:pPr>
              <a:defRPr/>
            </a:pPr>
            <a:r>
              <a:rPr lang="de-DE"/>
              <a:t>Chapter 4 </a:t>
            </a:r>
            <a:r>
              <a:rPr lang="de-DE" err="1"/>
              <a:t>of</a:t>
            </a:r>
            <a:r>
              <a:rPr lang="de-DE"/>
              <a:t> </a:t>
            </a:r>
            <a:r>
              <a:rPr lang="de-DE" i="1"/>
              <a:t>Understanding </a:t>
            </a:r>
            <a:r>
              <a:rPr lang="de-DE" i="1" err="1"/>
              <a:t>Cryptography</a:t>
            </a:r>
            <a:r>
              <a:rPr lang="de-DE"/>
              <a:t> </a:t>
            </a:r>
            <a:r>
              <a:rPr lang="de-DE" err="1"/>
              <a:t>by</a:t>
            </a:r>
            <a:r>
              <a:rPr lang="de-DE"/>
              <a:t> Christof Paar </a:t>
            </a:r>
            <a:r>
              <a:rPr lang="de-DE" err="1"/>
              <a:t>and</a:t>
            </a:r>
            <a:r>
              <a:rPr lang="de-DE"/>
              <a:t> Jan </a:t>
            </a:r>
            <a:r>
              <a:rPr lang="de-DE" err="1"/>
              <a:t>Pelzl</a:t>
            </a:r>
            <a:endParaRPr lang="de-DE"/>
          </a:p>
        </p:txBody>
      </p:sp>
    </p:spTree>
    <p:extLst>
      <p:ext uri="{BB962C8B-B14F-4D97-AF65-F5344CB8AC3E}">
        <p14:creationId xmlns:p14="http://schemas.microsoft.com/office/powerpoint/2010/main" val="2723662859"/>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092951" y="322264"/>
            <a:ext cx="2152649" cy="2587625"/>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4519359" y="322264"/>
            <a:ext cx="2370392" cy="2587625"/>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6">
            <a:extLst>
              <a:ext uri="{FF2B5EF4-FFF2-40B4-BE49-F238E27FC236}">
                <a16:creationId xmlns:a16="http://schemas.microsoft.com/office/drawing/2014/main" id="{DA3FAD51-1EAC-4D77-9AC5-B12073D4B100}"/>
              </a:ext>
            </a:extLst>
          </p:cNvPr>
          <p:cNvSpPr>
            <a:spLocks noGrp="1" noChangeArrowheads="1"/>
          </p:cNvSpPr>
          <p:nvPr>
            <p:ph type="sldNum" sz="quarter" idx="10"/>
          </p:nvPr>
        </p:nvSpPr>
        <p:spPr/>
        <p:txBody>
          <a:bodyPr/>
          <a:lstStyle>
            <a:lvl1pPr>
              <a:defRPr/>
            </a:lvl1pPr>
          </a:lstStyle>
          <a:p>
            <a:fld id="{8D91179C-46C8-49C1-9B5B-23868675F074}" type="slidenum">
              <a:rPr lang="de-DE" altLang="en-US"/>
              <a:pPr/>
              <a:t>‹#›</a:t>
            </a:fld>
            <a:r>
              <a:rPr lang="de-DE" altLang="en-US"/>
              <a:t>/28</a:t>
            </a:r>
          </a:p>
        </p:txBody>
      </p:sp>
      <p:sp>
        <p:nvSpPr>
          <p:cNvPr id="5" name="Rectangle 550">
            <a:extLst>
              <a:ext uri="{FF2B5EF4-FFF2-40B4-BE49-F238E27FC236}">
                <a16:creationId xmlns:a16="http://schemas.microsoft.com/office/drawing/2014/main" id="{02EAC5AB-5976-4B6C-A6B2-6DDC43D0F1B2}"/>
              </a:ext>
            </a:extLst>
          </p:cNvPr>
          <p:cNvSpPr>
            <a:spLocks noGrp="1" noChangeArrowheads="1"/>
          </p:cNvSpPr>
          <p:nvPr>
            <p:ph type="ftr" sz="quarter" idx="11"/>
          </p:nvPr>
        </p:nvSpPr>
        <p:spPr/>
        <p:txBody>
          <a:bodyPr/>
          <a:lstStyle>
            <a:lvl1pPr>
              <a:defRPr/>
            </a:lvl1pPr>
          </a:lstStyle>
          <a:p>
            <a:pPr>
              <a:defRPr/>
            </a:pPr>
            <a:r>
              <a:rPr lang="de-DE"/>
              <a:t>Chapter 4 </a:t>
            </a:r>
            <a:r>
              <a:rPr lang="de-DE" err="1"/>
              <a:t>of</a:t>
            </a:r>
            <a:r>
              <a:rPr lang="de-DE"/>
              <a:t> </a:t>
            </a:r>
            <a:r>
              <a:rPr lang="de-DE" i="1"/>
              <a:t>Understanding </a:t>
            </a:r>
            <a:r>
              <a:rPr lang="de-DE" i="1" err="1"/>
              <a:t>Cryptography</a:t>
            </a:r>
            <a:r>
              <a:rPr lang="de-DE"/>
              <a:t> </a:t>
            </a:r>
            <a:r>
              <a:rPr lang="de-DE" err="1"/>
              <a:t>by</a:t>
            </a:r>
            <a:r>
              <a:rPr lang="de-DE"/>
              <a:t> Christof Paar </a:t>
            </a:r>
            <a:r>
              <a:rPr lang="de-DE" err="1"/>
              <a:t>and</a:t>
            </a:r>
            <a:r>
              <a:rPr lang="de-DE"/>
              <a:t> Jan </a:t>
            </a:r>
            <a:r>
              <a:rPr lang="de-DE" err="1"/>
              <a:t>Pelzl</a:t>
            </a:r>
            <a:endParaRPr lang="de-DE"/>
          </a:p>
        </p:txBody>
      </p:sp>
    </p:spTree>
    <p:extLst>
      <p:ext uri="{BB962C8B-B14F-4D97-AF65-F5344CB8AC3E}">
        <p14:creationId xmlns:p14="http://schemas.microsoft.com/office/powerpoint/2010/main" val="2465754985"/>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itel und Diagramm oder Organigramm">
    <p:spTree>
      <p:nvGrpSpPr>
        <p:cNvPr id="1" name=""/>
        <p:cNvGrpSpPr/>
        <p:nvPr/>
      </p:nvGrpSpPr>
      <p:grpSpPr>
        <a:xfrm>
          <a:off x="0" y="0"/>
          <a:ext cx="0" cy="0"/>
          <a:chOff x="0" y="0"/>
          <a:chExt cx="0" cy="0"/>
        </a:xfrm>
      </p:grpSpPr>
      <p:sp>
        <p:nvSpPr>
          <p:cNvPr id="2" name="Titel 1"/>
          <p:cNvSpPr>
            <a:spLocks noGrp="1"/>
          </p:cNvSpPr>
          <p:nvPr>
            <p:ph type="title"/>
          </p:nvPr>
        </p:nvSpPr>
        <p:spPr>
          <a:xfrm>
            <a:off x="628651" y="322264"/>
            <a:ext cx="8616949" cy="515937"/>
          </a:xfrm>
        </p:spPr>
        <p:txBody>
          <a:bodyPr/>
          <a:lstStyle/>
          <a:p>
            <a:r>
              <a:rPr lang="de-DE"/>
              <a:t>Titelmasterformat durch Klicken bearbeiten</a:t>
            </a:r>
          </a:p>
        </p:txBody>
      </p:sp>
      <p:sp>
        <p:nvSpPr>
          <p:cNvPr id="3" name="SmartArt-Platzhalter 2"/>
          <p:cNvSpPr>
            <a:spLocks noGrp="1"/>
          </p:cNvSpPr>
          <p:nvPr>
            <p:ph type="dgm" idx="1"/>
          </p:nvPr>
        </p:nvSpPr>
        <p:spPr>
          <a:xfrm>
            <a:off x="1132418" y="1130300"/>
            <a:ext cx="8113183" cy="277512"/>
          </a:xfrm>
        </p:spPr>
        <p:txBody>
          <a:bodyPr/>
          <a:lstStyle/>
          <a:p>
            <a:pPr lvl="0"/>
            <a:endParaRPr lang="de-DE" noProof="0"/>
          </a:p>
        </p:txBody>
      </p:sp>
      <p:sp>
        <p:nvSpPr>
          <p:cNvPr id="4" name="Rectangle 6">
            <a:extLst>
              <a:ext uri="{FF2B5EF4-FFF2-40B4-BE49-F238E27FC236}">
                <a16:creationId xmlns:a16="http://schemas.microsoft.com/office/drawing/2014/main" id="{406082D1-E313-45B1-8DE3-112FBE51704D}"/>
              </a:ext>
            </a:extLst>
          </p:cNvPr>
          <p:cNvSpPr>
            <a:spLocks noGrp="1" noChangeArrowheads="1"/>
          </p:cNvSpPr>
          <p:nvPr>
            <p:ph type="sldNum" sz="quarter" idx="10"/>
          </p:nvPr>
        </p:nvSpPr>
        <p:spPr/>
        <p:txBody>
          <a:bodyPr/>
          <a:lstStyle>
            <a:lvl1pPr>
              <a:defRPr/>
            </a:lvl1pPr>
          </a:lstStyle>
          <a:p>
            <a:fld id="{E2267FFB-7BD3-418B-AB68-B14C4CF8D7FC}" type="slidenum">
              <a:rPr lang="de-DE" altLang="en-US"/>
              <a:pPr/>
              <a:t>‹#›</a:t>
            </a:fld>
            <a:r>
              <a:rPr lang="de-DE" altLang="en-US"/>
              <a:t>/28</a:t>
            </a:r>
          </a:p>
        </p:txBody>
      </p:sp>
      <p:sp>
        <p:nvSpPr>
          <p:cNvPr id="5" name="Rectangle 550">
            <a:extLst>
              <a:ext uri="{FF2B5EF4-FFF2-40B4-BE49-F238E27FC236}">
                <a16:creationId xmlns:a16="http://schemas.microsoft.com/office/drawing/2014/main" id="{5E19A10B-DD15-4692-AB40-2F7469CB3869}"/>
              </a:ext>
            </a:extLst>
          </p:cNvPr>
          <p:cNvSpPr>
            <a:spLocks noGrp="1" noChangeArrowheads="1"/>
          </p:cNvSpPr>
          <p:nvPr>
            <p:ph type="ftr" sz="quarter" idx="11"/>
          </p:nvPr>
        </p:nvSpPr>
        <p:spPr/>
        <p:txBody>
          <a:bodyPr/>
          <a:lstStyle>
            <a:lvl1pPr>
              <a:defRPr/>
            </a:lvl1pPr>
          </a:lstStyle>
          <a:p>
            <a:pPr>
              <a:defRPr/>
            </a:pPr>
            <a:r>
              <a:rPr lang="de-DE"/>
              <a:t>Chapter 4 </a:t>
            </a:r>
            <a:r>
              <a:rPr lang="de-DE" err="1"/>
              <a:t>of</a:t>
            </a:r>
            <a:r>
              <a:rPr lang="de-DE"/>
              <a:t> </a:t>
            </a:r>
            <a:r>
              <a:rPr lang="de-DE" i="1"/>
              <a:t>Understanding </a:t>
            </a:r>
            <a:r>
              <a:rPr lang="de-DE" i="1" err="1"/>
              <a:t>Cryptography</a:t>
            </a:r>
            <a:r>
              <a:rPr lang="de-DE"/>
              <a:t> </a:t>
            </a:r>
            <a:r>
              <a:rPr lang="de-DE" err="1"/>
              <a:t>by</a:t>
            </a:r>
            <a:r>
              <a:rPr lang="de-DE"/>
              <a:t> Christof Paar </a:t>
            </a:r>
            <a:r>
              <a:rPr lang="de-DE" err="1"/>
              <a:t>and</a:t>
            </a:r>
            <a:r>
              <a:rPr lang="de-DE"/>
              <a:t> Jan </a:t>
            </a:r>
            <a:r>
              <a:rPr lang="de-DE" err="1"/>
              <a:t>Pelzl</a:t>
            </a:r>
            <a:endParaRPr lang="de-DE"/>
          </a:p>
        </p:txBody>
      </p:sp>
    </p:spTree>
    <p:extLst>
      <p:ext uri="{BB962C8B-B14F-4D97-AF65-F5344CB8AC3E}">
        <p14:creationId xmlns:p14="http://schemas.microsoft.com/office/powerpoint/2010/main" val="3807208259"/>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28651" y="322264"/>
            <a:ext cx="10651925" cy="515937"/>
          </a:xfrm>
        </p:spPr>
        <p:txBody>
          <a:bodyPr/>
          <a:lstStyle/>
          <a:p>
            <a:r>
              <a:rPr lang="de-DE"/>
              <a:t>Titelmasterformat durch Klicken bearbeiten</a:t>
            </a:r>
          </a:p>
        </p:txBody>
      </p:sp>
      <p:sp>
        <p:nvSpPr>
          <p:cNvPr id="3" name="Inhaltsplatzhalter 2"/>
          <p:cNvSpPr>
            <a:spLocks noGrp="1"/>
          </p:cNvSpPr>
          <p:nvPr>
            <p:ph idx="1"/>
          </p:nvPr>
        </p:nvSpPr>
        <p:spPr>
          <a:xfrm>
            <a:off x="912285" y="1130300"/>
            <a:ext cx="10368291" cy="5179020"/>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6">
            <a:extLst>
              <a:ext uri="{FF2B5EF4-FFF2-40B4-BE49-F238E27FC236}">
                <a16:creationId xmlns:a16="http://schemas.microsoft.com/office/drawing/2014/main" id="{9F11B9BB-7080-4882-9661-8B5662E298AB}"/>
              </a:ext>
            </a:extLst>
          </p:cNvPr>
          <p:cNvSpPr>
            <a:spLocks noGrp="1" noChangeArrowheads="1"/>
          </p:cNvSpPr>
          <p:nvPr>
            <p:ph type="sldNum" sz="quarter" idx="10"/>
          </p:nvPr>
        </p:nvSpPr>
        <p:spPr/>
        <p:txBody>
          <a:bodyPr/>
          <a:lstStyle>
            <a:lvl1pPr>
              <a:defRPr/>
            </a:lvl1pPr>
          </a:lstStyle>
          <a:p>
            <a:fld id="{237CFEF7-788F-4075-A3E8-ECA31F617BA2}" type="slidenum">
              <a:rPr lang="de-DE" altLang="en-US"/>
              <a:pPr/>
              <a:t>‹#›</a:t>
            </a:fld>
            <a:r>
              <a:rPr lang="de-DE" altLang="en-US"/>
              <a:t>/28</a:t>
            </a:r>
          </a:p>
        </p:txBody>
      </p:sp>
      <p:sp>
        <p:nvSpPr>
          <p:cNvPr id="5" name="Rectangle 550">
            <a:extLst>
              <a:ext uri="{FF2B5EF4-FFF2-40B4-BE49-F238E27FC236}">
                <a16:creationId xmlns:a16="http://schemas.microsoft.com/office/drawing/2014/main" id="{D3E4E77D-B73D-4D9B-83D3-462DC88F8A06}"/>
              </a:ext>
            </a:extLst>
          </p:cNvPr>
          <p:cNvSpPr>
            <a:spLocks noGrp="1" noChangeArrowheads="1"/>
          </p:cNvSpPr>
          <p:nvPr>
            <p:ph type="ftr" sz="quarter" idx="11"/>
          </p:nvPr>
        </p:nvSpPr>
        <p:spPr/>
        <p:txBody>
          <a:bodyPr/>
          <a:lstStyle>
            <a:lvl1pPr>
              <a:defRPr/>
            </a:lvl1pPr>
          </a:lstStyle>
          <a:p>
            <a:pPr>
              <a:defRPr/>
            </a:pPr>
            <a:r>
              <a:rPr lang="de-DE"/>
              <a:t>Chapter 4 </a:t>
            </a:r>
            <a:r>
              <a:rPr lang="de-DE" err="1"/>
              <a:t>of</a:t>
            </a:r>
            <a:r>
              <a:rPr lang="de-DE"/>
              <a:t> </a:t>
            </a:r>
            <a:r>
              <a:rPr lang="de-DE" i="1"/>
              <a:t>Understanding </a:t>
            </a:r>
            <a:r>
              <a:rPr lang="de-DE" i="1" err="1"/>
              <a:t>Cryptography</a:t>
            </a:r>
            <a:r>
              <a:rPr lang="de-DE"/>
              <a:t> </a:t>
            </a:r>
            <a:r>
              <a:rPr lang="de-DE" err="1"/>
              <a:t>by</a:t>
            </a:r>
            <a:r>
              <a:rPr lang="de-DE"/>
              <a:t> Christof Paar </a:t>
            </a:r>
            <a:r>
              <a:rPr lang="de-DE" err="1"/>
              <a:t>and</a:t>
            </a:r>
            <a:r>
              <a:rPr lang="de-DE"/>
              <a:t> Jan </a:t>
            </a:r>
            <a:r>
              <a:rPr lang="de-DE" err="1"/>
              <a:t>Pelzl</a:t>
            </a:r>
            <a:endParaRPr lang="de-DE"/>
          </a:p>
        </p:txBody>
      </p:sp>
    </p:spTree>
    <p:extLst>
      <p:ext uri="{BB962C8B-B14F-4D97-AF65-F5344CB8AC3E}">
        <p14:creationId xmlns:p14="http://schemas.microsoft.com/office/powerpoint/2010/main" val="3166287967"/>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963084" y="4059946"/>
            <a:ext cx="10363200" cy="346954"/>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
        <p:nvSpPr>
          <p:cNvPr id="4" name="Rectangle 6">
            <a:extLst>
              <a:ext uri="{FF2B5EF4-FFF2-40B4-BE49-F238E27FC236}">
                <a16:creationId xmlns:a16="http://schemas.microsoft.com/office/drawing/2014/main" id="{485DDFC2-D0F1-4793-8E65-4E8878C2FC3D}"/>
              </a:ext>
            </a:extLst>
          </p:cNvPr>
          <p:cNvSpPr>
            <a:spLocks noGrp="1" noChangeArrowheads="1"/>
          </p:cNvSpPr>
          <p:nvPr>
            <p:ph type="sldNum" sz="quarter" idx="10"/>
          </p:nvPr>
        </p:nvSpPr>
        <p:spPr/>
        <p:txBody>
          <a:bodyPr/>
          <a:lstStyle>
            <a:lvl1pPr>
              <a:defRPr/>
            </a:lvl1pPr>
          </a:lstStyle>
          <a:p>
            <a:fld id="{1ACE9587-23D9-4447-BA15-1410BCBF7E31}" type="slidenum">
              <a:rPr lang="de-DE" altLang="en-US"/>
              <a:pPr/>
              <a:t>‹#›</a:t>
            </a:fld>
            <a:r>
              <a:rPr lang="de-DE" altLang="en-US"/>
              <a:t>/28</a:t>
            </a:r>
          </a:p>
        </p:txBody>
      </p:sp>
      <p:sp>
        <p:nvSpPr>
          <p:cNvPr id="5" name="Rectangle 550">
            <a:extLst>
              <a:ext uri="{FF2B5EF4-FFF2-40B4-BE49-F238E27FC236}">
                <a16:creationId xmlns:a16="http://schemas.microsoft.com/office/drawing/2014/main" id="{1E8365F4-37E0-42D3-B95B-F2731C2A676E}"/>
              </a:ext>
            </a:extLst>
          </p:cNvPr>
          <p:cNvSpPr>
            <a:spLocks noGrp="1" noChangeArrowheads="1"/>
          </p:cNvSpPr>
          <p:nvPr>
            <p:ph type="ftr" sz="quarter" idx="11"/>
          </p:nvPr>
        </p:nvSpPr>
        <p:spPr/>
        <p:txBody>
          <a:bodyPr/>
          <a:lstStyle>
            <a:lvl1pPr>
              <a:defRPr/>
            </a:lvl1pPr>
          </a:lstStyle>
          <a:p>
            <a:pPr>
              <a:defRPr/>
            </a:pPr>
            <a:r>
              <a:rPr lang="de-DE"/>
              <a:t>Chapter 4 </a:t>
            </a:r>
            <a:r>
              <a:rPr lang="de-DE" err="1"/>
              <a:t>of</a:t>
            </a:r>
            <a:r>
              <a:rPr lang="de-DE"/>
              <a:t> </a:t>
            </a:r>
            <a:r>
              <a:rPr lang="de-DE" i="1"/>
              <a:t>Understanding </a:t>
            </a:r>
            <a:r>
              <a:rPr lang="de-DE" i="1" err="1"/>
              <a:t>Cryptography</a:t>
            </a:r>
            <a:r>
              <a:rPr lang="de-DE"/>
              <a:t> </a:t>
            </a:r>
            <a:r>
              <a:rPr lang="de-DE" err="1"/>
              <a:t>by</a:t>
            </a:r>
            <a:r>
              <a:rPr lang="de-DE"/>
              <a:t> Christof Paar </a:t>
            </a:r>
            <a:r>
              <a:rPr lang="de-DE" err="1"/>
              <a:t>and</a:t>
            </a:r>
            <a:r>
              <a:rPr lang="de-DE"/>
              <a:t> Jan </a:t>
            </a:r>
            <a:r>
              <a:rPr lang="de-DE" err="1"/>
              <a:t>Pelzl</a:t>
            </a:r>
            <a:endParaRPr lang="de-DE"/>
          </a:p>
        </p:txBody>
      </p:sp>
    </p:spTree>
    <p:extLst>
      <p:ext uri="{BB962C8B-B14F-4D97-AF65-F5344CB8AC3E}">
        <p14:creationId xmlns:p14="http://schemas.microsoft.com/office/powerpoint/2010/main" val="2057089479"/>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1132417" y="1130300"/>
            <a:ext cx="3953933" cy="34285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5289552" y="1130300"/>
            <a:ext cx="3956049" cy="34285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6">
            <a:extLst>
              <a:ext uri="{FF2B5EF4-FFF2-40B4-BE49-F238E27FC236}">
                <a16:creationId xmlns:a16="http://schemas.microsoft.com/office/drawing/2014/main" id="{F4249835-0C7F-4680-A669-76524BF7CF49}"/>
              </a:ext>
            </a:extLst>
          </p:cNvPr>
          <p:cNvSpPr>
            <a:spLocks noGrp="1" noChangeArrowheads="1"/>
          </p:cNvSpPr>
          <p:nvPr>
            <p:ph type="sldNum" sz="quarter" idx="10"/>
          </p:nvPr>
        </p:nvSpPr>
        <p:spPr/>
        <p:txBody>
          <a:bodyPr/>
          <a:lstStyle>
            <a:lvl1pPr>
              <a:defRPr/>
            </a:lvl1pPr>
          </a:lstStyle>
          <a:p>
            <a:fld id="{5BE15311-E91B-4304-AFD0-682A64E200BD}" type="slidenum">
              <a:rPr lang="de-DE" altLang="en-US"/>
              <a:pPr/>
              <a:t>‹#›</a:t>
            </a:fld>
            <a:r>
              <a:rPr lang="de-DE" altLang="en-US"/>
              <a:t>/28</a:t>
            </a:r>
          </a:p>
        </p:txBody>
      </p:sp>
      <p:sp>
        <p:nvSpPr>
          <p:cNvPr id="6" name="Rectangle 550">
            <a:extLst>
              <a:ext uri="{FF2B5EF4-FFF2-40B4-BE49-F238E27FC236}">
                <a16:creationId xmlns:a16="http://schemas.microsoft.com/office/drawing/2014/main" id="{B40616C6-5C9E-4793-AE7F-D63531A88CC7}"/>
              </a:ext>
            </a:extLst>
          </p:cNvPr>
          <p:cNvSpPr>
            <a:spLocks noGrp="1" noChangeArrowheads="1"/>
          </p:cNvSpPr>
          <p:nvPr>
            <p:ph type="ftr" sz="quarter" idx="11"/>
          </p:nvPr>
        </p:nvSpPr>
        <p:spPr/>
        <p:txBody>
          <a:bodyPr/>
          <a:lstStyle>
            <a:lvl1pPr>
              <a:defRPr/>
            </a:lvl1pPr>
          </a:lstStyle>
          <a:p>
            <a:pPr>
              <a:defRPr/>
            </a:pPr>
            <a:r>
              <a:rPr lang="de-DE"/>
              <a:t>Chapter 4 </a:t>
            </a:r>
            <a:r>
              <a:rPr lang="de-DE" err="1"/>
              <a:t>of</a:t>
            </a:r>
            <a:r>
              <a:rPr lang="de-DE"/>
              <a:t> </a:t>
            </a:r>
            <a:r>
              <a:rPr lang="de-DE" i="1"/>
              <a:t>Understanding </a:t>
            </a:r>
            <a:r>
              <a:rPr lang="de-DE" i="1" err="1"/>
              <a:t>Cryptography</a:t>
            </a:r>
            <a:r>
              <a:rPr lang="de-DE"/>
              <a:t> </a:t>
            </a:r>
            <a:r>
              <a:rPr lang="de-DE" err="1"/>
              <a:t>by</a:t>
            </a:r>
            <a:r>
              <a:rPr lang="de-DE"/>
              <a:t> Christof Paar </a:t>
            </a:r>
            <a:r>
              <a:rPr lang="de-DE" err="1"/>
              <a:t>and</a:t>
            </a:r>
            <a:r>
              <a:rPr lang="de-DE"/>
              <a:t> Jan </a:t>
            </a:r>
            <a:r>
              <a:rPr lang="de-DE" err="1"/>
              <a:t>Pelzl</a:t>
            </a:r>
            <a:endParaRPr lang="de-DE"/>
          </a:p>
        </p:txBody>
      </p:sp>
    </p:spTree>
    <p:extLst>
      <p:ext uri="{BB962C8B-B14F-4D97-AF65-F5344CB8AC3E}">
        <p14:creationId xmlns:p14="http://schemas.microsoft.com/office/powerpoint/2010/main" val="629916220"/>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609600" y="274638"/>
            <a:ext cx="10972800" cy="114300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609600" y="1296942"/>
            <a:ext cx="5386917" cy="87793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609600" y="2174875"/>
            <a:ext cx="5386917" cy="250889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93368" y="1296942"/>
            <a:ext cx="5389033" cy="87793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6193368" y="2174875"/>
            <a:ext cx="5389033" cy="250889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Slide Number Placeholder 6">
            <a:extLst>
              <a:ext uri="{FF2B5EF4-FFF2-40B4-BE49-F238E27FC236}">
                <a16:creationId xmlns:a16="http://schemas.microsoft.com/office/drawing/2014/main" id="{57378C07-D850-452F-962F-51D2F96E46EC}"/>
              </a:ext>
            </a:extLst>
          </p:cNvPr>
          <p:cNvSpPr>
            <a:spLocks noGrp="1" noChangeArrowheads="1"/>
          </p:cNvSpPr>
          <p:nvPr>
            <p:ph type="sldNum" sz="quarter" idx="10"/>
          </p:nvPr>
        </p:nvSpPr>
        <p:spPr/>
        <p:txBody>
          <a:bodyPr/>
          <a:lstStyle>
            <a:lvl1pPr>
              <a:defRPr/>
            </a:lvl1pPr>
          </a:lstStyle>
          <a:p>
            <a:fld id="{BB0808A2-7D21-49A2-9637-67F2717B99CA}" type="slidenum">
              <a:rPr lang="de-DE" altLang="en-US"/>
              <a:pPr/>
              <a:t>‹#›</a:t>
            </a:fld>
            <a:r>
              <a:rPr lang="de-DE" altLang="en-US"/>
              <a:t>/28</a:t>
            </a:r>
          </a:p>
        </p:txBody>
      </p:sp>
      <p:sp>
        <p:nvSpPr>
          <p:cNvPr id="8" name="Rectangle 550">
            <a:extLst>
              <a:ext uri="{FF2B5EF4-FFF2-40B4-BE49-F238E27FC236}">
                <a16:creationId xmlns:a16="http://schemas.microsoft.com/office/drawing/2014/main" id="{D9BAEF95-EA0C-4BD6-9AA1-C31D98D00D43}"/>
              </a:ext>
            </a:extLst>
          </p:cNvPr>
          <p:cNvSpPr>
            <a:spLocks noGrp="1" noChangeArrowheads="1"/>
          </p:cNvSpPr>
          <p:nvPr>
            <p:ph type="ftr" sz="quarter" idx="11"/>
          </p:nvPr>
        </p:nvSpPr>
        <p:spPr/>
        <p:txBody>
          <a:bodyPr/>
          <a:lstStyle>
            <a:lvl1pPr>
              <a:defRPr/>
            </a:lvl1pPr>
          </a:lstStyle>
          <a:p>
            <a:pPr>
              <a:defRPr/>
            </a:pPr>
            <a:r>
              <a:rPr lang="de-DE"/>
              <a:t>Chapter 4 </a:t>
            </a:r>
            <a:r>
              <a:rPr lang="de-DE" err="1"/>
              <a:t>of</a:t>
            </a:r>
            <a:r>
              <a:rPr lang="de-DE"/>
              <a:t> </a:t>
            </a:r>
            <a:r>
              <a:rPr lang="de-DE" i="1"/>
              <a:t>Understanding </a:t>
            </a:r>
            <a:r>
              <a:rPr lang="de-DE" i="1" err="1"/>
              <a:t>Cryptography</a:t>
            </a:r>
            <a:r>
              <a:rPr lang="de-DE"/>
              <a:t> </a:t>
            </a:r>
            <a:r>
              <a:rPr lang="de-DE" err="1"/>
              <a:t>by</a:t>
            </a:r>
            <a:r>
              <a:rPr lang="de-DE"/>
              <a:t> Christof Paar </a:t>
            </a:r>
            <a:r>
              <a:rPr lang="de-DE" err="1"/>
              <a:t>and</a:t>
            </a:r>
            <a:r>
              <a:rPr lang="de-DE"/>
              <a:t> Jan </a:t>
            </a:r>
            <a:r>
              <a:rPr lang="de-DE" err="1"/>
              <a:t>Pelzl</a:t>
            </a:r>
            <a:endParaRPr lang="de-DE"/>
          </a:p>
        </p:txBody>
      </p:sp>
    </p:spTree>
    <p:extLst>
      <p:ext uri="{BB962C8B-B14F-4D97-AF65-F5344CB8AC3E}">
        <p14:creationId xmlns:p14="http://schemas.microsoft.com/office/powerpoint/2010/main" val="3112964192"/>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Rectangle 6">
            <a:extLst>
              <a:ext uri="{FF2B5EF4-FFF2-40B4-BE49-F238E27FC236}">
                <a16:creationId xmlns:a16="http://schemas.microsoft.com/office/drawing/2014/main" id="{59A6D05C-60EC-4ED3-BC7B-A044B722C5BB}"/>
              </a:ext>
            </a:extLst>
          </p:cNvPr>
          <p:cNvSpPr>
            <a:spLocks noGrp="1" noChangeArrowheads="1"/>
          </p:cNvSpPr>
          <p:nvPr>
            <p:ph type="sldNum" sz="quarter" idx="10"/>
          </p:nvPr>
        </p:nvSpPr>
        <p:spPr/>
        <p:txBody>
          <a:bodyPr/>
          <a:lstStyle>
            <a:lvl1pPr>
              <a:defRPr/>
            </a:lvl1pPr>
          </a:lstStyle>
          <a:p>
            <a:fld id="{9B4CE620-97FC-42FF-B149-659BA66A8585}" type="slidenum">
              <a:rPr lang="de-DE" altLang="en-US"/>
              <a:pPr/>
              <a:t>‹#›</a:t>
            </a:fld>
            <a:r>
              <a:rPr lang="de-DE" altLang="en-US"/>
              <a:t>/28</a:t>
            </a:r>
          </a:p>
        </p:txBody>
      </p:sp>
      <p:sp>
        <p:nvSpPr>
          <p:cNvPr id="4" name="Rectangle 550">
            <a:extLst>
              <a:ext uri="{FF2B5EF4-FFF2-40B4-BE49-F238E27FC236}">
                <a16:creationId xmlns:a16="http://schemas.microsoft.com/office/drawing/2014/main" id="{6C48ACBB-1F7A-4178-80DF-94AEBDFBD745}"/>
              </a:ext>
            </a:extLst>
          </p:cNvPr>
          <p:cNvSpPr>
            <a:spLocks noGrp="1" noChangeArrowheads="1"/>
          </p:cNvSpPr>
          <p:nvPr>
            <p:ph type="ftr" sz="quarter" idx="11"/>
          </p:nvPr>
        </p:nvSpPr>
        <p:spPr/>
        <p:txBody>
          <a:bodyPr/>
          <a:lstStyle>
            <a:lvl1pPr>
              <a:defRPr/>
            </a:lvl1pPr>
          </a:lstStyle>
          <a:p>
            <a:pPr>
              <a:defRPr/>
            </a:pPr>
            <a:r>
              <a:rPr lang="de-DE"/>
              <a:t>Chapter 4 </a:t>
            </a:r>
            <a:r>
              <a:rPr lang="de-DE" err="1"/>
              <a:t>of</a:t>
            </a:r>
            <a:r>
              <a:rPr lang="de-DE"/>
              <a:t> </a:t>
            </a:r>
            <a:r>
              <a:rPr lang="de-DE" i="1"/>
              <a:t>Understanding </a:t>
            </a:r>
            <a:r>
              <a:rPr lang="de-DE" i="1" err="1"/>
              <a:t>Cryptography</a:t>
            </a:r>
            <a:r>
              <a:rPr lang="de-DE"/>
              <a:t> </a:t>
            </a:r>
            <a:r>
              <a:rPr lang="de-DE" err="1"/>
              <a:t>by</a:t>
            </a:r>
            <a:r>
              <a:rPr lang="de-DE"/>
              <a:t> Christof Paar </a:t>
            </a:r>
            <a:r>
              <a:rPr lang="de-DE" err="1"/>
              <a:t>and</a:t>
            </a:r>
            <a:r>
              <a:rPr lang="de-DE"/>
              <a:t> Jan </a:t>
            </a:r>
            <a:r>
              <a:rPr lang="de-DE" err="1"/>
              <a:t>Pelzl</a:t>
            </a:r>
            <a:endParaRPr lang="de-DE"/>
          </a:p>
        </p:txBody>
      </p:sp>
    </p:spTree>
    <p:extLst>
      <p:ext uri="{BB962C8B-B14F-4D97-AF65-F5344CB8AC3E}">
        <p14:creationId xmlns:p14="http://schemas.microsoft.com/office/powerpoint/2010/main" val="2105768704"/>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32866461-5597-4564-B47E-60C037AA6527}"/>
              </a:ext>
            </a:extLst>
          </p:cNvPr>
          <p:cNvSpPr>
            <a:spLocks noGrp="1" noChangeArrowheads="1"/>
          </p:cNvSpPr>
          <p:nvPr>
            <p:ph type="sldNum" sz="quarter" idx="10"/>
          </p:nvPr>
        </p:nvSpPr>
        <p:spPr/>
        <p:txBody>
          <a:bodyPr/>
          <a:lstStyle>
            <a:lvl1pPr>
              <a:defRPr/>
            </a:lvl1pPr>
          </a:lstStyle>
          <a:p>
            <a:fld id="{8AEE83F7-E761-4B57-8750-91FA48380119}" type="slidenum">
              <a:rPr lang="de-DE" altLang="en-US"/>
              <a:pPr/>
              <a:t>‹#›</a:t>
            </a:fld>
            <a:r>
              <a:rPr lang="de-DE" altLang="en-US"/>
              <a:t>/28</a:t>
            </a:r>
          </a:p>
        </p:txBody>
      </p:sp>
      <p:sp>
        <p:nvSpPr>
          <p:cNvPr id="3" name="Rectangle 550">
            <a:extLst>
              <a:ext uri="{FF2B5EF4-FFF2-40B4-BE49-F238E27FC236}">
                <a16:creationId xmlns:a16="http://schemas.microsoft.com/office/drawing/2014/main" id="{C32FC9D8-7733-47A5-973A-52745DDBB9A4}"/>
              </a:ext>
            </a:extLst>
          </p:cNvPr>
          <p:cNvSpPr>
            <a:spLocks noGrp="1" noChangeArrowheads="1"/>
          </p:cNvSpPr>
          <p:nvPr>
            <p:ph type="ftr" sz="quarter" idx="11"/>
          </p:nvPr>
        </p:nvSpPr>
        <p:spPr/>
        <p:txBody>
          <a:bodyPr/>
          <a:lstStyle>
            <a:lvl1pPr>
              <a:defRPr/>
            </a:lvl1pPr>
          </a:lstStyle>
          <a:p>
            <a:pPr>
              <a:defRPr/>
            </a:pPr>
            <a:r>
              <a:rPr lang="de-DE"/>
              <a:t>Chapter 4 </a:t>
            </a:r>
            <a:r>
              <a:rPr lang="de-DE" err="1"/>
              <a:t>of</a:t>
            </a:r>
            <a:r>
              <a:rPr lang="de-DE"/>
              <a:t> </a:t>
            </a:r>
            <a:r>
              <a:rPr lang="de-DE" i="1"/>
              <a:t>Understanding </a:t>
            </a:r>
            <a:r>
              <a:rPr lang="de-DE" i="1" err="1"/>
              <a:t>Cryptography</a:t>
            </a:r>
            <a:r>
              <a:rPr lang="de-DE"/>
              <a:t> </a:t>
            </a:r>
            <a:r>
              <a:rPr lang="de-DE" err="1"/>
              <a:t>by</a:t>
            </a:r>
            <a:r>
              <a:rPr lang="de-DE"/>
              <a:t> Christof Paar </a:t>
            </a:r>
            <a:r>
              <a:rPr lang="de-DE" err="1"/>
              <a:t>and</a:t>
            </a:r>
            <a:r>
              <a:rPr lang="de-DE"/>
              <a:t> Jan </a:t>
            </a:r>
            <a:r>
              <a:rPr lang="de-DE" err="1"/>
              <a:t>Pelzl</a:t>
            </a:r>
            <a:endParaRPr lang="de-DE"/>
          </a:p>
        </p:txBody>
      </p:sp>
    </p:spTree>
    <p:extLst>
      <p:ext uri="{BB962C8B-B14F-4D97-AF65-F5344CB8AC3E}">
        <p14:creationId xmlns:p14="http://schemas.microsoft.com/office/powerpoint/2010/main" val="1352710937"/>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09601" y="273050"/>
            <a:ext cx="4011084"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4766733" y="273051"/>
            <a:ext cx="6815667" cy="331699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609601" y="1435101"/>
            <a:ext cx="4011084" cy="24282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6">
            <a:extLst>
              <a:ext uri="{FF2B5EF4-FFF2-40B4-BE49-F238E27FC236}">
                <a16:creationId xmlns:a16="http://schemas.microsoft.com/office/drawing/2014/main" id="{457A597A-31A4-4653-B3D8-C452DDABF8D3}"/>
              </a:ext>
            </a:extLst>
          </p:cNvPr>
          <p:cNvSpPr>
            <a:spLocks noGrp="1" noChangeArrowheads="1"/>
          </p:cNvSpPr>
          <p:nvPr>
            <p:ph type="sldNum" sz="quarter" idx="10"/>
          </p:nvPr>
        </p:nvSpPr>
        <p:spPr/>
        <p:txBody>
          <a:bodyPr/>
          <a:lstStyle>
            <a:lvl1pPr>
              <a:defRPr/>
            </a:lvl1pPr>
          </a:lstStyle>
          <a:p>
            <a:fld id="{C160D044-E665-48EB-9E61-6657C6D5F990}" type="slidenum">
              <a:rPr lang="de-DE" altLang="en-US"/>
              <a:pPr/>
              <a:t>‹#›</a:t>
            </a:fld>
            <a:r>
              <a:rPr lang="de-DE" altLang="en-US"/>
              <a:t>/28</a:t>
            </a:r>
          </a:p>
        </p:txBody>
      </p:sp>
      <p:sp>
        <p:nvSpPr>
          <p:cNvPr id="6" name="Rectangle 550">
            <a:extLst>
              <a:ext uri="{FF2B5EF4-FFF2-40B4-BE49-F238E27FC236}">
                <a16:creationId xmlns:a16="http://schemas.microsoft.com/office/drawing/2014/main" id="{1C6885E2-73FE-4AD9-AEA6-5AA1CF08C77B}"/>
              </a:ext>
            </a:extLst>
          </p:cNvPr>
          <p:cNvSpPr>
            <a:spLocks noGrp="1" noChangeArrowheads="1"/>
          </p:cNvSpPr>
          <p:nvPr>
            <p:ph type="ftr" sz="quarter" idx="11"/>
          </p:nvPr>
        </p:nvSpPr>
        <p:spPr/>
        <p:txBody>
          <a:bodyPr/>
          <a:lstStyle>
            <a:lvl1pPr>
              <a:defRPr/>
            </a:lvl1pPr>
          </a:lstStyle>
          <a:p>
            <a:pPr>
              <a:defRPr/>
            </a:pPr>
            <a:r>
              <a:rPr lang="de-DE"/>
              <a:t>Chapter 4 </a:t>
            </a:r>
            <a:r>
              <a:rPr lang="de-DE" err="1"/>
              <a:t>of</a:t>
            </a:r>
            <a:r>
              <a:rPr lang="de-DE"/>
              <a:t> </a:t>
            </a:r>
            <a:r>
              <a:rPr lang="de-DE" i="1"/>
              <a:t>Understanding </a:t>
            </a:r>
            <a:r>
              <a:rPr lang="de-DE" i="1" err="1"/>
              <a:t>Cryptography</a:t>
            </a:r>
            <a:r>
              <a:rPr lang="de-DE"/>
              <a:t> </a:t>
            </a:r>
            <a:r>
              <a:rPr lang="de-DE" err="1"/>
              <a:t>by</a:t>
            </a:r>
            <a:r>
              <a:rPr lang="de-DE"/>
              <a:t> Christof Paar </a:t>
            </a:r>
            <a:r>
              <a:rPr lang="de-DE" err="1"/>
              <a:t>and</a:t>
            </a:r>
            <a:r>
              <a:rPr lang="de-DE"/>
              <a:t> Jan </a:t>
            </a:r>
            <a:r>
              <a:rPr lang="de-DE" err="1"/>
              <a:t>Pelzl</a:t>
            </a:r>
            <a:endParaRPr lang="de-DE"/>
          </a:p>
        </p:txBody>
      </p:sp>
    </p:spTree>
    <p:extLst>
      <p:ext uri="{BB962C8B-B14F-4D97-AF65-F5344CB8AC3E}">
        <p14:creationId xmlns:p14="http://schemas.microsoft.com/office/powerpoint/2010/main" val="3131682391"/>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2389717" y="612775"/>
            <a:ext cx="7315200" cy="5550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a:p>
        </p:txBody>
      </p:sp>
      <p:sp>
        <p:nvSpPr>
          <p:cNvPr id="4" name="Textplatzhalter 3"/>
          <p:cNvSpPr>
            <a:spLocks noGrp="1"/>
          </p:cNvSpPr>
          <p:nvPr>
            <p:ph type="body" sz="half" idx="2"/>
          </p:nvPr>
        </p:nvSpPr>
        <p:spPr>
          <a:xfrm>
            <a:off x="2389717" y="5367338"/>
            <a:ext cx="7315200" cy="24282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6">
            <a:extLst>
              <a:ext uri="{FF2B5EF4-FFF2-40B4-BE49-F238E27FC236}">
                <a16:creationId xmlns:a16="http://schemas.microsoft.com/office/drawing/2014/main" id="{EAC42551-6AE5-48C1-BC82-A6127D2481BD}"/>
              </a:ext>
            </a:extLst>
          </p:cNvPr>
          <p:cNvSpPr>
            <a:spLocks noGrp="1" noChangeArrowheads="1"/>
          </p:cNvSpPr>
          <p:nvPr>
            <p:ph type="sldNum" sz="quarter" idx="10"/>
          </p:nvPr>
        </p:nvSpPr>
        <p:spPr/>
        <p:txBody>
          <a:bodyPr/>
          <a:lstStyle>
            <a:lvl1pPr>
              <a:defRPr/>
            </a:lvl1pPr>
          </a:lstStyle>
          <a:p>
            <a:fld id="{177F78FE-001D-47DE-B17D-DA4338D47E0A}" type="slidenum">
              <a:rPr lang="de-DE" altLang="en-US"/>
              <a:pPr/>
              <a:t>‹#›</a:t>
            </a:fld>
            <a:r>
              <a:rPr lang="de-DE" altLang="en-US"/>
              <a:t>/28</a:t>
            </a:r>
          </a:p>
        </p:txBody>
      </p:sp>
      <p:sp>
        <p:nvSpPr>
          <p:cNvPr id="6" name="Rectangle 550">
            <a:extLst>
              <a:ext uri="{FF2B5EF4-FFF2-40B4-BE49-F238E27FC236}">
                <a16:creationId xmlns:a16="http://schemas.microsoft.com/office/drawing/2014/main" id="{F85AB0FE-1404-46FC-91A4-0EE3085FC1F7}"/>
              </a:ext>
            </a:extLst>
          </p:cNvPr>
          <p:cNvSpPr>
            <a:spLocks noGrp="1" noChangeArrowheads="1"/>
          </p:cNvSpPr>
          <p:nvPr>
            <p:ph type="ftr" sz="quarter" idx="11"/>
          </p:nvPr>
        </p:nvSpPr>
        <p:spPr/>
        <p:txBody>
          <a:bodyPr/>
          <a:lstStyle>
            <a:lvl1pPr>
              <a:defRPr/>
            </a:lvl1pPr>
          </a:lstStyle>
          <a:p>
            <a:pPr>
              <a:defRPr/>
            </a:pPr>
            <a:r>
              <a:rPr lang="de-DE"/>
              <a:t>Chapter 4 </a:t>
            </a:r>
            <a:r>
              <a:rPr lang="de-DE" err="1"/>
              <a:t>of</a:t>
            </a:r>
            <a:r>
              <a:rPr lang="de-DE"/>
              <a:t> </a:t>
            </a:r>
            <a:r>
              <a:rPr lang="de-DE" i="1"/>
              <a:t>Understanding </a:t>
            </a:r>
            <a:r>
              <a:rPr lang="de-DE" i="1" err="1"/>
              <a:t>Cryptography</a:t>
            </a:r>
            <a:r>
              <a:rPr lang="de-DE"/>
              <a:t> </a:t>
            </a:r>
            <a:r>
              <a:rPr lang="de-DE" err="1"/>
              <a:t>by</a:t>
            </a:r>
            <a:r>
              <a:rPr lang="de-DE"/>
              <a:t> Christof Paar </a:t>
            </a:r>
            <a:r>
              <a:rPr lang="de-DE" err="1"/>
              <a:t>and</a:t>
            </a:r>
            <a:r>
              <a:rPr lang="de-DE"/>
              <a:t> Jan </a:t>
            </a:r>
            <a:r>
              <a:rPr lang="de-DE" err="1"/>
              <a:t>Pelzl</a:t>
            </a:r>
            <a:endParaRPr lang="de-DE"/>
          </a:p>
        </p:txBody>
      </p:sp>
    </p:spTree>
    <p:extLst>
      <p:ext uri="{BB962C8B-B14F-4D97-AF65-F5344CB8AC3E}">
        <p14:creationId xmlns:p14="http://schemas.microsoft.com/office/powerpoint/2010/main" val="1473771984"/>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10">
          <a:fgClr>
            <a:srgbClr val="FFFF00"/>
          </a:fgClr>
          <a:bgClr>
            <a:schemeClr val="bg1"/>
          </a:bgClr>
        </a:patt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4059CBF-2C7A-4865-9930-B7244616A037}"/>
              </a:ext>
            </a:extLst>
          </p:cNvPr>
          <p:cNvSpPr>
            <a:spLocks noGrp="1" noChangeArrowheads="1"/>
          </p:cNvSpPr>
          <p:nvPr>
            <p:ph type="title"/>
          </p:nvPr>
        </p:nvSpPr>
        <p:spPr bwMode="auto">
          <a:xfrm>
            <a:off x="628651" y="322264"/>
            <a:ext cx="8616949"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en-US"/>
              <a:t>Mastertitelformat bearbeiten</a:t>
            </a:r>
            <a:br>
              <a:rPr lang="de-DE" altLang="en-US"/>
            </a:br>
            <a:endParaRPr lang="de-DE" altLang="en-US"/>
          </a:p>
        </p:txBody>
      </p:sp>
      <p:sp>
        <p:nvSpPr>
          <p:cNvPr id="3075" name="Rectangle 3">
            <a:extLst>
              <a:ext uri="{FF2B5EF4-FFF2-40B4-BE49-F238E27FC236}">
                <a16:creationId xmlns:a16="http://schemas.microsoft.com/office/drawing/2014/main" id="{B445C0F0-A7BA-4D6B-A7E3-91F6A284F066}"/>
              </a:ext>
            </a:extLst>
          </p:cNvPr>
          <p:cNvSpPr>
            <a:spLocks noGrp="1" noChangeArrowheads="1"/>
          </p:cNvSpPr>
          <p:nvPr>
            <p:ph type="body" idx="1"/>
          </p:nvPr>
        </p:nvSpPr>
        <p:spPr bwMode="auto">
          <a:xfrm>
            <a:off x="1132418" y="1130300"/>
            <a:ext cx="8113183" cy="177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de-DE" altLang="en-US"/>
              <a:t>Mastertextformat bearbeiten</a:t>
            </a:r>
          </a:p>
          <a:p>
            <a:pPr lvl="1"/>
            <a:r>
              <a:rPr lang="de-DE" altLang="en-US"/>
              <a:t>Zweite Ebene</a:t>
            </a:r>
          </a:p>
          <a:p>
            <a:pPr lvl="2"/>
            <a:r>
              <a:rPr lang="de-DE" altLang="en-US"/>
              <a:t>Dritte Ebene</a:t>
            </a:r>
          </a:p>
          <a:p>
            <a:pPr lvl="3"/>
            <a:r>
              <a:rPr lang="de-DE" altLang="en-US"/>
              <a:t>Vierte Ebene</a:t>
            </a:r>
          </a:p>
          <a:p>
            <a:pPr lvl="4"/>
            <a:r>
              <a:rPr lang="de-DE" altLang="en-US"/>
              <a:t>Fünfte Ebene</a:t>
            </a:r>
          </a:p>
        </p:txBody>
      </p:sp>
      <p:sp>
        <p:nvSpPr>
          <p:cNvPr id="1030" name="Rectangle 6">
            <a:extLst>
              <a:ext uri="{FF2B5EF4-FFF2-40B4-BE49-F238E27FC236}">
                <a16:creationId xmlns:a16="http://schemas.microsoft.com/office/drawing/2014/main" id="{2D18516D-1035-4778-89F6-587EF0126F47}"/>
              </a:ext>
            </a:extLst>
          </p:cNvPr>
          <p:cNvSpPr>
            <a:spLocks noGrp="1" noChangeArrowheads="1"/>
          </p:cNvSpPr>
          <p:nvPr>
            <p:ph type="sldNum" sz="quarter" idx="4"/>
          </p:nvPr>
        </p:nvSpPr>
        <p:spPr bwMode="auto">
          <a:xfrm>
            <a:off x="239185" y="6597650"/>
            <a:ext cx="673100" cy="2159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900">
                <a:solidFill>
                  <a:srgbClr val="394073"/>
                </a:solidFill>
              </a:defRPr>
            </a:lvl1pPr>
          </a:lstStyle>
          <a:p>
            <a:fld id="{FE677764-A90F-4FAC-AAA8-D82EF71EA9B6}" type="slidenum">
              <a:rPr lang="de-DE" altLang="en-US"/>
              <a:pPr/>
              <a:t>‹#›</a:t>
            </a:fld>
            <a:r>
              <a:rPr lang="de-DE" altLang="en-US"/>
              <a:t>/28</a:t>
            </a:r>
          </a:p>
        </p:txBody>
      </p:sp>
      <p:sp>
        <p:nvSpPr>
          <p:cNvPr id="1574" name="Rectangle 550">
            <a:extLst>
              <a:ext uri="{FF2B5EF4-FFF2-40B4-BE49-F238E27FC236}">
                <a16:creationId xmlns:a16="http://schemas.microsoft.com/office/drawing/2014/main" id="{D0714B44-C92B-4E06-95AD-06A803CB7446}"/>
              </a:ext>
            </a:extLst>
          </p:cNvPr>
          <p:cNvSpPr>
            <a:spLocks noGrp="1" noChangeArrowheads="1"/>
          </p:cNvSpPr>
          <p:nvPr>
            <p:ph type="ftr" sz="quarter" idx="3"/>
          </p:nvPr>
        </p:nvSpPr>
        <p:spPr bwMode="auto">
          <a:xfrm>
            <a:off x="3215218" y="6524625"/>
            <a:ext cx="5761567" cy="2603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nSpc>
                <a:spcPct val="120000"/>
              </a:lnSpc>
              <a:defRPr sz="1000">
                <a:latin typeface="Arial" charset="0"/>
              </a:defRPr>
            </a:lvl1pPr>
          </a:lstStyle>
          <a:p>
            <a:pPr>
              <a:defRPr/>
            </a:pPr>
            <a:r>
              <a:rPr lang="en-US"/>
              <a:t>Chapter 4 of Understanding Cryptography by Christof Paar and Jan Pelzl</a:t>
            </a:r>
            <a:endParaRPr lang="de-DE"/>
          </a:p>
        </p:txBody>
      </p:sp>
    </p:spTree>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 id="2147483913" r:id="rId12"/>
  </p:sldLayoutIdLst>
  <p:transition spd="slow"/>
  <p:hf hdr="0" dt="0"/>
  <p:txStyles>
    <p:titleStyle>
      <a:lvl1pPr marL="381000" indent="-381000" algn="l" rtl="0" eaLnBrk="0" fontAlgn="base" hangingPunct="0">
        <a:spcBef>
          <a:spcPct val="20000"/>
        </a:spcBef>
        <a:spcAft>
          <a:spcPct val="0"/>
        </a:spcAft>
        <a:buClr>
          <a:srgbClr val="007AC2"/>
        </a:buClr>
        <a:buSzPct val="120000"/>
        <a:buFont typeface="Webdings" panose="05030102010509060703" pitchFamily="18" charset="2"/>
        <a:buChar char="&lt;"/>
        <a:defRPr sz="1900" b="1">
          <a:solidFill>
            <a:schemeClr val="tx2"/>
          </a:solidFill>
          <a:latin typeface="+mj-lt"/>
          <a:ea typeface="+mj-ea"/>
          <a:cs typeface="+mj-cs"/>
        </a:defRPr>
      </a:lvl1pPr>
      <a:lvl2pPr marL="381000" indent="-381000" algn="l" rtl="0" eaLnBrk="0" fontAlgn="base" hangingPunct="0">
        <a:spcBef>
          <a:spcPct val="20000"/>
        </a:spcBef>
        <a:spcAft>
          <a:spcPct val="0"/>
        </a:spcAft>
        <a:buClr>
          <a:srgbClr val="007AC2"/>
        </a:buClr>
        <a:buSzPct val="120000"/>
        <a:buFont typeface="Webdings" panose="05030102010509060703" pitchFamily="18" charset="2"/>
        <a:buChar char="&lt;"/>
        <a:defRPr sz="1900" b="1">
          <a:solidFill>
            <a:schemeClr val="tx2"/>
          </a:solidFill>
          <a:latin typeface="Arial" charset="0"/>
        </a:defRPr>
      </a:lvl2pPr>
      <a:lvl3pPr marL="381000" indent="-381000" algn="l" rtl="0" eaLnBrk="0" fontAlgn="base" hangingPunct="0">
        <a:spcBef>
          <a:spcPct val="20000"/>
        </a:spcBef>
        <a:spcAft>
          <a:spcPct val="0"/>
        </a:spcAft>
        <a:buClr>
          <a:srgbClr val="007AC2"/>
        </a:buClr>
        <a:buSzPct val="120000"/>
        <a:buFont typeface="Webdings" panose="05030102010509060703" pitchFamily="18" charset="2"/>
        <a:buChar char="&lt;"/>
        <a:defRPr sz="1900" b="1">
          <a:solidFill>
            <a:schemeClr val="tx2"/>
          </a:solidFill>
          <a:latin typeface="Arial" charset="0"/>
        </a:defRPr>
      </a:lvl3pPr>
      <a:lvl4pPr marL="381000" indent="-381000" algn="l" rtl="0" eaLnBrk="0" fontAlgn="base" hangingPunct="0">
        <a:spcBef>
          <a:spcPct val="20000"/>
        </a:spcBef>
        <a:spcAft>
          <a:spcPct val="0"/>
        </a:spcAft>
        <a:buClr>
          <a:srgbClr val="007AC2"/>
        </a:buClr>
        <a:buSzPct val="120000"/>
        <a:buFont typeface="Webdings" panose="05030102010509060703" pitchFamily="18" charset="2"/>
        <a:buChar char="&lt;"/>
        <a:defRPr sz="1900" b="1">
          <a:solidFill>
            <a:schemeClr val="tx2"/>
          </a:solidFill>
          <a:latin typeface="Arial" charset="0"/>
        </a:defRPr>
      </a:lvl4pPr>
      <a:lvl5pPr marL="381000" indent="-381000" algn="l" rtl="0" eaLnBrk="0" fontAlgn="base" hangingPunct="0">
        <a:spcBef>
          <a:spcPct val="20000"/>
        </a:spcBef>
        <a:spcAft>
          <a:spcPct val="0"/>
        </a:spcAft>
        <a:buClr>
          <a:srgbClr val="007AC2"/>
        </a:buClr>
        <a:buSzPct val="120000"/>
        <a:buFont typeface="Webdings" panose="05030102010509060703" pitchFamily="18" charset="2"/>
        <a:buChar char="&lt;"/>
        <a:defRPr sz="1900" b="1">
          <a:solidFill>
            <a:schemeClr val="tx2"/>
          </a:solidFill>
          <a:latin typeface="Arial" charset="0"/>
        </a:defRPr>
      </a:lvl5pPr>
      <a:lvl6pPr marL="8382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6pPr>
      <a:lvl7pPr marL="12954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7pPr>
      <a:lvl8pPr marL="17526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8pPr>
      <a:lvl9pPr marL="22098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9pPr>
    </p:titleStyle>
    <p:bodyStyle>
      <a:lvl1pPr marL="195263" indent="-1952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ea typeface="+mn-ea"/>
          <a:cs typeface="+mn-cs"/>
        </a:defRPr>
      </a:lvl1pPr>
      <a:lvl2pPr marL="574675" indent="-18891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2pPr>
      <a:lvl3pPr marL="952500" indent="-187325"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3pPr>
      <a:lvl4pPr marL="1325563"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4pPr>
      <a:lvl5pPr marL="16986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5pPr>
      <a:lvl6pPr marL="21558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6pPr>
      <a:lvl7pPr marL="26130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7pPr>
      <a:lvl8pPr marL="30702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8pPr>
      <a:lvl9pPr marL="35274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5.wmf"/><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wmf"/></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image" Target="../media/image280.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7.png"/><Relationship Id="rId7" Type="http://schemas.openxmlformats.org/officeDocument/2006/relationships/image" Target="../media/image340.png"/><Relationship Id="rId2" Type="http://schemas.openxmlformats.org/officeDocument/2006/relationships/image" Target="../media/image310.png"/><Relationship Id="rId1" Type="http://schemas.openxmlformats.org/officeDocument/2006/relationships/slideLayout" Target="../slideLayouts/slideLayout2.xml"/><Relationship Id="rId6" Type="http://schemas.openxmlformats.org/officeDocument/2006/relationships/image" Target="../media/image330.png"/><Relationship Id="rId5" Type="http://schemas.openxmlformats.org/officeDocument/2006/relationships/image" Target="../media/image29.png"/><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11" descr="Paar_Pelz_only Titlepage">
            <a:extLst>
              <a:ext uri="{FF2B5EF4-FFF2-40B4-BE49-F238E27FC236}">
                <a16:creationId xmlns:a16="http://schemas.microsoft.com/office/drawing/2014/main" id="{163B9210-AF41-4C6B-BF9E-55890389172E}"/>
              </a:ext>
            </a:extLst>
          </p:cNvPr>
          <p:cNvPicPr>
            <a:picLocks noChangeAspect="1" noChangeArrowheads="1"/>
          </p:cNvPicPr>
          <p:nvPr/>
        </p:nvPicPr>
        <p:blipFill>
          <a:blip r:embed="rId3">
            <a:lum bright="22000"/>
            <a:extLst>
              <a:ext uri="{28A0092B-C50C-407E-A947-70E740481C1C}">
                <a14:useLocalDpi xmlns:a14="http://schemas.microsoft.com/office/drawing/2010/main" val="0"/>
              </a:ext>
            </a:extLst>
          </a:blip>
          <a:srcRect/>
          <a:stretch>
            <a:fillRect/>
          </a:stretch>
        </p:blipFill>
        <p:spPr bwMode="auto">
          <a:xfrm rot="20700000">
            <a:off x="2640014" y="1700214"/>
            <a:ext cx="2541587"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Rectangle 4">
            <a:extLst>
              <a:ext uri="{FF2B5EF4-FFF2-40B4-BE49-F238E27FC236}">
                <a16:creationId xmlns:a16="http://schemas.microsoft.com/office/drawing/2014/main" id="{0B207227-863E-42B3-A979-6C1611E0DC2F}"/>
              </a:ext>
            </a:extLst>
          </p:cNvPr>
          <p:cNvSpPr>
            <a:spLocks noGrp="1" noChangeArrowheads="1"/>
          </p:cNvSpPr>
          <p:nvPr>
            <p:ph type="ctrTitle"/>
          </p:nvPr>
        </p:nvSpPr>
        <p:spPr>
          <a:xfrm>
            <a:off x="1524000" y="765176"/>
            <a:ext cx="9144000" cy="2303463"/>
          </a:xfrm>
        </p:spPr>
        <p:txBody>
          <a:bodyPr/>
          <a:lstStyle/>
          <a:p>
            <a:pPr algn="ctr">
              <a:buFont typeface="Webdings" panose="05030102010509060703" pitchFamily="18" charset="2"/>
              <a:buNone/>
            </a:pPr>
            <a:r>
              <a:rPr lang="de-DE" altLang="en-US" sz="3200" dirty="0"/>
              <a:t>  Understanding Cryptography</a:t>
            </a:r>
            <a:br>
              <a:rPr lang="de-DE" altLang="en-US" sz="3200" dirty="0"/>
            </a:br>
            <a:r>
              <a:rPr lang="de-DE" altLang="en-US" sz="1600" dirty="0"/>
              <a:t>by Christof Paar and Jan Pelzl</a:t>
            </a:r>
            <a:br>
              <a:rPr lang="de-DE" altLang="en-US" sz="1600" dirty="0"/>
            </a:br>
            <a:br>
              <a:rPr lang="de-DE" altLang="en-US" sz="1600" dirty="0"/>
            </a:br>
            <a:r>
              <a:rPr lang="de-DE" altLang="en-US" sz="1600" dirty="0"/>
              <a:t>www.crypto-textbook.com</a:t>
            </a:r>
            <a:br>
              <a:rPr lang="de-DE" altLang="en-US" sz="1600" dirty="0"/>
            </a:br>
            <a:br>
              <a:rPr lang="de-DE" altLang="en-US" sz="1600" dirty="0"/>
            </a:br>
            <a:br>
              <a:rPr lang="de-DE" altLang="en-US" sz="1600" dirty="0"/>
            </a:br>
            <a:r>
              <a:rPr lang="de-DE" altLang="en-US" sz="3200" dirty="0"/>
              <a:t>Chapter 4 – The Advanced Encryption Standard (AES)</a:t>
            </a:r>
            <a:endParaRPr lang="de-DE" altLang="en-US" sz="1600" dirty="0"/>
          </a:p>
        </p:txBody>
      </p:sp>
      <p:sp>
        <p:nvSpPr>
          <p:cNvPr id="16388" name="Rectangle 10">
            <a:extLst>
              <a:ext uri="{FF2B5EF4-FFF2-40B4-BE49-F238E27FC236}">
                <a16:creationId xmlns:a16="http://schemas.microsoft.com/office/drawing/2014/main" id="{7DD79361-342D-4522-966D-8A614D9E2F45}"/>
              </a:ext>
            </a:extLst>
          </p:cNvPr>
          <p:cNvSpPr>
            <a:spLocks noChangeArrowheads="1"/>
          </p:cNvSpPr>
          <p:nvPr/>
        </p:nvSpPr>
        <p:spPr bwMode="auto">
          <a:xfrm>
            <a:off x="7464152" y="4828428"/>
            <a:ext cx="4727848" cy="1080120"/>
          </a:xfrm>
          <a:prstGeom prst="rect">
            <a:avLst/>
          </a:prstGeom>
          <a:ln/>
        </p:spPr>
        <p:style>
          <a:lnRef idx="0">
            <a:schemeClr val="accent3"/>
          </a:lnRef>
          <a:fillRef idx="3">
            <a:schemeClr val="accent3"/>
          </a:fillRef>
          <a:effectRef idx="3">
            <a:schemeClr val="accent3"/>
          </a:effectRef>
          <a:fontRef idx="minor">
            <a:schemeClr val="lt1"/>
          </a:fontRef>
        </p:style>
        <p:txBody>
          <a:bodyPr lIns="0" tIns="0" rIns="0" bIns="0"/>
          <a:lstStyle>
            <a:lvl1pPr marL="381000" indent="-3810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buClr>
                <a:srgbClr val="007AC2"/>
              </a:buClr>
              <a:buSzPct val="120000"/>
              <a:buFont typeface="Webdings" panose="05030102010509060703" pitchFamily="18" charset="2"/>
              <a:buNone/>
            </a:pPr>
            <a:r>
              <a:rPr lang="de-DE" altLang="en-US" sz="1600" b="1">
                <a:solidFill>
                  <a:schemeClr val="tx2"/>
                </a:solidFill>
              </a:rPr>
              <a:t>M Rahaman, PhD</a:t>
            </a:r>
            <a:endParaRPr lang="de-DE" altLang="en-US" sz="1600" b="1" dirty="0">
              <a:solidFill>
                <a:schemeClr val="tx2"/>
              </a:solidFill>
            </a:endParaRPr>
          </a:p>
          <a:p>
            <a:pPr>
              <a:spcBef>
                <a:spcPct val="20000"/>
              </a:spcBef>
              <a:buClr>
                <a:srgbClr val="007AC2"/>
              </a:buClr>
              <a:buSzPct val="120000"/>
              <a:buFont typeface="Webdings" panose="05030102010509060703" pitchFamily="18" charset="2"/>
              <a:buNone/>
            </a:pPr>
            <a:r>
              <a:rPr lang="de-DE" altLang="en-US" sz="1400" dirty="0">
                <a:solidFill>
                  <a:schemeClr val="tx2"/>
                </a:solidFill>
              </a:rPr>
              <a:t>Professor</a:t>
            </a:r>
          </a:p>
          <a:p>
            <a:pPr>
              <a:spcBef>
                <a:spcPct val="20000"/>
              </a:spcBef>
              <a:buClr>
                <a:srgbClr val="007AC2"/>
              </a:buClr>
              <a:buSzPct val="120000"/>
              <a:buFont typeface="Webdings" panose="05030102010509060703" pitchFamily="18" charset="2"/>
              <a:buNone/>
            </a:pPr>
            <a:r>
              <a:rPr lang="de-DE" altLang="en-US" sz="1400" dirty="0">
                <a:solidFill>
                  <a:schemeClr val="tx2"/>
                </a:solidFill>
              </a:rPr>
              <a:t>Department of Computer Science and Engineering</a:t>
            </a:r>
          </a:p>
          <a:p>
            <a:pPr>
              <a:spcBef>
                <a:spcPct val="20000"/>
              </a:spcBef>
              <a:buClr>
                <a:srgbClr val="007AC2"/>
              </a:buClr>
              <a:buSzPct val="120000"/>
              <a:buFont typeface="Webdings" panose="05030102010509060703" pitchFamily="18" charset="2"/>
              <a:buNone/>
            </a:pPr>
            <a:r>
              <a:rPr lang="de-DE" altLang="en-US" sz="1400" dirty="0">
                <a:solidFill>
                  <a:schemeClr val="tx2"/>
                </a:solidFill>
              </a:rPr>
              <a:t>Jahangirnagar University</a:t>
            </a:r>
          </a:p>
          <a:p>
            <a:pPr>
              <a:spcBef>
                <a:spcPct val="20000"/>
              </a:spcBef>
              <a:buClr>
                <a:srgbClr val="007AC2"/>
              </a:buClr>
              <a:buSzPct val="120000"/>
              <a:buFont typeface="Webdings" panose="05030102010509060703" pitchFamily="18" charset="2"/>
              <a:buNone/>
            </a:pPr>
            <a:r>
              <a:rPr lang="de-DE" altLang="en-US" sz="1400" dirty="0">
                <a:solidFill>
                  <a:schemeClr val="tx2"/>
                </a:solidFill>
              </a:rPr>
              <a:t>Savar, Dhaka, Bangladesh </a:t>
            </a:r>
            <a:endParaRPr lang="de-DE" altLang="en-US" sz="2000" dirty="0">
              <a:solidFill>
                <a:schemeClr val="tx2"/>
              </a:solidFill>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ußzeilenplatzhalter 4">
            <a:extLst>
              <a:ext uri="{FF2B5EF4-FFF2-40B4-BE49-F238E27FC236}">
                <a16:creationId xmlns:a16="http://schemas.microsoft.com/office/drawing/2014/main" id="{351FBEE9-A333-4E4C-AB5F-F8ED933B687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Chapter 4 of </a:t>
            </a:r>
            <a:r>
              <a:rPr lang="en-US" altLang="en-US" i="1"/>
              <a:t>Understanding Cryptography </a:t>
            </a:r>
            <a:r>
              <a:rPr lang="en-US" altLang="en-US"/>
              <a:t>by Christof Paar and Jan Pelzl</a:t>
            </a:r>
            <a:endParaRPr lang="de-DE" altLang="en-US"/>
          </a:p>
        </p:txBody>
      </p:sp>
      <p:sp>
        <p:nvSpPr>
          <p:cNvPr id="24579" name="Rectangle 4">
            <a:extLst>
              <a:ext uri="{FF2B5EF4-FFF2-40B4-BE49-F238E27FC236}">
                <a16:creationId xmlns:a16="http://schemas.microsoft.com/office/drawing/2014/main" id="{E14307FC-75F7-433E-9DED-DE2745DBEB5E}"/>
              </a:ext>
            </a:extLst>
          </p:cNvPr>
          <p:cNvSpPr>
            <a:spLocks noGrp="1" noChangeArrowheads="1"/>
          </p:cNvSpPr>
          <p:nvPr>
            <p:ph type="title"/>
          </p:nvPr>
        </p:nvSpPr>
        <p:spPr>
          <a:xfrm>
            <a:off x="1995488" y="322264"/>
            <a:ext cx="8204200" cy="515937"/>
          </a:xfrm>
        </p:spPr>
        <p:txBody>
          <a:bodyPr/>
          <a:lstStyle/>
          <a:p>
            <a:pPr>
              <a:buFont typeface="Webdings" panose="05030102010509060703" pitchFamily="18" charset="2"/>
              <a:buNone/>
            </a:pPr>
            <a:r>
              <a:rPr lang="de-DE" altLang="en-US" sz="2800"/>
              <a:t>Content of this Chapter</a:t>
            </a:r>
          </a:p>
        </p:txBody>
      </p:sp>
      <p:sp>
        <p:nvSpPr>
          <p:cNvPr id="24580" name="Rectangle 7">
            <a:extLst>
              <a:ext uri="{FF2B5EF4-FFF2-40B4-BE49-F238E27FC236}">
                <a16:creationId xmlns:a16="http://schemas.microsoft.com/office/drawing/2014/main" id="{81FB6158-BBD6-48E4-AF2D-581BB970848A}"/>
              </a:ext>
            </a:extLst>
          </p:cNvPr>
          <p:cNvSpPr>
            <a:spLocks noGrp="1" noChangeArrowheads="1"/>
          </p:cNvSpPr>
          <p:nvPr>
            <p:ph type="body" idx="1"/>
          </p:nvPr>
        </p:nvSpPr>
        <p:spPr>
          <a:xfrm>
            <a:off x="1995488" y="1196752"/>
            <a:ext cx="7394575" cy="4040273"/>
          </a:xfrm>
          <a:noFill/>
        </p:spPr>
        <p:txBody>
          <a:bodyPr/>
          <a:lstStyle/>
          <a:p>
            <a:pPr marL="342900" indent="-342900"/>
            <a:r>
              <a:rPr lang="de-DE" altLang="en-US" sz="2000" dirty="0"/>
              <a:t>Overview of the AES algorithm</a:t>
            </a:r>
          </a:p>
          <a:p>
            <a:pPr marL="342900" indent="-342900"/>
            <a:r>
              <a:rPr lang="en-US" altLang="en-US" sz="2000" dirty="0"/>
              <a:t> Some Mathematics: A Brief Introduction to Galois Fields</a:t>
            </a:r>
            <a:endParaRPr lang="de-DE" altLang="en-US" sz="2000" dirty="0"/>
          </a:p>
          <a:p>
            <a:pPr marL="342900" indent="-342900"/>
            <a:r>
              <a:rPr lang="de-DE" altLang="en-US" sz="2000" b="1" dirty="0"/>
              <a:t>Internal structure of AES</a:t>
            </a:r>
          </a:p>
          <a:p>
            <a:pPr marL="720725" lvl="1" indent="-342900"/>
            <a:r>
              <a:rPr lang="de-DE" altLang="en-US" sz="2000" dirty="0"/>
              <a:t>Byte Substitution layer</a:t>
            </a:r>
          </a:p>
          <a:p>
            <a:pPr marL="720725" lvl="1" indent="-342900"/>
            <a:r>
              <a:rPr lang="de-DE" altLang="en-US" sz="2000" dirty="0"/>
              <a:t>Diffusion layer</a:t>
            </a:r>
          </a:p>
          <a:p>
            <a:pPr marL="720725" lvl="1" indent="-342900"/>
            <a:r>
              <a:rPr lang="de-DE" altLang="en-US" sz="2000" dirty="0"/>
              <a:t>Key Addition layer</a:t>
            </a:r>
          </a:p>
          <a:p>
            <a:pPr marL="720725" lvl="1" indent="-342900"/>
            <a:r>
              <a:rPr lang="de-DE" altLang="en-US" sz="2000" dirty="0"/>
              <a:t>Key schedule</a:t>
            </a:r>
          </a:p>
          <a:p>
            <a:pPr marL="342900" indent="-342900"/>
            <a:r>
              <a:rPr lang="de-DE" altLang="en-US" sz="2000" dirty="0"/>
              <a:t>Decryption</a:t>
            </a:r>
          </a:p>
          <a:p>
            <a:pPr marL="342900" indent="-342900"/>
            <a:r>
              <a:rPr lang="de-DE" altLang="en-US" sz="2000" dirty="0"/>
              <a:t>Practical issues</a:t>
            </a:r>
          </a:p>
        </p:txBody>
      </p:sp>
      <p:sp>
        <p:nvSpPr>
          <p:cNvPr id="24581" name="Foliennummernplatzhalter 6">
            <a:extLst>
              <a:ext uri="{FF2B5EF4-FFF2-40B4-BE49-F238E27FC236}">
                <a16:creationId xmlns:a16="http://schemas.microsoft.com/office/drawing/2014/main" id="{CF4CB026-542E-4549-8429-F29A4529F3A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AA13E6A-D4A3-4902-92FD-07868FE9C341}" type="slidenum">
              <a:rPr lang="de-DE" altLang="en-US">
                <a:solidFill>
                  <a:srgbClr val="394073"/>
                </a:solidFill>
              </a:rPr>
              <a:pPr/>
              <a:t>10</a:t>
            </a:fld>
            <a:r>
              <a:rPr lang="de-DE" altLang="en-US">
                <a:solidFill>
                  <a:srgbClr val="394073"/>
                </a:solidFill>
              </a:rPr>
              <a:t>/28</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el 1">
            <a:extLst>
              <a:ext uri="{FF2B5EF4-FFF2-40B4-BE49-F238E27FC236}">
                <a16:creationId xmlns:a16="http://schemas.microsoft.com/office/drawing/2014/main" id="{7F6A6B5D-8A4D-48FF-9212-522ACDDEC9E7}"/>
              </a:ext>
            </a:extLst>
          </p:cNvPr>
          <p:cNvSpPr>
            <a:spLocks noGrp="1"/>
          </p:cNvSpPr>
          <p:nvPr>
            <p:ph type="title"/>
          </p:nvPr>
        </p:nvSpPr>
        <p:spPr/>
        <p:txBody>
          <a:bodyPr/>
          <a:lstStyle/>
          <a:p>
            <a:r>
              <a:rPr lang="de-DE" altLang="en-US"/>
              <a:t>Internal Structure of AES</a:t>
            </a:r>
          </a:p>
        </p:txBody>
      </p:sp>
      <p:pic>
        <p:nvPicPr>
          <p:cNvPr id="26627" name="Inhaltsplatzhalter 5" descr="aes_round.png">
            <a:extLst>
              <a:ext uri="{FF2B5EF4-FFF2-40B4-BE49-F238E27FC236}">
                <a16:creationId xmlns:a16="http://schemas.microsoft.com/office/drawing/2014/main" id="{B5EC8D31-D583-4006-8AE5-8D6D61551F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46340" y="322264"/>
            <a:ext cx="6978346" cy="5843040"/>
          </a:xfrm>
          <a:ln>
            <a:solidFill>
              <a:schemeClr val="accent1"/>
            </a:solidFill>
          </a:ln>
        </p:spPr>
      </p:pic>
      <p:sp>
        <p:nvSpPr>
          <p:cNvPr id="26630" name="Foliennummernplatzhalter 8">
            <a:extLst>
              <a:ext uri="{FF2B5EF4-FFF2-40B4-BE49-F238E27FC236}">
                <a16:creationId xmlns:a16="http://schemas.microsoft.com/office/drawing/2014/main" id="{4B11438E-311F-434E-906A-A46FF84DAD2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AB9B512-B46A-47F8-BF7E-4F72394B7230}" type="slidenum">
              <a:rPr lang="de-DE" altLang="en-US">
                <a:solidFill>
                  <a:srgbClr val="394073"/>
                </a:solidFill>
              </a:rPr>
              <a:pPr/>
              <a:t>11</a:t>
            </a:fld>
            <a:r>
              <a:rPr lang="de-DE" altLang="en-US">
                <a:solidFill>
                  <a:srgbClr val="394073"/>
                </a:solidFill>
              </a:rPr>
              <a:t>/28</a:t>
            </a:r>
          </a:p>
        </p:txBody>
      </p:sp>
      <p:sp>
        <p:nvSpPr>
          <p:cNvPr id="26628" name="Fußzeilenplatzhalter 4">
            <a:extLst>
              <a:ext uri="{FF2B5EF4-FFF2-40B4-BE49-F238E27FC236}">
                <a16:creationId xmlns:a16="http://schemas.microsoft.com/office/drawing/2014/main" id="{82D73B6A-088A-447E-8233-9C23B2A04F6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en-US"/>
              <a:t>Chapter 4 of </a:t>
            </a:r>
            <a:r>
              <a:rPr lang="de-DE" altLang="en-US" i="1"/>
              <a:t>Understanding Cryptography</a:t>
            </a:r>
            <a:r>
              <a:rPr lang="de-DE" altLang="en-US"/>
              <a:t> by Christof Paar and Jan Pelzl</a:t>
            </a:r>
          </a:p>
        </p:txBody>
      </p:sp>
      <p:sp>
        <p:nvSpPr>
          <p:cNvPr id="8" name="Inhaltsplatzhalter 5">
            <a:extLst>
              <a:ext uri="{FF2B5EF4-FFF2-40B4-BE49-F238E27FC236}">
                <a16:creationId xmlns:a16="http://schemas.microsoft.com/office/drawing/2014/main" id="{EAE2CA05-0A59-4619-A881-BDDAA83ED674}"/>
              </a:ext>
            </a:extLst>
          </p:cNvPr>
          <p:cNvSpPr txBox="1">
            <a:spLocks/>
          </p:cNvSpPr>
          <p:nvPr/>
        </p:nvSpPr>
        <p:spPr bwMode="auto">
          <a:xfrm>
            <a:off x="628651" y="838201"/>
            <a:ext cx="4117689" cy="5102102"/>
          </a:xfrm>
          <a:prstGeom prst="rect">
            <a:avLst/>
          </a:prstGeom>
          <a:noFill/>
          <a:ln w="9525">
            <a:noFill/>
            <a:miter lim="800000"/>
            <a:headEnd/>
            <a:tailEnd/>
          </a:ln>
        </p:spPr>
        <p:txBody>
          <a:bodyPr wrap="square" lIns="0" tIns="0" rIns="0" bIns="0">
            <a:spAutoFit/>
          </a:bodyPr>
          <a:lstStyle/>
          <a:p>
            <a:pPr marL="195263" indent="-195263">
              <a:lnSpc>
                <a:spcPct val="125000"/>
              </a:lnSpc>
              <a:spcBef>
                <a:spcPct val="25000"/>
              </a:spcBef>
              <a:buClr>
                <a:srgbClr val="007AC2"/>
              </a:buClr>
              <a:buSzPct val="120000"/>
              <a:buFont typeface="Arial" pitchFamily="34" charset="0"/>
              <a:buChar char="•"/>
              <a:defRPr/>
            </a:pPr>
            <a:r>
              <a:rPr lang="de-DE" sz="2000" kern="0" dirty="0" err="1">
                <a:latin typeface="+mn-lt"/>
              </a:rPr>
              <a:t>Round</a:t>
            </a:r>
            <a:r>
              <a:rPr lang="de-DE" sz="2000" kern="0" dirty="0">
                <a:latin typeface="+mn-lt"/>
              </a:rPr>
              <a:t> </a:t>
            </a:r>
            <a:r>
              <a:rPr lang="de-DE" sz="2000" kern="0" dirty="0" err="1">
                <a:latin typeface="+mn-lt"/>
              </a:rPr>
              <a:t>function</a:t>
            </a:r>
            <a:r>
              <a:rPr lang="de-DE" sz="2000" kern="0" dirty="0">
                <a:latin typeface="+mn-lt"/>
              </a:rPr>
              <a:t> </a:t>
            </a:r>
            <a:r>
              <a:rPr lang="de-DE" sz="2000" kern="0" dirty="0" err="1">
                <a:latin typeface="+mn-lt"/>
              </a:rPr>
              <a:t>for</a:t>
            </a:r>
            <a:r>
              <a:rPr lang="de-DE" sz="2000" kern="0" dirty="0">
                <a:latin typeface="+mn-lt"/>
              </a:rPr>
              <a:t> </a:t>
            </a:r>
            <a:r>
              <a:rPr lang="de-DE" sz="2000" kern="0" dirty="0" err="1">
                <a:latin typeface="+mn-lt"/>
              </a:rPr>
              <a:t>rounds</a:t>
            </a:r>
            <a:r>
              <a:rPr lang="de-DE" sz="2000" kern="0" dirty="0">
                <a:latin typeface="+mn-lt"/>
              </a:rPr>
              <a:t> 1,2,…,</a:t>
            </a:r>
            <a:r>
              <a:rPr lang="de-DE" sz="2000" i="1" kern="0" dirty="0">
                <a:latin typeface="+mn-lt"/>
              </a:rPr>
              <a:t>n</a:t>
            </a:r>
            <a:r>
              <a:rPr lang="de-DE" sz="2400" i="1" kern="0" baseline="-25000" dirty="0">
                <a:latin typeface="+mn-lt"/>
              </a:rPr>
              <a:t>r</a:t>
            </a:r>
            <a:r>
              <a:rPr lang="de-DE" sz="2400" kern="0" baseline="-25000" dirty="0">
                <a:latin typeface="+mn-lt"/>
              </a:rPr>
              <a:t>-1</a:t>
            </a:r>
            <a:r>
              <a:rPr lang="de-DE" sz="2000" kern="0" dirty="0">
                <a:latin typeface="+mn-lt"/>
              </a:rPr>
              <a:t>:</a:t>
            </a:r>
          </a:p>
          <a:p>
            <a:pPr marL="195263" indent="-195263">
              <a:lnSpc>
                <a:spcPct val="125000"/>
              </a:lnSpc>
              <a:spcBef>
                <a:spcPct val="25000"/>
              </a:spcBef>
              <a:buClr>
                <a:srgbClr val="007AC2"/>
              </a:buClr>
              <a:buSzPct val="120000"/>
              <a:defRPr/>
            </a:pPr>
            <a:endParaRPr lang="de-DE" sz="2000" kern="0" dirty="0">
              <a:latin typeface="+mn-lt"/>
            </a:endParaRPr>
          </a:p>
          <a:p>
            <a:pPr marL="195263" indent="-195263">
              <a:lnSpc>
                <a:spcPct val="125000"/>
              </a:lnSpc>
              <a:spcBef>
                <a:spcPct val="25000"/>
              </a:spcBef>
              <a:buClr>
                <a:srgbClr val="007AC2"/>
              </a:buClr>
              <a:buSzPct val="120000"/>
              <a:defRPr/>
            </a:pPr>
            <a:endParaRPr lang="de-DE" sz="2000" kern="0" dirty="0">
              <a:latin typeface="+mn-lt"/>
            </a:endParaRPr>
          </a:p>
          <a:p>
            <a:pPr marL="195263" indent="-195263">
              <a:lnSpc>
                <a:spcPct val="125000"/>
              </a:lnSpc>
              <a:spcBef>
                <a:spcPct val="25000"/>
              </a:spcBef>
              <a:buClr>
                <a:srgbClr val="007AC2"/>
              </a:buClr>
              <a:buSzPct val="120000"/>
              <a:defRPr/>
            </a:pPr>
            <a:endParaRPr lang="de-DE" sz="2000" kern="0" dirty="0">
              <a:latin typeface="+mn-lt"/>
            </a:endParaRPr>
          </a:p>
          <a:p>
            <a:pPr marL="195263" indent="-195263">
              <a:lnSpc>
                <a:spcPct val="125000"/>
              </a:lnSpc>
              <a:spcBef>
                <a:spcPct val="25000"/>
              </a:spcBef>
              <a:buClr>
                <a:srgbClr val="007AC2"/>
              </a:buClr>
              <a:buSzPct val="120000"/>
              <a:defRPr/>
            </a:pPr>
            <a:endParaRPr lang="de-DE" sz="2000" kern="0" dirty="0">
              <a:latin typeface="+mn-lt"/>
            </a:endParaRPr>
          </a:p>
          <a:p>
            <a:pPr marL="195263" indent="-195263">
              <a:lnSpc>
                <a:spcPct val="125000"/>
              </a:lnSpc>
              <a:spcBef>
                <a:spcPct val="25000"/>
              </a:spcBef>
              <a:buClr>
                <a:srgbClr val="007AC2"/>
              </a:buClr>
              <a:buSzPct val="120000"/>
              <a:defRPr/>
            </a:pPr>
            <a:endParaRPr lang="de-DE" sz="2000" kern="0" dirty="0">
              <a:latin typeface="+mn-lt"/>
            </a:endParaRPr>
          </a:p>
          <a:p>
            <a:pPr marL="195263" indent="-195263">
              <a:lnSpc>
                <a:spcPct val="125000"/>
              </a:lnSpc>
              <a:spcBef>
                <a:spcPct val="25000"/>
              </a:spcBef>
              <a:buClr>
                <a:srgbClr val="007AC2"/>
              </a:buClr>
              <a:buSzPct val="120000"/>
              <a:defRPr/>
            </a:pPr>
            <a:endParaRPr lang="de-DE" sz="3600" kern="0" dirty="0">
              <a:latin typeface="+mn-lt"/>
            </a:endParaRPr>
          </a:p>
          <a:p>
            <a:pPr marL="195263" indent="-195263">
              <a:lnSpc>
                <a:spcPct val="125000"/>
              </a:lnSpc>
              <a:spcBef>
                <a:spcPct val="25000"/>
              </a:spcBef>
              <a:buClr>
                <a:srgbClr val="007AC2"/>
              </a:buClr>
              <a:buSzPct val="120000"/>
              <a:buFont typeface="Arial" pitchFamily="34" charset="0"/>
              <a:buChar char="•"/>
              <a:defRPr/>
            </a:pPr>
            <a:r>
              <a:rPr lang="de-DE" sz="2000" kern="0" dirty="0">
                <a:latin typeface="+mn-lt"/>
              </a:rPr>
              <a:t>Note: In the last round, the </a:t>
            </a:r>
            <a:r>
              <a:rPr lang="de-DE" sz="2000" kern="0" dirty="0">
                <a:solidFill>
                  <a:srgbClr val="FF0000"/>
                </a:solidFill>
                <a:latin typeface="+mn-lt"/>
              </a:rPr>
              <a:t>MixColumn </a:t>
            </a:r>
            <a:r>
              <a:rPr lang="de-DE" sz="2000" kern="0" dirty="0">
                <a:latin typeface="+mn-lt"/>
              </a:rPr>
              <a:t>transformation is omitted</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el 1">
            <a:extLst>
              <a:ext uri="{FF2B5EF4-FFF2-40B4-BE49-F238E27FC236}">
                <a16:creationId xmlns:a16="http://schemas.microsoft.com/office/drawing/2014/main" id="{9DDAD68E-A858-4032-9D7D-C6605F6D610E}"/>
              </a:ext>
            </a:extLst>
          </p:cNvPr>
          <p:cNvSpPr>
            <a:spLocks noGrp="1"/>
          </p:cNvSpPr>
          <p:nvPr>
            <p:ph type="title"/>
          </p:nvPr>
        </p:nvSpPr>
        <p:spPr/>
        <p:txBody>
          <a:bodyPr/>
          <a:lstStyle/>
          <a:p>
            <a:r>
              <a:rPr lang="de-DE" altLang="en-US"/>
              <a:t>Internal Structure of AES</a:t>
            </a:r>
          </a:p>
        </p:txBody>
      </p:sp>
      <p:sp>
        <p:nvSpPr>
          <p:cNvPr id="25603" name="Inhaltsplatzhalter 2">
            <a:extLst>
              <a:ext uri="{FF2B5EF4-FFF2-40B4-BE49-F238E27FC236}">
                <a16:creationId xmlns:a16="http://schemas.microsoft.com/office/drawing/2014/main" id="{B0D580E6-2166-4069-A0D1-6B14D1B5B8A1}"/>
              </a:ext>
            </a:extLst>
          </p:cNvPr>
          <p:cNvSpPr>
            <a:spLocks noGrp="1"/>
          </p:cNvSpPr>
          <p:nvPr>
            <p:ph idx="1"/>
          </p:nvPr>
        </p:nvSpPr>
        <p:spPr>
          <a:xfrm>
            <a:off x="912285" y="1130300"/>
            <a:ext cx="10368291" cy="4397999"/>
          </a:xfrm>
        </p:spPr>
        <p:txBody>
          <a:bodyPr/>
          <a:lstStyle/>
          <a:p>
            <a:r>
              <a:rPr lang="de-DE" altLang="en-US" sz="1800" dirty="0"/>
              <a:t>AES is a byte-oriented cipher</a:t>
            </a:r>
          </a:p>
          <a:p>
            <a:r>
              <a:rPr lang="en-US" sz="1800" dirty="0"/>
              <a:t>In order to understand how the data moves through AES, </a:t>
            </a:r>
          </a:p>
          <a:p>
            <a:pPr lvl="1"/>
            <a:r>
              <a:rPr lang="en-US" sz="1800" dirty="0"/>
              <a:t>We first imagine that the state A (i.e., the 128-bit data path) consisting of 16 bytes A0,A1,...,A15 is arranged in a four-by-four byte matrix</a:t>
            </a:r>
          </a:p>
          <a:p>
            <a:r>
              <a:rPr lang="de-DE" altLang="en-US" sz="1800" dirty="0"/>
              <a:t>The state </a:t>
            </a:r>
            <a:r>
              <a:rPr lang="de-DE" altLang="en-US" sz="1800" i="1" dirty="0"/>
              <a:t>A</a:t>
            </a:r>
            <a:r>
              <a:rPr lang="de-DE" altLang="en-US" sz="1800" dirty="0"/>
              <a:t> (i.e., the 128-bit data path) can be arranged in a 4x4 matrix:</a:t>
            </a:r>
          </a:p>
          <a:p>
            <a:endParaRPr lang="de-DE" altLang="en-US" sz="1800" dirty="0"/>
          </a:p>
          <a:p>
            <a:endParaRPr lang="de-DE" altLang="en-US" sz="1800" dirty="0"/>
          </a:p>
          <a:p>
            <a:endParaRPr lang="de-DE" altLang="en-US" sz="1800" dirty="0"/>
          </a:p>
          <a:p>
            <a:endParaRPr lang="de-DE" altLang="en-US" sz="1800" dirty="0"/>
          </a:p>
          <a:p>
            <a:endParaRPr lang="de-DE" altLang="en-US" sz="1800" dirty="0"/>
          </a:p>
          <a:p>
            <a:pPr>
              <a:buFontTx/>
              <a:buNone/>
            </a:pPr>
            <a:r>
              <a:rPr lang="de-DE" altLang="en-US" sz="1800" dirty="0"/>
              <a:t>	with </a:t>
            </a:r>
            <a:r>
              <a:rPr lang="de-DE" altLang="en-US" sz="1800" i="1" dirty="0"/>
              <a:t>A</a:t>
            </a:r>
            <a:r>
              <a:rPr lang="de-DE" altLang="en-US" sz="2000" baseline="-25000" dirty="0"/>
              <a:t>0</a:t>
            </a:r>
            <a:r>
              <a:rPr lang="de-DE" altLang="en-US" sz="1800" i="1" dirty="0"/>
              <a:t>,…, A</a:t>
            </a:r>
            <a:r>
              <a:rPr lang="de-DE" altLang="en-US" sz="2000" i="1" baseline="-25000" dirty="0"/>
              <a:t>15</a:t>
            </a:r>
            <a:r>
              <a:rPr lang="de-DE" altLang="en-US" sz="1800" i="1" dirty="0"/>
              <a:t> </a:t>
            </a:r>
            <a:r>
              <a:rPr lang="de-DE" altLang="en-US" sz="1800" dirty="0"/>
              <a:t>denoting the 16-byte input of AES </a:t>
            </a:r>
            <a:endParaRPr lang="de-DE" altLang="en-US" sz="1800" i="1" dirty="0"/>
          </a:p>
        </p:txBody>
      </p:sp>
      <p:sp>
        <p:nvSpPr>
          <p:cNvPr id="25632" name="Foliennummernplatzhalter 7">
            <a:extLst>
              <a:ext uri="{FF2B5EF4-FFF2-40B4-BE49-F238E27FC236}">
                <a16:creationId xmlns:a16="http://schemas.microsoft.com/office/drawing/2014/main" id="{5DABAB9D-C765-4E3F-A3D4-98A2D625C47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C5F2D33-26AB-4775-A0A3-DF7DA2CA1A65}" type="slidenum">
              <a:rPr lang="de-DE" altLang="en-US">
                <a:solidFill>
                  <a:srgbClr val="394073"/>
                </a:solidFill>
              </a:rPr>
              <a:pPr/>
              <a:t>12</a:t>
            </a:fld>
            <a:r>
              <a:rPr lang="de-DE" altLang="en-US">
                <a:solidFill>
                  <a:srgbClr val="394073"/>
                </a:solidFill>
              </a:rPr>
              <a:t>/28</a:t>
            </a:r>
          </a:p>
        </p:txBody>
      </p:sp>
      <p:sp>
        <p:nvSpPr>
          <p:cNvPr id="25604" name="Fußzeilenplatzhalter 4">
            <a:extLst>
              <a:ext uri="{FF2B5EF4-FFF2-40B4-BE49-F238E27FC236}">
                <a16:creationId xmlns:a16="http://schemas.microsoft.com/office/drawing/2014/main" id="{60470012-EE2B-46E1-A8C2-CF3912F8A61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en-US"/>
              <a:t>Chapter 4 of </a:t>
            </a:r>
            <a:r>
              <a:rPr lang="de-DE" altLang="en-US" i="1"/>
              <a:t>Understanding Cryptography</a:t>
            </a:r>
            <a:r>
              <a:rPr lang="de-DE" altLang="en-US"/>
              <a:t> by Christof Paar and Jan Pelzl</a:t>
            </a:r>
          </a:p>
        </p:txBody>
      </p:sp>
      <p:graphicFrame>
        <p:nvGraphicFramePr>
          <p:cNvPr id="6" name="Tabelle 5">
            <a:extLst>
              <a:ext uri="{FF2B5EF4-FFF2-40B4-BE49-F238E27FC236}">
                <a16:creationId xmlns:a16="http://schemas.microsoft.com/office/drawing/2014/main" id="{15055246-D466-4655-9371-31ABFFCA6533}"/>
              </a:ext>
            </a:extLst>
          </p:cNvPr>
          <p:cNvGraphicFramePr>
            <a:graphicFrameLocks noGrp="1"/>
          </p:cNvGraphicFramePr>
          <p:nvPr>
            <p:extLst>
              <p:ext uri="{D42A27DB-BD31-4B8C-83A1-F6EECF244321}">
                <p14:modId xmlns:p14="http://schemas.microsoft.com/office/powerpoint/2010/main" val="2989074872"/>
              </p:ext>
            </p:extLst>
          </p:nvPr>
        </p:nvGraphicFramePr>
        <p:xfrm>
          <a:off x="6240016" y="3294971"/>
          <a:ext cx="2898772" cy="1828888"/>
        </p:xfrm>
        <a:graphic>
          <a:graphicData uri="http://schemas.openxmlformats.org/drawingml/2006/table">
            <a:tbl>
              <a:tblPr firstRow="1" bandRow="1">
                <a:effectLst/>
                <a:tableStyleId>{5940675A-B579-460E-94D1-54222C63F5DA}</a:tableStyleId>
              </a:tblPr>
              <a:tblGrid>
                <a:gridCol w="724693">
                  <a:extLst>
                    <a:ext uri="{9D8B030D-6E8A-4147-A177-3AD203B41FA5}">
                      <a16:colId xmlns:a16="http://schemas.microsoft.com/office/drawing/2014/main" val="20000"/>
                    </a:ext>
                  </a:extLst>
                </a:gridCol>
                <a:gridCol w="724693">
                  <a:extLst>
                    <a:ext uri="{9D8B030D-6E8A-4147-A177-3AD203B41FA5}">
                      <a16:colId xmlns:a16="http://schemas.microsoft.com/office/drawing/2014/main" val="20001"/>
                    </a:ext>
                  </a:extLst>
                </a:gridCol>
                <a:gridCol w="724693">
                  <a:extLst>
                    <a:ext uri="{9D8B030D-6E8A-4147-A177-3AD203B41FA5}">
                      <a16:colId xmlns:a16="http://schemas.microsoft.com/office/drawing/2014/main" val="20002"/>
                    </a:ext>
                  </a:extLst>
                </a:gridCol>
                <a:gridCol w="724693">
                  <a:extLst>
                    <a:ext uri="{9D8B030D-6E8A-4147-A177-3AD203B41FA5}">
                      <a16:colId xmlns:a16="http://schemas.microsoft.com/office/drawing/2014/main" val="20003"/>
                    </a:ext>
                  </a:extLst>
                </a:gridCol>
              </a:tblGrid>
              <a:tr h="443372">
                <a:tc>
                  <a:txBody>
                    <a:bodyPr/>
                    <a:lstStyle/>
                    <a:p>
                      <a:pPr algn="l"/>
                      <a:r>
                        <a:rPr lang="de-DE" sz="2400" i="1" dirty="0"/>
                        <a:t>A</a:t>
                      </a:r>
                      <a:r>
                        <a:rPr lang="de-DE" sz="2400" baseline="-25000" dirty="0"/>
                        <a:t>0</a:t>
                      </a:r>
                    </a:p>
                  </a:txBody>
                  <a:tcPr marL="91439" marR="91439" marT="45731" marB="45731" anchor="ctr"/>
                </a:tc>
                <a:tc>
                  <a:txBody>
                    <a:bodyPr/>
                    <a:lstStyle/>
                    <a:p>
                      <a:pPr algn="l"/>
                      <a:r>
                        <a:rPr lang="de-DE" sz="2400" i="1" dirty="0"/>
                        <a:t>A</a:t>
                      </a:r>
                      <a:r>
                        <a:rPr lang="de-DE" sz="2400" baseline="-25000" dirty="0"/>
                        <a:t>4</a:t>
                      </a:r>
                    </a:p>
                  </a:txBody>
                  <a:tcPr marL="91439" marR="91439" marT="45731" marB="45731" anchor="ctr"/>
                </a:tc>
                <a:tc>
                  <a:txBody>
                    <a:bodyPr/>
                    <a:lstStyle/>
                    <a:p>
                      <a:pPr algn="l"/>
                      <a:r>
                        <a:rPr lang="de-DE" sz="2400" i="1" dirty="0"/>
                        <a:t>A</a:t>
                      </a:r>
                      <a:r>
                        <a:rPr lang="de-DE" sz="2400" baseline="-25000" dirty="0"/>
                        <a:t>8</a:t>
                      </a:r>
                    </a:p>
                  </a:txBody>
                  <a:tcPr marL="91439" marR="91439" marT="45731" marB="45731" anchor="ctr"/>
                </a:tc>
                <a:tc>
                  <a:txBody>
                    <a:bodyPr/>
                    <a:lstStyle/>
                    <a:p>
                      <a:pPr algn="l"/>
                      <a:r>
                        <a:rPr lang="de-DE" sz="2400" i="1" dirty="0"/>
                        <a:t>A</a:t>
                      </a:r>
                      <a:r>
                        <a:rPr lang="de-DE" sz="2400" baseline="-25000" dirty="0"/>
                        <a:t>12</a:t>
                      </a:r>
                    </a:p>
                  </a:txBody>
                  <a:tcPr marL="91439" marR="91439" marT="45731" marB="45731" anchor="ctr"/>
                </a:tc>
                <a:extLst>
                  <a:ext uri="{0D108BD9-81ED-4DB2-BD59-A6C34878D82A}">
                    <a16:rowId xmlns:a16="http://schemas.microsoft.com/office/drawing/2014/main" val="10000"/>
                  </a:ext>
                </a:extLst>
              </a:tr>
              <a:tr h="443372">
                <a:tc>
                  <a:txBody>
                    <a:bodyPr/>
                    <a:lstStyle/>
                    <a:p>
                      <a:pPr algn="l"/>
                      <a:r>
                        <a:rPr lang="de-DE" sz="2400" i="1" dirty="0"/>
                        <a:t>A</a:t>
                      </a:r>
                      <a:r>
                        <a:rPr lang="de-DE" sz="2400" baseline="-25000" dirty="0"/>
                        <a:t>1</a:t>
                      </a:r>
                    </a:p>
                  </a:txBody>
                  <a:tcPr marL="91439" marR="91439" marT="45731" marB="45731" anchor="ctr"/>
                </a:tc>
                <a:tc>
                  <a:txBody>
                    <a:bodyPr/>
                    <a:lstStyle/>
                    <a:p>
                      <a:pPr algn="l"/>
                      <a:r>
                        <a:rPr lang="de-DE" sz="2400" i="1" dirty="0"/>
                        <a:t>A</a:t>
                      </a:r>
                      <a:r>
                        <a:rPr lang="de-DE" sz="2400" baseline="-25000" dirty="0"/>
                        <a:t>5</a:t>
                      </a:r>
                    </a:p>
                  </a:txBody>
                  <a:tcPr marL="91439" marR="91439" marT="45731" marB="45731" anchor="ctr"/>
                </a:tc>
                <a:tc>
                  <a:txBody>
                    <a:bodyPr/>
                    <a:lstStyle/>
                    <a:p>
                      <a:pPr algn="l"/>
                      <a:r>
                        <a:rPr lang="de-DE" sz="2400" i="1" dirty="0"/>
                        <a:t>A</a:t>
                      </a:r>
                      <a:r>
                        <a:rPr lang="de-DE" sz="2400" baseline="-25000" dirty="0"/>
                        <a:t>9</a:t>
                      </a:r>
                    </a:p>
                  </a:txBody>
                  <a:tcPr marL="91439" marR="91439" marT="45731" marB="45731" anchor="ctr"/>
                </a:tc>
                <a:tc>
                  <a:txBody>
                    <a:bodyPr/>
                    <a:lstStyle/>
                    <a:p>
                      <a:pPr algn="l"/>
                      <a:r>
                        <a:rPr lang="de-DE" sz="2400" i="1" dirty="0"/>
                        <a:t>A</a:t>
                      </a:r>
                      <a:r>
                        <a:rPr lang="de-DE" sz="2400" baseline="-25000" dirty="0"/>
                        <a:t>13</a:t>
                      </a:r>
                    </a:p>
                  </a:txBody>
                  <a:tcPr marL="91439" marR="91439" marT="45731" marB="45731" anchor="ctr"/>
                </a:tc>
                <a:extLst>
                  <a:ext uri="{0D108BD9-81ED-4DB2-BD59-A6C34878D82A}">
                    <a16:rowId xmlns:a16="http://schemas.microsoft.com/office/drawing/2014/main" val="10001"/>
                  </a:ext>
                </a:extLst>
              </a:tr>
              <a:tr h="443372">
                <a:tc>
                  <a:txBody>
                    <a:bodyPr/>
                    <a:lstStyle/>
                    <a:p>
                      <a:pPr algn="l"/>
                      <a:r>
                        <a:rPr lang="de-DE" sz="2400" i="1" dirty="0"/>
                        <a:t>A</a:t>
                      </a:r>
                      <a:r>
                        <a:rPr lang="de-DE" sz="2400" baseline="-25000" dirty="0"/>
                        <a:t>2</a:t>
                      </a:r>
                    </a:p>
                  </a:txBody>
                  <a:tcPr marL="91439" marR="91439" marT="45731" marB="45731" anchor="ctr"/>
                </a:tc>
                <a:tc>
                  <a:txBody>
                    <a:bodyPr/>
                    <a:lstStyle/>
                    <a:p>
                      <a:pPr algn="l"/>
                      <a:r>
                        <a:rPr lang="de-DE" sz="2400" i="1" dirty="0"/>
                        <a:t>A</a:t>
                      </a:r>
                      <a:r>
                        <a:rPr lang="de-DE" sz="2400" baseline="-25000" dirty="0"/>
                        <a:t>6</a:t>
                      </a:r>
                    </a:p>
                  </a:txBody>
                  <a:tcPr marL="91439" marR="91439" marT="45731" marB="45731" anchor="ctr"/>
                </a:tc>
                <a:tc>
                  <a:txBody>
                    <a:bodyPr/>
                    <a:lstStyle/>
                    <a:p>
                      <a:pPr algn="l"/>
                      <a:r>
                        <a:rPr lang="de-DE" sz="2400" i="1" dirty="0"/>
                        <a:t>A</a:t>
                      </a:r>
                      <a:r>
                        <a:rPr lang="de-DE" sz="2400" baseline="-25000" dirty="0"/>
                        <a:t>10</a:t>
                      </a:r>
                    </a:p>
                  </a:txBody>
                  <a:tcPr marL="91439" marR="91439" marT="45731" marB="45731" anchor="ctr"/>
                </a:tc>
                <a:tc>
                  <a:txBody>
                    <a:bodyPr/>
                    <a:lstStyle/>
                    <a:p>
                      <a:pPr algn="l"/>
                      <a:r>
                        <a:rPr lang="de-DE" sz="2400" i="1" dirty="0"/>
                        <a:t>A</a:t>
                      </a:r>
                      <a:r>
                        <a:rPr lang="de-DE" sz="2400" baseline="-25000" dirty="0"/>
                        <a:t>14</a:t>
                      </a:r>
                    </a:p>
                  </a:txBody>
                  <a:tcPr marL="91439" marR="91439" marT="45731" marB="45731" anchor="ctr"/>
                </a:tc>
                <a:extLst>
                  <a:ext uri="{0D108BD9-81ED-4DB2-BD59-A6C34878D82A}">
                    <a16:rowId xmlns:a16="http://schemas.microsoft.com/office/drawing/2014/main" val="10002"/>
                  </a:ext>
                </a:extLst>
              </a:tr>
              <a:tr h="443372">
                <a:tc>
                  <a:txBody>
                    <a:bodyPr/>
                    <a:lstStyle/>
                    <a:p>
                      <a:pPr algn="l"/>
                      <a:r>
                        <a:rPr lang="de-DE" sz="2400" i="1" dirty="0"/>
                        <a:t>A</a:t>
                      </a:r>
                      <a:r>
                        <a:rPr lang="de-DE" sz="2400" baseline="-25000" dirty="0"/>
                        <a:t>3</a:t>
                      </a:r>
                    </a:p>
                  </a:txBody>
                  <a:tcPr marL="91439" marR="91439" marT="45731" marB="45731" anchor="ctr"/>
                </a:tc>
                <a:tc>
                  <a:txBody>
                    <a:bodyPr/>
                    <a:lstStyle/>
                    <a:p>
                      <a:pPr algn="l"/>
                      <a:r>
                        <a:rPr lang="de-DE" sz="2400" i="1" dirty="0"/>
                        <a:t>A</a:t>
                      </a:r>
                      <a:r>
                        <a:rPr lang="de-DE" sz="2400" baseline="-25000" dirty="0"/>
                        <a:t>7</a:t>
                      </a:r>
                    </a:p>
                  </a:txBody>
                  <a:tcPr marL="91439" marR="91439" marT="45731" marB="45731" anchor="ctr"/>
                </a:tc>
                <a:tc>
                  <a:txBody>
                    <a:bodyPr/>
                    <a:lstStyle/>
                    <a:p>
                      <a:pPr algn="l"/>
                      <a:r>
                        <a:rPr lang="de-DE" sz="2400" i="1" dirty="0"/>
                        <a:t>A</a:t>
                      </a:r>
                      <a:r>
                        <a:rPr lang="de-DE" sz="2400" baseline="-25000" dirty="0"/>
                        <a:t>11</a:t>
                      </a:r>
                    </a:p>
                  </a:txBody>
                  <a:tcPr marL="91439" marR="91439" marT="45731" marB="45731" anchor="ctr"/>
                </a:tc>
                <a:tc>
                  <a:txBody>
                    <a:bodyPr/>
                    <a:lstStyle/>
                    <a:p>
                      <a:pPr algn="l"/>
                      <a:r>
                        <a:rPr lang="de-DE" sz="2400" i="1" dirty="0"/>
                        <a:t>A</a:t>
                      </a:r>
                      <a:r>
                        <a:rPr lang="de-DE" sz="2400" baseline="-25000" dirty="0"/>
                        <a:t>15</a:t>
                      </a:r>
                    </a:p>
                  </a:txBody>
                  <a:tcPr marL="91439" marR="91439" marT="45731" marB="45731" anchor="ctr"/>
                </a:tc>
                <a:extLst>
                  <a:ext uri="{0D108BD9-81ED-4DB2-BD59-A6C34878D82A}">
                    <a16:rowId xmlns:a16="http://schemas.microsoft.com/office/drawing/2014/main" val="10003"/>
                  </a:ext>
                </a:extLst>
              </a:tr>
            </a:tbl>
          </a:graphicData>
        </a:graphic>
      </p:graphicFrame>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el 1">
            <a:extLst>
              <a:ext uri="{FF2B5EF4-FFF2-40B4-BE49-F238E27FC236}">
                <a16:creationId xmlns:a16="http://schemas.microsoft.com/office/drawing/2014/main" id="{5805FB6F-1AEC-4906-8F71-2A85BBD9CCA9}"/>
              </a:ext>
            </a:extLst>
          </p:cNvPr>
          <p:cNvSpPr>
            <a:spLocks noGrp="1"/>
          </p:cNvSpPr>
          <p:nvPr>
            <p:ph type="title"/>
          </p:nvPr>
        </p:nvSpPr>
        <p:spPr/>
        <p:txBody>
          <a:bodyPr/>
          <a:lstStyle/>
          <a:p>
            <a:r>
              <a:rPr lang="de-DE" altLang="en-US" sz="2400" dirty="0">
                <a:solidFill>
                  <a:srgbClr val="FF0000"/>
                </a:solidFill>
              </a:rPr>
              <a:t>Byte Substitution Layer</a:t>
            </a:r>
          </a:p>
        </p:txBody>
      </p:sp>
      <p:sp>
        <p:nvSpPr>
          <p:cNvPr id="27651" name="Inhaltsplatzhalter 2">
            <a:extLst>
              <a:ext uri="{FF2B5EF4-FFF2-40B4-BE49-F238E27FC236}">
                <a16:creationId xmlns:a16="http://schemas.microsoft.com/office/drawing/2014/main" id="{8BBAE17B-1B5E-43E1-BF81-30F1F3CDFD35}"/>
              </a:ext>
            </a:extLst>
          </p:cNvPr>
          <p:cNvSpPr>
            <a:spLocks noGrp="1"/>
          </p:cNvSpPr>
          <p:nvPr>
            <p:ph idx="1"/>
          </p:nvPr>
        </p:nvSpPr>
        <p:spPr>
          <a:xfrm>
            <a:off x="551385" y="838201"/>
            <a:ext cx="6264696" cy="5425268"/>
          </a:xfrm>
        </p:spPr>
        <p:txBody>
          <a:bodyPr/>
          <a:lstStyle/>
          <a:p>
            <a:r>
              <a:rPr lang="de-DE" altLang="en-US" sz="2000" dirty="0"/>
              <a:t>The Byte Substitution layer consists of 16 </a:t>
            </a:r>
            <a:r>
              <a:rPr lang="de-DE" altLang="en-US" sz="2000" b="1" dirty="0"/>
              <a:t>S-Boxes</a:t>
            </a:r>
            <a:r>
              <a:rPr lang="de-DE" altLang="en-US" sz="2000" dirty="0"/>
              <a:t> with the following properties:</a:t>
            </a:r>
          </a:p>
          <a:p>
            <a:pPr lvl="1">
              <a:buFontTx/>
              <a:buNone/>
            </a:pPr>
            <a:r>
              <a:rPr lang="de-DE" altLang="en-US" sz="2000" dirty="0"/>
              <a:t>The S-Boxes are</a:t>
            </a:r>
          </a:p>
          <a:p>
            <a:pPr lvl="1"/>
            <a:r>
              <a:rPr lang="de-DE" altLang="en-US" sz="2000" b="1" dirty="0"/>
              <a:t>Identical to each other</a:t>
            </a:r>
          </a:p>
          <a:p>
            <a:pPr lvl="1"/>
            <a:r>
              <a:rPr lang="de-DE" altLang="en-US" sz="2000" dirty="0"/>
              <a:t>the only </a:t>
            </a:r>
            <a:r>
              <a:rPr lang="de-DE" altLang="en-US" sz="2000" b="1" dirty="0"/>
              <a:t>nonlinear</a:t>
            </a:r>
            <a:r>
              <a:rPr lang="de-DE" altLang="en-US" sz="2000" dirty="0"/>
              <a:t> elements of AES, i.e.,</a:t>
            </a:r>
            <a:br>
              <a:rPr lang="de-DE" altLang="en-US" sz="2000" dirty="0"/>
            </a:br>
            <a:r>
              <a:rPr lang="de-DE" altLang="en-US" sz="1800" i="1" dirty="0"/>
              <a:t>ByteSub(A</a:t>
            </a:r>
            <a:r>
              <a:rPr lang="de-DE" altLang="en-US" sz="2000" i="1" baseline="-25000" dirty="0"/>
              <a:t>i</a:t>
            </a:r>
            <a:r>
              <a:rPr lang="de-DE" altLang="en-US" sz="1800" i="1" dirty="0"/>
              <a:t>) + ByteSub(A</a:t>
            </a:r>
            <a:r>
              <a:rPr lang="de-DE" altLang="en-US" sz="2000" i="1" baseline="-25000" dirty="0"/>
              <a:t>j</a:t>
            </a:r>
            <a:r>
              <a:rPr lang="de-DE" altLang="en-US" sz="1800" i="1" dirty="0"/>
              <a:t>) ≠ ByteSub(A</a:t>
            </a:r>
            <a:r>
              <a:rPr lang="de-DE" altLang="en-US" sz="2000" i="1" baseline="-25000" dirty="0"/>
              <a:t>i</a:t>
            </a:r>
            <a:r>
              <a:rPr lang="de-DE" altLang="en-US" sz="1800" i="1" dirty="0"/>
              <a:t> + A</a:t>
            </a:r>
            <a:r>
              <a:rPr lang="de-DE" altLang="en-US" sz="2000" i="1" baseline="-25000" dirty="0"/>
              <a:t>j</a:t>
            </a:r>
            <a:r>
              <a:rPr lang="de-DE" altLang="en-US" sz="1800" i="1" dirty="0"/>
              <a:t>), for i,j = 0,…,15</a:t>
            </a:r>
          </a:p>
          <a:p>
            <a:pPr lvl="1"/>
            <a:r>
              <a:rPr lang="de-DE" altLang="en-US" sz="2000" b="1" dirty="0"/>
              <a:t>bijective</a:t>
            </a:r>
            <a:r>
              <a:rPr lang="de-DE" altLang="en-US" sz="2000" dirty="0"/>
              <a:t>, i.e., there exists a one-to-one mapping of input and output bytes</a:t>
            </a:r>
            <a:br>
              <a:rPr lang="de-DE" altLang="en-US" sz="2000" dirty="0"/>
            </a:br>
            <a:r>
              <a:rPr lang="en-US" altLang="en-US" sz="2000" dirty="0">
                <a:solidFill>
                  <a:srgbClr val="FF0000"/>
                </a:solidFill>
                <a:sym typeface="Symbol" panose="05050102010706020507" pitchFamily="18" charset="2"/>
              </a:rPr>
              <a:t> </a:t>
            </a:r>
            <a:r>
              <a:rPr lang="en-US" altLang="en-US" sz="2000" dirty="0">
                <a:sym typeface="Symbol" panose="05050102010706020507" pitchFamily="18" charset="2"/>
              </a:rPr>
              <a:t></a:t>
            </a:r>
            <a:r>
              <a:rPr lang="de-DE" altLang="en-US" sz="2000" dirty="0"/>
              <a:t> S-Box can be uniquely reversed</a:t>
            </a:r>
          </a:p>
          <a:p>
            <a:endParaRPr lang="de-DE" altLang="en-US" sz="2000" dirty="0"/>
          </a:p>
          <a:p>
            <a:r>
              <a:rPr lang="de-DE" altLang="en-US" sz="2000" dirty="0"/>
              <a:t>In software implementations, the S-Box is usually realized as a lookup table</a:t>
            </a:r>
          </a:p>
        </p:txBody>
      </p:sp>
      <p:sp>
        <p:nvSpPr>
          <p:cNvPr id="27656" name="Foliennummernplatzhalter 9">
            <a:extLst>
              <a:ext uri="{FF2B5EF4-FFF2-40B4-BE49-F238E27FC236}">
                <a16:creationId xmlns:a16="http://schemas.microsoft.com/office/drawing/2014/main" id="{6B5583FC-A69E-4904-B380-EA11FD05F11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42B2AD8-1014-4333-9A66-0EED05A33A84}" type="slidenum">
              <a:rPr lang="de-DE" altLang="en-US">
                <a:solidFill>
                  <a:srgbClr val="394073"/>
                </a:solidFill>
              </a:rPr>
              <a:pPr/>
              <a:t>13</a:t>
            </a:fld>
            <a:r>
              <a:rPr lang="de-DE" altLang="en-US">
                <a:solidFill>
                  <a:srgbClr val="394073"/>
                </a:solidFill>
              </a:rPr>
              <a:t>/28</a:t>
            </a:r>
          </a:p>
        </p:txBody>
      </p:sp>
      <p:sp>
        <p:nvSpPr>
          <p:cNvPr id="27652" name="Fußzeilenplatzhalter 4">
            <a:extLst>
              <a:ext uri="{FF2B5EF4-FFF2-40B4-BE49-F238E27FC236}">
                <a16:creationId xmlns:a16="http://schemas.microsoft.com/office/drawing/2014/main" id="{BCDC9DF0-0E22-40BD-9D4F-BF141F293DA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en-US"/>
              <a:t>Chapter 4 of </a:t>
            </a:r>
            <a:r>
              <a:rPr lang="de-DE" altLang="en-US" i="1"/>
              <a:t>Understanding Cryptography</a:t>
            </a:r>
            <a:r>
              <a:rPr lang="de-DE" altLang="en-US"/>
              <a:t> by Christof Paar and Jan Pelzl</a:t>
            </a:r>
          </a:p>
        </p:txBody>
      </p:sp>
      <p:pic>
        <p:nvPicPr>
          <p:cNvPr id="27653" name="Inhaltsplatzhalter 5" descr="aes_round.png">
            <a:extLst>
              <a:ext uri="{FF2B5EF4-FFF2-40B4-BE49-F238E27FC236}">
                <a16:creationId xmlns:a16="http://schemas.microsoft.com/office/drawing/2014/main" id="{83EBAD9B-1DBB-4D35-B33E-2EE03159AF8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42476" y="1130715"/>
            <a:ext cx="5114164" cy="4282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5" name="Rechteck 8">
            <a:extLst>
              <a:ext uri="{FF2B5EF4-FFF2-40B4-BE49-F238E27FC236}">
                <a16:creationId xmlns:a16="http://schemas.microsoft.com/office/drawing/2014/main" id="{48EEAC0A-CB37-45BC-91F6-B0BCE6E7B698}"/>
              </a:ext>
            </a:extLst>
          </p:cNvPr>
          <p:cNvSpPr>
            <a:spLocks noChangeArrowheads="1"/>
          </p:cNvSpPr>
          <p:nvPr/>
        </p:nvSpPr>
        <p:spPr bwMode="auto">
          <a:xfrm>
            <a:off x="6742476" y="1457402"/>
            <a:ext cx="5148917" cy="288032"/>
          </a:xfrm>
          <a:prstGeom prst="rect">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de-DE" altLang="en-US"/>
          </a:p>
        </p:txBody>
      </p:sp>
      <p:pic>
        <p:nvPicPr>
          <p:cNvPr id="3" name="Picture 2">
            <a:extLst>
              <a:ext uri="{FF2B5EF4-FFF2-40B4-BE49-F238E27FC236}">
                <a16:creationId xmlns:a16="http://schemas.microsoft.com/office/drawing/2014/main" id="{734F506F-08EC-7F6D-B867-1571E68E0B93}"/>
              </a:ext>
            </a:extLst>
          </p:cNvPr>
          <p:cNvPicPr>
            <a:picLocks noChangeAspect="1"/>
          </p:cNvPicPr>
          <p:nvPr/>
        </p:nvPicPr>
        <p:blipFill>
          <a:blip r:embed="rId4"/>
          <a:stretch>
            <a:fillRect/>
          </a:stretch>
        </p:blipFill>
        <p:spPr>
          <a:xfrm>
            <a:off x="3683733" y="4869160"/>
            <a:ext cx="1562235" cy="602032"/>
          </a:xfrm>
          <a:prstGeom prst="rect">
            <a:avLst/>
          </a:prstGeom>
        </p:spPr>
      </p:pic>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1F6BF-A0CF-4AB3-81CA-BAECB71F7EAB}"/>
              </a:ext>
            </a:extLst>
          </p:cNvPr>
          <p:cNvSpPr>
            <a:spLocks noGrp="1"/>
          </p:cNvSpPr>
          <p:nvPr>
            <p:ph type="title"/>
          </p:nvPr>
        </p:nvSpPr>
        <p:spPr/>
        <p:txBody>
          <a:bodyPr/>
          <a:lstStyle/>
          <a:p>
            <a:r>
              <a:rPr lang="en-US" dirty="0"/>
              <a:t>Lookup Table</a:t>
            </a:r>
          </a:p>
        </p:txBody>
      </p:sp>
      <p:sp>
        <p:nvSpPr>
          <p:cNvPr id="3" name="Content Placeholder 2">
            <a:extLst>
              <a:ext uri="{FF2B5EF4-FFF2-40B4-BE49-F238E27FC236}">
                <a16:creationId xmlns:a16="http://schemas.microsoft.com/office/drawing/2014/main" id="{71137255-9B78-456D-B098-283B84CE902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0C7A770-5561-47A9-861F-5E9D99667987}"/>
              </a:ext>
            </a:extLst>
          </p:cNvPr>
          <p:cNvSpPr>
            <a:spLocks noGrp="1"/>
          </p:cNvSpPr>
          <p:nvPr>
            <p:ph type="sldNum" sz="quarter" idx="10"/>
          </p:nvPr>
        </p:nvSpPr>
        <p:spPr/>
        <p:txBody>
          <a:bodyPr/>
          <a:lstStyle/>
          <a:p>
            <a:fld id="{237CFEF7-788F-4075-A3E8-ECA31F617BA2}" type="slidenum">
              <a:rPr lang="de-DE" altLang="en-US" smtClean="0"/>
              <a:pPr/>
              <a:t>14</a:t>
            </a:fld>
            <a:r>
              <a:rPr lang="de-DE" altLang="en-US"/>
              <a:t>/28</a:t>
            </a:r>
          </a:p>
        </p:txBody>
      </p:sp>
      <p:sp>
        <p:nvSpPr>
          <p:cNvPr id="5" name="Footer Placeholder 4">
            <a:extLst>
              <a:ext uri="{FF2B5EF4-FFF2-40B4-BE49-F238E27FC236}">
                <a16:creationId xmlns:a16="http://schemas.microsoft.com/office/drawing/2014/main" id="{C5E21A9B-C5E5-484D-8E67-3B6B50D5CB72}"/>
              </a:ext>
            </a:extLst>
          </p:cNvPr>
          <p:cNvSpPr>
            <a:spLocks noGrp="1"/>
          </p:cNvSpPr>
          <p:nvPr>
            <p:ph type="ftr" sz="quarter" idx="11"/>
          </p:nvPr>
        </p:nvSpPr>
        <p:spPr/>
        <p:txBody>
          <a:bodyPr/>
          <a:lstStyle/>
          <a:p>
            <a:pPr>
              <a:defRPr/>
            </a:pPr>
            <a:r>
              <a:rPr lang="de-DE"/>
              <a:t>Chapter 4 of </a:t>
            </a:r>
            <a:r>
              <a:rPr lang="de-DE" i="1"/>
              <a:t>Understanding Cryptography</a:t>
            </a:r>
            <a:r>
              <a:rPr lang="de-DE"/>
              <a:t> by Christof Paar and Jan Pelzl</a:t>
            </a:r>
          </a:p>
        </p:txBody>
      </p:sp>
      <p:pic>
        <p:nvPicPr>
          <p:cNvPr id="7" name="Picture 6">
            <a:extLst>
              <a:ext uri="{FF2B5EF4-FFF2-40B4-BE49-F238E27FC236}">
                <a16:creationId xmlns:a16="http://schemas.microsoft.com/office/drawing/2014/main" id="{6EA40788-9905-44A1-B4B4-CA1D5AA9C4AA}"/>
              </a:ext>
            </a:extLst>
          </p:cNvPr>
          <p:cNvPicPr>
            <a:picLocks noChangeAspect="1"/>
          </p:cNvPicPr>
          <p:nvPr/>
        </p:nvPicPr>
        <p:blipFill>
          <a:blip r:embed="rId2"/>
          <a:stretch>
            <a:fillRect/>
          </a:stretch>
        </p:blipFill>
        <p:spPr>
          <a:xfrm>
            <a:off x="900537" y="590171"/>
            <a:ext cx="9740989" cy="5503125"/>
          </a:xfrm>
          <a:prstGeom prst="rect">
            <a:avLst/>
          </a:prstGeom>
        </p:spPr>
      </p:pic>
    </p:spTree>
    <p:extLst>
      <p:ext uri="{BB962C8B-B14F-4D97-AF65-F5344CB8AC3E}">
        <p14:creationId xmlns:p14="http://schemas.microsoft.com/office/powerpoint/2010/main" val="3829826228"/>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C7F49-6DC8-4650-B94B-EFF29534D4F8}"/>
              </a:ext>
            </a:extLst>
          </p:cNvPr>
          <p:cNvSpPr>
            <a:spLocks noGrp="1"/>
          </p:cNvSpPr>
          <p:nvPr>
            <p:ph type="title"/>
          </p:nvPr>
        </p:nvSpPr>
        <p:spPr>
          <a:xfrm>
            <a:off x="628651" y="322264"/>
            <a:ext cx="10651925" cy="808036"/>
          </a:xfrm>
        </p:spPr>
        <p:txBody>
          <a:bodyPr/>
          <a:lstStyle/>
          <a:p>
            <a:r>
              <a:rPr lang="en-US" dirty="0"/>
              <a:t>Example Let’s assume the input byte to the S-Box is A</a:t>
            </a:r>
            <a:r>
              <a:rPr lang="en-US" baseline="-25000" dirty="0"/>
              <a:t>i</a:t>
            </a:r>
            <a:r>
              <a:rPr lang="en-US" dirty="0"/>
              <a:t> = (C2)</a:t>
            </a:r>
            <a:r>
              <a:rPr lang="en-US" i="1" baseline="-25000" dirty="0"/>
              <a:t>hex</a:t>
            </a:r>
            <a:r>
              <a:rPr lang="en-US" dirty="0"/>
              <a:t>, then the substituted value is</a:t>
            </a:r>
          </a:p>
        </p:txBody>
      </p:sp>
      <p:pic>
        <p:nvPicPr>
          <p:cNvPr id="7" name="Content Placeholder 6">
            <a:extLst>
              <a:ext uri="{FF2B5EF4-FFF2-40B4-BE49-F238E27FC236}">
                <a16:creationId xmlns:a16="http://schemas.microsoft.com/office/drawing/2014/main" id="{9F3801D0-0670-4384-9837-B3768E18EA79}"/>
              </a:ext>
            </a:extLst>
          </p:cNvPr>
          <p:cNvPicPr>
            <a:picLocks noGrp="1" noChangeAspect="1"/>
          </p:cNvPicPr>
          <p:nvPr>
            <p:ph idx="1"/>
          </p:nvPr>
        </p:nvPicPr>
        <p:blipFill>
          <a:blip r:embed="rId2"/>
          <a:stretch>
            <a:fillRect/>
          </a:stretch>
        </p:blipFill>
        <p:spPr>
          <a:xfrm>
            <a:off x="8948759" y="706879"/>
            <a:ext cx="2095792" cy="562053"/>
          </a:xfrm>
        </p:spPr>
      </p:pic>
      <p:sp>
        <p:nvSpPr>
          <p:cNvPr id="4" name="Slide Number Placeholder 3">
            <a:extLst>
              <a:ext uri="{FF2B5EF4-FFF2-40B4-BE49-F238E27FC236}">
                <a16:creationId xmlns:a16="http://schemas.microsoft.com/office/drawing/2014/main" id="{D85B93F2-5839-4AC3-B2F6-05638C99AC4A}"/>
              </a:ext>
            </a:extLst>
          </p:cNvPr>
          <p:cNvSpPr>
            <a:spLocks noGrp="1"/>
          </p:cNvSpPr>
          <p:nvPr>
            <p:ph type="sldNum" sz="quarter" idx="10"/>
          </p:nvPr>
        </p:nvSpPr>
        <p:spPr/>
        <p:txBody>
          <a:bodyPr/>
          <a:lstStyle/>
          <a:p>
            <a:fld id="{237CFEF7-788F-4075-A3E8-ECA31F617BA2}" type="slidenum">
              <a:rPr lang="de-DE" altLang="en-US" smtClean="0"/>
              <a:pPr/>
              <a:t>15</a:t>
            </a:fld>
            <a:r>
              <a:rPr lang="de-DE" altLang="en-US"/>
              <a:t>/28</a:t>
            </a:r>
          </a:p>
        </p:txBody>
      </p:sp>
      <p:sp>
        <p:nvSpPr>
          <p:cNvPr id="5" name="Footer Placeholder 4">
            <a:extLst>
              <a:ext uri="{FF2B5EF4-FFF2-40B4-BE49-F238E27FC236}">
                <a16:creationId xmlns:a16="http://schemas.microsoft.com/office/drawing/2014/main" id="{041FDF0F-2D0B-4413-8C9C-EC81144E4790}"/>
              </a:ext>
            </a:extLst>
          </p:cNvPr>
          <p:cNvSpPr>
            <a:spLocks noGrp="1"/>
          </p:cNvSpPr>
          <p:nvPr>
            <p:ph type="ftr" sz="quarter" idx="11"/>
          </p:nvPr>
        </p:nvSpPr>
        <p:spPr/>
        <p:txBody>
          <a:bodyPr/>
          <a:lstStyle/>
          <a:p>
            <a:pPr>
              <a:defRPr/>
            </a:pPr>
            <a:r>
              <a:rPr lang="de-DE"/>
              <a:t>Chapter 4 of </a:t>
            </a:r>
            <a:r>
              <a:rPr lang="de-DE" i="1"/>
              <a:t>Understanding Cryptography</a:t>
            </a:r>
            <a:r>
              <a:rPr lang="de-DE"/>
              <a:t> by Christof Paar and Jan Pelzl</a:t>
            </a:r>
          </a:p>
        </p:txBody>
      </p:sp>
      <p:pic>
        <p:nvPicPr>
          <p:cNvPr id="9" name="Picture 8">
            <a:extLst>
              <a:ext uri="{FF2B5EF4-FFF2-40B4-BE49-F238E27FC236}">
                <a16:creationId xmlns:a16="http://schemas.microsoft.com/office/drawing/2014/main" id="{FF21279C-462C-431B-B873-C6F37C0C0EE9}"/>
              </a:ext>
            </a:extLst>
          </p:cNvPr>
          <p:cNvPicPr>
            <a:picLocks noChangeAspect="1"/>
          </p:cNvPicPr>
          <p:nvPr/>
        </p:nvPicPr>
        <p:blipFill>
          <a:blip r:embed="rId3"/>
          <a:stretch>
            <a:fillRect/>
          </a:stretch>
        </p:blipFill>
        <p:spPr>
          <a:xfrm>
            <a:off x="790467" y="1130300"/>
            <a:ext cx="7971458" cy="4982161"/>
          </a:xfrm>
          <a:prstGeom prst="rect">
            <a:avLst/>
          </a:prstGeom>
        </p:spPr>
      </p:pic>
      <p:sp>
        <p:nvSpPr>
          <p:cNvPr id="3" name="Rectangle 2">
            <a:extLst>
              <a:ext uri="{FF2B5EF4-FFF2-40B4-BE49-F238E27FC236}">
                <a16:creationId xmlns:a16="http://schemas.microsoft.com/office/drawing/2014/main" id="{6CE43246-EE74-8A8E-D22F-6C71BEF694A0}"/>
              </a:ext>
            </a:extLst>
          </p:cNvPr>
          <p:cNvSpPr/>
          <p:nvPr/>
        </p:nvSpPr>
        <p:spPr bwMode="auto">
          <a:xfrm>
            <a:off x="4295800" y="3212976"/>
            <a:ext cx="1080120" cy="360040"/>
          </a:xfrm>
          <a:prstGeom prst="rect">
            <a:avLst/>
          </a:prstGeom>
          <a:noFill/>
          <a:ln w="28575" cap="flat" cmpd="sng" algn="ctr">
            <a:solidFill>
              <a:srgbClr val="FF00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722971221"/>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5F1B2-D9D9-433D-A901-2A217F58BBBD}"/>
              </a:ext>
            </a:extLst>
          </p:cNvPr>
          <p:cNvSpPr>
            <a:spLocks noGrp="1"/>
          </p:cNvSpPr>
          <p:nvPr>
            <p:ph type="title"/>
          </p:nvPr>
        </p:nvSpPr>
        <p:spPr/>
        <p:txBody>
          <a:bodyPr/>
          <a:lstStyle/>
          <a:p>
            <a:r>
              <a:rPr lang="en-US" sz="2000" dirty="0"/>
              <a:t>Mathematical description of the S-Box</a:t>
            </a:r>
          </a:p>
        </p:txBody>
      </p:sp>
      <p:sp>
        <p:nvSpPr>
          <p:cNvPr id="3" name="Content Placeholder 2">
            <a:extLst>
              <a:ext uri="{FF2B5EF4-FFF2-40B4-BE49-F238E27FC236}">
                <a16:creationId xmlns:a16="http://schemas.microsoft.com/office/drawing/2014/main" id="{0676A0F7-0DB1-423F-8BAC-15A209795E29}"/>
              </a:ext>
            </a:extLst>
          </p:cNvPr>
          <p:cNvSpPr>
            <a:spLocks noGrp="1"/>
          </p:cNvSpPr>
          <p:nvPr>
            <p:ph idx="1"/>
          </p:nvPr>
        </p:nvSpPr>
        <p:spPr>
          <a:xfrm>
            <a:off x="912285" y="838202"/>
            <a:ext cx="10368291" cy="5629105"/>
          </a:xfrm>
        </p:spPr>
        <p:txBody>
          <a:bodyPr/>
          <a:lstStyle/>
          <a:p>
            <a:r>
              <a:rPr lang="en-US" sz="1800" dirty="0"/>
              <a:t>S-Boxes have a strong algebraic structure. An AES S-Box can be viewed as a twostep mathematical transformation</a:t>
            </a:r>
          </a:p>
          <a:p>
            <a:endParaRPr lang="en-US" sz="1800" dirty="0"/>
          </a:p>
          <a:p>
            <a:endParaRPr lang="en-US" sz="1800" dirty="0"/>
          </a:p>
          <a:p>
            <a:endParaRPr lang="en-US" sz="1800" dirty="0"/>
          </a:p>
          <a:p>
            <a:endParaRPr lang="en-US" sz="1800" dirty="0"/>
          </a:p>
          <a:p>
            <a:endParaRPr lang="en-US" sz="1800" dirty="0"/>
          </a:p>
          <a:p>
            <a:endParaRPr lang="en-US" sz="1800" dirty="0"/>
          </a:p>
          <a:p>
            <a:r>
              <a:rPr lang="en-US" sz="1800" b="1" dirty="0"/>
              <a:t>First part</a:t>
            </a:r>
          </a:p>
          <a:p>
            <a:pPr lvl="1"/>
            <a:r>
              <a:rPr lang="en-US" sz="1800" dirty="0"/>
              <a:t>It is  Galois field inversion</a:t>
            </a:r>
          </a:p>
          <a:p>
            <a:pPr lvl="1"/>
            <a:r>
              <a:rPr lang="en-US" sz="2000" dirty="0"/>
              <a:t>For each input element A</a:t>
            </a:r>
            <a:r>
              <a:rPr lang="en-US" sz="2000" baseline="-25000" dirty="0"/>
              <a:t>i</a:t>
            </a:r>
            <a:r>
              <a:rPr lang="en-US" sz="2000" dirty="0"/>
              <a:t>, the inverse is computed: B</a:t>
            </a:r>
            <a:r>
              <a:rPr lang="en-US" sz="2000" baseline="-25000" dirty="0"/>
              <a:t>i</a:t>
            </a:r>
            <a:r>
              <a:rPr lang="en-US" sz="2000" dirty="0"/>
              <a:t> = A</a:t>
            </a:r>
            <a:r>
              <a:rPr lang="en-US" sz="2000" baseline="-25000" dirty="0"/>
              <a:t>i</a:t>
            </a:r>
            <a:r>
              <a:rPr lang="en-US" sz="2000" baseline="30000" dirty="0"/>
              <a:t>−1</a:t>
            </a:r>
            <a:r>
              <a:rPr lang="en-US" sz="2000" dirty="0"/>
              <a:t> , where both A</a:t>
            </a:r>
            <a:r>
              <a:rPr lang="en-US" sz="2000" baseline="-25000" dirty="0"/>
              <a:t>i</a:t>
            </a:r>
            <a:r>
              <a:rPr lang="en-US" sz="2000" dirty="0"/>
              <a:t> and B</a:t>
            </a:r>
            <a:r>
              <a:rPr lang="en-US" sz="2000" baseline="-25000" dirty="0"/>
              <a:t>i</a:t>
            </a:r>
            <a:r>
              <a:rPr lang="en-US" sz="2000" dirty="0"/>
              <a:t> are considered elements in the field GF(2</a:t>
            </a:r>
            <a:r>
              <a:rPr lang="en-US" sz="2000" baseline="30000" dirty="0"/>
              <a:t>8</a:t>
            </a:r>
            <a:r>
              <a:rPr lang="en-US" sz="2000" dirty="0"/>
              <a:t>) with the fixed irreducible polynomial P(x) = x</a:t>
            </a:r>
            <a:r>
              <a:rPr lang="en-US" sz="2000" baseline="30000" dirty="0"/>
              <a:t>8</a:t>
            </a:r>
            <a:r>
              <a:rPr lang="en-US" sz="2000" dirty="0"/>
              <a:t> + x</a:t>
            </a:r>
            <a:r>
              <a:rPr lang="en-US" sz="2000" baseline="30000" dirty="0"/>
              <a:t>4</a:t>
            </a:r>
            <a:r>
              <a:rPr lang="en-US" sz="2000" dirty="0"/>
              <a:t> + x</a:t>
            </a:r>
            <a:r>
              <a:rPr lang="en-US" sz="2000" baseline="30000" dirty="0"/>
              <a:t>3</a:t>
            </a:r>
            <a:r>
              <a:rPr lang="en-US" sz="2000" dirty="0"/>
              <a:t> + x + 1. A lookup table with all inverses is shown in Table 4.2</a:t>
            </a:r>
            <a:endParaRPr lang="en-US" sz="1800" dirty="0"/>
          </a:p>
          <a:p>
            <a:endParaRPr lang="en-US" sz="1800" dirty="0"/>
          </a:p>
        </p:txBody>
      </p:sp>
      <p:sp>
        <p:nvSpPr>
          <p:cNvPr id="4" name="Slide Number Placeholder 3">
            <a:extLst>
              <a:ext uri="{FF2B5EF4-FFF2-40B4-BE49-F238E27FC236}">
                <a16:creationId xmlns:a16="http://schemas.microsoft.com/office/drawing/2014/main" id="{618EB1E4-92BA-49A2-9744-869F4A158823}"/>
              </a:ext>
            </a:extLst>
          </p:cNvPr>
          <p:cNvSpPr>
            <a:spLocks noGrp="1"/>
          </p:cNvSpPr>
          <p:nvPr>
            <p:ph type="sldNum" sz="quarter" idx="10"/>
          </p:nvPr>
        </p:nvSpPr>
        <p:spPr/>
        <p:txBody>
          <a:bodyPr/>
          <a:lstStyle/>
          <a:p>
            <a:fld id="{237CFEF7-788F-4075-A3E8-ECA31F617BA2}" type="slidenum">
              <a:rPr lang="de-DE" altLang="en-US" smtClean="0"/>
              <a:pPr/>
              <a:t>16</a:t>
            </a:fld>
            <a:r>
              <a:rPr lang="de-DE" altLang="en-US"/>
              <a:t>/28</a:t>
            </a:r>
          </a:p>
        </p:txBody>
      </p:sp>
      <p:sp>
        <p:nvSpPr>
          <p:cNvPr id="5" name="Footer Placeholder 4">
            <a:extLst>
              <a:ext uri="{FF2B5EF4-FFF2-40B4-BE49-F238E27FC236}">
                <a16:creationId xmlns:a16="http://schemas.microsoft.com/office/drawing/2014/main" id="{7A6AD863-A41C-4038-8AAB-5B605233CC1C}"/>
              </a:ext>
            </a:extLst>
          </p:cNvPr>
          <p:cNvSpPr>
            <a:spLocks noGrp="1"/>
          </p:cNvSpPr>
          <p:nvPr>
            <p:ph type="ftr" sz="quarter" idx="11"/>
          </p:nvPr>
        </p:nvSpPr>
        <p:spPr/>
        <p:txBody>
          <a:bodyPr/>
          <a:lstStyle/>
          <a:p>
            <a:pPr>
              <a:defRPr/>
            </a:pPr>
            <a:r>
              <a:rPr lang="de-DE"/>
              <a:t>Chapter 4 of </a:t>
            </a:r>
            <a:r>
              <a:rPr lang="de-DE" i="1"/>
              <a:t>Understanding Cryptography</a:t>
            </a:r>
            <a:r>
              <a:rPr lang="de-DE"/>
              <a:t> by Christof Paar and Jan Pelzl</a:t>
            </a:r>
          </a:p>
        </p:txBody>
      </p:sp>
      <p:pic>
        <p:nvPicPr>
          <p:cNvPr id="7" name="Picture 6">
            <a:extLst>
              <a:ext uri="{FF2B5EF4-FFF2-40B4-BE49-F238E27FC236}">
                <a16:creationId xmlns:a16="http://schemas.microsoft.com/office/drawing/2014/main" id="{34E001B7-3185-487C-84F6-773B19914DC3}"/>
              </a:ext>
            </a:extLst>
          </p:cNvPr>
          <p:cNvPicPr>
            <a:picLocks noChangeAspect="1"/>
          </p:cNvPicPr>
          <p:nvPr/>
        </p:nvPicPr>
        <p:blipFill>
          <a:blip r:embed="rId2"/>
          <a:stretch>
            <a:fillRect/>
          </a:stretch>
        </p:blipFill>
        <p:spPr>
          <a:xfrm>
            <a:off x="1343472" y="1772816"/>
            <a:ext cx="8815136" cy="1460572"/>
          </a:xfrm>
          <a:prstGeom prst="rect">
            <a:avLst/>
          </a:prstGeom>
          <a:ln>
            <a:solidFill>
              <a:schemeClr val="accent1"/>
            </a:solidFill>
          </a:ln>
        </p:spPr>
      </p:pic>
    </p:spTree>
    <p:extLst>
      <p:ext uri="{BB962C8B-B14F-4D97-AF65-F5344CB8AC3E}">
        <p14:creationId xmlns:p14="http://schemas.microsoft.com/office/powerpoint/2010/main" val="2865932883"/>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1" y="322264"/>
            <a:ext cx="10939957" cy="1378544"/>
          </a:xfrm>
        </p:spPr>
        <p:txBody>
          <a:bodyPr/>
          <a:lstStyle/>
          <a:p>
            <a:pPr algn="just">
              <a:lnSpc>
                <a:spcPct val="150000"/>
              </a:lnSpc>
            </a:pPr>
            <a:r>
              <a:rPr lang="en-US" dirty="0"/>
              <a:t>Generate the multiplication table for the extension field GF(2</a:t>
            </a:r>
            <a:r>
              <a:rPr lang="en-US" baseline="30000" dirty="0"/>
              <a:t>3</a:t>
            </a:r>
            <a:r>
              <a:rPr lang="en-US" dirty="0"/>
              <a:t>) for the case</a:t>
            </a:r>
            <a:br>
              <a:rPr lang="en-US" dirty="0"/>
            </a:br>
            <a:r>
              <a:rPr lang="en-US" dirty="0"/>
              <a:t> that the irreducible polynomial is P(x)=x</a:t>
            </a:r>
            <a:r>
              <a:rPr lang="en-US" baseline="30000" dirty="0"/>
              <a:t>3</a:t>
            </a:r>
            <a:r>
              <a:rPr lang="en-US" dirty="0"/>
              <a:t>+x+1. The multiplication table is in this case a 8×8 table. (Remark: You can do this manually or write a program for it.</a:t>
            </a:r>
          </a:p>
        </p:txBody>
      </p:sp>
      <p:sp>
        <p:nvSpPr>
          <p:cNvPr id="4" name="Slide Number Placeholder 3"/>
          <p:cNvSpPr>
            <a:spLocks noGrp="1"/>
          </p:cNvSpPr>
          <p:nvPr>
            <p:ph type="sldNum" sz="quarter" idx="10"/>
          </p:nvPr>
        </p:nvSpPr>
        <p:spPr/>
        <p:txBody>
          <a:bodyPr/>
          <a:lstStyle/>
          <a:p>
            <a:fld id="{237CFEF7-788F-4075-A3E8-ECA31F617BA2}" type="slidenum">
              <a:rPr lang="de-DE" altLang="en-US" smtClean="0"/>
              <a:pPr/>
              <a:t>17</a:t>
            </a:fld>
            <a:r>
              <a:rPr lang="de-DE" altLang="en-US"/>
              <a:t>/28</a:t>
            </a:r>
          </a:p>
        </p:txBody>
      </p:sp>
      <p:sp>
        <p:nvSpPr>
          <p:cNvPr id="5" name="Footer Placeholder 4"/>
          <p:cNvSpPr>
            <a:spLocks noGrp="1"/>
          </p:cNvSpPr>
          <p:nvPr>
            <p:ph type="ftr" sz="quarter" idx="11"/>
          </p:nvPr>
        </p:nvSpPr>
        <p:spPr/>
        <p:txBody>
          <a:bodyPr/>
          <a:lstStyle/>
          <a:p>
            <a:pPr>
              <a:defRPr/>
            </a:pPr>
            <a:r>
              <a:rPr lang="de-DE"/>
              <a:t>Chapter 4 of </a:t>
            </a:r>
            <a:r>
              <a:rPr lang="de-DE" i="1"/>
              <a:t>Understanding Cryptography</a:t>
            </a:r>
            <a:r>
              <a:rPr lang="de-DE"/>
              <a:t> by Christof Paar and Jan Pelzl</a:t>
            </a:r>
          </a:p>
        </p:txBody>
      </p:sp>
      <p:pic>
        <p:nvPicPr>
          <p:cNvPr id="6" name="Picture 5"/>
          <p:cNvPicPr>
            <a:picLocks noChangeAspect="1"/>
          </p:cNvPicPr>
          <p:nvPr/>
        </p:nvPicPr>
        <p:blipFill>
          <a:blip r:embed="rId2"/>
          <a:stretch>
            <a:fillRect/>
          </a:stretch>
        </p:blipFill>
        <p:spPr>
          <a:xfrm>
            <a:off x="1115491" y="2060848"/>
            <a:ext cx="9961019" cy="3456384"/>
          </a:xfrm>
          <a:prstGeom prst="rect">
            <a:avLst/>
          </a:prstGeom>
          <a:ln>
            <a:solidFill>
              <a:srgbClr val="0066FF"/>
            </a:solidFill>
          </a:ln>
        </p:spPr>
      </p:pic>
    </p:spTree>
    <p:extLst>
      <p:ext uri="{BB962C8B-B14F-4D97-AF65-F5344CB8AC3E}">
        <p14:creationId xmlns:p14="http://schemas.microsoft.com/office/powerpoint/2010/main" val="1917363032"/>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EE147-0233-4813-8E65-DD7A27A9B11C}"/>
              </a:ext>
            </a:extLst>
          </p:cNvPr>
          <p:cNvSpPr>
            <a:spLocks noGrp="1"/>
          </p:cNvSpPr>
          <p:nvPr>
            <p:ph type="title"/>
          </p:nvPr>
        </p:nvSpPr>
        <p:spPr/>
        <p:txBody>
          <a:bodyPr/>
          <a:lstStyle/>
          <a:p>
            <a:r>
              <a:rPr lang="en-US" dirty="0"/>
              <a:t>Multiplicative inverse table in GF(2</a:t>
            </a:r>
            <a:r>
              <a:rPr lang="en-US" baseline="30000" dirty="0"/>
              <a:t>8</a:t>
            </a:r>
            <a:r>
              <a:rPr lang="en-US" dirty="0"/>
              <a:t>) for bytes </a:t>
            </a:r>
            <a:r>
              <a:rPr lang="en-US" i="1" dirty="0" err="1"/>
              <a:t>xy</a:t>
            </a:r>
            <a:r>
              <a:rPr lang="en-US" dirty="0"/>
              <a:t> used within the AES S-Box</a:t>
            </a:r>
          </a:p>
        </p:txBody>
      </p:sp>
      <p:sp>
        <p:nvSpPr>
          <p:cNvPr id="3" name="Content Placeholder 2">
            <a:extLst>
              <a:ext uri="{FF2B5EF4-FFF2-40B4-BE49-F238E27FC236}">
                <a16:creationId xmlns:a16="http://schemas.microsoft.com/office/drawing/2014/main" id="{024ABD7D-5647-4D43-B98A-4778EB7E3C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D04A90B-903A-42AC-BB90-2D7DE55D3A01}"/>
              </a:ext>
            </a:extLst>
          </p:cNvPr>
          <p:cNvSpPr>
            <a:spLocks noGrp="1"/>
          </p:cNvSpPr>
          <p:nvPr>
            <p:ph type="sldNum" sz="quarter" idx="10"/>
          </p:nvPr>
        </p:nvSpPr>
        <p:spPr/>
        <p:txBody>
          <a:bodyPr/>
          <a:lstStyle/>
          <a:p>
            <a:fld id="{237CFEF7-788F-4075-A3E8-ECA31F617BA2}" type="slidenum">
              <a:rPr lang="de-DE" altLang="en-US" smtClean="0"/>
              <a:pPr/>
              <a:t>18</a:t>
            </a:fld>
            <a:r>
              <a:rPr lang="de-DE" altLang="en-US"/>
              <a:t>/28</a:t>
            </a:r>
          </a:p>
        </p:txBody>
      </p:sp>
      <p:sp>
        <p:nvSpPr>
          <p:cNvPr id="5" name="Footer Placeholder 4">
            <a:extLst>
              <a:ext uri="{FF2B5EF4-FFF2-40B4-BE49-F238E27FC236}">
                <a16:creationId xmlns:a16="http://schemas.microsoft.com/office/drawing/2014/main" id="{3638484A-066D-46B8-8FC9-9E7224E8AB82}"/>
              </a:ext>
            </a:extLst>
          </p:cNvPr>
          <p:cNvSpPr>
            <a:spLocks noGrp="1"/>
          </p:cNvSpPr>
          <p:nvPr>
            <p:ph type="ftr" sz="quarter" idx="11"/>
          </p:nvPr>
        </p:nvSpPr>
        <p:spPr/>
        <p:txBody>
          <a:bodyPr/>
          <a:lstStyle/>
          <a:p>
            <a:pPr>
              <a:defRPr/>
            </a:pPr>
            <a:r>
              <a:rPr lang="de-DE"/>
              <a:t>Chapter 4 of </a:t>
            </a:r>
            <a:r>
              <a:rPr lang="de-DE" i="1"/>
              <a:t>Understanding Cryptography</a:t>
            </a:r>
            <a:r>
              <a:rPr lang="de-DE"/>
              <a:t> by Christof Paar and Jan Pelzl</a:t>
            </a:r>
          </a:p>
        </p:txBody>
      </p:sp>
      <p:pic>
        <p:nvPicPr>
          <p:cNvPr id="7" name="Picture 6">
            <a:extLst>
              <a:ext uri="{FF2B5EF4-FFF2-40B4-BE49-F238E27FC236}">
                <a16:creationId xmlns:a16="http://schemas.microsoft.com/office/drawing/2014/main" id="{AEAF5295-FE9F-4851-866A-C1CB43E44DF2}"/>
              </a:ext>
            </a:extLst>
          </p:cNvPr>
          <p:cNvPicPr>
            <a:picLocks noChangeAspect="1"/>
          </p:cNvPicPr>
          <p:nvPr/>
        </p:nvPicPr>
        <p:blipFill>
          <a:blip r:embed="rId2"/>
          <a:stretch>
            <a:fillRect/>
          </a:stretch>
        </p:blipFill>
        <p:spPr>
          <a:xfrm>
            <a:off x="767408" y="1053506"/>
            <a:ext cx="9785342" cy="5251028"/>
          </a:xfrm>
          <a:prstGeom prst="rect">
            <a:avLst/>
          </a:prstGeom>
          <a:ln>
            <a:solidFill>
              <a:srgbClr val="0066FF"/>
            </a:solidFill>
          </a:ln>
        </p:spPr>
      </p:pic>
    </p:spTree>
    <p:extLst>
      <p:ext uri="{BB962C8B-B14F-4D97-AF65-F5344CB8AC3E}">
        <p14:creationId xmlns:p14="http://schemas.microsoft.com/office/powerpoint/2010/main" val="8410657"/>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FB88A-3FAC-DF46-1F6B-F05601682536}"/>
              </a:ext>
            </a:extLst>
          </p:cNvPr>
          <p:cNvSpPr>
            <a:spLocks noGrp="1"/>
          </p:cNvSpPr>
          <p:nvPr>
            <p:ph type="title"/>
          </p:nvPr>
        </p:nvSpPr>
        <p:spPr/>
        <p:txBody>
          <a:bodyPr/>
          <a:lstStyle/>
          <a:p>
            <a:r>
              <a:rPr lang="en-US" sz="2000" dirty="0"/>
              <a:t>Mathematical description of the S-Box</a:t>
            </a:r>
          </a:p>
        </p:txBody>
      </p:sp>
      <p:sp>
        <p:nvSpPr>
          <p:cNvPr id="3" name="Content Placeholder 2">
            <a:extLst>
              <a:ext uri="{FF2B5EF4-FFF2-40B4-BE49-F238E27FC236}">
                <a16:creationId xmlns:a16="http://schemas.microsoft.com/office/drawing/2014/main" id="{C341396F-189E-2EC9-6471-6806B4FC397D}"/>
              </a:ext>
            </a:extLst>
          </p:cNvPr>
          <p:cNvSpPr>
            <a:spLocks noGrp="1"/>
          </p:cNvSpPr>
          <p:nvPr>
            <p:ph idx="1"/>
          </p:nvPr>
        </p:nvSpPr>
        <p:spPr>
          <a:xfrm>
            <a:off x="912285" y="1130300"/>
            <a:ext cx="10368291" cy="731675"/>
          </a:xfrm>
        </p:spPr>
        <p:txBody>
          <a:bodyPr/>
          <a:lstStyle/>
          <a:p>
            <a:r>
              <a:rPr lang="en-US" sz="2000" b="1" dirty="0"/>
              <a:t>In the second part of the substitution</a:t>
            </a:r>
            <a:r>
              <a:rPr lang="en-US" sz="2000" dirty="0"/>
              <a:t>, each byte B’ is multiplied by a constant bit matrix followed by the addition of a constant 8-bit vector. The operation is described by- </a:t>
            </a:r>
          </a:p>
        </p:txBody>
      </p:sp>
      <p:sp>
        <p:nvSpPr>
          <p:cNvPr id="4" name="Slide Number Placeholder 3">
            <a:extLst>
              <a:ext uri="{FF2B5EF4-FFF2-40B4-BE49-F238E27FC236}">
                <a16:creationId xmlns:a16="http://schemas.microsoft.com/office/drawing/2014/main" id="{28A28209-7B16-36E5-328B-FD6C8C4039BD}"/>
              </a:ext>
            </a:extLst>
          </p:cNvPr>
          <p:cNvSpPr>
            <a:spLocks noGrp="1"/>
          </p:cNvSpPr>
          <p:nvPr>
            <p:ph type="sldNum" sz="quarter" idx="10"/>
          </p:nvPr>
        </p:nvSpPr>
        <p:spPr/>
        <p:txBody>
          <a:bodyPr/>
          <a:lstStyle/>
          <a:p>
            <a:fld id="{237CFEF7-788F-4075-A3E8-ECA31F617BA2}" type="slidenum">
              <a:rPr lang="de-DE" altLang="en-US" smtClean="0"/>
              <a:pPr/>
              <a:t>19</a:t>
            </a:fld>
            <a:r>
              <a:rPr lang="de-DE" altLang="en-US"/>
              <a:t>/28</a:t>
            </a:r>
          </a:p>
        </p:txBody>
      </p:sp>
      <p:sp>
        <p:nvSpPr>
          <p:cNvPr id="5" name="Footer Placeholder 4">
            <a:extLst>
              <a:ext uri="{FF2B5EF4-FFF2-40B4-BE49-F238E27FC236}">
                <a16:creationId xmlns:a16="http://schemas.microsoft.com/office/drawing/2014/main" id="{A604E970-5CCC-2FF1-4241-3E24AB7C817F}"/>
              </a:ext>
            </a:extLst>
          </p:cNvPr>
          <p:cNvSpPr>
            <a:spLocks noGrp="1"/>
          </p:cNvSpPr>
          <p:nvPr>
            <p:ph type="ftr" sz="quarter" idx="11"/>
          </p:nvPr>
        </p:nvSpPr>
        <p:spPr/>
        <p:txBody>
          <a:bodyPr/>
          <a:lstStyle/>
          <a:p>
            <a:pPr>
              <a:defRPr/>
            </a:pPr>
            <a:r>
              <a:rPr lang="de-DE"/>
              <a:t>Chapter 4 of </a:t>
            </a:r>
            <a:r>
              <a:rPr lang="de-DE" i="1"/>
              <a:t>Understanding Cryptography</a:t>
            </a:r>
            <a:r>
              <a:rPr lang="de-DE"/>
              <a:t> by Christof Paar and Jan Pelzl</a:t>
            </a:r>
          </a:p>
        </p:txBody>
      </p:sp>
      <p:pic>
        <p:nvPicPr>
          <p:cNvPr id="7" name="Picture 6">
            <a:extLst>
              <a:ext uri="{FF2B5EF4-FFF2-40B4-BE49-F238E27FC236}">
                <a16:creationId xmlns:a16="http://schemas.microsoft.com/office/drawing/2014/main" id="{CA6631D0-6701-2578-AB85-D60AD218FA9F}"/>
              </a:ext>
            </a:extLst>
          </p:cNvPr>
          <p:cNvPicPr>
            <a:picLocks noChangeAspect="1"/>
          </p:cNvPicPr>
          <p:nvPr/>
        </p:nvPicPr>
        <p:blipFill>
          <a:blip r:embed="rId2"/>
          <a:stretch>
            <a:fillRect/>
          </a:stretch>
        </p:blipFill>
        <p:spPr>
          <a:xfrm>
            <a:off x="1775520" y="2018518"/>
            <a:ext cx="6866215" cy="3398815"/>
          </a:xfrm>
          <a:prstGeom prst="rect">
            <a:avLst/>
          </a:prstGeom>
          <a:ln>
            <a:solidFill>
              <a:srgbClr val="0066FF"/>
            </a:solidFill>
          </a:ln>
        </p:spPr>
      </p:pic>
      <p:sp>
        <p:nvSpPr>
          <p:cNvPr id="9" name="TextBox 8">
            <a:extLst>
              <a:ext uri="{FF2B5EF4-FFF2-40B4-BE49-F238E27FC236}">
                <a16:creationId xmlns:a16="http://schemas.microsoft.com/office/drawing/2014/main" id="{28AD57C6-1089-B0F4-8A1F-F82E374F9DBE}"/>
              </a:ext>
            </a:extLst>
          </p:cNvPr>
          <p:cNvSpPr txBox="1"/>
          <p:nvPr/>
        </p:nvSpPr>
        <p:spPr>
          <a:xfrm>
            <a:off x="575735" y="5541114"/>
            <a:ext cx="11136889" cy="646331"/>
          </a:xfrm>
          <a:prstGeom prst="rect">
            <a:avLst/>
          </a:prstGeom>
          <a:noFill/>
        </p:spPr>
        <p:txBody>
          <a:bodyPr wrap="square">
            <a:spAutoFit/>
          </a:bodyPr>
          <a:lstStyle/>
          <a:p>
            <a:r>
              <a:rPr lang="en-US" dirty="0"/>
              <a:t>Note that B’ = (b</a:t>
            </a:r>
            <a:r>
              <a:rPr lang="en-US" baseline="-25000" dirty="0"/>
              <a:t>7</a:t>
            </a:r>
            <a:r>
              <a:rPr lang="en-US" dirty="0"/>
              <a:t>,...,b</a:t>
            </a:r>
            <a:r>
              <a:rPr lang="en-US" baseline="-25000" dirty="0"/>
              <a:t>0</a:t>
            </a:r>
            <a:r>
              <a:rPr lang="en-US" dirty="0"/>
              <a:t>) is the bitwise vector representation of </a:t>
            </a:r>
            <a:r>
              <a:rPr lang="en-US" dirty="0" err="1"/>
              <a:t>B’</a:t>
            </a:r>
            <a:r>
              <a:rPr lang="en-US" baseline="-25000" dirty="0" err="1"/>
              <a:t>i</a:t>
            </a:r>
            <a:r>
              <a:rPr lang="en-US" dirty="0"/>
              <a:t> (x) = A</a:t>
            </a:r>
            <a:r>
              <a:rPr lang="en-US" baseline="30000" dirty="0"/>
              <a:t>−1</a:t>
            </a:r>
            <a:r>
              <a:rPr lang="en-US" baseline="-25000" dirty="0"/>
              <a:t>i</a:t>
            </a:r>
            <a:r>
              <a:rPr lang="en-US" dirty="0"/>
              <a:t>(x). This second step is referred to as affine mapping. Let’s look at an example of how the S-Box computations work</a:t>
            </a:r>
          </a:p>
        </p:txBody>
      </p:sp>
    </p:spTree>
    <p:extLst>
      <p:ext uri="{BB962C8B-B14F-4D97-AF65-F5344CB8AC3E}">
        <p14:creationId xmlns:p14="http://schemas.microsoft.com/office/powerpoint/2010/main" val="3816561260"/>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ußzeilenplatzhalter 4">
            <a:extLst>
              <a:ext uri="{FF2B5EF4-FFF2-40B4-BE49-F238E27FC236}">
                <a16:creationId xmlns:a16="http://schemas.microsoft.com/office/drawing/2014/main" id="{F0B26C4F-0799-4C25-8ACB-F59848992C0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Chapter 4 of </a:t>
            </a:r>
            <a:r>
              <a:rPr lang="en-US" altLang="en-US" i="1"/>
              <a:t>Understanding Cryptography </a:t>
            </a:r>
            <a:r>
              <a:rPr lang="en-US" altLang="en-US"/>
              <a:t>by Christof Paar and Jan Pelzl</a:t>
            </a:r>
            <a:endParaRPr lang="de-DE" altLang="en-US"/>
          </a:p>
        </p:txBody>
      </p:sp>
      <p:sp>
        <p:nvSpPr>
          <p:cNvPr id="19459" name="Rectangle 4">
            <a:extLst>
              <a:ext uri="{FF2B5EF4-FFF2-40B4-BE49-F238E27FC236}">
                <a16:creationId xmlns:a16="http://schemas.microsoft.com/office/drawing/2014/main" id="{C7688B17-EB4D-46EB-BF72-99BF4EB1819F}"/>
              </a:ext>
            </a:extLst>
          </p:cNvPr>
          <p:cNvSpPr>
            <a:spLocks noGrp="1" noChangeArrowheads="1"/>
          </p:cNvSpPr>
          <p:nvPr>
            <p:ph type="title"/>
          </p:nvPr>
        </p:nvSpPr>
        <p:spPr>
          <a:xfrm>
            <a:off x="1995488" y="322264"/>
            <a:ext cx="8204200" cy="515937"/>
          </a:xfrm>
        </p:spPr>
        <p:txBody>
          <a:bodyPr/>
          <a:lstStyle/>
          <a:p>
            <a:pPr>
              <a:buFont typeface="Webdings" panose="05030102010509060703" pitchFamily="18" charset="2"/>
              <a:buNone/>
            </a:pPr>
            <a:r>
              <a:rPr lang="de-DE" altLang="en-US" sz="2800"/>
              <a:t>Content of this Chapter</a:t>
            </a:r>
          </a:p>
        </p:txBody>
      </p:sp>
      <p:sp>
        <p:nvSpPr>
          <p:cNvPr id="19460" name="Rectangle 7">
            <a:extLst>
              <a:ext uri="{FF2B5EF4-FFF2-40B4-BE49-F238E27FC236}">
                <a16:creationId xmlns:a16="http://schemas.microsoft.com/office/drawing/2014/main" id="{D5F2C8EE-FFBB-49E7-B556-5AC2A5DBF1D5}"/>
              </a:ext>
            </a:extLst>
          </p:cNvPr>
          <p:cNvSpPr>
            <a:spLocks noGrp="1" noChangeArrowheads="1"/>
          </p:cNvSpPr>
          <p:nvPr>
            <p:ph type="body" idx="1"/>
          </p:nvPr>
        </p:nvSpPr>
        <p:spPr>
          <a:xfrm>
            <a:off x="1997126" y="1427013"/>
            <a:ext cx="7394575" cy="4501938"/>
          </a:xfrm>
          <a:noFill/>
        </p:spPr>
        <p:txBody>
          <a:bodyPr/>
          <a:lstStyle/>
          <a:p>
            <a:pPr marL="342900" indent="-342900"/>
            <a:r>
              <a:rPr lang="de-DE" altLang="en-US" sz="2000" b="1" dirty="0"/>
              <a:t>Overview of the AES algorithm</a:t>
            </a:r>
          </a:p>
          <a:p>
            <a:pPr marL="342900" indent="-342900"/>
            <a:r>
              <a:rPr lang="en-US" altLang="en-US" sz="2000" b="1" dirty="0"/>
              <a:t> </a:t>
            </a:r>
            <a:r>
              <a:rPr lang="en-US" altLang="en-US" sz="2000" dirty="0"/>
              <a:t>Some Mathematics: A Brief Introduction to Galois Fields</a:t>
            </a:r>
            <a:endParaRPr lang="de-DE" altLang="en-US" sz="2000" dirty="0"/>
          </a:p>
          <a:p>
            <a:pPr marL="342900" indent="-342900"/>
            <a:r>
              <a:rPr lang="de-DE" altLang="en-US" sz="2000" dirty="0"/>
              <a:t>Internal structure of AES</a:t>
            </a:r>
          </a:p>
          <a:p>
            <a:pPr marL="720725" lvl="1" indent="-342900"/>
            <a:r>
              <a:rPr lang="de-DE" altLang="en-US" sz="2000" dirty="0"/>
              <a:t>Byte Substitution layer</a:t>
            </a:r>
          </a:p>
          <a:p>
            <a:pPr marL="720725" lvl="1" indent="-342900"/>
            <a:r>
              <a:rPr lang="de-DE" altLang="en-US" sz="2000" dirty="0"/>
              <a:t>Diffusion layer</a:t>
            </a:r>
          </a:p>
          <a:p>
            <a:pPr marL="720725" lvl="1" indent="-342900"/>
            <a:r>
              <a:rPr lang="de-DE" altLang="en-US" sz="2000" dirty="0"/>
              <a:t>Key Addition layer</a:t>
            </a:r>
          </a:p>
          <a:p>
            <a:pPr marL="720725" lvl="1" indent="-342900"/>
            <a:r>
              <a:rPr lang="de-DE" altLang="en-US" sz="2000" dirty="0"/>
              <a:t>Key schedule</a:t>
            </a:r>
          </a:p>
          <a:p>
            <a:pPr marL="342900" indent="-342900"/>
            <a:r>
              <a:rPr lang="de-DE" altLang="en-US" sz="2000" dirty="0"/>
              <a:t>Decryption</a:t>
            </a:r>
          </a:p>
          <a:p>
            <a:pPr marL="342900" indent="-342900"/>
            <a:r>
              <a:rPr lang="de-DE" altLang="en-US" sz="2000" dirty="0"/>
              <a:t>Practical issues</a:t>
            </a:r>
          </a:p>
          <a:p>
            <a:pPr marL="342900" indent="-342900">
              <a:buNone/>
            </a:pPr>
            <a:endParaRPr lang="de-DE" altLang="en-US" sz="2000" dirty="0"/>
          </a:p>
        </p:txBody>
      </p:sp>
      <p:sp>
        <p:nvSpPr>
          <p:cNvPr id="19461" name="Foliennummernplatzhalter 6">
            <a:extLst>
              <a:ext uri="{FF2B5EF4-FFF2-40B4-BE49-F238E27FC236}">
                <a16:creationId xmlns:a16="http://schemas.microsoft.com/office/drawing/2014/main" id="{25F9D68A-AE6F-4968-BB03-07C6C483E69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971FD9E-C9F5-4562-8894-C8CABE7A9F40}" type="slidenum">
              <a:rPr lang="de-DE" altLang="en-US">
                <a:solidFill>
                  <a:srgbClr val="394073"/>
                </a:solidFill>
              </a:rPr>
              <a:pPr/>
              <a:t>2</a:t>
            </a:fld>
            <a:r>
              <a:rPr lang="de-DE" altLang="en-US">
                <a:solidFill>
                  <a:srgbClr val="394073"/>
                </a:solidFill>
              </a:rPr>
              <a:t>/28</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74C81-958D-4FD1-8C2D-7B0A0F3A5CFA}"/>
              </a:ext>
            </a:extLst>
          </p:cNvPr>
          <p:cNvSpPr>
            <a:spLocks noGrp="1"/>
          </p:cNvSpPr>
          <p:nvPr>
            <p:ph type="title"/>
          </p:nvPr>
        </p:nvSpPr>
        <p:spPr/>
        <p:txBody>
          <a:bodyPr/>
          <a:lstStyle/>
          <a:p>
            <a:r>
              <a:rPr lang="en-US" sz="2400" dirty="0"/>
              <a:t>Example</a:t>
            </a:r>
            <a:endParaRPr lang="en-US" sz="2000" dirty="0"/>
          </a:p>
        </p:txBody>
      </p:sp>
      <p:sp>
        <p:nvSpPr>
          <p:cNvPr id="4" name="Slide Number Placeholder 3">
            <a:extLst>
              <a:ext uri="{FF2B5EF4-FFF2-40B4-BE49-F238E27FC236}">
                <a16:creationId xmlns:a16="http://schemas.microsoft.com/office/drawing/2014/main" id="{7113C3B9-EE6B-40D4-986F-40199C519A37}"/>
              </a:ext>
            </a:extLst>
          </p:cNvPr>
          <p:cNvSpPr>
            <a:spLocks noGrp="1"/>
          </p:cNvSpPr>
          <p:nvPr>
            <p:ph type="sldNum" sz="quarter" idx="10"/>
          </p:nvPr>
        </p:nvSpPr>
        <p:spPr/>
        <p:txBody>
          <a:bodyPr/>
          <a:lstStyle/>
          <a:p>
            <a:fld id="{237CFEF7-788F-4075-A3E8-ECA31F617BA2}" type="slidenum">
              <a:rPr lang="de-DE" altLang="en-US" smtClean="0"/>
              <a:pPr/>
              <a:t>20</a:t>
            </a:fld>
            <a:r>
              <a:rPr lang="de-DE" altLang="en-US"/>
              <a:t>/28</a:t>
            </a:r>
          </a:p>
        </p:txBody>
      </p:sp>
      <p:sp>
        <p:nvSpPr>
          <p:cNvPr id="5" name="Footer Placeholder 4">
            <a:extLst>
              <a:ext uri="{FF2B5EF4-FFF2-40B4-BE49-F238E27FC236}">
                <a16:creationId xmlns:a16="http://schemas.microsoft.com/office/drawing/2014/main" id="{31BEB0BA-A515-4697-B04D-5ECB3B14A816}"/>
              </a:ext>
            </a:extLst>
          </p:cNvPr>
          <p:cNvSpPr>
            <a:spLocks noGrp="1"/>
          </p:cNvSpPr>
          <p:nvPr>
            <p:ph type="ftr" sz="quarter" idx="11"/>
          </p:nvPr>
        </p:nvSpPr>
        <p:spPr/>
        <p:txBody>
          <a:bodyPr/>
          <a:lstStyle/>
          <a:p>
            <a:pPr>
              <a:defRPr/>
            </a:pPr>
            <a:r>
              <a:rPr lang="de-DE"/>
              <a:t>Chapter 4 of </a:t>
            </a:r>
            <a:r>
              <a:rPr lang="de-DE" i="1"/>
              <a:t>Understanding Cryptography</a:t>
            </a:r>
            <a:r>
              <a:rPr lang="de-DE"/>
              <a:t> by Christof Paar and Jan Pelzl</a:t>
            </a:r>
          </a:p>
        </p:txBody>
      </p:sp>
      <p:pic>
        <p:nvPicPr>
          <p:cNvPr id="7" name="Picture 6">
            <a:extLst>
              <a:ext uri="{FF2B5EF4-FFF2-40B4-BE49-F238E27FC236}">
                <a16:creationId xmlns:a16="http://schemas.microsoft.com/office/drawing/2014/main" id="{0C2DE59A-2CE8-4438-B8EE-F3E0DB17A202}"/>
              </a:ext>
            </a:extLst>
          </p:cNvPr>
          <p:cNvPicPr>
            <a:picLocks noChangeAspect="1"/>
          </p:cNvPicPr>
          <p:nvPr/>
        </p:nvPicPr>
        <p:blipFill>
          <a:blip r:embed="rId2"/>
          <a:stretch>
            <a:fillRect/>
          </a:stretch>
        </p:blipFill>
        <p:spPr>
          <a:xfrm>
            <a:off x="8956152" y="322264"/>
            <a:ext cx="2324424" cy="314369"/>
          </a:xfrm>
          <a:prstGeom prst="rect">
            <a:avLst/>
          </a:prstGeom>
        </p:spPr>
      </p:pic>
      <p:pic>
        <p:nvPicPr>
          <p:cNvPr id="8" name="Picture 7">
            <a:extLst>
              <a:ext uri="{FF2B5EF4-FFF2-40B4-BE49-F238E27FC236}">
                <a16:creationId xmlns:a16="http://schemas.microsoft.com/office/drawing/2014/main" id="{1092C960-B929-02AB-C65C-E4E61FEC9E32}"/>
              </a:ext>
            </a:extLst>
          </p:cNvPr>
          <p:cNvPicPr>
            <a:picLocks noChangeAspect="1"/>
          </p:cNvPicPr>
          <p:nvPr/>
        </p:nvPicPr>
        <p:blipFill>
          <a:blip r:embed="rId3"/>
          <a:stretch>
            <a:fillRect/>
          </a:stretch>
        </p:blipFill>
        <p:spPr>
          <a:xfrm>
            <a:off x="352631" y="1124744"/>
            <a:ext cx="11486738" cy="4320480"/>
          </a:xfrm>
          <a:prstGeom prst="rect">
            <a:avLst/>
          </a:prstGeom>
          <a:ln>
            <a:solidFill>
              <a:schemeClr val="accent1"/>
            </a:solidFill>
          </a:ln>
        </p:spPr>
      </p:pic>
    </p:spTree>
    <p:extLst>
      <p:ext uri="{BB962C8B-B14F-4D97-AF65-F5344CB8AC3E}">
        <p14:creationId xmlns:p14="http://schemas.microsoft.com/office/powerpoint/2010/main" val="463481591"/>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C8D46-1C19-4D64-8D05-39A023A79A1B}"/>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8CCDFFD2-1746-4D62-A069-67638268794A}"/>
              </a:ext>
            </a:extLst>
          </p:cNvPr>
          <p:cNvSpPr>
            <a:spLocks noGrp="1"/>
          </p:cNvSpPr>
          <p:nvPr>
            <p:ph idx="1"/>
          </p:nvPr>
        </p:nvSpPr>
        <p:spPr>
          <a:xfrm>
            <a:off x="912285" y="1130300"/>
            <a:ext cx="10368291" cy="1835759"/>
          </a:xfrm>
        </p:spPr>
        <p:txBody>
          <a:bodyPr/>
          <a:lstStyle/>
          <a:p>
            <a:r>
              <a:rPr lang="en-US" sz="1800" dirty="0"/>
              <a:t>The advantage of using inversion in GF(2</a:t>
            </a:r>
            <a:r>
              <a:rPr lang="en-US" sz="1800" baseline="30000" dirty="0"/>
              <a:t>8</a:t>
            </a:r>
            <a:r>
              <a:rPr lang="en-US" sz="1800" dirty="0"/>
              <a:t>) as the core function of the Byte Substitution layer is that </a:t>
            </a:r>
          </a:p>
          <a:p>
            <a:pPr lvl="1"/>
            <a:r>
              <a:rPr lang="en-US" sz="1800" dirty="0"/>
              <a:t>It provides a high degree of nonlinearity, which in turn provides optimum protection against some of the strongest known analytical attacks. </a:t>
            </a:r>
          </a:p>
          <a:p>
            <a:pPr lvl="1"/>
            <a:r>
              <a:rPr lang="en-US" sz="1800" dirty="0"/>
              <a:t>The affine step “</a:t>
            </a:r>
            <a:r>
              <a:rPr lang="en-US" sz="1800" dirty="0">
                <a:solidFill>
                  <a:srgbClr val="FF0000"/>
                </a:solidFill>
              </a:rPr>
              <a:t>destroys</a:t>
            </a:r>
            <a:r>
              <a:rPr lang="en-US" sz="1800" dirty="0"/>
              <a:t>” the algebraic structure of the Galois field, which in turn is needed to prevent attacks that would exploit the finite field inversion</a:t>
            </a:r>
          </a:p>
        </p:txBody>
      </p:sp>
      <p:sp>
        <p:nvSpPr>
          <p:cNvPr id="4" name="Slide Number Placeholder 3">
            <a:extLst>
              <a:ext uri="{FF2B5EF4-FFF2-40B4-BE49-F238E27FC236}">
                <a16:creationId xmlns:a16="http://schemas.microsoft.com/office/drawing/2014/main" id="{A3844BF7-516D-4782-8762-0CCCC0E5049A}"/>
              </a:ext>
            </a:extLst>
          </p:cNvPr>
          <p:cNvSpPr>
            <a:spLocks noGrp="1"/>
          </p:cNvSpPr>
          <p:nvPr>
            <p:ph type="sldNum" sz="quarter" idx="10"/>
          </p:nvPr>
        </p:nvSpPr>
        <p:spPr/>
        <p:txBody>
          <a:bodyPr/>
          <a:lstStyle/>
          <a:p>
            <a:fld id="{237CFEF7-788F-4075-A3E8-ECA31F617BA2}" type="slidenum">
              <a:rPr lang="de-DE" altLang="en-US" smtClean="0"/>
              <a:pPr/>
              <a:t>21</a:t>
            </a:fld>
            <a:r>
              <a:rPr lang="de-DE" altLang="en-US"/>
              <a:t>/28</a:t>
            </a:r>
          </a:p>
        </p:txBody>
      </p:sp>
      <p:sp>
        <p:nvSpPr>
          <p:cNvPr id="5" name="Footer Placeholder 4">
            <a:extLst>
              <a:ext uri="{FF2B5EF4-FFF2-40B4-BE49-F238E27FC236}">
                <a16:creationId xmlns:a16="http://schemas.microsoft.com/office/drawing/2014/main" id="{AE62DEC4-8993-4876-8925-DA9927559373}"/>
              </a:ext>
            </a:extLst>
          </p:cNvPr>
          <p:cNvSpPr>
            <a:spLocks noGrp="1"/>
          </p:cNvSpPr>
          <p:nvPr>
            <p:ph type="ftr" sz="quarter" idx="11"/>
          </p:nvPr>
        </p:nvSpPr>
        <p:spPr/>
        <p:txBody>
          <a:bodyPr/>
          <a:lstStyle/>
          <a:p>
            <a:pPr>
              <a:defRPr/>
            </a:pPr>
            <a:r>
              <a:rPr lang="de-DE"/>
              <a:t>Chapter 4 of </a:t>
            </a:r>
            <a:r>
              <a:rPr lang="de-DE" i="1"/>
              <a:t>Understanding Cryptography</a:t>
            </a:r>
            <a:r>
              <a:rPr lang="de-DE"/>
              <a:t> by Christof Paar and Jan Pelzl</a:t>
            </a:r>
          </a:p>
        </p:txBody>
      </p:sp>
    </p:spTree>
    <p:extLst>
      <p:ext uri="{BB962C8B-B14F-4D97-AF65-F5344CB8AC3E}">
        <p14:creationId xmlns:p14="http://schemas.microsoft.com/office/powerpoint/2010/main" val="1578241394"/>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el 1">
            <a:extLst>
              <a:ext uri="{FF2B5EF4-FFF2-40B4-BE49-F238E27FC236}">
                <a16:creationId xmlns:a16="http://schemas.microsoft.com/office/drawing/2014/main" id="{040CB3AC-D298-4E66-B6B5-503D2DB9A809}"/>
              </a:ext>
            </a:extLst>
          </p:cNvPr>
          <p:cNvSpPr>
            <a:spLocks noGrp="1"/>
          </p:cNvSpPr>
          <p:nvPr>
            <p:ph type="title"/>
          </p:nvPr>
        </p:nvSpPr>
        <p:spPr/>
        <p:txBody>
          <a:bodyPr/>
          <a:lstStyle/>
          <a:p>
            <a:r>
              <a:rPr lang="de-DE" altLang="en-US" sz="2400" dirty="0">
                <a:solidFill>
                  <a:srgbClr val="FF0000"/>
                </a:solidFill>
              </a:rPr>
              <a:t>Diffusion Layer</a:t>
            </a:r>
          </a:p>
        </p:txBody>
      </p:sp>
      <p:sp>
        <p:nvSpPr>
          <p:cNvPr id="28675" name="Inhaltsplatzhalter 2">
            <a:extLst>
              <a:ext uri="{FF2B5EF4-FFF2-40B4-BE49-F238E27FC236}">
                <a16:creationId xmlns:a16="http://schemas.microsoft.com/office/drawing/2014/main" id="{CF64EA33-5B5A-4B03-83A9-B3A641324011}"/>
              </a:ext>
            </a:extLst>
          </p:cNvPr>
          <p:cNvSpPr>
            <a:spLocks noGrp="1"/>
          </p:cNvSpPr>
          <p:nvPr>
            <p:ph idx="1"/>
          </p:nvPr>
        </p:nvSpPr>
        <p:spPr>
          <a:xfrm>
            <a:off x="912285" y="1130300"/>
            <a:ext cx="6050691" cy="4674998"/>
          </a:xfrm>
        </p:spPr>
        <p:txBody>
          <a:bodyPr/>
          <a:lstStyle/>
          <a:p>
            <a:pPr>
              <a:buFontTx/>
              <a:buNone/>
            </a:pPr>
            <a:r>
              <a:rPr lang="de-DE" altLang="en-US" sz="1800" dirty="0"/>
              <a:t>The Diffusion layer has two transformation</a:t>
            </a:r>
          </a:p>
          <a:p>
            <a:pPr>
              <a:buFontTx/>
              <a:buNone/>
            </a:pPr>
            <a:endParaRPr lang="de-DE" altLang="en-US" sz="1800" dirty="0"/>
          </a:p>
          <a:p>
            <a:r>
              <a:rPr lang="de-DE" altLang="en-US" sz="1800" dirty="0"/>
              <a:t>Provides diffusion over all input state bits</a:t>
            </a:r>
            <a:endParaRPr lang="de-DE" altLang="en-US" sz="1800" i="1" baseline="-25000" dirty="0"/>
          </a:p>
          <a:p>
            <a:r>
              <a:rPr lang="de-DE" altLang="en-US" sz="1800" dirty="0"/>
              <a:t>Consists of two sublayers:</a:t>
            </a:r>
          </a:p>
          <a:p>
            <a:pPr lvl="1"/>
            <a:r>
              <a:rPr lang="de-DE" altLang="en-US" sz="1800" b="1" dirty="0"/>
              <a:t>ShiftRows Sublayer</a:t>
            </a:r>
            <a:r>
              <a:rPr lang="de-DE" altLang="en-US" sz="1800" dirty="0"/>
              <a:t>: Permutation of the data on a byte level</a:t>
            </a:r>
          </a:p>
          <a:p>
            <a:pPr lvl="1"/>
            <a:r>
              <a:rPr lang="de-DE" altLang="en-US" sz="1800" b="1" dirty="0"/>
              <a:t>MixColumn Sublayer</a:t>
            </a:r>
            <a:r>
              <a:rPr lang="de-DE" altLang="en-US" sz="1800" dirty="0"/>
              <a:t>: Matrix operation which combines (</a:t>
            </a:r>
            <a:r>
              <a:rPr lang="en-US" altLang="en-US" sz="1800" dirty="0"/>
              <a:t>“mixes”)</a:t>
            </a:r>
            <a:r>
              <a:rPr lang="de-DE" altLang="en-US" sz="1800" dirty="0"/>
              <a:t> blocks of four bytes</a:t>
            </a:r>
          </a:p>
          <a:p>
            <a:endParaRPr lang="de-DE" altLang="en-US" sz="1800" dirty="0"/>
          </a:p>
          <a:p>
            <a:r>
              <a:rPr lang="de-DE" altLang="en-US" sz="1800" dirty="0"/>
              <a:t>performs a linear operation on state matrices </a:t>
            </a:r>
            <a:r>
              <a:rPr lang="de-DE" altLang="en-US" sz="1800" i="1" dirty="0"/>
              <a:t>A</a:t>
            </a:r>
            <a:r>
              <a:rPr lang="de-DE" altLang="en-US" sz="1800" dirty="0"/>
              <a:t>, </a:t>
            </a:r>
            <a:r>
              <a:rPr lang="de-DE" altLang="en-US" sz="1800" i="1" dirty="0"/>
              <a:t>B</a:t>
            </a:r>
            <a:r>
              <a:rPr lang="de-DE" altLang="en-US" sz="1800" dirty="0"/>
              <a:t>, i.e.,</a:t>
            </a:r>
            <a:br>
              <a:rPr lang="de-DE" altLang="en-US" sz="1800" dirty="0"/>
            </a:br>
            <a:r>
              <a:rPr lang="de-DE" altLang="en-US" sz="1800" dirty="0"/>
              <a:t>	          DIFF(</a:t>
            </a:r>
            <a:r>
              <a:rPr lang="de-DE" altLang="en-US" sz="1800" i="1" dirty="0"/>
              <a:t>A</a:t>
            </a:r>
            <a:r>
              <a:rPr lang="de-DE" altLang="en-US" sz="1800" dirty="0"/>
              <a:t>) + DIFF(</a:t>
            </a:r>
            <a:r>
              <a:rPr lang="de-DE" altLang="en-US" sz="1800" i="1" dirty="0"/>
              <a:t>B</a:t>
            </a:r>
            <a:r>
              <a:rPr lang="de-DE" altLang="en-US" sz="1800" dirty="0"/>
              <a:t>) = DIFF(</a:t>
            </a:r>
            <a:r>
              <a:rPr lang="de-DE" altLang="en-US" sz="1800" i="1" dirty="0"/>
              <a:t>A</a:t>
            </a:r>
            <a:r>
              <a:rPr lang="de-DE" altLang="en-US" sz="1800" dirty="0"/>
              <a:t> + </a:t>
            </a:r>
            <a:r>
              <a:rPr lang="de-DE" altLang="en-US" sz="1800" i="1" dirty="0"/>
              <a:t>B</a:t>
            </a:r>
            <a:r>
              <a:rPr lang="de-DE" altLang="en-US" sz="1800" dirty="0"/>
              <a:t>)</a:t>
            </a:r>
          </a:p>
          <a:p>
            <a:endParaRPr lang="de-DE" altLang="en-US" sz="1800" dirty="0"/>
          </a:p>
        </p:txBody>
      </p:sp>
      <p:sp>
        <p:nvSpPr>
          <p:cNvPr id="28679" name="Foliennummernplatzhalter 8">
            <a:extLst>
              <a:ext uri="{FF2B5EF4-FFF2-40B4-BE49-F238E27FC236}">
                <a16:creationId xmlns:a16="http://schemas.microsoft.com/office/drawing/2014/main" id="{70F23791-F503-4C29-BD45-E322317C6B8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25DDC3C-EC1D-4C5C-9DE5-88842FBB3CBB}" type="slidenum">
              <a:rPr lang="de-DE" altLang="en-US">
                <a:solidFill>
                  <a:srgbClr val="394073"/>
                </a:solidFill>
              </a:rPr>
              <a:pPr/>
              <a:t>22</a:t>
            </a:fld>
            <a:r>
              <a:rPr lang="de-DE" altLang="en-US">
                <a:solidFill>
                  <a:srgbClr val="394073"/>
                </a:solidFill>
              </a:rPr>
              <a:t>/28</a:t>
            </a:r>
          </a:p>
        </p:txBody>
      </p:sp>
      <p:sp>
        <p:nvSpPr>
          <p:cNvPr id="28676" name="Fußzeilenplatzhalter 4">
            <a:extLst>
              <a:ext uri="{FF2B5EF4-FFF2-40B4-BE49-F238E27FC236}">
                <a16:creationId xmlns:a16="http://schemas.microsoft.com/office/drawing/2014/main" id="{BCA9669E-736B-415F-B6B8-0FC47ED9BFC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en-US"/>
              <a:t>Chapter 4 of </a:t>
            </a:r>
            <a:r>
              <a:rPr lang="de-DE" altLang="en-US" i="1"/>
              <a:t>Understanding Cryptography</a:t>
            </a:r>
            <a:r>
              <a:rPr lang="de-DE" altLang="en-US"/>
              <a:t> by Christof Paar and Jan Pelzl</a:t>
            </a:r>
          </a:p>
        </p:txBody>
      </p:sp>
      <p:pic>
        <p:nvPicPr>
          <p:cNvPr id="28677" name="Inhaltsplatzhalter 5" descr="aes_round.png">
            <a:extLst>
              <a:ext uri="{FF2B5EF4-FFF2-40B4-BE49-F238E27FC236}">
                <a16:creationId xmlns:a16="http://schemas.microsoft.com/office/drawing/2014/main" id="{110DDA4B-126F-485C-B4A0-1CD2C99FF60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62988" y="548680"/>
            <a:ext cx="4649636" cy="3893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Rechteck 8">
            <a:extLst>
              <a:ext uri="{FF2B5EF4-FFF2-40B4-BE49-F238E27FC236}">
                <a16:creationId xmlns:a16="http://schemas.microsoft.com/office/drawing/2014/main" id="{BB8B4482-0859-4DD0-9FED-281BBCF24595}"/>
              </a:ext>
            </a:extLst>
          </p:cNvPr>
          <p:cNvSpPr>
            <a:spLocks noChangeArrowheads="1"/>
          </p:cNvSpPr>
          <p:nvPr/>
        </p:nvSpPr>
        <p:spPr bwMode="auto">
          <a:xfrm>
            <a:off x="6962976" y="828080"/>
            <a:ext cx="4749648" cy="1304776"/>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de-DE" altLang="en-US"/>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Inhaltsplatzhalter 5" descr="aes_round.png">
            <a:extLst>
              <a:ext uri="{FF2B5EF4-FFF2-40B4-BE49-F238E27FC236}">
                <a16:creationId xmlns:a16="http://schemas.microsoft.com/office/drawing/2014/main" id="{C38E4E6F-7472-4454-AD84-D402E420844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22950" y="21728"/>
            <a:ext cx="4757076" cy="3983335"/>
          </a:xfrm>
          <a:prstGeom prst="rect">
            <a:avLst/>
          </a:prstGeom>
          <a:noFill/>
          <a:ln w="9525">
            <a:solidFill>
              <a:srgbClr val="0066FF"/>
            </a:solidFill>
            <a:miter lim="800000"/>
            <a:headEnd/>
            <a:tailEnd/>
          </a:ln>
          <a:extLst>
            <a:ext uri="{909E8E84-426E-40DD-AFC4-6F175D3DCCD1}">
              <a14:hiddenFill xmlns:a14="http://schemas.microsoft.com/office/drawing/2010/main">
                <a:solidFill>
                  <a:srgbClr val="FFFFFF"/>
                </a:solidFill>
              </a14:hiddenFill>
            </a:ext>
          </a:extLst>
        </p:spPr>
      </p:pic>
      <p:sp>
        <p:nvSpPr>
          <p:cNvPr id="29699" name="Titel 1">
            <a:extLst>
              <a:ext uri="{FF2B5EF4-FFF2-40B4-BE49-F238E27FC236}">
                <a16:creationId xmlns:a16="http://schemas.microsoft.com/office/drawing/2014/main" id="{656BCEC9-C4C5-490D-A976-72234BA6429F}"/>
              </a:ext>
            </a:extLst>
          </p:cNvPr>
          <p:cNvSpPr>
            <a:spLocks noGrp="1"/>
          </p:cNvSpPr>
          <p:nvPr>
            <p:ph type="title"/>
          </p:nvPr>
        </p:nvSpPr>
        <p:spPr/>
        <p:txBody>
          <a:bodyPr/>
          <a:lstStyle/>
          <a:p>
            <a:r>
              <a:rPr lang="de-DE" altLang="en-US" sz="2400" dirty="0">
                <a:effectLst>
                  <a:outerShdw blurRad="38100" dist="38100" dir="2700000" algn="tl">
                    <a:srgbClr val="000000">
                      <a:alpha val="43137"/>
                    </a:srgbClr>
                  </a:outerShdw>
                </a:effectLst>
              </a:rPr>
              <a:t>ShiftRows Sublayer</a:t>
            </a:r>
          </a:p>
        </p:txBody>
      </p:sp>
      <p:sp>
        <p:nvSpPr>
          <p:cNvPr id="29700" name="Inhaltsplatzhalter 2">
            <a:extLst>
              <a:ext uri="{FF2B5EF4-FFF2-40B4-BE49-F238E27FC236}">
                <a16:creationId xmlns:a16="http://schemas.microsoft.com/office/drawing/2014/main" id="{C350DC75-3DA2-4916-8BDC-C99C251D485F}"/>
              </a:ext>
            </a:extLst>
          </p:cNvPr>
          <p:cNvSpPr>
            <a:spLocks noGrp="1"/>
          </p:cNvSpPr>
          <p:nvPr>
            <p:ph idx="1"/>
          </p:nvPr>
        </p:nvSpPr>
        <p:spPr>
          <a:xfrm>
            <a:off x="479377" y="1130300"/>
            <a:ext cx="10801200" cy="5179020"/>
          </a:xfrm>
        </p:spPr>
        <p:txBody>
          <a:bodyPr/>
          <a:lstStyle/>
          <a:p>
            <a:r>
              <a:rPr lang="de-DE" altLang="en-US" dirty="0"/>
              <a:t>Rows of the state matrix are shifted cyclically:</a:t>
            </a:r>
          </a:p>
          <a:p>
            <a:endParaRPr lang="de-DE" altLang="en-US" dirty="0"/>
          </a:p>
          <a:p>
            <a:pPr>
              <a:buFontTx/>
              <a:buNone/>
            </a:pPr>
            <a:r>
              <a:rPr lang="de-DE" altLang="en-US" dirty="0"/>
              <a:t>		Input matrix </a:t>
            </a:r>
          </a:p>
          <a:p>
            <a:pPr>
              <a:buFontTx/>
              <a:buNone/>
            </a:pPr>
            <a:endParaRPr lang="de-DE" altLang="en-US" dirty="0"/>
          </a:p>
          <a:p>
            <a:pPr>
              <a:buFontTx/>
              <a:buNone/>
            </a:pPr>
            <a:endParaRPr lang="de-DE" altLang="en-US" dirty="0"/>
          </a:p>
          <a:p>
            <a:pPr>
              <a:buFontTx/>
              <a:buNone/>
            </a:pPr>
            <a:endParaRPr lang="de-DE" altLang="en-US" dirty="0"/>
          </a:p>
          <a:p>
            <a:pPr>
              <a:buFontTx/>
              <a:buNone/>
            </a:pPr>
            <a:endParaRPr lang="de-DE" altLang="en-US" dirty="0"/>
          </a:p>
          <a:p>
            <a:pPr>
              <a:buFontTx/>
              <a:buNone/>
            </a:pPr>
            <a:r>
              <a:rPr lang="de-DE" altLang="en-US" dirty="0"/>
              <a:t>		Output matrix			</a:t>
            </a:r>
          </a:p>
        </p:txBody>
      </p:sp>
      <p:sp>
        <p:nvSpPr>
          <p:cNvPr id="29759" name="Foliennummernplatzhalter 13">
            <a:extLst>
              <a:ext uri="{FF2B5EF4-FFF2-40B4-BE49-F238E27FC236}">
                <a16:creationId xmlns:a16="http://schemas.microsoft.com/office/drawing/2014/main" id="{7BA65755-9685-4196-A52A-9436D97675B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89F8C73-2185-44D3-B39F-3CFEE2B3FF9B}" type="slidenum">
              <a:rPr lang="de-DE" altLang="en-US">
                <a:solidFill>
                  <a:srgbClr val="394073"/>
                </a:solidFill>
              </a:rPr>
              <a:pPr/>
              <a:t>23</a:t>
            </a:fld>
            <a:r>
              <a:rPr lang="de-DE" altLang="en-US">
                <a:solidFill>
                  <a:srgbClr val="394073"/>
                </a:solidFill>
              </a:rPr>
              <a:t>/28</a:t>
            </a:r>
          </a:p>
        </p:txBody>
      </p:sp>
      <p:sp>
        <p:nvSpPr>
          <p:cNvPr id="29701" name="Fußzeilenplatzhalter 4">
            <a:extLst>
              <a:ext uri="{FF2B5EF4-FFF2-40B4-BE49-F238E27FC236}">
                <a16:creationId xmlns:a16="http://schemas.microsoft.com/office/drawing/2014/main" id="{FE4EE59B-A7B9-4B4C-AFBD-5444345C89A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en-US"/>
              <a:t>Chapter 4 of </a:t>
            </a:r>
            <a:r>
              <a:rPr lang="de-DE" altLang="en-US" i="1"/>
              <a:t>Understanding Cryptography</a:t>
            </a:r>
            <a:r>
              <a:rPr lang="de-DE" altLang="en-US"/>
              <a:t> by Christof Paar and Jan Pelzl</a:t>
            </a:r>
          </a:p>
        </p:txBody>
      </p:sp>
      <p:sp>
        <p:nvSpPr>
          <p:cNvPr id="29702" name="Rechteck 8">
            <a:extLst>
              <a:ext uri="{FF2B5EF4-FFF2-40B4-BE49-F238E27FC236}">
                <a16:creationId xmlns:a16="http://schemas.microsoft.com/office/drawing/2014/main" id="{DAEF4311-2C6D-459E-AEF1-239CF0476A98}"/>
              </a:ext>
            </a:extLst>
          </p:cNvPr>
          <p:cNvSpPr>
            <a:spLocks noChangeArrowheads="1"/>
          </p:cNvSpPr>
          <p:nvPr/>
        </p:nvSpPr>
        <p:spPr bwMode="auto">
          <a:xfrm>
            <a:off x="8067676" y="636588"/>
            <a:ext cx="2314575" cy="869950"/>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de-DE" altLang="en-US"/>
          </a:p>
        </p:txBody>
      </p:sp>
      <p:sp>
        <p:nvSpPr>
          <p:cNvPr id="29703" name="Rechteck 8">
            <a:extLst>
              <a:ext uri="{FF2B5EF4-FFF2-40B4-BE49-F238E27FC236}">
                <a16:creationId xmlns:a16="http://schemas.microsoft.com/office/drawing/2014/main" id="{40181BA3-915E-4D2E-A70C-95FDBB068FCE}"/>
              </a:ext>
            </a:extLst>
          </p:cNvPr>
          <p:cNvSpPr>
            <a:spLocks noChangeArrowheads="1"/>
          </p:cNvSpPr>
          <p:nvPr/>
        </p:nvSpPr>
        <p:spPr bwMode="auto">
          <a:xfrm>
            <a:off x="8077201" y="642938"/>
            <a:ext cx="2297113" cy="508000"/>
          </a:xfrm>
          <a:prstGeom prst="rect">
            <a:avLst/>
          </a:prstGeom>
          <a:solidFill>
            <a:srgbClr val="FFFF00">
              <a:alpha val="10196"/>
            </a:srgbClr>
          </a:solidFill>
          <a:ln w="9525" algn="ctr">
            <a:solidFill>
              <a:schemeClr val="bg1"/>
            </a:solidFill>
            <a:round/>
            <a:headEnd/>
            <a:tailEnd/>
          </a:ln>
        </p:spPr>
        <p:txBody>
          <a:bodyPr lIns="0" tIns="0" rIns="0" bIns="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de-DE" altLang="en-US"/>
          </a:p>
        </p:txBody>
      </p:sp>
      <p:graphicFrame>
        <p:nvGraphicFramePr>
          <p:cNvPr id="11" name="Tabelle 10">
            <a:extLst>
              <a:ext uri="{FF2B5EF4-FFF2-40B4-BE49-F238E27FC236}">
                <a16:creationId xmlns:a16="http://schemas.microsoft.com/office/drawing/2014/main" id="{B84C12CB-25CD-4621-92DE-320B6D49E4E4}"/>
              </a:ext>
            </a:extLst>
          </p:cNvPr>
          <p:cNvGraphicFramePr>
            <a:graphicFrameLocks noGrp="1"/>
          </p:cNvGraphicFramePr>
          <p:nvPr>
            <p:extLst>
              <p:ext uri="{D42A27DB-BD31-4B8C-83A1-F6EECF244321}">
                <p14:modId xmlns:p14="http://schemas.microsoft.com/office/powerpoint/2010/main" val="3135093461"/>
              </p:ext>
            </p:extLst>
          </p:nvPr>
        </p:nvGraphicFramePr>
        <p:xfrm>
          <a:off x="2855640" y="1741487"/>
          <a:ext cx="2000252" cy="1341436"/>
        </p:xfrm>
        <a:graphic>
          <a:graphicData uri="http://schemas.openxmlformats.org/drawingml/2006/table">
            <a:tbl>
              <a:tblPr firstRow="1" bandRow="1">
                <a:effectLst/>
                <a:tableStyleId>{5940675A-B579-460E-94D1-54222C63F5DA}</a:tableStyleId>
              </a:tblPr>
              <a:tblGrid>
                <a:gridCol w="500063">
                  <a:extLst>
                    <a:ext uri="{9D8B030D-6E8A-4147-A177-3AD203B41FA5}">
                      <a16:colId xmlns:a16="http://schemas.microsoft.com/office/drawing/2014/main" val="20000"/>
                    </a:ext>
                  </a:extLst>
                </a:gridCol>
                <a:gridCol w="500063">
                  <a:extLst>
                    <a:ext uri="{9D8B030D-6E8A-4147-A177-3AD203B41FA5}">
                      <a16:colId xmlns:a16="http://schemas.microsoft.com/office/drawing/2014/main" val="20001"/>
                    </a:ext>
                  </a:extLst>
                </a:gridCol>
                <a:gridCol w="500063">
                  <a:extLst>
                    <a:ext uri="{9D8B030D-6E8A-4147-A177-3AD203B41FA5}">
                      <a16:colId xmlns:a16="http://schemas.microsoft.com/office/drawing/2014/main" val="20002"/>
                    </a:ext>
                  </a:extLst>
                </a:gridCol>
                <a:gridCol w="500063">
                  <a:extLst>
                    <a:ext uri="{9D8B030D-6E8A-4147-A177-3AD203B41FA5}">
                      <a16:colId xmlns:a16="http://schemas.microsoft.com/office/drawing/2014/main" val="20003"/>
                    </a:ext>
                  </a:extLst>
                </a:gridCol>
              </a:tblGrid>
              <a:tr h="335359">
                <a:tc>
                  <a:txBody>
                    <a:bodyPr/>
                    <a:lstStyle/>
                    <a:p>
                      <a:pPr algn="l"/>
                      <a:r>
                        <a:rPr lang="de-DE" sz="1600" i="1" dirty="0"/>
                        <a:t>B</a:t>
                      </a:r>
                      <a:r>
                        <a:rPr lang="de-DE" sz="1800" baseline="-25000" dirty="0"/>
                        <a:t>0</a:t>
                      </a:r>
                      <a:endParaRPr lang="de-DE" sz="1600" baseline="-25000" dirty="0"/>
                    </a:p>
                  </a:txBody>
                  <a:tcPr marL="91439" marR="91439" marT="45731" marB="45731" anchor="ctr"/>
                </a:tc>
                <a:tc>
                  <a:txBody>
                    <a:bodyPr/>
                    <a:lstStyle/>
                    <a:p>
                      <a:pPr algn="l"/>
                      <a:r>
                        <a:rPr lang="de-DE" sz="1600" i="1" dirty="0"/>
                        <a:t>B</a:t>
                      </a:r>
                      <a:r>
                        <a:rPr lang="de-DE" sz="1800" baseline="-25000" dirty="0"/>
                        <a:t>4</a:t>
                      </a:r>
                      <a:endParaRPr lang="de-DE" sz="1600" baseline="-25000" dirty="0"/>
                    </a:p>
                  </a:txBody>
                  <a:tcPr marL="91439" marR="91439" marT="45731" marB="45731" anchor="ctr"/>
                </a:tc>
                <a:tc>
                  <a:txBody>
                    <a:bodyPr/>
                    <a:lstStyle/>
                    <a:p>
                      <a:pPr algn="l"/>
                      <a:r>
                        <a:rPr lang="de-DE" sz="1600" i="1" dirty="0"/>
                        <a:t>B</a:t>
                      </a:r>
                      <a:r>
                        <a:rPr lang="de-DE" sz="1800" baseline="-25000" dirty="0"/>
                        <a:t>8</a:t>
                      </a:r>
                      <a:endParaRPr lang="de-DE" sz="1600" baseline="-25000" dirty="0"/>
                    </a:p>
                  </a:txBody>
                  <a:tcPr marL="91439" marR="91439" marT="45731" marB="45731" anchor="ctr"/>
                </a:tc>
                <a:tc>
                  <a:txBody>
                    <a:bodyPr/>
                    <a:lstStyle/>
                    <a:p>
                      <a:pPr algn="l"/>
                      <a:r>
                        <a:rPr lang="de-DE" sz="1600" i="1" dirty="0"/>
                        <a:t>B</a:t>
                      </a:r>
                      <a:r>
                        <a:rPr lang="de-DE" sz="1800" baseline="-25000" dirty="0"/>
                        <a:t>12</a:t>
                      </a:r>
                      <a:endParaRPr lang="de-DE" sz="1600" baseline="-25000" dirty="0"/>
                    </a:p>
                  </a:txBody>
                  <a:tcPr marL="91439" marR="91439" marT="45731" marB="45731" anchor="ctr"/>
                </a:tc>
                <a:extLst>
                  <a:ext uri="{0D108BD9-81ED-4DB2-BD59-A6C34878D82A}">
                    <a16:rowId xmlns:a16="http://schemas.microsoft.com/office/drawing/2014/main" val="10000"/>
                  </a:ext>
                </a:extLst>
              </a:tr>
              <a:tr h="335359">
                <a:tc>
                  <a:txBody>
                    <a:bodyPr/>
                    <a:lstStyle/>
                    <a:p>
                      <a:pPr algn="l"/>
                      <a:r>
                        <a:rPr lang="de-DE" sz="1600" i="1" dirty="0"/>
                        <a:t>B</a:t>
                      </a:r>
                      <a:r>
                        <a:rPr lang="de-DE" sz="1800" baseline="-25000" dirty="0"/>
                        <a:t>1</a:t>
                      </a:r>
                      <a:endParaRPr lang="de-DE" sz="1600" baseline="-25000" dirty="0"/>
                    </a:p>
                  </a:txBody>
                  <a:tcPr marL="91439" marR="91439" marT="45731" marB="45731" anchor="ctr"/>
                </a:tc>
                <a:tc>
                  <a:txBody>
                    <a:bodyPr/>
                    <a:lstStyle/>
                    <a:p>
                      <a:pPr algn="l"/>
                      <a:r>
                        <a:rPr lang="de-DE" sz="1600" i="1" dirty="0"/>
                        <a:t>B</a:t>
                      </a:r>
                      <a:r>
                        <a:rPr lang="de-DE" sz="1800" baseline="-25000" dirty="0"/>
                        <a:t>5</a:t>
                      </a:r>
                      <a:endParaRPr lang="de-DE" sz="1600" baseline="-25000" dirty="0"/>
                    </a:p>
                  </a:txBody>
                  <a:tcPr marL="91439" marR="91439" marT="45731" marB="45731" anchor="ctr"/>
                </a:tc>
                <a:tc>
                  <a:txBody>
                    <a:bodyPr/>
                    <a:lstStyle/>
                    <a:p>
                      <a:pPr algn="l"/>
                      <a:r>
                        <a:rPr lang="de-DE" sz="1600" i="1" dirty="0"/>
                        <a:t>B</a:t>
                      </a:r>
                      <a:r>
                        <a:rPr lang="de-DE" sz="1800" baseline="-25000" dirty="0"/>
                        <a:t>9</a:t>
                      </a:r>
                      <a:endParaRPr lang="de-DE" sz="1600" baseline="-25000" dirty="0"/>
                    </a:p>
                  </a:txBody>
                  <a:tcPr marL="91439" marR="91439" marT="45731" marB="45731" anchor="ctr"/>
                </a:tc>
                <a:tc>
                  <a:txBody>
                    <a:bodyPr/>
                    <a:lstStyle/>
                    <a:p>
                      <a:pPr algn="l"/>
                      <a:r>
                        <a:rPr lang="de-DE" sz="1600" i="1" dirty="0"/>
                        <a:t>B</a:t>
                      </a:r>
                      <a:r>
                        <a:rPr lang="de-DE" sz="1800" baseline="-25000" dirty="0"/>
                        <a:t>13</a:t>
                      </a:r>
                      <a:endParaRPr lang="de-DE" sz="1600" baseline="-25000" dirty="0"/>
                    </a:p>
                  </a:txBody>
                  <a:tcPr marL="91439" marR="91439" marT="45731" marB="45731" anchor="ctr"/>
                </a:tc>
                <a:extLst>
                  <a:ext uri="{0D108BD9-81ED-4DB2-BD59-A6C34878D82A}">
                    <a16:rowId xmlns:a16="http://schemas.microsoft.com/office/drawing/2014/main" val="10001"/>
                  </a:ext>
                </a:extLst>
              </a:tr>
              <a:tr h="335359">
                <a:tc>
                  <a:txBody>
                    <a:bodyPr/>
                    <a:lstStyle/>
                    <a:p>
                      <a:pPr algn="l"/>
                      <a:r>
                        <a:rPr lang="de-DE" sz="1600" i="1" dirty="0"/>
                        <a:t>B</a:t>
                      </a:r>
                      <a:r>
                        <a:rPr lang="de-DE" sz="1800" baseline="-25000" dirty="0"/>
                        <a:t>2</a:t>
                      </a:r>
                      <a:endParaRPr lang="de-DE" sz="1600" baseline="-25000" dirty="0"/>
                    </a:p>
                  </a:txBody>
                  <a:tcPr marL="91439" marR="91439" marT="45731" marB="45731" anchor="ctr"/>
                </a:tc>
                <a:tc>
                  <a:txBody>
                    <a:bodyPr/>
                    <a:lstStyle/>
                    <a:p>
                      <a:pPr algn="l"/>
                      <a:r>
                        <a:rPr lang="de-DE" sz="1600" i="1" dirty="0"/>
                        <a:t>B</a:t>
                      </a:r>
                      <a:r>
                        <a:rPr lang="de-DE" sz="1800" baseline="-25000" dirty="0"/>
                        <a:t>6</a:t>
                      </a:r>
                      <a:endParaRPr lang="de-DE" sz="1600" baseline="-25000" dirty="0"/>
                    </a:p>
                  </a:txBody>
                  <a:tcPr marL="91439" marR="91439" marT="45731" marB="45731" anchor="ctr"/>
                </a:tc>
                <a:tc>
                  <a:txBody>
                    <a:bodyPr/>
                    <a:lstStyle/>
                    <a:p>
                      <a:pPr algn="l"/>
                      <a:r>
                        <a:rPr lang="de-DE" sz="1600" i="1" dirty="0"/>
                        <a:t>B</a:t>
                      </a:r>
                      <a:r>
                        <a:rPr lang="de-DE" sz="1800" baseline="-25000" dirty="0"/>
                        <a:t>10</a:t>
                      </a:r>
                    </a:p>
                  </a:txBody>
                  <a:tcPr marL="91439" marR="91439" marT="45731" marB="45731" anchor="ctr"/>
                </a:tc>
                <a:tc>
                  <a:txBody>
                    <a:bodyPr/>
                    <a:lstStyle/>
                    <a:p>
                      <a:pPr algn="l"/>
                      <a:r>
                        <a:rPr lang="de-DE" sz="1600" i="1" dirty="0"/>
                        <a:t>B</a:t>
                      </a:r>
                      <a:r>
                        <a:rPr lang="de-DE" sz="1800" baseline="-25000" dirty="0"/>
                        <a:t>14</a:t>
                      </a:r>
                    </a:p>
                  </a:txBody>
                  <a:tcPr marL="91439" marR="91439" marT="45731" marB="45731" anchor="ctr"/>
                </a:tc>
                <a:extLst>
                  <a:ext uri="{0D108BD9-81ED-4DB2-BD59-A6C34878D82A}">
                    <a16:rowId xmlns:a16="http://schemas.microsoft.com/office/drawing/2014/main" val="10002"/>
                  </a:ext>
                </a:extLst>
              </a:tr>
              <a:tr h="335359">
                <a:tc>
                  <a:txBody>
                    <a:bodyPr/>
                    <a:lstStyle/>
                    <a:p>
                      <a:pPr algn="l"/>
                      <a:r>
                        <a:rPr lang="de-DE" sz="1600" i="1" dirty="0"/>
                        <a:t>B</a:t>
                      </a:r>
                      <a:r>
                        <a:rPr lang="de-DE" sz="1800" baseline="-25000" dirty="0"/>
                        <a:t>3</a:t>
                      </a:r>
                      <a:endParaRPr lang="de-DE" sz="1600" baseline="-25000" dirty="0"/>
                    </a:p>
                  </a:txBody>
                  <a:tcPr marL="91439" marR="91439" marT="45731" marB="45731" anchor="ctr"/>
                </a:tc>
                <a:tc>
                  <a:txBody>
                    <a:bodyPr/>
                    <a:lstStyle/>
                    <a:p>
                      <a:pPr algn="l"/>
                      <a:r>
                        <a:rPr lang="de-DE" sz="1600" i="1" dirty="0"/>
                        <a:t>B</a:t>
                      </a:r>
                      <a:r>
                        <a:rPr lang="de-DE" sz="1800" baseline="-25000" dirty="0"/>
                        <a:t>7</a:t>
                      </a:r>
                      <a:endParaRPr lang="de-DE" sz="1600" baseline="-25000" dirty="0"/>
                    </a:p>
                  </a:txBody>
                  <a:tcPr marL="91439" marR="91439" marT="45731" marB="45731" anchor="ctr"/>
                </a:tc>
                <a:tc>
                  <a:txBody>
                    <a:bodyPr/>
                    <a:lstStyle/>
                    <a:p>
                      <a:pPr algn="l"/>
                      <a:r>
                        <a:rPr lang="de-DE" sz="1600" i="1" dirty="0"/>
                        <a:t>B</a:t>
                      </a:r>
                      <a:r>
                        <a:rPr lang="de-DE" sz="1800" baseline="-25000" dirty="0"/>
                        <a:t>11</a:t>
                      </a:r>
                      <a:endParaRPr lang="de-DE" sz="1600" baseline="-25000" dirty="0"/>
                    </a:p>
                  </a:txBody>
                  <a:tcPr marL="91439" marR="91439" marT="45731" marB="45731" anchor="ctr"/>
                </a:tc>
                <a:tc>
                  <a:txBody>
                    <a:bodyPr/>
                    <a:lstStyle/>
                    <a:p>
                      <a:pPr algn="l"/>
                      <a:r>
                        <a:rPr lang="de-DE" sz="1600" i="1" dirty="0"/>
                        <a:t>B</a:t>
                      </a:r>
                      <a:r>
                        <a:rPr lang="de-DE" sz="1800" baseline="-25000" dirty="0"/>
                        <a:t>15</a:t>
                      </a:r>
                      <a:endParaRPr lang="de-DE" sz="1600" baseline="-25000" dirty="0"/>
                    </a:p>
                  </a:txBody>
                  <a:tcPr marL="91439" marR="91439" marT="45731" marB="45731" anchor="ctr"/>
                </a:tc>
                <a:extLst>
                  <a:ext uri="{0D108BD9-81ED-4DB2-BD59-A6C34878D82A}">
                    <a16:rowId xmlns:a16="http://schemas.microsoft.com/office/drawing/2014/main" val="10003"/>
                  </a:ext>
                </a:extLst>
              </a:tr>
            </a:tbl>
          </a:graphicData>
        </a:graphic>
      </p:graphicFrame>
      <p:graphicFrame>
        <p:nvGraphicFramePr>
          <p:cNvPr id="12" name="Tabelle 11">
            <a:extLst>
              <a:ext uri="{FF2B5EF4-FFF2-40B4-BE49-F238E27FC236}">
                <a16:creationId xmlns:a16="http://schemas.microsoft.com/office/drawing/2014/main" id="{3056C51C-E58B-4997-8F37-04E1ADB7F97D}"/>
              </a:ext>
            </a:extLst>
          </p:cNvPr>
          <p:cNvGraphicFramePr>
            <a:graphicFrameLocks noGrp="1"/>
          </p:cNvGraphicFramePr>
          <p:nvPr>
            <p:extLst>
              <p:ext uri="{D42A27DB-BD31-4B8C-83A1-F6EECF244321}">
                <p14:modId xmlns:p14="http://schemas.microsoft.com/office/powerpoint/2010/main" val="1965094130"/>
              </p:ext>
            </p:extLst>
          </p:nvPr>
        </p:nvGraphicFramePr>
        <p:xfrm>
          <a:off x="2855640" y="3694110"/>
          <a:ext cx="2000252" cy="1341436"/>
        </p:xfrm>
        <a:graphic>
          <a:graphicData uri="http://schemas.openxmlformats.org/drawingml/2006/table">
            <a:tbl>
              <a:tblPr firstRow="1" bandRow="1">
                <a:effectLst/>
                <a:tableStyleId>{5940675A-B579-460E-94D1-54222C63F5DA}</a:tableStyleId>
              </a:tblPr>
              <a:tblGrid>
                <a:gridCol w="500063">
                  <a:extLst>
                    <a:ext uri="{9D8B030D-6E8A-4147-A177-3AD203B41FA5}">
                      <a16:colId xmlns:a16="http://schemas.microsoft.com/office/drawing/2014/main" val="20000"/>
                    </a:ext>
                  </a:extLst>
                </a:gridCol>
                <a:gridCol w="500063">
                  <a:extLst>
                    <a:ext uri="{9D8B030D-6E8A-4147-A177-3AD203B41FA5}">
                      <a16:colId xmlns:a16="http://schemas.microsoft.com/office/drawing/2014/main" val="20001"/>
                    </a:ext>
                  </a:extLst>
                </a:gridCol>
                <a:gridCol w="500063">
                  <a:extLst>
                    <a:ext uri="{9D8B030D-6E8A-4147-A177-3AD203B41FA5}">
                      <a16:colId xmlns:a16="http://schemas.microsoft.com/office/drawing/2014/main" val="20002"/>
                    </a:ext>
                  </a:extLst>
                </a:gridCol>
                <a:gridCol w="500063">
                  <a:extLst>
                    <a:ext uri="{9D8B030D-6E8A-4147-A177-3AD203B41FA5}">
                      <a16:colId xmlns:a16="http://schemas.microsoft.com/office/drawing/2014/main" val="20003"/>
                    </a:ext>
                  </a:extLst>
                </a:gridCol>
              </a:tblGrid>
              <a:tr h="335359">
                <a:tc>
                  <a:txBody>
                    <a:bodyPr/>
                    <a:lstStyle/>
                    <a:p>
                      <a:pPr algn="l"/>
                      <a:r>
                        <a:rPr lang="de-DE" sz="1600" i="1" dirty="0"/>
                        <a:t>B</a:t>
                      </a:r>
                      <a:r>
                        <a:rPr lang="de-DE" sz="1800" baseline="-25000" dirty="0"/>
                        <a:t>0</a:t>
                      </a:r>
                      <a:endParaRPr lang="de-DE" sz="1600" baseline="-25000" dirty="0"/>
                    </a:p>
                  </a:txBody>
                  <a:tcPr marL="91439" marR="91439" marT="45731" marB="45731" anchor="ctr"/>
                </a:tc>
                <a:tc>
                  <a:txBody>
                    <a:bodyPr/>
                    <a:lstStyle/>
                    <a:p>
                      <a:pPr algn="l"/>
                      <a:r>
                        <a:rPr lang="de-DE" sz="1600" i="1" dirty="0"/>
                        <a:t>B</a:t>
                      </a:r>
                      <a:r>
                        <a:rPr lang="de-DE" sz="1800" baseline="-25000" dirty="0"/>
                        <a:t>4</a:t>
                      </a:r>
                      <a:endParaRPr lang="de-DE" sz="1600" baseline="-25000" dirty="0"/>
                    </a:p>
                  </a:txBody>
                  <a:tcPr marL="91439" marR="91439" marT="45731" marB="45731" anchor="ctr"/>
                </a:tc>
                <a:tc>
                  <a:txBody>
                    <a:bodyPr/>
                    <a:lstStyle/>
                    <a:p>
                      <a:pPr algn="l"/>
                      <a:r>
                        <a:rPr lang="de-DE" sz="1600" i="1" dirty="0"/>
                        <a:t>B</a:t>
                      </a:r>
                      <a:r>
                        <a:rPr lang="de-DE" sz="1800" baseline="-25000" dirty="0"/>
                        <a:t>8</a:t>
                      </a:r>
                      <a:endParaRPr lang="de-DE" sz="1600" baseline="-25000" dirty="0"/>
                    </a:p>
                  </a:txBody>
                  <a:tcPr marL="91439" marR="91439" marT="45731" marB="45731" anchor="ctr"/>
                </a:tc>
                <a:tc>
                  <a:txBody>
                    <a:bodyPr/>
                    <a:lstStyle/>
                    <a:p>
                      <a:pPr algn="l"/>
                      <a:r>
                        <a:rPr lang="de-DE" sz="1600" i="1" dirty="0"/>
                        <a:t>B</a:t>
                      </a:r>
                      <a:r>
                        <a:rPr lang="de-DE" sz="1800" baseline="-25000" dirty="0"/>
                        <a:t>12</a:t>
                      </a:r>
                      <a:endParaRPr lang="de-DE" sz="1600" baseline="-25000" dirty="0"/>
                    </a:p>
                  </a:txBody>
                  <a:tcPr marL="91439" marR="91439" marT="45731" marB="45731" anchor="ctr"/>
                </a:tc>
                <a:extLst>
                  <a:ext uri="{0D108BD9-81ED-4DB2-BD59-A6C34878D82A}">
                    <a16:rowId xmlns:a16="http://schemas.microsoft.com/office/drawing/2014/main" val="10000"/>
                  </a:ext>
                </a:extLst>
              </a:tr>
              <a:tr h="335359">
                <a:tc>
                  <a:txBody>
                    <a:bodyPr/>
                    <a:lstStyle/>
                    <a:p>
                      <a:pPr algn="l"/>
                      <a:r>
                        <a:rPr lang="de-DE" sz="1600" i="1" dirty="0"/>
                        <a:t>B</a:t>
                      </a:r>
                      <a:r>
                        <a:rPr lang="de-DE" sz="1800" i="1" baseline="-25000" dirty="0"/>
                        <a:t>5</a:t>
                      </a:r>
                      <a:endParaRPr lang="de-DE" sz="1600" baseline="-25000" dirty="0"/>
                    </a:p>
                  </a:txBody>
                  <a:tcPr marL="91439" marR="91439" marT="45731" marB="45731" anchor="ctr"/>
                </a:tc>
                <a:tc>
                  <a:txBody>
                    <a:bodyPr/>
                    <a:lstStyle/>
                    <a:p>
                      <a:pPr algn="l"/>
                      <a:r>
                        <a:rPr lang="de-DE" sz="1600" i="1" dirty="0"/>
                        <a:t>B</a:t>
                      </a:r>
                      <a:r>
                        <a:rPr lang="de-DE" sz="1800" i="1" baseline="-25000" dirty="0"/>
                        <a:t>9</a:t>
                      </a:r>
                      <a:endParaRPr lang="de-DE" sz="1600" baseline="-25000" dirty="0"/>
                    </a:p>
                  </a:txBody>
                  <a:tcPr marL="91439" marR="91439" marT="45731" marB="45731" anchor="ctr"/>
                </a:tc>
                <a:tc>
                  <a:txBody>
                    <a:bodyPr/>
                    <a:lstStyle/>
                    <a:p>
                      <a:pPr algn="l"/>
                      <a:r>
                        <a:rPr lang="de-DE" sz="1600" i="1" dirty="0"/>
                        <a:t>B</a:t>
                      </a:r>
                      <a:r>
                        <a:rPr lang="de-DE" sz="1800" i="1" baseline="-25000" dirty="0"/>
                        <a:t>13</a:t>
                      </a:r>
                      <a:endParaRPr lang="de-DE" sz="1600" baseline="-25000" dirty="0"/>
                    </a:p>
                  </a:txBody>
                  <a:tcPr marL="91439" marR="91439" marT="45731" marB="45731" anchor="ctr"/>
                </a:tc>
                <a:tc>
                  <a:txBody>
                    <a:bodyPr/>
                    <a:lstStyle/>
                    <a:p>
                      <a:pPr algn="l"/>
                      <a:r>
                        <a:rPr lang="de-DE" sz="1600" i="1" dirty="0"/>
                        <a:t>B</a:t>
                      </a:r>
                      <a:r>
                        <a:rPr lang="de-DE" sz="1800" i="1" baseline="-25000" dirty="0"/>
                        <a:t>1</a:t>
                      </a:r>
                      <a:endParaRPr lang="de-DE" sz="1600" baseline="-25000" dirty="0"/>
                    </a:p>
                  </a:txBody>
                  <a:tcPr marL="91439" marR="91439" marT="45731" marB="45731" anchor="ctr"/>
                </a:tc>
                <a:extLst>
                  <a:ext uri="{0D108BD9-81ED-4DB2-BD59-A6C34878D82A}">
                    <a16:rowId xmlns:a16="http://schemas.microsoft.com/office/drawing/2014/main" val="10001"/>
                  </a:ext>
                </a:extLst>
              </a:tr>
              <a:tr h="335359">
                <a:tc>
                  <a:txBody>
                    <a:bodyPr/>
                    <a:lstStyle/>
                    <a:p>
                      <a:pPr algn="l"/>
                      <a:r>
                        <a:rPr lang="de-DE" sz="1600" i="1" dirty="0"/>
                        <a:t>B</a:t>
                      </a:r>
                      <a:r>
                        <a:rPr lang="de-DE" sz="1800" i="1" baseline="-25000" dirty="0"/>
                        <a:t>10</a:t>
                      </a:r>
                      <a:endParaRPr lang="de-DE" sz="1600" baseline="-25000" dirty="0"/>
                    </a:p>
                  </a:txBody>
                  <a:tcPr marL="91439" marR="91439" marT="45731" marB="45731" anchor="ctr"/>
                </a:tc>
                <a:tc>
                  <a:txBody>
                    <a:bodyPr/>
                    <a:lstStyle/>
                    <a:p>
                      <a:pPr algn="l"/>
                      <a:r>
                        <a:rPr lang="de-DE" sz="1600" i="1" dirty="0"/>
                        <a:t>B</a:t>
                      </a:r>
                      <a:r>
                        <a:rPr lang="de-DE" sz="1800" i="1" baseline="-25000" dirty="0"/>
                        <a:t>14</a:t>
                      </a:r>
                      <a:endParaRPr lang="de-DE" sz="1600" baseline="-25000" dirty="0"/>
                    </a:p>
                  </a:txBody>
                  <a:tcPr marL="91439" marR="91439" marT="45731" marB="45731" anchor="ctr"/>
                </a:tc>
                <a:tc>
                  <a:txBody>
                    <a:bodyPr/>
                    <a:lstStyle/>
                    <a:p>
                      <a:pPr algn="l"/>
                      <a:r>
                        <a:rPr lang="de-DE" sz="1600" i="1" dirty="0"/>
                        <a:t>B</a:t>
                      </a:r>
                      <a:r>
                        <a:rPr lang="de-DE" sz="1800" i="1" baseline="-25000" dirty="0"/>
                        <a:t>2</a:t>
                      </a:r>
                      <a:endParaRPr lang="de-DE" sz="1800" baseline="-25000" dirty="0"/>
                    </a:p>
                  </a:txBody>
                  <a:tcPr marL="91439" marR="91439" marT="45731" marB="45731" anchor="ctr"/>
                </a:tc>
                <a:tc>
                  <a:txBody>
                    <a:bodyPr/>
                    <a:lstStyle/>
                    <a:p>
                      <a:pPr algn="l"/>
                      <a:r>
                        <a:rPr lang="de-DE" sz="1600" i="1" dirty="0"/>
                        <a:t>B</a:t>
                      </a:r>
                      <a:r>
                        <a:rPr lang="de-DE" sz="1800" i="1" baseline="-25000" dirty="0"/>
                        <a:t>6</a:t>
                      </a:r>
                      <a:endParaRPr lang="de-DE" sz="1800" baseline="-25000" dirty="0"/>
                    </a:p>
                  </a:txBody>
                  <a:tcPr marL="91439" marR="91439" marT="45731" marB="45731" anchor="ctr"/>
                </a:tc>
                <a:extLst>
                  <a:ext uri="{0D108BD9-81ED-4DB2-BD59-A6C34878D82A}">
                    <a16:rowId xmlns:a16="http://schemas.microsoft.com/office/drawing/2014/main" val="10002"/>
                  </a:ext>
                </a:extLst>
              </a:tr>
              <a:tr h="335359">
                <a:tc>
                  <a:txBody>
                    <a:bodyPr/>
                    <a:lstStyle/>
                    <a:p>
                      <a:pPr algn="l"/>
                      <a:r>
                        <a:rPr lang="de-DE" sz="1600" i="1" dirty="0"/>
                        <a:t>B</a:t>
                      </a:r>
                      <a:r>
                        <a:rPr lang="de-DE" sz="1800" i="1" baseline="-25000" dirty="0"/>
                        <a:t>15</a:t>
                      </a:r>
                      <a:endParaRPr lang="de-DE" sz="1600" baseline="-25000" dirty="0"/>
                    </a:p>
                  </a:txBody>
                  <a:tcPr marL="91439" marR="91439" marT="45731" marB="45731" anchor="ctr"/>
                </a:tc>
                <a:tc>
                  <a:txBody>
                    <a:bodyPr/>
                    <a:lstStyle/>
                    <a:p>
                      <a:pPr algn="l"/>
                      <a:r>
                        <a:rPr lang="de-DE" sz="1600" i="1" dirty="0"/>
                        <a:t>B</a:t>
                      </a:r>
                      <a:r>
                        <a:rPr lang="de-DE" sz="1800" i="1" baseline="-25000" dirty="0"/>
                        <a:t>3</a:t>
                      </a:r>
                      <a:endParaRPr lang="de-DE" sz="1600" baseline="-25000" dirty="0"/>
                    </a:p>
                  </a:txBody>
                  <a:tcPr marL="91439" marR="91439" marT="45731" marB="45731" anchor="ctr"/>
                </a:tc>
                <a:tc>
                  <a:txBody>
                    <a:bodyPr/>
                    <a:lstStyle/>
                    <a:p>
                      <a:pPr algn="l"/>
                      <a:r>
                        <a:rPr lang="de-DE" sz="1600" i="1" dirty="0"/>
                        <a:t>B</a:t>
                      </a:r>
                      <a:r>
                        <a:rPr lang="de-DE" sz="1800" i="1" baseline="-25000" dirty="0"/>
                        <a:t>7</a:t>
                      </a:r>
                      <a:endParaRPr lang="de-DE" sz="1600" baseline="-25000" dirty="0"/>
                    </a:p>
                  </a:txBody>
                  <a:tcPr marL="91439" marR="91439" marT="45731" marB="45731" anchor="ctr"/>
                </a:tc>
                <a:tc>
                  <a:txBody>
                    <a:bodyPr/>
                    <a:lstStyle/>
                    <a:p>
                      <a:pPr algn="l"/>
                      <a:r>
                        <a:rPr lang="de-DE" sz="1600" i="1" dirty="0"/>
                        <a:t>B</a:t>
                      </a:r>
                      <a:r>
                        <a:rPr lang="de-DE" sz="1800" baseline="-25000" dirty="0"/>
                        <a:t>11</a:t>
                      </a:r>
                      <a:endParaRPr lang="de-DE" sz="1600" baseline="-25000" dirty="0"/>
                    </a:p>
                  </a:txBody>
                  <a:tcPr marL="91439" marR="91439" marT="45731" marB="45731" anchor="ctr"/>
                </a:tc>
                <a:extLst>
                  <a:ext uri="{0D108BD9-81ED-4DB2-BD59-A6C34878D82A}">
                    <a16:rowId xmlns:a16="http://schemas.microsoft.com/office/drawing/2014/main" val="10003"/>
                  </a:ext>
                </a:extLst>
              </a:tr>
            </a:tbl>
          </a:graphicData>
        </a:graphic>
      </p:graphicFrame>
      <p:sp>
        <p:nvSpPr>
          <p:cNvPr id="29758" name="Textfeld 12">
            <a:extLst>
              <a:ext uri="{FF2B5EF4-FFF2-40B4-BE49-F238E27FC236}">
                <a16:creationId xmlns:a16="http://schemas.microsoft.com/office/drawing/2014/main" id="{B7EDCE51-E203-4917-92CB-D8CD190AC717}"/>
              </a:ext>
            </a:extLst>
          </p:cNvPr>
          <p:cNvSpPr txBox="1">
            <a:spLocks noChangeArrowheads="1"/>
          </p:cNvSpPr>
          <p:nvPr/>
        </p:nvSpPr>
        <p:spPr bwMode="auto">
          <a:xfrm>
            <a:off x="4439816" y="3657593"/>
            <a:ext cx="3208338"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en-US" sz="1600" dirty="0"/>
              <a:t>	no shift</a:t>
            </a:r>
          </a:p>
          <a:p>
            <a:endParaRPr lang="de-DE" altLang="en-US" sz="600" dirty="0"/>
          </a:p>
          <a:p>
            <a:r>
              <a:rPr lang="de-DE" altLang="en-US" sz="1600" dirty="0"/>
              <a:t>           ← 	one position left shift</a:t>
            </a:r>
          </a:p>
          <a:p>
            <a:endParaRPr lang="de-DE" altLang="en-US" sz="600" dirty="0"/>
          </a:p>
          <a:p>
            <a:r>
              <a:rPr lang="de-DE" altLang="en-US" sz="1600" dirty="0"/>
              <a:t>           ← 	two positions left shift</a:t>
            </a:r>
          </a:p>
          <a:p>
            <a:endParaRPr lang="de-DE" altLang="en-US" sz="600" dirty="0"/>
          </a:p>
          <a:p>
            <a:r>
              <a:rPr lang="de-DE" altLang="en-US" sz="1600" dirty="0"/>
              <a:t>           ← 	three positions left shift</a:t>
            </a: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el 1">
            <a:extLst>
              <a:ext uri="{FF2B5EF4-FFF2-40B4-BE49-F238E27FC236}">
                <a16:creationId xmlns:a16="http://schemas.microsoft.com/office/drawing/2014/main" id="{34445605-2B06-4ADE-BDC1-2A227C2D2FCD}"/>
              </a:ext>
            </a:extLst>
          </p:cNvPr>
          <p:cNvSpPr>
            <a:spLocks noGrp="1"/>
          </p:cNvSpPr>
          <p:nvPr>
            <p:ph type="title"/>
          </p:nvPr>
        </p:nvSpPr>
        <p:spPr/>
        <p:txBody>
          <a:bodyPr/>
          <a:lstStyle/>
          <a:p>
            <a:r>
              <a:rPr lang="de-DE" altLang="en-US" sz="2400" dirty="0">
                <a:solidFill>
                  <a:srgbClr val="FF0000"/>
                </a:solidFill>
              </a:rPr>
              <a:t>MixColumn Sublayer</a:t>
            </a:r>
          </a:p>
        </p:txBody>
      </p:sp>
      <p:sp>
        <p:nvSpPr>
          <p:cNvPr id="1028" name="Inhaltsplatzhalter 2">
            <a:extLst>
              <a:ext uri="{FF2B5EF4-FFF2-40B4-BE49-F238E27FC236}">
                <a16:creationId xmlns:a16="http://schemas.microsoft.com/office/drawing/2014/main" id="{716FDA78-5C19-44CC-80FD-94F514AA6A55}"/>
              </a:ext>
            </a:extLst>
          </p:cNvPr>
          <p:cNvSpPr>
            <a:spLocks noGrp="1"/>
          </p:cNvSpPr>
          <p:nvPr>
            <p:ph idx="1"/>
          </p:nvPr>
        </p:nvSpPr>
        <p:spPr>
          <a:xfrm>
            <a:off x="912285" y="1130300"/>
            <a:ext cx="10368291" cy="5159746"/>
          </a:xfrm>
        </p:spPr>
        <p:txBody>
          <a:bodyPr/>
          <a:lstStyle/>
          <a:p>
            <a:r>
              <a:rPr lang="de-DE" altLang="en-US" sz="1800" dirty="0"/>
              <a:t>Linear transformation which mixes each column of the</a:t>
            </a:r>
            <a:br>
              <a:rPr lang="de-DE" altLang="en-US" sz="1800" dirty="0"/>
            </a:br>
            <a:r>
              <a:rPr lang="de-DE" altLang="en-US" sz="1800" dirty="0"/>
              <a:t>state matrix</a:t>
            </a:r>
          </a:p>
          <a:p>
            <a:endParaRPr lang="de-DE" altLang="en-US" sz="1800" dirty="0"/>
          </a:p>
          <a:p>
            <a:r>
              <a:rPr lang="de-DE" altLang="en-US" sz="1800" dirty="0"/>
              <a:t>Each 4-byte column is considered as a vector and multiplied</a:t>
            </a:r>
            <a:br>
              <a:rPr lang="de-DE" altLang="en-US" sz="1800" dirty="0"/>
            </a:br>
            <a:r>
              <a:rPr lang="de-DE" altLang="en-US" sz="1800" dirty="0"/>
              <a:t>by a fixed 4x4 matrix, e.g.,</a:t>
            </a:r>
          </a:p>
          <a:p>
            <a:endParaRPr lang="de-DE" altLang="en-US" sz="1800" dirty="0"/>
          </a:p>
          <a:p>
            <a:endParaRPr lang="de-DE" altLang="en-US" sz="1800" dirty="0"/>
          </a:p>
          <a:p>
            <a:endParaRPr lang="de-DE" altLang="en-US" sz="1800" dirty="0"/>
          </a:p>
          <a:p>
            <a:endParaRPr lang="de-DE" altLang="en-US" sz="1800" dirty="0"/>
          </a:p>
          <a:p>
            <a:endParaRPr lang="de-DE" altLang="en-US" sz="1800" dirty="0"/>
          </a:p>
          <a:p>
            <a:pPr>
              <a:buFontTx/>
              <a:buNone/>
            </a:pPr>
            <a:r>
              <a:rPr lang="de-DE" altLang="en-US" sz="1800" dirty="0"/>
              <a:t>	where 01, 02 and 03 are given in hexadecimal notation</a:t>
            </a:r>
          </a:p>
          <a:p>
            <a:endParaRPr lang="de-DE" altLang="en-US" sz="1800" dirty="0"/>
          </a:p>
          <a:p>
            <a:r>
              <a:rPr lang="de-DE" altLang="en-US" sz="1800" dirty="0"/>
              <a:t>All arithmetic is done in the Galois field </a:t>
            </a:r>
            <a:r>
              <a:rPr lang="de-DE" altLang="en-US" sz="1800" i="1" dirty="0"/>
              <a:t>GF</a:t>
            </a:r>
            <a:r>
              <a:rPr lang="de-DE" altLang="en-US" sz="1800" dirty="0"/>
              <a:t>(2</a:t>
            </a:r>
            <a:r>
              <a:rPr lang="de-DE" altLang="en-US" sz="2000" baseline="30000" dirty="0"/>
              <a:t>8</a:t>
            </a:r>
            <a:r>
              <a:rPr lang="de-DE" altLang="en-US" sz="1800" dirty="0"/>
              <a:t>)</a:t>
            </a:r>
          </a:p>
        </p:txBody>
      </p:sp>
      <p:sp>
        <p:nvSpPr>
          <p:cNvPr id="1033" name="Foliennummernplatzhalter 10">
            <a:extLst>
              <a:ext uri="{FF2B5EF4-FFF2-40B4-BE49-F238E27FC236}">
                <a16:creationId xmlns:a16="http://schemas.microsoft.com/office/drawing/2014/main" id="{2F50496C-E36A-41F5-83E5-9B391B33F4F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A4A43FF-A989-4AA0-BCBB-3CBD29D72773}" type="slidenum">
              <a:rPr lang="de-DE" altLang="en-US">
                <a:solidFill>
                  <a:srgbClr val="394073"/>
                </a:solidFill>
              </a:rPr>
              <a:pPr/>
              <a:t>24</a:t>
            </a:fld>
            <a:r>
              <a:rPr lang="de-DE" altLang="en-US">
                <a:solidFill>
                  <a:srgbClr val="394073"/>
                </a:solidFill>
              </a:rPr>
              <a:t>/28</a:t>
            </a:r>
          </a:p>
        </p:txBody>
      </p:sp>
      <p:sp>
        <p:nvSpPr>
          <p:cNvPr id="1029" name="Fußzeilenplatzhalter 4">
            <a:extLst>
              <a:ext uri="{FF2B5EF4-FFF2-40B4-BE49-F238E27FC236}">
                <a16:creationId xmlns:a16="http://schemas.microsoft.com/office/drawing/2014/main" id="{DE83F9D2-4E1A-4B37-8FEA-BBE2430EB29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en-US"/>
              <a:t>Chapter 4 of </a:t>
            </a:r>
            <a:r>
              <a:rPr lang="de-DE" altLang="en-US" i="1"/>
              <a:t>Understanding Cryptography</a:t>
            </a:r>
            <a:r>
              <a:rPr lang="de-DE" altLang="en-US"/>
              <a:t> by Christof Paar and Jan Pelzl</a:t>
            </a:r>
          </a:p>
        </p:txBody>
      </p:sp>
      <p:pic>
        <p:nvPicPr>
          <p:cNvPr id="1030" name="Inhaltsplatzhalter 5" descr="aes_round.png">
            <a:extLst>
              <a:ext uri="{FF2B5EF4-FFF2-40B4-BE49-F238E27FC236}">
                <a16:creationId xmlns:a16="http://schemas.microsoft.com/office/drawing/2014/main" id="{843800A0-4638-4997-B277-51E6424100E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67687" y="357188"/>
            <a:ext cx="3668495" cy="307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hteck 8">
            <a:extLst>
              <a:ext uri="{FF2B5EF4-FFF2-40B4-BE49-F238E27FC236}">
                <a16:creationId xmlns:a16="http://schemas.microsoft.com/office/drawing/2014/main" id="{20380FBA-A03F-4F9B-BD4A-719265CCBD20}"/>
              </a:ext>
            </a:extLst>
          </p:cNvPr>
          <p:cNvSpPr>
            <a:spLocks noChangeArrowheads="1"/>
          </p:cNvSpPr>
          <p:nvPr/>
        </p:nvSpPr>
        <p:spPr bwMode="auto">
          <a:xfrm>
            <a:off x="8067676" y="636588"/>
            <a:ext cx="3768506" cy="1712292"/>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de-DE" altLang="en-US"/>
          </a:p>
        </p:txBody>
      </p:sp>
      <p:sp>
        <p:nvSpPr>
          <p:cNvPr id="1032" name="Rechteck 8">
            <a:extLst>
              <a:ext uri="{FF2B5EF4-FFF2-40B4-BE49-F238E27FC236}">
                <a16:creationId xmlns:a16="http://schemas.microsoft.com/office/drawing/2014/main" id="{5DE7FE7B-A3BA-4D66-97BD-66DF16C22B75}"/>
              </a:ext>
            </a:extLst>
          </p:cNvPr>
          <p:cNvSpPr>
            <a:spLocks noChangeArrowheads="1"/>
          </p:cNvSpPr>
          <p:nvPr/>
        </p:nvSpPr>
        <p:spPr bwMode="auto">
          <a:xfrm>
            <a:off x="8077201" y="1109664"/>
            <a:ext cx="2297113" cy="390525"/>
          </a:xfrm>
          <a:prstGeom prst="rect">
            <a:avLst/>
          </a:prstGeom>
          <a:solidFill>
            <a:srgbClr val="FFFF00">
              <a:alpha val="10196"/>
            </a:srgbClr>
          </a:solidFill>
          <a:ln w="9525" algn="ctr">
            <a:solidFill>
              <a:schemeClr val="bg1"/>
            </a:solidFill>
            <a:round/>
            <a:headEnd/>
            <a:tailEnd/>
          </a:ln>
        </p:spPr>
        <p:txBody>
          <a:bodyPr lIns="0" tIns="0" rIns="0" bIns="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de-DE" altLang="en-US"/>
          </a:p>
        </p:txBody>
      </p:sp>
      <p:graphicFrame>
        <p:nvGraphicFramePr>
          <p:cNvPr id="1026" name="Object 2">
            <a:extLst>
              <a:ext uri="{FF2B5EF4-FFF2-40B4-BE49-F238E27FC236}">
                <a16:creationId xmlns:a16="http://schemas.microsoft.com/office/drawing/2014/main" id="{04F9A5AB-256D-4D33-991C-E084E7199672}"/>
              </a:ext>
            </a:extLst>
          </p:cNvPr>
          <p:cNvGraphicFramePr>
            <a:graphicFrameLocks noChangeAspect="1"/>
          </p:cNvGraphicFramePr>
          <p:nvPr/>
        </p:nvGraphicFramePr>
        <p:xfrm>
          <a:off x="4464050" y="3071813"/>
          <a:ext cx="3263900" cy="1350962"/>
        </p:xfrm>
        <a:graphic>
          <a:graphicData uri="http://schemas.openxmlformats.org/presentationml/2006/ole">
            <mc:AlternateContent xmlns:mc="http://schemas.openxmlformats.org/markup-compatibility/2006">
              <mc:Choice xmlns:v="urn:schemas-microsoft-com:vml" Requires="v">
                <p:oleObj name="Formel" r:id="rId4" imgW="2946240" imgH="1218960" progId="Equation.3">
                  <p:embed/>
                </p:oleObj>
              </mc:Choice>
              <mc:Fallback>
                <p:oleObj name="Formel" r:id="rId4" imgW="2946240" imgH="121896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4050" y="3071813"/>
                        <a:ext cx="3263900" cy="1350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TextBox 1">
            <a:extLst>
              <a:ext uri="{FF2B5EF4-FFF2-40B4-BE49-F238E27FC236}">
                <a16:creationId xmlns:a16="http://schemas.microsoft.com/office/drawing/2014/main" id="{F748BF41-027F-4F2F-A721-A197FFA69482}"/>
              </a:ext>
            </a:extLst>
          </p:cNvPr>
          <p:cNvSpPr txBox="1"/>
          <p:nvPr/>
        </p:nvSpPr>
        <p:spPr>
          <a:xfrm>
            <a:off x="5303912" y="2683232"/>
            <a:ext cx="1944216" cy="338554"/>
          </a:xfrm>
          <a:prstGeom prst="rect">
            <a:avLst/>
          </a:prstGeom>
          <a:noFill/>
        </p:spPr>
        <p:txBody>
          <a:bodyPr wrap="square" rtlCol="0">
            <a:spAutoFit/>
          </a:bodyPr>
          <a:lstStyle/>
          <a:p>
            <a:pPr algn="ctr"/>
            <a:r>
              <a:rPr lang="en-US" sz="1600" dirty="0">
                <a:solidFill>
                  <a:srgbClr val="FF0000"/>
                </a:solidFill>
                <a:latin typeface="Times New Roman" panose="02020603050405020304" pitchFamily="18" charset="0"/>
                <a:cs typeface="Times New Roman" panose="02020603050405020304" pitchFamily="18" charset="0"/>
              </a:rPr>
              <a:t>Constant matrix</a:t>
            </a: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9DEBC-11E3-495B-85CC-E2239CE12F39}"/>
              </a:ext>
            </a:extLst>
          </p:cNvPr>
          <p:cNvSpPr>
            <a:spLocks noGrp="1"/>
          </p:cNvSpPr>
          <p:nvPr>
            <p:ph type="title"/>
          </p:nvPr>
        </p:nvSpPr>
        <p:spPr/>
        <p:txBody>
          <a:bodyPr/>
          <a:lstStyle/>
          <a:p>
            <a:r>
              <a:rPr lang="en-US" dirty="0"/>
              <a:t>Example: Let’s assume the input A=(C2,C2,...,C2) find the  </a:t>
            </a:r>
          </a:p>
        </p:txBody>
      </p:sp>
      <p:sp>
        <p:nvSpPr>
          <p:cNvPr id="3" name="Content Placeholder 2">
            <a:extLst>
              <a:ext uri="{FF2B5EF4-FFF2-40B4-BE49-F238E27FC236}">
                <a16:creationId xmlns:a16="http://schemas.microsoft.com/office/drawing/2014/main" id="{180C8F8F-BD63-4EA9-9EBC-8BFECCBAB18E}"/>
              </a:ext>
            </a:extLst>
          </p:cNvPr>
          <p:cNvSpPr>
            <a:spLocks noGrp="1"/>
          </p:cNvSpPr>
          <p:nvPr>
            <p:ph idx="1"/>
          </p:nvPr>
        </p:nvSpPr>
        <p:spPr>
          <a:xfrm>
            <a:off x="407369" y="1130300"/>
            <a:ext cx="6644054" cy="727763"/>
          </a:xfrm>
        </p:spPr>
        <p:txBody>
          <a:bodyPr/>
          <a:lstStyle/>
          <a:p>
            <a:r>
              <a:rPr lang="en-US" sz="1800" dirty="0"/>
              <a:t>So the input to the </a:t>
            </a:r>
            <a:r>
              <a:rPr lang="en-US" sz="1800" b="1" dirty="0">
                <a:solidFill>
                  <a:srgbClr val="0066FF"/>
                </a:solidFill>
              </a:rPr>
              <a:t>Byte Substitution </a:t>
            </a:r>
            <a:r>
              <a:rPr lang="en-US" sz="1800" dirty="0"/>
              <a:t>layer is </a:t>
            </a:r>
            <a:r>
              <a:rPr lang="en-US" sz="1800" b="1" dirty="0">
                <a:solidFill>
                  <a:srgbClr val="FF0000"/>
                </a:solidFill>
              </a:rPr>
              <a:t>A=(C2,C2,...,C2)</a:t>
            </a:r>
          </a:p>
          <a:p>
            <a:r>
              <a:rPr lang="en-US" sz="1800" dirty="0"/>
              <a:t>The output state is then </a:t>
            </a:r>
            <a:r>
              <a:rPr lang="en-US" sz="1800" b="1" dirty="0">
                <a:solidFill>
                  <a:srgbClr val="0070C0"/>
                </a:solidFill>
              </a:rPr>
              <a:t>B= (25,25,...,25)</a:t>
            </a:r>
            <a:r>
              <a:rPr lang="en-US" sz="1800" dirty="0"/>
              <a:t> </a:t>
            </a:r>
            <a:r>
              <a:rPr lang="en-US" sz="1800" dirty="0">
                <a:solidFill>
                  <a:srgbClr val="FF0000"/>
                </a:solidFill>
              </a:rPr>
              <a:t>From Table 4.3</a:t>
            </a:r>
          </a:p>
        </p:txBody>
      </p:sp>
      <p:sp>
        <p:nvSpPr>
          <p:cNvPr id="4" name="Slide Number Placeholder 3">
            <a:extLst>
              <a:ext uri="{FF2B5EF4-FFF2-40B4-BE49-F238E27FC236}">
                <a16:creationId xmlns:a16="http://schemas.microsoft.com/office/drawing/2014/main" id="{2EC7B221-D281-4A97-A3E4-D0782ED98AD3}"/>
              </a:ext>
            </a:extLst>
          </p:cNvPr>
          <p:cNvSpPr>
            <a:spLocks noGrp="1"/>
          </p:cNvSpPr>
          <p:nvPr>
            <p:ph type="sldNum" sz="quarter" idx="10"/>
          </p:nvPr>
        </p:nvSpPr>
        <p:spPr/>
        <p:txBody>
          <a:bodyPr/>
          <a:lstStyle/>
          <a:p>
            <a:fld id="{237CFEF7-788F-4075-A3E8-ECA31F617BA2}" type="slidenum">
              <a:rPr lang="de-DE" altLang="en-US" smtClean="0"/>
              <a:pPr/>
              <a:t>25</a:t>
            </a:fld>
            <a:r>
              <a:rPr lang="de-DE" altLang="en-US"/>
              <a:t>/28</a:t>
            </a:r>
          </a:p>
        </p:txBody>
      </p:sp>
      <p:sp>
        <p:nvSpPr>
          <p:cNvPr id="5" name="Footer Placeholder 4">
            <a:extLst>
              <a:ext uri="{FF2B5EF4-FFF2-40B4-BE49-F238E27FC236}">
                <a16:creationId xmlns:a16="http://schemas.microsoft.com/office/drawing/2014/main" id="{247DF882-C0A9-481F-9329-E8824CBA4E39}"/>
              </a:ext>
            </a:extLst>
          </p:cNvPr>
          <p:cNvSpPr>
            <a:spLocks noGrp="1"/>
          </p:cNvSpPr>
          <p:nvPr>
            <p:ph type="ftr" sz="quarter" idx="11"/>
          </p:nvPr>
        </p:nvSpPr>
        <p:spPr/>
        <p:txBody>
          <a:bodyPr/>
          <a:lstStyle/>
          <a:p>
            <a:pPr>
              <a:defRPr/>
            </a:pPr>
            <a:r>
              <a:rPr lang="de-DE"/>
              <a:t>Chapter 4 of </a:t>
            </a:r>
            <a:r>
              <a:rPr lang="de-DE" i="1"/>
              <a:t>Understanding Cryptography</a:t>
            </a:r>
            <a:r>
              <a:rPr lang="de-DE"/>
              <a:t> by Christof Paar and Jan Pelzl</a:t>
            </a:r>
          </a:p>
        </p:txBody>
      </p:sp>
      <p:pic>
        <p:nvPicPr>
          <p:cNvPr id="11" name="Picture 10">
            <a:extLst>
              <a:ext uri="{FF2B5EF4-FFF2-40B4-BE49-F238E27FC236}">
                <a16:creationId xmlns:a16="http://schemas.microsoft.com/office/drawing/2014/main" id="{A79966FA-246A-41DF-8AE2-94E065ED2AC7}"/>
              </a:ext>
            </a:extLst>
          </p:cNvPr>
          <p:cNvPicPr>
            <a:picLocks noChangeAspect="1"/>
          </p:cNvPicPr>
          <p:nvPr/>
        </p:nvPicPr>
        <p:blipFill>
          <a:blip r:embed="rId2"/>
          <a:stretch>
            <a:fillRect/>
          </a:stretch>
        </p:blipFill>
        <p:spPr>
          <a:xfrm>
            <a:off x="225032" y="2060848"/>
            <a:ext cx="6826390" cy="3765542"/>
          </a:xfrm>
          <a:prstGeom prst="rect">
            <a:avLst/>
          </a:prstGeom>
        </p:spPr>
      </p:pic>
      <p:pic>
        <p:nvPicPr>
          <p:cNvPr id="12" name="Inhaltsplatzhalter 5" descr="aes_round.png">
            <a:extLst>
              <a:ext uri="{FF2B5EF4-FFF2-40B4-BE49-F238E27FC236}">
                <a16:creationId xmlns:a16="http://schemas.microsoft.com/office/drawing/2014/main" id="{5351BE9C-41E9-4BE2-9957-67F6C26C789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53857" y="870920"/>
            <a:ext cx="4786432" cy="400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8087093"/>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D07D9-4C23-4687-B088-9BB94E371A9C}"/>
              </a:ext>
            </a:extLst>
          </p:cNvPr>
          <p:cNvSpPr>
            <a:spLocks noGrp="1"/>
          </p:cNvSpPr>
          <p:nvPr>
            <p:ph type="title"/>
          </p:nvPr>
        </p:nvSpPr>
        <p:spPr/>
        <p:txBody>
          <a:bodyPr/>
          <a:lstStyle/>
          <a:p>
            <a:r>
              <a:rPr lang="en-US" sz="2400" dirty="0">
                <a:solidFill>
                  <a:srgbClr val="0066FF"/>
                </a:solidFill>
              </a:rPr>
              <a:t>Byte transformation </a:t>
            </a:r>
            <a:r>
              <a:rPr lang="en-US" sz="2400" dirty="0"/>
              <a:t>table</a:t>
            </a:r>
          </a:p>
        </p:txBody>
      </p:sp>
      <p:sp>
        <p:nvSpPr>
          <p:cNvPr id="3" name="Content Placeholder 2">
            <a:extLst>
              <a:ext uri="{FF2B5EF4-FFF2-40B4-BE49-F238E27FC236}">
                <a16:creationId xmlns:a16="http://schemas.microsoft.com/office/drawing/2014/main" id="{CFD4801C-5FD1-4415-8C4B-90922D8369A6}"/>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B8C1559B-7B0A-41FB-B08E-38AED6A261A1}"/>
              </a:ext>
            </a:extLst>
          </p:cNvPr>
          <p:cNvSpPr>
            <a:spLocks noGrp="1"/>
          </p:cNvSpPr>
          <p:nvPr>
            <p:ph type="sldNum" sz="quarter" idx="10"/>
          </p:nvPr>
        </p:nvSpPr>
        <p:spPr/>
        <p:txBody>
          <a:bodyPr/>
          <a:lstStyle/>
          <a:p>
            <a:fld id="{237CFEF7-788F-4075-A3E8-ECA31F617BA2}" type="slidenum">
              <a:rPr lang="de-DE" altLang="en-US" smtClean="0"/>
              <a:pPr/>
              <a:t>26</a:t>
            </a:fld>
            <a:r>
              <a:rPr lang="de-DE" altLang="en-US"/>
              <a:t>/28</a:t>
            </a:r>
          </a:p>
        </p:txBody>
      </p:sp>
      <p:sp>
        <p:nvSpPr>
          <p:cNvPr id="5" name="Footer Placeholder 4">
            <a:extLst>
              <a:ext uri="{FF2B5EF4-FFF2-40B4-BE49-F238E27FC236}">
                <a16:creationId xmlns:a16="http://schemas.microsoft.com/office/drawing/2014/main" id="{5B6AD966-8687-4BB9-B928-C8E25098F5BE}"/>
              </a:ext>
            </a:extLst>
          </p:cNvPr>
          <p:cNvSpPr>
            <a:spLocks noGrp="1"/>
          </p:cNvSpPr>
          <p:nvPr>
            <p:ph type="ftr" sz="quarter" idx="11"/>
          </p:nvPr>
        </p:nvSpPr>
        <p:spPr/>
        <p:txBody>
          <a:bodyPr/>
          <a:lstStyle/>
          <a:p>
            <a:pPr>
              <a:defRPr/>
            </a:pPr>
            <a:r>
              <a:rPr lang="de-DE"/>
              <a:t>Chapter 4 of </a:t>
            </a:r>
            <a:r>
              <a:rPr lang="de-DE" i="1"/>
              <a:t>Understanding Cryptography</a:t>
            </a:r>
            <a:r>
              <a:rPr lang="de-DE"/>
              <a:t> by Christof Paar and Jan Pelzl</a:t>
            </a:r>
          </a:p>
        </p:txBody>
      </p:sp>
      <p:grpSp>
        <p:nvGrpSpPr>
          <p:cNvPr id="10" name="Group 9">
            <a:extLst>
              <a:ext uri="{FF2B5EF4-FFF2-40B4-BE49-F238E27FC236}">
                <a16:creationId xmlns:a16="http://schemas.microsoft.com/office/drawing/2014/main" id="{85DFB279-EA53-48C8-8FE7-5A1FD8E377E0}"/>
              </a:ext>
            </a:extLst>
          </p:cNvPr>
          <p:cNvGrpSpPr/>
          <p:nvPr/>
        </p:nvGrpSpPr>
        <p:grpSpPr>
          <a:xfrm>
            <a:off x="1991544" y="1099815"/>
            <a:ext cx="7277565" cy="5182011"/>
            <a:chOff x="834659" y="1063083"/>
            <a:chExt cx="7277565" cy="5182011"/>
          </a:xfrm>
        </p:grpSpPr>
        <p:pic>
          <p:nvPicPr>
            <p:cNvPr id="7" name="Picture 6">
              <a:extLst>
                <a:ext uri="{FF2B5EF4-FFF2-40B4-BE49-F238E27FC236}">
                  <a16:creationId xmlns:a16="http://schemas.microsoft.com/office/drawing/2014/main" id="{256EC897-CDA8-4D25-ADF2-94A1FCFB0015}"/>
                </a:ext>
              </a:extLst>
            </p:cNvPr>
            <p:cNvPicPr>
              <a:picLocks noChangeAspect="1"/>
            </p:cNvPicPr>
            <p:nvPr/>
          </p:nvPicPr>
          <p:blipFill>
            <a:blip r:embed="rId2"/>
            <a:stretch>
              <a:fillRect/>
            </a:stretch>
          </p:blipFill>
          <p:spPr>
            <a:xfrm>
              <a:off x="839416" y="1063083"/>
              <a:ext cx="7272808" cy="2558235"/>
            </a:xfrm>
            <a:prstGeom prst="rect">
              <a:avLst/>
            </a:prstGeom>
          </p:spPr>
        </p:pic>
        <p:pic>
          <p:nvPicPr>
            <p:cNvPr id="9" name="Picture 8">
              <a:extLst>
                <a:ext uri="{FF2B5EF4-FFF2-40B4-BE49-F238E27FC236}">
                  <a16:creationId xmlns:a16="http://schemas.microsoft.com/office/drawing/2014/main" id="{633DAE40-439D-470A-A282-CB2B07E36AB5}"/>
                </a:ext>
              </a:extLst>
            </p:cNvPr>
            <p:cNvPicPr>
              <a:picLocks noChangeAspect="1"/>
            </p:cNvPicPr>
            <p:nvPr/>
          </p:nvPicPr>
          <p:blipFill>
            <a:blip r:embed="rId3"/>
            <a:stretch>
              <a:fillRect/>
            </a:stretch>
          </p:blipFill>
          <p:spPr>
            <a:xfrm>
              <a:off x="834659" y="3500120"/>
              <a:ext cx="7205557" cy="2744974"/>
            </a:xfrm>
            <a:prstGeom prst="rect">
              <a:avLst/>
            </a:prstGeom>
          </p:spPr>
        </p:pic>
      </p:grpSp>
    </p:spTree>
    <p:extLst>
      <p:ext uri="{BB962C8B-B14F-4D97-AF65-F5344CB8AC3E}">
        <p14:creationId xmlns:p14="http://schemas.microsoft.com/office/powerpoint/2010/main" val="2685265042"/>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4B1AD-B49A-464C-93EC-E8D7D9EC474A}"/>
              </a:ext>
            </a:extLst>
          </p:cNvPr>
          <p:cNvSpPr>
            <a:spLocks noGrp="1"/>
          </p:cNvSpPr>
          <p:nvPr>
            <p:ph type="title"/>
          </p:nvPr>
        </p:nvSpPr>
        <p:spPr/>
        <p:txBody>
          <a:bodyPr/>
          <a:lstStyle/>
          <a:p>
            <a:r>
              <a:rPr lang="en-US" sz="2400" dirty="0">
                <a:solidFill>
                  <a:srgbClr val="0066FF"/>
                </a:solidFill>
                <a:effectLst>
                  <a:outerShdw blurRad="38100" dist="38100" dir="2700000" algn="tl">
                    <a:srgbClr val="000000">
                      <a:alpha val="43137"/>
                    </a:srgbClr>
                  </a:outerShdw>
                </a:effectLst>
              </a:rPr>
              <a:t>Inverse Byte transformation table</a:t>
            </a:r>
          </a:p>
        </p:txBody>
      </p:sp>
      <p:sp>
        <p:nvSpPr>
          <p:cNvPr id="3" name="Content Placeholder 2">
            <a:extLst>
              <a:ext uri="{FF2B5EF4-FFF2-40B4-BE49-F238E27FC236}">
                <a16:creationId xmlns:a16="http://schemas.microsoft.com/office/drawing/2014/main" id="{FBEDC3F5-60EE-4865-8032-8D4B680F5D31}"/>
              </a:ext>
            </a:extLst>
          </p:cNvPr>
          <p:cNvSpPr>
            <a:spLocks noGrp="1"/>
          </p:cNvSpPr>
          <p:nvPr>
            <p:ph idx="1"/>
          </p:nvPr>
        </p:nvSpPr>
        <p:spPr/>
        <p:txBody>
          <a:bodyPr/>
          <a:lstStyle/>
          <a:p>
            <a:endParaRPr lang="en-US"/>
          </a:p>
        </p:txBody>
      </p:sp>
      <p:sp>
        <p:nvSpPr>
          <p:cNvPr id="32770" name="投影片編號版面配置區 1">
            <a:extLst>
              <a:ext uri="{FF2B5EF4-FFF2-40B4-BE49-F238E27FC236}">
                <a16:creationId xmlns:a16="http://schemas.microsoft.com/office/drawing/2014/main" id="{0611FF65-5762-4A16-A513-8550270CE7D9}"/>
              </a:ext>
            </a:extLst>
          </p:cNvPr>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TW" sz="1200">
                <a:solidFill>
                  <a:schemeClr val="bg2"/>
                </a:solidFill>
              </a:rPr>
              <a:t>7.</a:t>
            </a:r>
            <a:fld id="{CF134086-805C-44F8-BEC0-D359F77075DA}" type="slidenum">
              <a:rPr lang="en-US" altLang="zh-TW" sz="1200">
                <a:solidFill>
                  <a:schemeClr val="bg2"/>
                </a:solidFill>
              </a:rPr>
              <a:pPr/>
              <a:t>27</a:t>
            </a:fld>
            <a:endParaRPr lang="en-US" altLang="zh-TW" sz="1200">
              <a:solidFill>
                <a:schemeClr val="bg2"/>
              </a:solidFill>
            </a:endParaRPr>
          </a:p>
        </p:txBody>
      </p:sp>
      <p:grpSp>
        <p:nvGrpSpPr>
          <p:cNvPr id="6" name="Group 5">
            <a:extLst>
              <a:ext uri="{FF2B5EF4-FFF2-40B4-BE49-F238E27FC236}">
                <a16:creationId xmlns:a16="http://schemas.microsoft.com/office/drawing/2014/main" id="{6FBA89CC-836E-4759-A91A-7553575D90A2}"/>
              </a:ext>
            </a:extLst>
          </p:cNvPr>
          <p:cNvGrpSpPr/>
          <p:nvPr/>
        </p:nvGrpSpPr>
        <p:grpSpPr>
          <a:xfrm>
            <a:off x="2711624" y="1130300"/>
            <a:ext cx="6381914" cy="4613635"/>
            <a:chOff x="938677" y="1110015"/>
            <a:chExt cx="6381914" cy="4613635"/>
          </a:xfrm>
        </p:grpSpPr>
        <p:pic>
          <p:nvPicPr>
            <p:cNvPr id="5" name="Picture 4">
              <a:extLst>
                <a:ext uri="{FF2B5EF4-FFF2-40B4-BE49-F238E27FC236}">
                  <a16:creationId xmlns:a16="http://schemas.microsoft.com/office/drawing/2014/main" id="{5DC478F0-C2C5-479A-95E3-DAA71B4CADF4}"/>
                </a:ext>
              </a:extLst>
            </p:cNvPr>
            <p:cNvPicPr>
              <a:picLocks noChangeAspect="1"/>
            </p:cNvPicPr>
            <p:nvPr/>
          </p:nvPicPr>
          <p:blipFill>
            <a:blip r:embed="rId3"/>
            <a:stretch>
              <a:fillRect/>
            </a:stretch>
          </p:blipFill>
          <p:spPr>
            <a:xfrm>
              <a:off x="938677" y="1110015"/>
              <a:ext cx="6309451" cy="2473085"/>
            </a:xfrm>
            <a:prstGeom prst="rect">
              <a:avLst/>
            </a:prstGeom>
          </p:spPr>
        </p:pic>
        <p:pic>
          <p:nvPicPr>
            <p:cNvPr id="17" name="Picture 12">
              <a:extLst>
                <a:ext uri="{FF2B5EF4-FFF2-40B4-BE49-F238E27FC236}">
                  <a16:creationId xmlns:a16="http://schemas.microsoft.com/office/drawing/2014/main" id="{BBBA9C4C-021F-4E5E-BD8D-E9EB888FD1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1140" y="3575677"/>
              <a:ext cx="6309451" cy="2147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BBA73-ED32-40E9-B382-FCDEAEFCA959}"/>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04FF3FEA-3852-40A4-8E6F-A4562071DD57}"/>
              </a:ext>
            </a:extLst>
          </p:cNvPr>
          <p:cNvSpPr>
            <a:spLocks noGrp="1"/>
          </p:cNvSpPr>
          <p:nvPr>
            <p:ph idx="1"/>
          </p:nvPr>
        </p:nvSpPr>
        <p:spPr>
          <a:xfrm>
            <a:off x="912285" y="1130300"/>
            <a:ext cx="10368291" cy="727763"/>
          </a:xfrm>
        </p:spPr>
        <p:txBody>
          <a:bodyPr/>
          <a:lstStyle/>
          <a:p>
            <a:r>
              <a:rPr lang="en-US" sz="1800" b="1" dirty="0">
                <a:solidFill>
                  <a:schemeClr val="accent2">
                    <a:lumMod val="75000"/>
                  </a:schemeClr>
                </a:solidFill>
              </a:rPr>
              <a:t>Diffusion Layer: </a:t>
            </a:r>
            <a:r>
              <a:rPr lang="en-US" sz="1800" b="1" dirty="0">
                <a:solidFill>
                  <a:srgbClr val="C00000"/>
                </a:solidFill>
              </a:rPr>
              <a:t>Shift Row</a:t>
            </a:r>
          </a:p>
          <a:p>
            <a:endParaRPr lang="en-US" sz="1800" dirty="0"/>
          </a:p>
        </p:txBody>
      </p:sp>
      <p:sp>
        <p:nvSpPr>
          <p:cNvPr id="4" name="Slide Number Placeholder 3">
            <a:extLst>
              <a:ext uri="{FF2B5EF4-FFF2-40B4-BE49-F238E27FC236}">
                <a16:creationId xmlns:a16="http://schemas.microsoft.com/office/drawing/2014/main" id="{51E5C5B6-033D-4150-B8A6-525E2E558297}"/>
              </a:ext>
            </a:extLst>
          </p:cNvPr>
          <p:cNvSpPr>
            <a:spLocks noGrp="1"/>
          </p:cNvSpPr>
          <p:nvPr>
            <p:ph type="sldNum" sz="quarter" idx="10"/>
          </p:nvPr>
        </p:nvSpPr>
        <p:spPr/>
        <p:txBody>
          <a:bodyPr/>
          <a:lstStyle/>
          <a:p>
            <a:fld id="{237CFEF7-788F-4075-A3E8-ECA31F617BA2}" type="slidenum">
              <a:rPr lang="de-DE" altLang="en-US" smtClean="0"/>
              <a:pPr/>
              <a:t>28</a:t>
            </a:fld>
            <a:r>
              <a:rPr lang="de-DE" altLang="en-US"/>
              <a:t>/28</a:t>
            </a:r>
          </a:p>
        </p:txBody>
      </p:sp>
      <p:sp>
        <p:nvSpPr>
          <p:cNvPr id="5" name="Footer Placeholder 4">
            <a:extLst>
              <a:ext uri="{FF2B5EF4-FFF2-40B4-BE49-F238E27FC236}">
                <a16:creationId xmlns:a16="http://schemas.microsoft.com/office/drawing/2014/main" id="{49000236-D04A-4C3D-A244-DEDDE6CBCAE1}"/>
              </a:ext>
            </a:extLst>
          </p:cNvPr>
          <p:cNvSpPr>
            <a:spLocks noGrp="1"/>
          </p:cNvSpPr>
          <p:nvPr>
            <p:ph type="ftr" sz="quarter" idx="11"/>
          </p:nvPr>
        </p:nvSpPr>
        <p:spPr/>
        <p:txBody>
          <a:bodyPr/>
          <a:lstStyle/>
          <a:p>
            <a:pPr>
              <a:defRPr/>
            </a:pPr>
            <a:r>
              <a:rPr lang="de-DE"/>
              <a:t>Chapter 4 of </a:t>
            </a:r>
            <a:r>
              <a:rPr lang="de-DE" i="1"/>
              <a:t>Understanding Cryptography</a:t>
            </a:r>
            <a:r>
              <a:rPr lang="de-DE"/>
              <a:t> by Christof Paar and Jan Pelzl</a:t>
            </a:r>
          </a:p>
        </p:txBody>
      </p:sp>
      <p:pic>
        <p:nvPicPr>
          <p:cNvPr id="6" name="Inhaltsplatzhalter 5" descr="aes_round.png">
            <a:extLst>
              <a:ext uri="{FF2B5EF4-FFF2-40B4-BE49-F238E27FC236}">
                <a16:creationId xmlns:a16="http://schemas.microsoft.com/office/drawing/2014/main" id="{C01BD595-14AF-453E-B941-C785201F461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23379" y="41759"/>
            <a:ext cx="5749285" cy="481416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8" name="Tabelle 10">
            <a:extLst>
              <a:ext uri="{FF2B5EF4-FFF2-40B4-BE49-F238E27FC236}">
                <a16:creationId xmlns:a16="http://schemas.microsoft.com/office/drawing/2014/main" id="{A818C4A0-660D-4DCD-9A00-6DCD4355C09E}"/>
              </a:ext>
            </a:extLst>
          </p:cNvPr>
          <p:cNvGraphicFramePr>
            <a:graphicFrameLocks noGrp="1"/>
          </p:cNvGraphicFramePr>
          <p:nvPr>
            <p:extLst>
              <p:ext uri="{D42A27DB-BD31-4B8C-83A1-F6EECF244321}">
                <p14:modId xmlns:p14="http://schemas.microsoft.com/office/powerpoint/2010/main" val="4281347402"/>
              </p:ext>
            </p:extLst>
          </p:nvPr>
        </p:nvGraphicFramePr>
        <p:xfrm>
          <a:off x="714218" y="4556026"/>
          <a:ext cx="2000252" cy="1341436"/>
        </p:xfrm>
        <a:graphic>
          <a:graphicData uri="http://schemas.openxmlformats.org/drawingml/2006/table">
            <a:tbl>
              <a:tblPr firstRow="1" bandRow="1">
                <a:effectLst/>
                <a:tableStyleId>{5940675A-B579-460E-94D1-54222C63F5DA}</a:tableStyleId>
              </a:tblPr>
              <a:tblGrid>
                <a:gridCol w="500063">
                  <a:extLst>
                    <a:ext uri="{9D8B030D-6E8A-4147-A177-3AD203B41FA5}">
                      <a16:colId xmlns:a16="http://schemas.microsoft.com/office/drawing/2014/main" val="20000"/>
                    </a:ext>
                  </a:extLst>
                </a:gridCol>
                <a:gridCol w="500063">
                  <a:extLst>
                    <a:ext uri="{9D8B030D-6E8A-4147-A177-3AD203B41FA5}">
                      <a16:colId xmlns:a16="http://schemas.microsoft.com/office/drawing/2014/main" val="20001"/>
                    </a:ext>
                  </a:extLst>
                </a:gridCol>
                <a:gridCol w="500063">
                  <a:extLst>
                    <a:ext uri="{9D8B030D-6E8A-4147-A177-3AD203B41FA5}">
                      <a16:colId xmlns:a16="http://schemas.microsoft.com/office/drawing/2014/main" val="20002"/>
                    </a:ext>
                  </a:extLst>
                </a:gridCol>
                <a:gridCol w="500063">
                  <a:extLst>
                    <a:ext uri="{9D8B030D-6E8A-4147-A177-3AD203B41FA5}">
                      <a16:colId xmlns:a16="http://schemas.microsoft.com/office/drawing/2014/main" val="20003"/>
                    </a:ext>
                  </a:extLst>
                </a:gridCol>
              </a:tblGrid>
              <a:tr h="335359">
                <a:tc>
                  <a:txBody>
                    <a:bodyPr/>
                    <a:lstStyle/>
                    <a:p>
                      <a:pPr algn="l"/>
                      <a:r>
                        <a:rPr lang="de-DE" sz="1800" baseline="-25000" dirty="0"/>
                        <a:t>25</a:t>
                      </a:r>
                    </a:p>
                  </a:txBody>
                  <a:tcPr marL="91439" marR="91439" marT="45731" marB="45731" anchor="ctr"/>
                </a:tc>
                <a:tc>
                  <a:txBody>
                    <a:bodyPr/>
                    <a:lstStyle/>
                    <a:p>
                      <a:pPr algn="l"/>
                      <a:r>
                        <a:rPr lang="de-DE" sz="1800" baseline="-25000" dirty="0"/>
                        <a:t>25</a:t>
                      </a:r>
                    </a:p>
                  </a:txBody>
                  <a:tcPr marL="91439" marR="91439" marT="45731" marB="45731" anchor="ctr"/>
                </a:tc>
                <a:tc>
                  <a:txBody>
                    <a:bodyPr/>
                    <a:lstStyle/>
                    <a:p>
                      <a:pPr algn="l"/>
                      <a:r>
                        <a:rPr lang="de-DE" sz="1800" baseline="-25000" dirty="0"/>
                        <a:t>25</a:t>
                      </a:r>
                    </a:p>
                  </a:txBody>
                  <a:tcPr marL="91439" marR="91439" marT="45731" marB="45731" anchor="ctr"/>
                </a:tc>
                <a:tc>
                  <a:txBody>
                    <a:bodyPr/>
                    <a:lstStyle/>
                    <a:p>
                      <a:pPr algn="l"/>
                      <a:r>
                        <a:rPr lang="de-DE" sz="1800" baseline="-25000" dirty="0"/>
                        <a:t>25</a:t>
                      </a:r>
                    </a:p>
                  </a:txBody>
                  <a:tcPr marL="91439" marR="91439" marT="45731" marB="45731" anchor="ctr"/>
                </a:tc>
                <a:extLst>
                  <a:ext uri="{0D108BD9-81ED-4DB2-BD59-A6C34878D82A}">
                    <a16:rowId xmlns:a16="http://schemas.microsoft.com/office/drawing/2014/main" val="10000"/>
                  </a:ext>
                </a:extLst>
              </a:tr>
              <a:tr h="335359">
                <a:tc>
                  <a:txBody>
                    <a:bodyPr/>
                    <a:lstStyle/>
                    <a:p>
                      <a:pPr algn="l"/>
                      <a:r>
                        <a:rPr lang="de-DE" sz="1800" baseline="-25000" dirty="0"/>
                        <a:t>25</a:t>
                      </a:r>
                    </a:p>
                  </a:txBody>
                  <a:tcPr marL="91439" marR="91439" marT="45731" marB="45731" anchor="ctr"/>
                </a:tc>
                <a:tc>
                  <a:txBody>
                    <a:bodyPr/>
                    <a:lstStyle/>
                    <a:p>
                      <a:pPr algn="l"/>
                      <a:r>
                        <a:rPr lang="de-DE" sz="1800" baseline="-25000" dirty="0"/>
                        <a:t>25</a:t>
                      </a:r>
                    </a:p>
                  </a:txBody>
                  <a:tcPr marL="91439" marR="91439" marT="45731" marB="45731" anchor="ctr"/>
                </a:tc>
                <a:tc>
                  <a:txBody>
                    <a:bodyPr/>
                    <a:lstStyle/>
                    <a:p>
                      <a:pPr algn="l"/>
                      <a:r>
                        <a:rPr lang="de-DE" sz="1800" baseline="-25000" dirty="0"/>
                        <a:t>25</a:t>
                      </a:r>
                    </a:p>
                  </a:txBody>
                  <a:tcPr marL="91439" marR="91439" marT="45731" marB="45731" anchor="ctr"/>
                </a:tc>
                <a:tc>
                  <a:txBody>
                    <a:bodyPr/>
                    <a:lstStyle/>
                    <a:p>
                      <a:pPr algn="l"/>
                      <a:r>
                        <a:rPr lang="de-DE" sz="1800" baseline="-25000" dirty="0"/>
                        <a:t>25</a:t>
                      </a:r>
                    </a:p>
                  </a:txBody>
                  <a:tcPr marL="91439" marR="91439" marT="45731" marB="45731" anchor="ctr"/>
                </a:tc>
                <a:extLst>
                  <a:ext uri="{0D108BD9-81ED-4DB2-BD59-A6C34878D82A}">
                    <a16:rowId xmlns:a16="http://schemas.microsoft.com/office/drawing/2014/main" val="10001"/>
                  </a:ext>
                </a:extLst>
              </a:tr>
              <a:tr h="335359">
                <a:tc>
                  <a:txBody>
                    <a:bodyPr/>
                    <a:lstStyle/>
                    <a:p>
                      <a:pPr algn="l"/>
                      <a:r>
                        <a:rPr lang="de-DE" sz="1800" baseline="-25000" dirty="0"/>
                        <a:t>25</a:t>
                      </a:r>
                    </a:p>
                  </a:txBody>
                  <a:tcPr marL="91439" marR="91439" marT="45731" marB="45731" anchor="ctr"/>
                </a:tc>
                <a:tc>
                  <a:txBody>
                    <a:bodyPr/>
                    <a:lstStyle/>
                    <a:p>
                      <a:pPr algn="l"/>
                      <a:r>
                        <a:rPr lang="de-DE" sz="1800" baseline="-25000" dirty="0"/>
                        <a:t>25</a:t>
                      </a:r>
                    </a:p>
                  </a:txBody>
                  <a:tcPr marL="91439" marR="91439" marT="45731" marB="45731" anchor="ctr"/>
                </a:tc>
                <a:tc>
                  <a:txBody>
                    <a:bodyPr/>
                    <a:lstStyle/>
                    <a:p>
                      <a:pPr algn="l"/>
                      <a:r>
                        <a:rPr lang="de-DE" sz="2000" baseline="-25000" dirty="0"/>
                        <a:t>25</a:t>
                      </a:r>
                    </a:p>
                  </a:txBody>
                  <a:tcPr marL="91439" marR="91439" marT="45731" marB="45731" anchor="ctr"/>
                </a:tc>
                <a:tc>
                  <a:txBody>
                    <a:bodyPr/>
                    <a:lstStyle/>
                    <a:p>
                      <a:pPr algn="l"/>
                      <a:r>
                        <a:rPr lang="de-DE" sz="2000" baseline="-25000" dirty="0"/>
                        <a:t>25</a:t>
                      </a:r>
                    </a:p>
                  </a:txBody>
                  <a:tcPr marL="91439" marR="91439" marT="45731" marB="45731" anchor="ctr"/>
                </a:tc>
                <a:extLst>
                  <a:ext uri="{0D108BD9-81ED-4DB2-BD59-A6C34878D82A}">
                    <a16:rowId xmlns:a16="http://schemas.microsoft.com/office/drawing/2014/main" val="10002"/>
                  </a:ext>
                </a:extLst>
              </a:tr>
              <a:tr h="335359">
                <a:tc>
                  <a:txBody>
                    <a:bodyPr/>
                    <a:lstStyle/>
                    <a:p>
                      <a:pPr algn="l"/>
                      <a:r>
                        <a:rPr lang="de-DE" sz="1800" baseline="-25000" dirty="0"/>
                        <a:t>25</a:t>
                      </a:r>
                    </a:p>
                  </a:txBody>
                  <a:tcPr marL="91439" marR="91439" marT="45731" marB="45731" anchor="ctr"/>
                </a:tc>
                <a:tc>
                  <a:txBody>
                    <a:bodyPr/>
                    <a:lstStyle/>
                    <a:p>
                      <a:pPr algn="l"/>
                      <a:r>
                        <a:rPr lang="de-DE" sz="1800" baseline="-25000" dirty="0"/>
                        <a:t>25</a:t>
                      </a:r>
                    </a:p>
                  </a:txBody>
                  <a:tcPr marL="91439" marR="91439" marT="45731" marB="45731" anchor="ctr"/>
                </a:tc>
                <a:tc>
                  <a:txBody>
                    <a:bodyPr/>
                    <a:lstStyle/>
                    <a:p>
                      <a:pPr algn="l"/>
                      <a:r>
                        <a:rPr lang="de-DE" sz="1800" baseline="-25000" dirty="0"/>
                        <a:t>25</a:t>
                      </a:r>
                    </a:p>
                  </a:txBody>
                  <a:tcPr marL="91439" marR="91439" marT="45731" marB="45731" anchor="ctr"/>
                </a:tc>
                <a:tc>
                  <a:txBody>
                    <a:bodyPr/>
                    <a:lstStyle/>
                    <a:p>
                      <a:pPr algn="l"/>
                      <a:r>
                        <a:rPr lang="de-DE" sz="1800" baseline="-25000" dirty="0"/>
                        <a:t>25</a:t>
                      </a:r>
                    </a:p>
                  </a:txBody>
                  <a:tcPr marL="91439" marR="91439" marT="45731" marB="45731" anchor="ctr"/>
                </a:tc>
                <a:extLst>
                  <a:ext uri="{0D108BD9-81ED-4DB2-BD59-A6C34878D82A}">
                    <a16:rowId xmlns:a16="http://schemas.microsoft.com/office/drawing/2014/main" val="10003"/>
                  </a:ext>
                </a:extLst>
              </a:tr>
            </a:tbl>
          </a:graphicData>
        </a:graphic>
      </p:graphicFrame>
      <p:pic>
        <p:nvPicPr>
          <p:cNvPr id="10" name="Picture 9">
            <a:extLst>
              <a:ext uri="{FF2B5EF4-FFF2-40B4-BE49-F238E27FC236}">
                <a16:creationId xmlns:a16="http://schemas.microsoft.com/office/drawing/2014/main" id="{DC65B3E0-1370-4278-8213-03F7ED52BDC6}"/>
              </a:ext>
            </a:extLst>
          </p:cNvPr>
          <p:cNvPicPr>
            <a:picLocks noChangeAspect="1"/>
          </p:cNvPicPr>
          <p:nvPr/>
        </p:nvPicPr>
        <p:blipFill>
          <a:blip r:embed="rId3"/>
          <a:stretch>
            <a:fillRect/>
          </a:stretch>
        </p:blipFill>
        <p:spPr>
          <a:xfrm>
            <a:off x="407368" y="1645867"/>
            <a:ext cx="4972744" cy="2676899"/>
          </a:xfrm>
          <a:prstGeom prst="rect">
            <a:avLst/>
          </a:prstGeom>
        </p:spPr>
      </p:pic>
      <p:graphicFrame>
        <p:nvGraphicFramePr>
          <p:cNvPr id="12" name="Tabelle 10">
            <a:extLst>
              <a:ext uri="{FF2B5EF4-FFF2-40B4-BE49-F238E27FC236}">
                <a16:creationId xmlns:a16="http://schemas.microsoft.com/office/drawing/2014/main" id="{F1F1D51F-7DC8-4894-8269-72DC51F230E0}"/>
              </a:ext>
            </a:extLst>
          </p:cNvPr>
          <p:cNvGraphicFramePr>
            <a:graphicFrameLocks noGrp="1"/>
          </p:cNvGraphicFramePr>
          <p:nvPr>
            <p:extLst>
              <p:ext uri="{D42A27DB-BD31-4B8C-83A1-F6EECF244321}">
                <p14:modId xmlns:p14="http://schemas.microsoft.com/office/powerpoint/2010/main" val="26857083"/>
              </p:ext>
            </p:extLst>
          </p:nvPr>
        </p:nvGraphicFramePr>
        <p:xfrm>
          <a:off x="4111195" y="4541415"/>
          <a:ext cx="2000252" cy="1341436"/>
        </p:xfrm>
        <a:graphic>
          <a:graphicData uri="http://schemas.openxmlformats.org/drawingml/2006/table">
            <a:tbl>
              <a:tblPr firstRow="1" bandRow="1">
                <a:effectLst/>
                <a:tableStyleId>{5940675A-B579-460E-94D1-54222C63F5DA}</a:tableStyleId>
              </a:tblPr>
              <a:tblGrid>
                <a:gridCol w="500063">
                  <a:extLst>
                    <a:ext uri="{9D8B030D-6E8A-4147-A177-3AD203B41FA5}">
                      <a16:colId xmlns:a16="http://schemas.microsoft.com/office/drawing/2014/main" val="20000"/>
                    </a:ext>
                  </a:extLst>
                </a:gridCol>
                <a:gridCol w="500063">
                  <a:extLst>
                    <a:ext uri="{9D8B030D-6E8A-4147-A177-3AD203B41FA5}">
                      <a16:colId xmlns:a16="http://schemas.microsoft.com/office/drawing/2014/main" val="20001"/>
                    </a:ext>
                  </a:extLst>
                </a:gridCol>
                <a:gridCol w="500063">
                  <a:extLst>
                    <a:ext uri="{9D8B030D-6E8A-4147-A177-3AD203B41FA5}">
                      <a16:colId xmlns:a16="http://schemas.microsoft.com/office/drawing/2014/main" val="20002"/>
                    </a:ext>
                  </a:extLst>
                </a:gridCol>
                <a:gridCol w="500063">
                  <a:extLst>
                    <a:ext uri="{9D8B030D-6E8A-4147-A177-3AD203B41FA5}">
                      <a16:colId xmlns:a16="http://schemas.microsoft.com/office/drawing/2014/main" val="20003"/>
                    </a:ext>
                  </a:extLst>
                </a:gridCol>
              </a:tblGrid>
              <a:tr h="335359">
                <a:tc>
                  <a:txBody>
                    <a:bodyPr/>
                    <a:lstStyle/>
                    <a:p>
                      <a:pPr algn="l"/>
                      <a:r>
                        <a:rPr lang="de-DE" sz="1800" baseline="-25000" dirty="0"/>
                        <a:t>25</a:t>
                      </a:r>
                    </a:p>
                  </a:txBody>
                  <a:tcPr marL="91439" marR="91439" marT="45731" marB="45731" anchor="ctr"/>
                </a:tc>
                <a:tc>
                  <a:txBody>
                    <a:bodyPr/>
                    <a:lstStyle/>
                    <a:p>
                      <a:pPr algn="l"/>
                      <a:r>
                        <a:rPr lang="de-DE" sz="1800" baseline="-25000" dirty="0"/>
                        <a:t>25</a:t>
                      </a:r>
                    </a:p>
                  </a:txBody>
                  <a:tcPr marL="91439" marR="91439" marT="45731" marB="45731" anchor="ctr"/>
                </a:tc>
                <a:tc>
                  <a:txBody>
                    <a:bodyPr/>
                    <a:lstStyle/>
                    <a:p>
                      <a:pPr algn="l"/>
                      <a:r>
                        <a:rPr lang="de-DE" sz="1800" baseline="-25000" dirty="0"/>
                        <a:t>25</a:t>
                      </a:r>
                    </a:p>
                  </a:txBody>
                  <a:tcPr marL="91439" marR="91439" marT="45731" marB="45731" anchor="ctr"/>
                </a:tc>
                <a:tc>
                  <a:txBody>
                    <a:bodyPr/>
                    <a:lstStyle/>
                    <a:p>
                      <a:pPr algn="l"/>
                      <a:r>
                        <a:rPr lang="de-DE" sz="1800" baseline="-25000" dirty="0"/>
                        <a:t>25</a:t>
                      </a:r>
                    </a:p>
                  </a:txBody>
                  <a:tcPr marL="91439" marR="91439" marT="45731" marB="45731" anchor="ctr"/>
                </a:tc>
                <a:extLst>
                  <a:ext uri="{0D108BD9-81ED-4DB2-BD59-A6C34878D82A}">
                    <a16:rowId xmlns:a16="http://schemas.microsoft.com/office/drawing/2014/main" val="10000"/>
                  </a:ext>
                </a:extLst>
              </a:tr>
              <a:tr h="335359">
                <a:tc>
                  <a:txBody>
                    <a:bodyPr/>
                    <a:lstStyle/>
                    <a:p>
                      <a:pPr algn="l"/>
                      <a:r>
                        <a:rPr lang="de-DE" sz="1800" baseline="-25000" dirty="0"/>
                        <a:t>25</a:t>
                      </a:r>
                    </a:p>
                  </a:txBody>
                  <a:tcPr marL="91439" marR="91439" marT="45731" marB="45731" anchor="ctr"/>
                </a:tc>
                <a:tc>
                  <a:txBody>
                    <a:bodyPr/>
                    <a:lstStyle/>
                    <a:p>
                      <a:pPr algn="l"/>
                      <a:r>
                        <a:rPr lang="de-DE" sz="1800" baseline="-25000" dirty="0"/>
                        <a:t>25</a:t>
                      </a:r>
                    </a:p>
                  </a:txBody>
                  <a:tcPr marL="91439" marR="91439" marT="45731" marB="45731" anchor="ctr"/>
                </a:tc>
                <a:tc>
                  <a:txBody>
                    <a:bodyPr/>
                    <a:lstStyle/>
                    <a:p>
                      <a:pPr algn="l"/>
                      <a:r>
                        <a:rPr lang="de-DE" sz="1800" baseline="-25000" dirty="0"/>
                        <a:t>25</a:t>
                      </a:r>
                    </a:p>
                  </a:txBody>
                  <a:tcPr marL="91439" marR="91439" marT="45731" marB="45731" anchor="ctr"/>
                </a:tc>
                <a:tc>
                  <a:txBody>
                    <a:bodyPr/>
                    <a:lstStyle/>
                    <a:p>
                      <a:pPr algn="l"/>
                      <a:r>
                        <a:rPr lang="de-DE" sz="1800" baseline="-25000" dirty="0"/>
                        <a:t>25</a:t>
                      </a:r>
                    </a:p>
                  </a:txBody>
                  <a:tcPr marL="91439" marR="91439" marT="45731" marB="45731" anchor="ctr"/>
                </a:tc>
                <a:extLst>
                  <a:ext uri="{0D108BD9-81ED-4DB2-BD59-A6C34878D82A}">
                    <a16:rowId xmlns:a16="http://schemas.microsoft.com/office/drawing/2014/main" val="10001"/>
                  </a:ext>
                </a:extLst>
              </a:tr>
              <a:tr h="335359">
                <a:tc>
                  <a:txBody>
                    <a:bodyPr/>
                    <a:lstStyle/>
                    <a:p>
                      <a:pPr algn="l"/>
                      <a:r>
                        <a:rPr lang="de-DE" sz="1800" baseline="-25000" dirty="0"/>
                        <a:t>25</a:t>
                      </a:r>
                    </a:p>
                  </a:txBody>
                  <a:tcPr marL="91439" marR="91439" marT="45731" marB="45731" anchor="ctr"/>
                </a:tc>
                <a:tc>
                  <a:txBody>
                    <a:bodyPr/>
                    <a:lstStyle/>
                    <a:p>
                      <a:pPr algn="l"/>
                      <a:r>
                        <a:rPr lang="de-DE" sz="1800" baseline="-25000" dirty="0"/>
                        <a:t>25</a:t>
                      </a:r>
                    </a:p>
                  </a:txBody>
                  <a:tcPr marL="91439" marR="91439" marT="45731" marB="45731" anchor="ctr"/>
                </a:tc>
                <a:tc>
                  <a:txBody>
                    <a:bodyPr/>
                    <a:lstStyle/>
                    <a:p>
                      <a:pPr algn="l"/>
                      <a:r>
                        <a:rPr lang="de-DE" sz="2000" baseline="-25000" dirty="0"/>
                        <a:t>25</a:t>
                      </a:r>
                    </a:p>
                  </a:txBody>
                  <a:tcPr marL="91439" marR="91439" marT="45731" marB="45731" anchor="ctr"/>
                </a:tc>
                <a:tc>
                  <a:txBody>
                    <a:bodyPr/>
                    <a:lstStyle/>
                    <a:p>
                      <a:pPr algn="l"/>
                      <a:r>
                        <a:rPr lang="de-DE" sz="2000" baseline="-25000" dirty="0"/>
                        <a:t>25</a:t>
                      </a:r>
                    </a:p>
                  </a:txBody>
                  <a:tcPr marL="91439" marR="91439" marT="45731" marB="45731" anchor="ctr"/>
                </a:tc>
                <a:extLst>
                  <a:ext uri="{0D108BD9-81ED-4DB2-BD59-A6C34878D82A}">
                    <a16:rowId xmlns:a16="http://schemas.microsoft.com/office/drawing/2014/main" val="10002"/>
                  </a:ext>
                </a:extLst>
              </a:tr>
              <a:tr h="335359">
                <a:tc>
                  <a:txBody>
                    <a:bodyPr/>
                    <a:lstStyle/>
                    <a:p>
                      <a:pPr algn="l"/>
                      <a:r>
                        <a:rPr lang="de-DE" sz="1800" baseline="-25000" dirty="0"/>
                        <a:t>25</a:t>
                      </a:r>
                    </a:p>
                  </a:txBody>
                  <a:tcPr marL="91439" marR="91439" marT="45731" marB="45731" anchor="ctr"/>
                </a:tc>
                <a:tc>
                  <a:txBody>
                    <a:bodyPr/>
                    <a:lstStyle/>
                    <a:p>
                      <a:pPr algn="l"/>
                      <a:r>
                        <a:rPr lang="de-DE" sz="1800" baseline="-25000" dirty="0"/>
                        <a:t>25</a:t>
                      </a:r>
                    </a:p>
                  </a:txBody>
                  <a:tcPr marL="91439" marR="91439" marT="45731" marB="45731" anchor="ctr"/>
                </a:tc>
                <a:tc>
                  <a:txBody>
                    <a:bodyPr/>
                    <a:lstStyle/>
                    <a:p>
                      <a:pPr algn="l"/>
                      <a:r>
                        <a:rPr lang="de-DE" sz="1800" baseline="-25000" dirty="0"/>
                        <a:t>25</a:t>
                      </a:r>
                    </a:p>
                  </a:txBody>
                  <a:tcPr marL="91439" marR="91439" marT="45731" marB="45731" anchor="ctr"/>
                </a:tc>
                <a:tc>
                  <a:txBody>
                    <a:bodyPr/>
                    <a:lstStyle/>
                    <a:p>
                      <a:pPr algn="l"/>
                      <a:r>
                        <a:rPr lang="de-DE" sz="1800" baseline="-25000" dirty="0"/>
                        <a:t>25</a:t>
                      </a:r>
                    </a:p>
                  </a:txBody>
                  <a:tcPr marL="91439" marR="91439" marT="45731" marB="45731" anchor="ctr"/>
                </a:tc>
                <a:extLst>
                  <a:ext uri="{0D108BD9-81ED-4DB2-BD59-A6C34878D82A}">
                    <a16:rowId xmlns:a16="http://schemas.microsoft.com/office/drawing/2014/main" val="10003"/>
                  </a:ext>
                </a:extLst>
              </a:tr>
            </a:tbl>
          </a:graphicData>
        </a:graphic>
      </p:graphicFrame>
      <p:sp>
        <p:nvSpPr>
          <p:cNvPr id="13" name="TextBox 12">
            <a:extLst>
              <a:ext uri="{FF2B5EF4-FFF2-40B4-BE49-F238E27FC236}">
                <a16:creationId xmlns:a16="http://schemas.microsoft.com/office/drawing/2014/main" id="{3A15FEFE-A62A-43EB-AE28-D30B22A3D3A2}"/>
              </a:ext>
            </a:extLst>
          </p:cNvPr>
          <p:cNvSpPr txBox="1"/>
          <p:nvPr/>
        </p:nvSpPr>
        <p:spPr>
          <a:xfrm>
            <a:off x="1055440" y="5897462"/>
            <a:ext cx="1152128" cy="369332"/>
          </a:xfrm>
          <a:prstGeom prst="rect">
            <a:avLst/>
          </a:prstGeom>
          <a:noFill/>
        </p:spPr>
        <p:txBody>
          <a:bodyPr wrap="square" rtlCol="0">
            <a:spAutoFit/>
          </a:bodyPr>
          <a:lstStyle/>
          <a:p>
            <a:r>
              <a:rPr lang="en-US" b="1" dirty="0">
                <a:solidFill>
                  <a:srgbClr val="0070C0"/>
                </a:solidFill>
              </a:rPr>
              <a:t>Input</a:t>
            </a:r>
          </a:p>
        </p:txBody>
      </p:sp>
      <p:sp>
        <p:nvSpPr>
          <p:cNvPr id="14" name="TextBox 13">
            <a:extLst>
              <a:ext uri="{FF2B5EF4-FFF2-40B4-BE49-F238E27FC236}">
                <a16:creationId xmlns:a16="http://schemas.microsoft.com/office/drawing/2014/main" id="{3E7E34AF-491C-4E97-A720-8E99D1B712BD}"/>
              </a:ext>
            </a:extLst>
          </p:cNvPr>
          <p:cNvSpPr txBox="1"/>
          <p:nvPr/>
        </p:nvSpPr>
        <p:spPr>
          <a:xfrm>
            <a:off x="4535257" y="5865196"/>
            <a:ext cx="1152128" cy="369332"/>
          </a:xfrm>
          <a:prstGeom prst="rect">
            <a:avLst/>
          </a:prstGeom>
          <a:noFill/>
        </p:spPr>
        <p:txBody>
          <a:bodyPr wrap="square" rtlCol="0">
            <a:spAutoFit/>
          </a:bodyPr>
          <a:lstStyle/>
          <a:p>
            <a:r>
              <a:rPr lang="en-US" b="1" dirty="0">
                <a:solidFill>
                  <a:srgbClr val="0070C0"/>
                </a:solidFill>
              </a:rPr>
              <a:t>Output</a:t>
            </a:r>
          </a:p>
        </p:txBody>
      </p:sp>
      <p:sp>
        <p:nvSpPr>
          <p:cNvPr id="15" name="Arrow: Down 14">
            <a:extLst>
              <a:ext uri="{FF2B5EF4-FFF2-40B4-BE49-F238E27FC236}">
                <a16:creationId xmlns:a16="http://schemas.microsoft.com/office/drawing/2014/main" id="{24BCBFA5-4E45-4FCA-81A5-042FC86FF03F}"/>
              </a:ext>
            </a:extLst>
          </p:cNvPr>
          <p:cNvSpPr/>
          <p:nvPr/>
        </p:nvSpPr>
        <p:spPr bwMode="auto">
          <a:xfrm rot="16200000">
            <a:off x="3056621" y="4747910"/>
            <a:ext cx="712422" cy="928446"/>
          </a:xfrm>
          <a:prstGeom prst="downArrow">
            <a:avLst/>
          </a:prstGeom>
          <a:solidFill>
            <a:schemeClr val="accent2"/>
          </a:solidFill>
          <a:ln w="9525"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08447488"/>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BBA73-ED32-40E9-B382-FCDEAEFCA959}"/>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04FF3FEA-3852-40A4-8E6F-A4562071DD57}"/>
              </a:ext>
            </a:extLst>
          </p:cNvPr>
          <p:cNvSpPr>
            <a:spLocks noGrp="1"/>
          </p:cNvSpPr>
          <p:nvPr>
            <p:ph idx="1"/>
          </p:nvPr>
        </p:nvSpPr>
        <p:spPr>
          <a:xfrm>
            <a:off x="912285" y="1130300"/>
            <a:ext cx="10368291" cy="727763"/>
          </a:xfrm>
        </p:spPr>
        <p:txBody>
          <a:bodyPr/>
          <a:lstStyle/>
          <a:p>
            <a:r>
              <a:rPr lang="en-US" sz="1800" b="1" dirty="0">
                <a:solidFill>
                  <a:schemeClr val="accent2">
                    <a:lumMod val="75000"/>
                  </a:schemeClr>
                </a:solidFill>
              </a:rPr>
              <a:t>Diffusion Layer: </a:t>
            </a:r>
            <a:r>
              <a:rPr lang="en-US" sz="1800" b="1" dirty="0">
                <a:solidFill>
                  <a:srgbClr val="C00000"/>
                </a:solidFill>
              </a:rPr>
              <a:t>Mix Column</a:t>
            </a:r>
          </a:p>
          <a:p>
            <a:endParaRPr lang="en-US" sz="1800" dirty="0"/>
          </a:p>
        </p:txBody>
      </p:sp>
      <p:sp>
        <p:nvSpPr>
          <p:cNvPr id="4" name="Slide Number Placeholder 3">
            <a:extLst>
              <a:ext uri="{FF2B5EF4-FFF2-40B4-BE49-F238E27FC236}">
                <a16:creationId xmlns:a16="http://schemas.microsoft.com/office/drawing/2014/main" id="{51E5C5B6-033D-4150-B8A6-525E2E558297}"/>
              </a:ext>
            </a:extLst>
          </p:cNvPr>
          <p:cNvSpPr>
            <a:spLocks noGrp="1"/>
          </p:cNvSpPr>
          <p:nvPr>
            <p:ph type="sldNum" sz="quarter" idx="10"/>
          </p:nvPr>
        </p:nvSpPr>
        <p:spPr/>
        <p:txBody>
          <a:bodyPr/>
          <a:lstStyle/>
          <a:p>
            <a:fld id="{237CFEF7-788F-4075-A3E8-ECA31F617BA2}" type="slidenum">
              <a:rPr lang="de-DE" altLang="en-US" smtClean="0"/>
              <a:pPr/>
              <a:t>29</a:t>
            </a:fld>
            <a:r>
              <a:rPr lang="de-DE" altLang="en-US"/>
              <a:t>/28</a:t>
            </a:r>
          </a:p>
        </p:txBody>
      </p:sp>
      <p:sp>
        <p:nvSpPr>
          <p:cNvPr id="5" name="Footer Placeholder 4">
            <a:extLst>
              <a:ext uri="{FF2B5EF4-FFF2-40B4-BE49-F238E27FC236}">
                <a16:creationId xmlns:a16="http://schemas.microsoft.com/office/drawing/2014/main" id="{49000236-D04A-4C3D-A244-DEDDE6CBCAE1}"/>
              </a:ext>
            </a:extLst>
          </p:cNvPr>
          <p:cNvSpPr>
            <a:spLocks noGrp="1"/>
          </p:cNvSpPr>
          <p:nvPr>
            <p:ph type="ftr" sz="quarter" idx="11"/>
          </p:nvPr>
        </p:nvSpPr>
        <p:spPr/>
        <p:txBody>
          <a:bodyPr/>
          <a:lstStyle/>
          <a:p>
            <a:pPr>
              <a:defRPr/>
            </a:pPr>
            <a:r>
              <a:rPr lang="de-DE"/>
              <a:t>Chapter 4 of </a:t>
            </a:r>
            <a:r>
              <a:rPr lang="de-DE" i="1"/>
              <a:t>Understanding Cryptography</a:t>
            </a:r>
            <a:r>
              <a:rPr lang="de-DE"/>
              <a:t> by Christof Paar and Jan Pelzl</a:t>
            </a:r>
          </a:p>
        </p:txBody>
      </p:sp>
      <p:pic>
        <p:nvPicPr>
          <p:cNvPr id="6" name="Inhaltsplatzhalter 5" descr="aes_round.png">
            <a:extLst>
              <a:ext uri="{FF2B5EF4-FFF2-40B4-BE49-F238E27FC236}">
                <a16:creationId xmlns:a16="http://schemas.microsoft.com/office/drawing/2014/main" id="{C01BD595-14AF-453E-B941-C785201F461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76120" y="41759"/>
            <a:ext cx="4896544" cy="4100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Arrow: Down 14">
            <a:extLst>
              <a:ext uri="{FF2B5EF4-FFF2-40B4-BE49-F238E27FC236}">
                <a16:creationId xmlns:a16="http://schemas.microsoft.com/office/drawing/2014/main" id="{24BCBFA5-4E45-4FCA-81A5-042FC86FF03F}"/>
              </a:ext>
            </a:extLst>
          </p:cNvPr>
          <p:cNvSpPr/>
          <p:nvPr/>
        </p:nvSpPr>
        <p:spPr bwMode="auto">
          <a:xfrm rot="16200000">
            <a:off x="3519509" y="2311798"/>
            <a:ext cx="360040" cy="535650"/>
          </a:xfrm>
          <a:prstGeom prst="downArrow">
            <a:avLst/>
          </a:prstGeom>
          <a:solidFill>
            <a:schemeClr val="accent1">
              <a:lumMod val="20000"/>
              <a:lumOff val="80000"/>
            </a:schemeClr>
          </a:solidFill>
          <a:ln w="9525" cap="flat" cmpd="sng" algn="ctr">
            <a:solidFill>
              <a:srgbClr val="0066FF"/>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bg1">
                  <a:lumMod val="65000"/>
                </a:schemeClr>
              </a:solidFill>
              <a:effectLst/>
              <a:latin typeface="Arial" charset="0"/>
            </a:endParaRPr>
          </a:p>
        </p:txBody>
      </p:sp>
      <p:pic>
        <p:nvPicPr>
          <p:cNvPr id="16" name="Picture 15">
            <a:extLst>
              <a:ext uri="{FF2B5EF4-FFF2-40B4-BE49-F238E27FC236}">
                <a16:creationId xmlns:a16="http://schemas.microsoft.com/office/drawing/2014/main" id="{BDBDC875-94B7-4926-8C5A-49F4ABE3CE8F}"/>
              </a:ext>
            </a:extLst>
          </p:cNvPr>
          <p:cNvPicPr>
            <a:picLocks noChangeAspect="1"/>
          </p:cNvPicPr>
          <p:nvPr/>
        </p:nvPicPr>
        <p:blipFill>
          <a:blip r:embed="rId3"/>
          <a:stretch>
            <a:fillRect/>
          </a:stretch>
        </p:blipFill>
        <p:spPr>
          <a:xfrm>
            <a:off x="239185" y="1627183"/>
            <a:ext cx="3143689" cy="1695687"/>
          </a:xfrm>
          <a:prstGeom prst="rect">
            <a:avLst/>
          </a:prstGeom>
        </p:spPr>
      </p:pic>
      <mc:AlternateContent xmlns:mc="http://schemas.openxmlformats.org/markup-compatibility/2006" xmlns:a14="http://schemas.microsoft.com/office/drawing/2010/main">
        <mc:Choice Requires="a14">
          <p:sp>
            <p:nvSpPr>
              <p:cNvPr id="17" name="Object 2">
                <a:extLst>
                  <a:ext uri="{FF2B5EF4-FFF2-40B4-BE49-F238E27FC236}">
                    <a16:creationId xmlns:a16="http://schemas.microsoft.com/office/drawing/2014/main" id="{8482A19A-A268-4D82-8B3D-AD72361F61D2}"/>
                  </a:ext>
                </a:extLst>
              </p:cNvPr>
              <p:cNvSpPr txBox="1"/>
              <p:nvPr/>
            </p:nvSpPr>
            <p:spPr bwMode="auto">
              <a:xfrm>
                <a:off x="3953150" y="2033526"/>
                <a:ext cx="1799952" cy="135096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d>
                        <m:dPr>
                          <m:ctrlPr>
                            <a:rPr lang="en-US" i="1" smtClean="0">
                              <a:solidFill>
                                <a:srgbClr val="000000"/>
                              </a:solidFill>
                              <a:latin typeface="Cambria Math" panose="02040503050406030204" pitchFamily="18" charset="0"/>
                            </a:rPr>
                          </m:ctrlPr>
                        </m:dPr>
                        <m:e>
                          <m:m>
                            <m:mPr>
                              <m:plcHide m:val="on"/>
                              <m:mcs>
                                <m:mc>
                                  <m:mcPr>
                                    <m:count m:val="1"/>
                                    <m:mcJc m:val="center"/>
                                  </m:mcPr>
                                </m:mc>
                              </m:mcs>
                              <m:ctrlPr>
                                <a:rPr lang="en-US" i="1">
                                  <a:solidFill>
                                    <a:srgbClr val="000000"/>
                                  </a:solidFill>
                                  <a:latin typeface="Cambria Math" panose="02040503050406030204" pitchFamily="18" charset="0"/>
                                </a:rPr>
                              </m:ctrlPr>
                            </m:mPr>
                            <m:mr>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𝐶</m:t>
                                    </m:r>
                                  </m:e>
                                  <m:sub>
                                    <m:r>
                                      <a:rPr lang="en-US" i="1">
                                        <a:solidFill>
                                          <a:srgbClr val="000000"/>
                                        </a:solidFill>
                                        <a:latin typeface="Cambria Math" panose="02040503050406030204" pitchFamily="18" charset="0"/>
                                      </a:rPr>
                                      <m:t>0</m:t>
                                    </m:r>
                                  </m:sub>
                                </m:sSub>
                              </m:e>
                            </m:mr>
                            <m:mr>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𝐶</m:t>
                                    </m:r>
                                  </m:e>
                                  <m:sub>
                                    <m:r>
                                      <a:rPr lang="en-US" i="1">
                                        <a:solidFill>
                                          <a:srgbClr val="000000"/>
                                        </a:solidFill>
                                        <a:latin typeface="Cambria Math" panose="02040503050406030204" pitchFamily="18" charset="0"/>
                                      </a:rPr>
                                      <m:t>1</m:t>
                                    </m:r>
                                  </m:sub>
                                </m:sSub>
                              </m:e>
                            </m:mr>
                            <m:mr>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𝐶</m:t>
                                    </m:r>
                                  </m:e>
                                  <m:sub>
                                    <m:r>
                                      <a:rPr lang="en-US" i="1">
                                        <a:solidFill>
                                          <a:srgbClr val="000000"/>
                                        </a:solidFill>
                                        <a:latin typeface="Cambria Math" panose="02040503050406030204" pitchFamily="18" charset="0"/>
                                      </a:rPr>
                                      <m:t>2</m:t>
                                    </m:r>
                                  </m:sub>
                                </m:sSub>
                              </m:e>
                            </m:mr>
                            <m:mr>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𝐶</m:t>
                                    </m:r>
                                  </m:e>
                                  <m:sub>
                                    <m:r>
                                      <a:rPr lang="en-US" i="1">
                                        <a:solidFill>
                                          <a:srgbClr val="000000"/>
                                        </a:solidFill>
                                        <a:latin typeface="Cambria Math" panose="02040503050406030204" pitchFamily="18" charset="0"/>
                                      </a:rPr>
                                      <m:t>3</m:t>
                                    </m:r>
                                  </m:sub>
                                </m:sSub>
                              </m:e>
                            </m:mr>
                          </m:m>
                        </m:e>
                      </m:d>
                      <m:r>
                        <a:rPr lang="en-US" i="1">
                          <a:solidFill>
                            <a:srgbClr val="000000"/>
                          </a:solidFill>
                          <a:latin typeface="Cambria Math" panose="02040503050406030204" pitchFamily="18" charset="0"/>
                        </a:rPr>
                        <m:t>=</m:t>
                      </m:r>
                      <m:d>
                        <m:dPr>
                          <m:ctrlPr>
                            <a:rPr lang="en-US" i="1" smtClean="0">
                              <a:solidFill>
                                <a:srgbClr val="000000"/>
                              </a:solidFill>
                              <a:latin typeface="Cambria Math" panose="02040503050406030204" pitchFamily="18" charset="0"/>
                            </a:rPr>
                          </m:ctrlPr>
                        </m:dPr>
                        <m:e>
                          <m:m>
                            <m:mPr>
                              <m:plcHide m:val="on"/>
                              <m:mcs>
                                <m:mc>
                                  <m:mcPr>
                                    <m:count m:val="1"/>
                                    <m:mcJc m:val="center"/>
                                  </m:mcPr>
                                </m:mc>
                              </m:mcs>
                              <m:ctrlPr>
                                <a:rPr lang="en-US" i="1">
                                  <a:solidFill>
                                    <a:srgbClr val="000000"/>
                                  </a:solidFill>
                                  <a:latin typeface="Cambria Math" panose="02040503050406030204" pitchFamily="18" charset="0"/>
                                </a:rPr>
                              </m:ctrlPr>
                            </m:mPr>
                            <m:mr>
                              <m:e>
                                <m:eqArr>
                                  <m:eqArrPr>
                                    <m:ctrlPr>
                                      <a:rPr lang="en-US" b="0" i="1" smtClean="0">
                                        <a:solidFill>
                                          <a:srgbClr val="000000"/>
                                        </a:solidFill>
                                        <a:latin typeface="Cambria Math" panose="02040503050406030204" pitchFamily="18" charset="0"/>
                                      </a:rPr>
                                    </m:ctrlPr>
                                  </m:eqArrPr>
                                  <m:e>
                                    <m:r>
                                      <a:rPr lang="en-US" b="0" i="1" smtClean="0">
                                        <a:solidFill>
                                          <a:srgbClr val="000000"/>
                                        </a:solidFill>
                                        <a:latin typeface="Cambria Math" panose="02040503050406030204" pitchFamily="18" charset="0"/>
                                      </a:rPr>
                                      <m:t>25</m:t>
                                    </m:r>
                                  </m:e>
                                  <m:e>
                                    <m:r>
                                      <a:rPr lang="en-US" b="0" i="1" smtClean="0">
                                        <a:solidFill>
                                          <a:srgbClr val="000000"/>
                                        </a:solidFill>
                                        <a:latin typeface="Cambria Math" panose="02040503050406030204" pitchFamily="18" charset="0"/>
                                      </a:rPr>
                                      <m:t>25</m:t>
                                    </m:r>
                                  </m:e>
                                </m:eqArr>
                              </m:e>
                            </m:mr>
                            <m:mr>
                              <m:e/>
                            </m:mr>
                            <m:mr>
                              <m:e>
                                <m:r>
                                  <a:rPr lang="en-US" b="0" i="1" smtClean="0">
                                    <a:solidFill>
                                      <a:srgbClr val="000000"/>
                                    </a:solidFill>
                                    <a:latin typeface="Cambria Math" panose="02040503050406030204" pitchFamily="18" charset="0"/>
                                  </a:rPr>
                                  <m:t>25</m:t>
                                </m:r>
                              </m:e>
                            </m:mr>
                            <m:mr>
                              <m:e>
                                <m:r>
                                  <a:rPr lang="en-US" b="0" i="1" smtClean="0">
                                    <a:solidFill>
                                      <a:srgbClr val="000000"/>
                                    </a:solidFill>
                                    <a:latin typeface="Cambria Math" panose="02040503050406030204" pitchFamily="18" charset="0"/>
                                  </a:rPr>
                                  <m:t>25</m:t>
                                </m:r>
                              </m:e>
                            </m:mr>
                          </m:m>
                        </m:e>
                      </m:d>
                    </m:oMath>
                  </m:oMathPara>
                </a14:m>
                <a:endParaRPr lang="en-US" dirty="0"/>
              </a:p>
            </p:txBody>
          </p:sp>
        </mc:Choice>
        <mc:Fallback xmlns="">
          <p:sp>
            <p:nvSpPr>
              <p:cNvPr id="17" name="Object 2">
                <a:extLst>
                  <a:ext uri="{FF2B5EF4-FFF2-40B4-BE49-F238E27FC236}">
                    <a16:creationId xmlns:a16="http://schemas.microsoft.com/office/drawing/2014/main" id="{8482A19A-A268-4D82-8B3D-AD72361F61D2}"/>
                  </a:ext>
                </a:extLst>
              </p:cNvPr>
              <p:cNvSpPr txBox="1">
                <a:spLocks noRot="1" noChangeAspect="1" noMove="1" noResize="1" noEditPoints="1" noAdjustHandles="1" noChangeArrowheads="1" noChangeShapeType="1" noTextEdit="1"/>
              </p:cNvSpPr>
              <p:nvPr/>
            </p:nvSpPr>
            <p:spPr bwMode="auto">
              <a:xfrm>
                <a:off x="3953150" y="2033526"/>
                <a:ext cx="1799952" cy="1350962"/>
              </a:xfrm>
              <a:prstGeom prst="rect">
                <a:avLst/>
              </a:prstGeom>
              <a:blipFill>
                <a:blip r:embed="rId4"/>
                <a:stretch>
                  <a:fillRect/>
                </a:stretch>
              </a:blipFill>
              <a:ln>
                <a:noFill/>
              </a:ln>
              <a:effectLst/>
            </p:spPr>
            <p:txBody>
              <a:bodyPr/>
              <a:lstStyle/>
              <a:p>
                <a:r>
                  <a:rPr lang="en-US">
                    <a:noFill/>
                  </a:rPr>
                  <a:t> </a:t>
                </a:r>
              </a:p>
            </p:txBody>
          </p:sp>
        </mc:Fallback>
      </mc:AlternateContent>
      <p:pic>
        <p:nvPicPr>
          <p:cNvPr id="20" name="Picture 19">
            <a:extLst>
              <a:ext uri="{FF2B5EF4-FFF2-40B4-BE49-F238E27FC236}">
                <a16:creationId xmlns:a16="http://schemas.microsoft.com/office/drawing/2014/main" id="{A36C1417-D215-47A9-AA5A-D8F83E7E5494}"/>
              </a:ext>
            </a:extLst>
          </p:cNvPr>
          <p:cNvPicPr>
            <a:picLocks noChangeAspect="1"/>
          </p:cNvPicPr>
          <p:nvPr/>
        </p:nvPicPr>
        <p:blipFill>
          <a:blip r:embed="rId5"/>
          <a:stretch>
            <a:fillRect/>
          </a:stretch>
        </p:blipFill>
        <p:spPr>
          <a:xfrm>
            <a:off x="6274549" y="3322870"/>
            <a:ext cx="3191320" cy="362001"/>
          </a:xfrm>
          <a:prstGeom prst="rect">
            <a:avLst/>
          </a:prstGeom>
        </p:spPr>
      </p:pic>
      <p:pic>
        <p:nvPicPr>
          <p:cNvPr id="22" name="Picture 21">
            <a:extLst>
              <a:ext uri="{FF2B5EF4-FFF2-40B4-BE49-F238E27FC236}">
                <a16:creationId xmlns:a16="http://schemas.microsoft.com/office/drawing/2014/main" id="{01B169E7-0CD3-4C1A-92CF-E9AED5EE2157}"/>
              </a:ext>
            </a:extLst>
          </p:cNvPr>
          <p:cNvPicPr>
            <a:picLocks noChangeAspect="1"/>
          </p:cNvPicPr>
          <p:nvPr/>
        </p:nvPicPr>
        <p:blipFill>
          <a:blip r:embed="rId6"/>
          <a:stretch>
            <a:fillRect/>
          </a:stretch>
        </p:blipFill>
        <p:spPr>
          <a:xfrm>
            <a:off x="2783632" y="540383"/>
            <a:ext cx="2543530" cy="504895"/>
          </a:xfrm>
          <a:prstGeom prst="rect">
            <a:avLst/>
          </a:prstGeom>
        </p:spPr>
      </p:pic>
      <p:sp>
        <p:nvSpPr>
          <p:cNvPr id="23" name="TextBox 22">
            <a:extLst>
              <a:ext uri="{FF2B5EF4-FFF2-40B4-BE49-F238E27FC236}">
                <a16:creationId xmlns:a16="http://schemas.microsoft.com/office/drawing/2014/main" id="{C5E10B12-4913-44E5-8702-7E4498CB690C}"/>
              </a:ext>
            </a:extLst>
          </p:cNvPr>
          <p:cNvSpPr txBox="1"/>
          <p:nvPr/>
        </p:nvSpPr>
        <p:spPr>
          <a:xfrm>
            <a:off x="294343" y="3379226"/>
            <a:ext cx="3294852" cy="861774"/>
          </a:xfrm>
          <a:prstGeom prst="rect">
            <a:avLst/>
          </a:prstGeom>
          <a:noFill/>
        </p:spPr>
        <p:txBody>
          <a:bodyPr wrap="square" rtlCol="0">
            <a:spAutoFit/>
          </a:bodyPr>
          <a:lstStyle/>
          <a:p>
            <a:r>
              <a:rPr lang="en-US" sz="1600" dirty="0">
                <a:solidFill>
                  <a:srgbClr val="0066FF"/>
                </a:solidFill>
              </a:rPr>
              <a:t>Explanation:</a:t>
            </a:r>
            <a:endParaRPr lang="en-US" dirty="0">
              <a:solidFill>
                <a:srgbClr val="0066FF"/>
              </a:solidFill>
            </a:endParaRPr>
          </a:p>
          <a:p>
            <a:r>
              <a:rPr lang="en-US" sz="1600" dirty="0"/>
              <a:t>02 means 0000 0010= x</a:t>
            </a:r>
          </a:p>
          <a:p>
            <a:r>
              <a:rPr lang="en-US" sz="1600" dirty="0"/>
              <a:t>03 means 0000 0011= x+1</a:t>
            </a:r>
          </a:p>
        </p:txBody>
      </p:sp>
      <p:pic>
        <p:nvPicPr>
          <p:cNvPr id="25" name="Picture 24">
            <a:extLst>
              <a:ext uri="{FF2B5EF4-FFF2-40B4-BE49-F238E27FC236}">
                <a16:creationId xmlns:a16="http://schemas.microsoft.com/office/drawing/2014/main" id="{BEBB5F5F-D369-4679-BBB4-DE2716CD3C17}"/>
              </a:ext>
            </a:extLst>
          </p:cNvPr>
          <p:cNvPicPr>
            <a:picLocks noChangeAspect="1"/>
          </p:cNvPicPr>
          <p:nvPr/>
        </p:nvPicPr>
        <p:blipFill>
          <a:blip r:embed="rId7"/>
          <a:stretch>
            <a:fillRect/>
          </a:stretch>
        </p:blipFill>
        <p:spPr>
          <a:xfrm>
            <a:off x="575735" y="4241000"/>
            <a:ext cx="3294852" cy="1627170"/>
          </a:xfrm>
          <a:prstGeom prst="rect">
            <a:avLst/>
          </a:prstGeom>
        </p:spPr>
      </p:pic>
      <p:pic>
        <p:nvPicPr>
          <p:cNvPr id="27" name="Picture 26">
            <a:extLst>
              <a:ext uri="{FF2B5EF4-FFF2-40B4-BE49-F238E27FC236}">
                <a16:creationId xmlns:a16="http://schemas.microsoft.com/office/drawing/2014/main" id="{99B4FC96-A62D-4A78-AD5B-BCCE4A606C63}"/>
              </a:ext>
            </a:extLst>
          </p:cNvPr>
          <p:cNvPicPr>
            <a:picLocks noChangeAspect="1"/>
          </p:cNvPicPr>
          <p:nvPr/>
        </p:nvPicPr>
        <p:blipFill>
          <a:blip r:embed="rId8"/>
          <a:stretch>
            <a:fillRect/>
          </a:stretch>
        </p:blipFill>
        <p:spPr>
          <a:xfrm>
            <a:off x="4300704" y="4218307"/>
            <a:ext cx="3307818" cy="1373057"/>
          </a:xfrm>
          <a:prstGeom prst="rect">
            <a:avLst/>
          </a:prstGeom>
          <a:ln>
            <a:solidFill>
              <a:srgbClr val="0066FF"/>
            </a:solidFill>
          </a:ln>
        </p:spPr>
      </p:pic>
      <p:sp>
        <p:nvSpPr>
          <p:cNvPr id="29" name="TextBox 28">
            <a:extLst>
              <a:ext uri="{FF2B5EF4-FFF2-40B4-BE49-F238E27FC236}">
                <a16:creationId xmlns:a16="http://schemas.microsoft.com/office/drawing/2014/main" id="{E7DDEEDC-8362-4DF7-AB2B-1C059D98AC0F}"/>
              </a:ext>
            </a:extLst>
          </p:cNvPr>
          <p:cNvSpPr txBox="1"/>
          <p:nvPr/>
        </p:nvSpPr>
        <p:spPr>
          <a:xfrm>
            <a:off x="1487488" y="6031160"/>
            <a:ext cx="8280920" cy="369332"/>
          </a:xfrm>
          <a:prstGeom prst="rect">
            <a:avLst/>
          </a:prstGeom>
          <a:noFill/>
        </p:spPr>
        <p:txBody>
          <a:bodyPr wrap="square">
            <a:spAutoFit/>
          </a:bodyPr>
          <a:lstStyle/>
          <a:p>
            <a:r>
              <a:rPr lang="en-US" dirty="0"/>
              <a:t>where </a:t>
            </a:r>
            <a:r>
              <a:rPr lang="en-US" dirty="0" err="1"/>
              <a:t>i</a:t>
            </a:r>
            <a:r>
              <a:rPr lang="en-US" dirty="0"/>
              <a:t> = 0,...,15. This leads to the output state C = (25,25,...,25)</a:t>
            </a:r>
          </a:p>
        </p:txBody>
      </p:sp>
    </p:spTree>
    <p:extLst>
      <p:ext uri="{BB962C8B-B14F-4D97-AF65-F5344CB8AC3E}">
        <p14:creationId xmlns:p14="http://schemas.microsoft.com/office/powerpoint/2010/main" val="4196817793"/>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liennummernplatzhalter 3">
            <a:extLst>
              <a:ext uri="{FF2B5EF4-FFF2-40B4-BE49-F238E27FC236}">
                <a16:creationId xmlns:a16="http://schemas.microsoft.com/office/drawing/2014/main" id="{D15DE607-C8C8-45F3-8FC7-B0042F4BCD1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fld id="{3618D871-6942-4480-8B3D-1119F6A5A2E2}" type="slidenum">
              <a:rPr lang="de-DE" altLang="en-US" sz="900">
                <a:solidFill>
                  <a:srgbClr val="394073"/>
                </a:solidFill>
              </a:rPr>
              <a:pPr/>
              <a:t>3</a:t>
            </a:fld>
            <a:r>
              <a:rPr lang="de-DE" altLang="en-US" sz="900">
                <a:solidFill>
                  <a:srgbClr val="394073"/>
                </a:solidFill>
              </a:rPr>
              <a:t>/29</a:t>
            </a:r>
          </a:p>
        </p:txBody>
      </p:sp>
      <p:sp>
        <p:nvSpPr>
          <p:cNvPr id="21507" name="Fußzeilenplatzhalter 4">
            <a:extLst>
              <a:ext uri="{FF2B5EF4-FFF2-40B4-BE49-F238E27FC236}">
                <a16:creationId xmlns:a16="http://schemas.microsoft.com/office/drawing/2014/main" id="{CDA45715-5BD2-46F5-8061-837B6D9B19C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r>
              <a:rPr lang="de-DE" altLang="en-US" sz="1000"/>
              <a:t>Chapter 3 of </a:t>
            </a:r>
            <a:r>
              <a:rPr lang="de-DE" altLang="en-US" sz="1000" i="1"/>
              <a:t>Understanding Cryptography</a:t>
            </a:r>
            <a:r>
              <a:rPr lang="de-DE" altLang="en-US" sz="1000"/>
              <a:t> by Christof Paar and Jan Pelzl</a:t>
            </a:r>
          </a:p>
        </p:txBody>
      </p:sp>
      <p:sp>
        <p:nvSpPr>
          <p:cNvPr id="21508" name="Rectangle 2">
            <a:extLst>
              <a:ext uri="{FF2B5EF4-FFF2-40B4-BE49-F238E27FC236}">
                <a16:creationId xmlns:a16="http://schemas.microsoft.com/office/drawing/2014/main" id="{B35C6528-C969-48B5-B7B0-F5CEED24AFFA}"/>
              </a:ext>
            </a:extLst>
          </p:cNvPr>
          <p:cNvSpPr>
            <a:spLocks noGrp="1" noChangeArrowheads="1"/>
          </p:cNvSpPr>
          <p:nvPr>
            <p:ph type="title"/>
          </p:nvPr>
        </p:nvSpPr>
        <p:spPr/>
        <p:txBody>
          <a:bodyPr/>
          <a:lstStyle/>
          <a:p>
            <a:r>
              <a:rPr lang="de-DE" altLang="en-US"/>
              <a:t>Classification of DES in the Field of Cryptology</a:t>
            </a:r>
          </a:p>
        </p:txBody>
      </p:sp>
      <p:grpSp>
        <p:nvGrpSpPr>
          <p:cNvPr id="2" name="Group 54">
            <a:extLst>
              <a:ext uri="{FF2B5EF4-FFF2-40B4-BE49-F238E27FC236}">
                <a16:creationId xmlns:a16="http://schemas.microsoft.com/office/drawing/2014/main" id="{8F7BF4D7-FA76-4278-9804-6F60436E516A}"/>
              </a:ext>
            </a:extLst>
          </p:cNvPr>
          <p:cNvGrpSpPr>
            <a:grpSpLocks/>
          </p:cNvGrpSpPr>
          <p:nvPr/>
        </p:nvGrpSpPr>
        <p:grpSpPr bwMode="auto">
          <a:xfrm>
            <a:off x="6456364" y="1196975"/>
            <a:ext cx="1800225" cy="463550"/>
            <a:chOff x="3107" y="754"/>
            <a:chExt cx="1134" cy="292"/>
          </a:xfrm>
        </p:grpSpPr>
        <p:sp>
          <p:nvSpPr>
            <p:cNvPr id="21549" name="AutoShape 21">
              <a:extLst>
                <a:ext uri="{FF2B5EF4-FFF2-40B4-BE49-F238E27FC236}">
                  <a16:creationId xmlns:a16="http://schemas.microsoft.com/office/drawing/2014/main" id="{3BD00930-ECFC-4B1C-97C3-3B5A6C6E1DEE}"/>
                </a:ext>
              </a:extLst>
            </p:cNvPr>
            <p:cNvSpPr>
              <a:spLocks noChangeArrowheads="1"/>
            </p:cNvSpPr>
            <p:nvPr/>
          </p:nvSpPr>
          <p:spPr bwMode="auto">
            <a:xfrm>
              <a:off x="3107" y="774"/>
              <a:ext cx="1134" cy="272"/>
            </a:xfrm>
            <a:prstGeom prst="flowChartTermina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endParaRPr lang="de-DE" altLang="en-US" sz="1800"/>
            </a:p>
          </p:txBody>
        </p:sp>
        <p:sp>
          <p:nvSpPr>
            <p:cNvPr id="21550" name="Text Box 29">
              <a:extLst>
                <a:ext uri="{FF2B5EF4-FFF2-40B4-BE49-F238E27FC236}">
                  <a16:creationId xmlns:a16="http://schemas.microsoft.com/office/drawing/2014/main" id="{69E97DB6-1C21-4096-A948-8AF24BD98F2C}"/>
                </a:ext>
              </a:extLst>
            </p:cNvPr>
            <p:cNvSpPr txBox="1">
              <a:spLocks noChangeArrowheads="1"/>
            </p:cNvSpPr>
            <p:nvPr/>
          </p:nvSpPr>
          <p:spPr bwMode="auto">
            <a:xfrm>
              <a:off x="3243" y="754"/>
              <a:ext cx="5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endParaRPr lang="de-DE" altLang="en-US" sz="2000"/>
            </a:p>
          </p:txBody>
        </p:sp>
        <p:sp>
          <p:nvSpPr>
            <p:cNvPr id="21551" name="Text Box 30">
              <a:extLst>
                <a:ext uri="{FF2B5EF4-FFF2-40B4-BE49-F238E27FC236}">
                  <a16:creationId xmlns:a16="http://schemas.microsoft.com/office/drawing/2014/main" id="{5C4E42A6-C2D0-47F4-9195-35FD67B847A3}"/>
                </a:ext>
              </a:extLst>
            </p:cNvPr>
            <p:cNvSpPr txBox="1">
              <a:spLocks noChangeArrowheads="1"/>
            </p:cNvSpPr>
            <p:nvPr/>
          </p:nvSpPr>
          <p:spPr bwMode="auto">
            <a:xfrm>
              <a:off x="3152" y="819"/>
              <a:ext cx="108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algn="ctr">
                <a:spcBef>
                  <a:spcPct val="50000"/>
                </a:spcBef>
              </a:pPr>
              <a:r>
                <a:rPr lang="de-DE" altLang="en-US" sz="1800"/>
                <a:t>Cryptology</a:t>
              </a:r>
            </a:p>
          </p:txBody>
        </p:sp>
      </p:grpSp>
      <p:grpSp>
        <p:nvGrpSpPr>
          <p:cNvPr id="3" name="Group 62">
            <a:extLst>
              <a:ext uri="{FF2B5EF4-FFF2-40B4-BE49-F238E27FC236}">
                <a16:creationId xmlns:a16="http://schemas.microsoft.com/office/drawing/2014/main" id="{C83C256E-0CA4-4384-8B2E-25C129202081}"/>
              </a:ext>
            </a:extLst>
          </p:cNvPr>
          <p:cNvGrpSpPr>
            <a:grpSpLocks/>
          </p:cNvGrpSpPr>
          <p:nvPr/>
        </p:nvGrpSpPr>
        <p:grpSpPr bwMode="auto">
          <a:xfrm>
            <a:off x="4656139" y="1660525"/>
            <a:ext cx="5329237" cy="1079500"/>
            <a:chOff x="1973" y="1046"/>
            <a:chExt cx="3357" cy="680"/>
          </a:xfrm>
        </p:grpSpPr>
        <p:grpSp>
          <p:nvGrpSpPr>
            <p:cNvPr id="21539" name="Group 55">
              <a:extLst>
                <a:ext uri="{FF2B5EF4-FFF2-40B4-BE49-F238E27FC236}">
                  <a16:creationId xmlns:a16="http://schemas.microsoft.com/office/drawing/2014/main" id="{B16F75DC-F23A-4EC7-99F9-1EAFC9058381}"/>
                </a:ext>
              </a:extLst>
            </p:cNvPr>
            <p:cNvGrpSpPr>
              <a:grpSpLocks/>
            </p:cNvGrpSpPr>
            <p:nvPr/>
          </p:nvGrpSpPr>
          <p:grpSpPr bwMode="auto">
            <a:xfrm>
              <a:off x="1973" y="1454"/>
              <a:ext cx="1134" cy="272"/>
              <a:chOff x="1973" y="1454"/>
              <a:chExt cx="1134" cy="272"/>
            </a:xfrm>
          </p:grpSpPr>
          <p:sp>
            <p:nvSpPr>
              <p:cNvPr id="21547" name="AutoShape 23">
                <a:extLst>
                  <a:ext uri="{FF2B5EF4-FFF2-40B4-BE49-F238E27FC236}">
                    <a16:creationId xmlns:a16="http://schemas.microsoft.com/office/drawing/2014/main" id="{83864755-1F29-42C2-9A1B-2D6444BAEB86}"/>
                  </a:ext>
                </a:extLst>
              </p:cNvPr>
              <p:cNvSpPr>
                <a:spLocks noChangeArrowheads="1"/>
              </p:cNvSpPr>
              <p:nvPr/>
            </p:nvSpPr>
            <p:spPr bwMode="auto">
              <a:xfrm>
                <a:off x="1973" y="1454"/>
                <a:ext cx="1134" cy="272"/>
              </a:xfrm>
              <a:prstGeom prst="flowChartTermina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endParaRPr lang="de-DE" altLang="en-US" sz="1800"/>
              </a:p>
            </p:txBody>
          </p:sp>
          <p:sp>
            <p:nvSpPr>
              <p:cNvPr id="21548" name="Text Box 31">
                <a:extLst>
                  <a:ext uri="{FF2B5EF4-FFF2-40B4-BE49-F238E27FC236}">
                    <a16:creationId xmlns:a16="http://schemas.microsoft.com/office/drawing/2014/main" id="{0A829F2C-18CF-4C76-A0C5-0D44404418C9}"/>
                  </a:ext>
                </a:extLst>
              </p:cNvPr>
              <p:cNvSpPr txBox="1">
                <a:spLocks noChangeArrowheads="1"/>
              </p:cNvSpPr>
              <p:nvPr/>
            </p:nvSpPr>
            <p:spPr bwMode="auto">
              <a:xfrm>
                <a:off x="2018" y="1499"/>
                <a:ext cx="108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algn="ctr">
                  <a:spcBef>
                    <a:spcPct val="50000"/>
                  </a:spcBef>
                </a:pPr>
                <a:r>
                  <a:rPr lang="de-DE" altLang="en-US" sz="1800"/>
                  <a:t>Cryptography</a:t>
                </a:r>
              </a:p>
            </p:txBody>
          </p:sp>
        </p:grpSp>
        <p:grpSp>
          <p:nvGrpSpPr>
            <p:cNvPr id="21540" name="Group 56">
              <a:extLst>
                <a:ext uri="{FF2B5EF4-FFF2-40B4-BE49-F238E27FC236}">
                  <a16:creationId xmlns:a16="http://schemas.microsoft.com/office/drawing/2014/main" id="{4833C58C-D9DC-4CC1-ACC8-8D2B7D7DA643}"/>
                </a:ext>
              </a:extLst>
            </p:cNvPr>
            <p:cNvGrpSpPr>
              <a:grpSpLocks/>
            </p:cNvGrpSpPr>
            <p:nvPr/>
          </p:nvGrpSpPr>
          <p:grpSpPr bwMode="auto">
            <a:xfrm>
              <a:off x="4196" y="1454"/>
              <a:ext cx="1134" cy="272"/>
              <a:chOff x="4196" y="1454"/>
              <a:chExt cx="1134" cy="272"/>
            </a:xfrm>
          </p:grpSpPr>
          <p:sp>
            <p:nvSpPr>
              <p:cNvPr id="21545" name="AutoShape 22">
                <a:extLst>
                  <a:ext uri="{FF2B5EF4-FFF2-40B4-BE49-F238E27FC236}">
                    <a16:creationId xmlns:a16="http://schemas.microsoft.com/office/drawing/2014/main" id="{9AB6871F-5363-4B72-AFFF-593A694EE2CB}"/>
                  </a:ext>
                </a:extLst>
              </p:cNvPr>
              <p:cNvSpPr>
                <a:spLocks noChangeArrowheads="1"/>
              </p:cNvSpPr>
              <p:nvPr/>
            </p:nvSpPr>
            <p:spPr bwMode="auto">
              <a:xfrm>
                <a:off x="4196" y="1454"/>
                <a:ext cx="1134" cy="272"/>
              </a:xfrm>
              <a:prstGeom prst="flowChartTermina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endParaRPr lang="de-DE" altLang="en-US" sz="1800"/>
              </a:p>
            </p:txBody>
          </p:sp>
          <p:sp>
            <p:nvSpPr>
              <p:cNvPr id="21546" name="Text Box 32">
                <a:extLst>
                  <a:ext uri="{FF2B5EF4-FFF2-40B4-BE49-F238E27FC236}">
                    <a16:creationId xmlns:a16="http://schemas.microsoft.com/office/drawing/2014/main" id="{BC4E615D-F04A-40AF-84E1-75B3BBC1A0DB}"/>
                  </a:ext>
                </a:extLst>
              </p:cNvPr>
              <p:cNvSpPr txBox="1">
                <a:spLocks noChangeArrowheads="1"/>
              </p:cNvSpPr>
              <p:nvPr/>
            </p:nvSpPr>
            <p:spPr bwMode="auto">
              <a:xfrm>
                <a:off x="4241" y="1499"/>
                <a:ext cx="108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algn="ctr">
                  <a:spcBef>
                    <a:spcPct val="50000"/>
                  </a:spcBef>
                </a:pPr>
                <a:r>
                  <a:rPr lang="de-DE" altLang="en-US" sz="1800"/>
                  <a:t>Cryptanalysis</a:t>
                </a:r>
              </a:p>
            </p:txBody>
          </p:sp>
        </p:grpSp>
        <p:sp>
          <p:nvSpPr>
            <p:cNvPr id="21541" name="Line 40">
              <a:extLst>
                <a:ext uri="{FF2B5EF4-FFF2-40B4-BE49-F238E27FC236}">
                  <a16:creationId xmlns:a16="http://schemas.microsoft.com/office/drawing/2014/main" id="{C2F78A41-CDF0-4392-8EDA-E19884C1512C}"/>
                </a:ext>
              </a:extLst>
            </p:cNvPr>
            <p:cNvSpPr>
              <a:spLocks noChangeShapeType="1"/>
            </p:cNvSpPr>
            <p:nvPr/>
          </p:nvSpPr>
          <p:spPr bwMode="auto">
            <a:xfrm>
              <a:off x="3651" y="104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1542" name="Line 41">
              <a:extLst>
                <a:ext uri="{FF2B5EF4-FFF2-40B4-BE49-F238E27FC236}">
                  <a16:creationId xmlns:a16="http://schemas.microsoft.com/office/drawing/2014/main" id="{5DA1DCB8-94AD-4FE9-B7F2-483C06A8146B}"/>
                </a:ext>
              </a:extLst>
            </p:cNvPr>
            <p:cNvSpPr>
              <a:spLocks noChangeShapeType="1"/>
            </p:cNvSpPr>
            <p:nvPr/>
          </p:nvSpPr>
          <p:spPr bwMode="auto">
            <a:xfrm>
              <a:off x="2517" y="1227"/>
              <a:ext cx="22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1543" name="Line 42">
              <a:extLst>
                <a:ext uri="{FF2B5EF4-FFF2-40B4-BE49-F238E27FC236}">
                  <a16:creationId xmlns:a16="http://schemas.microsoft.com/office/drawing/2014/main" id="{A67B74C7-2547-4A54-9495-BCB98EEB1139}"/>
                </a:ext>
              </a:extLst>
            </p:cNvPr>
            <p:cNvSpPr>
              <a:spLocks noChangeShapeType="1"/>
            </p:cNvSpPr>
            <p:nvPr/>
          </p:nvSpPr>
          <p:spPr bwMode="auto">
            <a:xfrm>
              <a:off x="2517" y="1227"/>
              <a:ext cx="0"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1544" name="Line 43">
              <a:extLst>
                <a:ext uri="{FF2B5EF4-FFF2-40B4-BE49-F238E27FC236}">
                  <a16:creationId xmlns:a16="http://schemas.microsoft.com/office/drawing/2014/main" id="{6D631915-C8E6-47E2-9529-3F27FB9B6F44}"/>
                </a:ext>
              </a:extLst>
            </p:cNvPr>
            <p:cNvSpPr>
              <a:spLocks noChangeShapeType="1"/>
            </p:cNvSpPr>
            <p:nvPr/>
          </p:nvSpPr>
          <p:spPr bwMode="auto">
            <a:xfrm>
              <a:off x="4785" y="1227"/>
              <a:ext cx="0"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6" name="Group 63">
            <a:extLst>
              <a:ext uri="{FF2B5EF4-FFF2-40B4-BE49-F238E27FC236}">
                <a16:creationId xmlns:a16="http://schemas.microsoft.com/office/drawing/2014/main" id="{A940C950-1138-4929-A264-87ADEFD3F394}"/>
              </a:ext>
            </a:extLst>
          </p:cNvPr>
          <p:cNvGrpSpPr>
            <a:grpSpLocks/>
          </p:cNvGrpSpPr>
          <p:nvPr/>
        </p:nvGrpSpPr>
        <p:grpSpPr bwMode="auto">
          <a:xfrm>
            <a:off x="2360614" y="2751138"/>
            <a:ext cx="6408737" cy="1225550"/>
            <a:chOff x="521" y="1726"/>
            <a:chExt cx="4037" cy="772"/>
          </a:xfrm>
        </p:grpSpPr>
        <p:grpSp>
          <p:nvGrpSpPr>
            <p:cNvPr id="21525" name="Group 57">
              <a:extLst>
                <a:ext uri="{FF2B5EF4-FFF2-40B4-BE49-F238E27FC236}">
                  <a16:creationId xmlns:a16="http://schemas.microsoft.com/office/drawing/2014/main" id="{CE0CC989-A5DE-4BAA-B3C9-381642A38A86}"/>
                </a:ext>
              </a:extLst>
            </p:cNvPr>
            <p:cNvGrpSpPr>
              <a:grpSpLocks/>
            </p:cNvGrpSpPr>
            <p:nvPr/>
          </p:nvGrpSpPr>
          <p:grpSpPr bwMode="auto">
            <a:xfrm>
              <a:off x="521" y="2226"/>
              <a:ext cx="1135" cy="272"/>
              <a:chOff x="521" y="2226"/>
              <a:chExt cx="1135" cy="272"/>
            </a:xfrm>
          </p:grpSpPr>
          <p:sp>
            <p:nvSpPr>
              <p:cNvPr id="21537" name="AutoShape 26">
                <a:extLst>
                  <a:ext uri="{FF2B5EF4-FFF2-40B4-BE49-F238E27FC236}">
                    <a16:creationId xmlns:a16="http://schemas.microsoft.com/office/drawing/2014/main" id="{0B6B1C3E-29B3-43C3-B10A-CA8567131DBF}"/>
                  </a:ext>
                </a:extLst>
              </p:cNvPr>
              <p:cNvSpPr>
                <a:spLocks noChangeArrowheads="1"/>
              </p:cNvSpPr>
              <p:nvPr/>
            </p:nvSpPr>
            <p:spPr bwMode="auto">
              <a:xfrm>
                <a:off x="521" y="2226"/>
                <a:ext cx="1134" cy="272"/>
              </a:xfrm>
              <a:prstGeom prst="flowChartTermina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endParaRPr lang="de-DE" altLang="en-US" sz="1800"/>
              </a:p>
            </p:txBody>
          </p:sp>
          <p:sp>
            <p:nvSpPr>
              <p:cNvPr id="21538" name="Text Box 33">
                <a:extLst>
                  <a:ext uri="{FF2B5EF4-FFF2-40B4-BE49-F238E27FC236}">
                    <a16:creationId xmlns:a16="http://schemas.microsoft.com/office/drawing/2014/main" id="{D0ED4750-D550-49BC-9B02-B62DF6B8C3F3}"/>
                  </a:ext>
                </a:extLst>
              </p:cNvPr>
              <p:cNvSpPr txBox="1">
                <a:spLocks noChangeArrowheads="1"/>
              </p:cNvSpPr>
              <p:nvPr/>
            </p:nvSpPr>
            <p:spPr bwMode="auto">
              <a:xfrm>
                <a:off x="567" y="2295"/>
                <a:ext cx="108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algn="ctr">
                  <a:spcBef>
                    <a:spcPct val="50000"/>
                  </a:spcBef>
                </a:pPr>
                <a:r>
                  <a:rPr lang="de-DE" altLang="en-US"/>
                  <a:t>Symmetric Ciphers</a:t>
                </a:r>
              </a:p>
            </p:txBody>
          </p:sp>
        </p:grpSp>
        <p:grpSp>
          <p:nvGrpSpPr>
            <p:cNvPr id="21526" name="Group 58">
              <a:extLst>
                <a:ext uri="{FF2B5EF4-FFF2-40B4-BE49-F238E27FC236}">
                  <a16:creationId xmlns:a16="http://schemas.microsoft.com/office/drawing/2014/main" id="{93984FFA-E661-4B37-BED9-6D63DD34FCD9}"/>
                </a:ext>
              </a:extLst>
            </p:cNvPr>
            <p:cNvGrpSpPr>
              <a:grpSpLocks/>
            </p:cNvGrpSpPr>
            <p:nvPr/>
          </p:nvGrpSpPr>
          <p:grpSpPr bwMode="auto">
            <a:xfrm>
              <a:off x="1973" y="2226"/>
              <a:ext cx="1134" cy="272"/>
              <a:chOff x="1973" y="2226"/>
              <a:chExt cx="1134" cy="272"/>
            </a:xfrm>
          </p:grpSpPr>
          <p:sp>
            <p:nvSpPr>
              <p:cNvPr id="21535" name="AutoShape 25">
                <a:extLst>
                  <a:ext uri="{FF2B5EF4-FFF2-40B4-BE49-F238E27FC236}">
                    <a16:creationId xmlns:a16="http://schemas.microsoft.com/office/drawing/2014/main" id="{CA3B9C9E-5157-47E3-92C0-29E3D9488562}"/>
                  </a:ext>
                </a:extLst>
              </p:cNvPr>
              <p:cNvSpPr>
                <a:spLocks noChangeArrowheads="1"/>
              </p:cNvSpPr>
              <p:nvPr/>
            </p:nvSpPr>
            <p:spPr bwMode="auto">
              <a:xfrm>
                <a:off x="1973" y="2226"/>
                <a:ext cx="1134" cy="272"/>
              </a:xfrm>
              <a:prstGeom prst="flowChartTermina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endParaRPr lang="de-DE" altLang="en-US" sz="1800"/>
              </a:p>
            </p:txBody>
          </p:sp>
          <p:sp>
            <p:nvSpPr>
              <p:cNvPr id="21536" name="Text Box 34">
                <a:extLst>
                  <a:ext uri="{FF2B5EF4-FFF2-40B4-BE49-F238E27FC236}">
                    <a16:creationId xmlns:a16="http://schemas.microsoft.com/office/drawing/2014/main" id="{66D6944D-9413-4623-ABD3-842C6A01BFB5}"/>
                  </a:ext>
                </a:extLst>
              </p:cNvPr>
              <p:cNvSpPr txBox="1">
                <a:spLocks noChangeArrowheads="1"/>
              </p:cNvSpPr>
              <p:nvPr/>
            </p:nvSpPr>
            <p:spPr bwMode="auto">
              <a:xfrm>
                <a:off x="1997" y="2295"/>
                <a:ext cx="108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algn="ctr">
                  <a:spcBef>
                    <a:spcPct val="50000"/>
                  </a:spcBef>
                </a:pPr>
                <a:r>
                  <a:rPr lang="de-DE" altLang="en-US"/>
                  <a:t>Asymmetric Ciphers</a:t>
                </a:r>
              </a:p>
            </p:txBody>
          </p:sp>
        </p:grpSp>
        <p:grpSp>
          <p:nvGrpSpPr>
            <p:cNvPr id="21527" name="Group 59">
              <a:extLst>
                <a:ext uri="{FF2B5EF4-FFF2-40B4-BE49-F238E27FC236}">
                  <a16:creationId xmlns:a16="http://schemas.microsoft.com/office/drawing/2014/main" id="{5A931BDB-0E85-44D5-B43A-59EED1D85DA3}"/>
                </a:ext>
              </a:extLst>
            </p:cNvPr>
            <p:cNvGrpSpPr>
              <a:grpSpLocks/>
            </p:cNvGrpSpPr>
            <p:nvPr/>
          </p:nvGrpSpPr>
          <p:grpSpPr bwMode="auto">
            <a:xfrm>
              <a:off x="3424" y="2225"/>
              <a:ext cx="1134" cy="272"/>
              <a:chOff x="3424" y="2225"/>
              <a:chExt cx="1134" cy="272"/>
            </a:xfrm>
          </p:grpSpPr>
          <p:sp>
            <p:nvSpPr>
              <p:cNvPr id="21533" name="AutoShape 24">
                <a:extLst>
                  <a:ext uri="{FF2B5EF4-FFF2-40B4-BE49-F238E27FC236}">
                    <a16:creationId xmlns:a16="http://schemas.microsoft.com/office/drawing/2014/main" id="{4EBA9012-0C8D-4783-B8A9-E87F9FDEE4A6}"/>
                  </a:ext>
                </a:extLst>
              </p:cNvPr>
              <p:cNvSpPr>
                <a:spLocks noChangeArrowheads="1"/>
              </p:cNvSpPr>
              <p:nvPr/>
            </p:nvSpPr>
            <p:spPr bwMode="auto">
              <a:xfrm>
                <a:off x="3424" y="2225"/>
                <a:ext cx="1134" cy="272"/>
              </a:xfrm>
              <a:prstGeom prst="flowChartTermina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endParaRPr lang="de-DE" altLang="en-US" sz="1800"/>
              </a:p>
            </p:txBody>
          </p:sp>
          <p:sp>
            <p:nvSpPr>
              <p:cNvPr id="21534" name="Text Box 35">
                <a:extLst>
                  <a:ext uri="{FF2B5EF4-FFF2-40B4-BE49-F238E27FC236}">
                    <a16:creationId xmlns:a16="http://schemas.microsoft.com/office/drawing/2014/main" id="{020C139C-7F3F-4B61-AE17-0791EF07B516}"/>
                  </a:ext>
                </a:extLst>
              </p:cNvPr>
              <p:cNvSpPr txBox="1">
                <a:spLocks noChangeArrowheads="1"/>
              </p:cNvSpPr>
              <p:nvPr/>
            </p:nvSpPr>
            <p:spPr bwMode="auto">
              <a:xfrm>
                <a:off x="3424" y="2294"/>
                <a:ext cx="108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algn="ctr">
                  <a:spcBef>
                    <a:spcPct val="50000"/>
                  </a:spcBef>
                </a:pPr>
                <a:r>
                  <a:rPr lang="de-DE" altLang="en-US"/>
                  <a:t>Protocols </a:t>
                </a:r>
              </a:p>
            </p:txBody>
          </p:sp>
        </p:grpSp>
        <p:sp>
          <p:nvSpPr>
            <p:cNvPr id="21528" name="Line 44">
              <a:extLst>
                <a:ext uri="{FF2B5EF4-FFF2-40B4-BE49-F238E27FC236}">
                  <a16:creationId xmlns:a16="http://schemas.microsoft.com/office/drawing/2014/main" id="{079FC53F-DCBD-4AB5-AC4D-6E4E691FF09C}"/>
                </a:ext>
              </a:extLst>
            </p:cNvPr>
            <p:cNvSpPr>
              <a:spLocks noChangeShapeType="1"/>
            </p:cNvSpPr>
            <p:nvPr/>
          </p:nvSpPr>
          <p:spPr bwMode="auto">
            <a:xfrm>
              <a:off x="2517" y="1726"/>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1529" name="Line 46">
              <a:extLst>
                <a:ext uri="{FF2B5EF4-FFF2-40B4-BE49-F238E27FC236}">
                  <a16:creationId xmlns:a16="http://schemas.microsoft.com/office/drawing/2014/main" id="{7E45F18E-D329-4398-B100-AF4D7DC45B99}"/>
                </a:ext>
              </a:extLst>
            </p:cNvPr>
            <p:cNvSpPr>
              <a:spLocks noChangeShapeType="1"/>
            </p:cNvSpPr>
            <p:nvPr/>
          </p:nvSpPr>
          <p:spPr bwMode="auto">
            <a:xfrm>
              <a:off x="1111" y="1953"/>
              <a:ext cx="285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1530" name="Line 47">
              <a:extLst>
                <a:ext uri="{FF2B5EF4-FFF2-40B4-BE49-F238E27FC236}">
                  <a16:creationId xmlns:a16="http://schemas.microsoft.com/office/drawing/2014/main" id="{7AC7F8EF-315D-414B-B25F-2FE5B758B8DB}"/>
                </a:ext>
              </a:extLst>
            </p:cNvPr>
            <p:cNvSpPr>
              <a:spLocks noChangeShapeType="1"/>
            </p:cNvSpPr>
            <p:nvPr/>
          </p:nvSpPr>
          <p:spPr bwMode="auto">
            <a:xfrm>
              <a:off x="3969" y="1953"/>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1531" name="Line 48">
              <a:extLst>
                <a:ext uri="{FF2B5EF4-FFF2-40B4-BE49-F238E27FC236}">
                  <a16:creationId xmlns:a16="http://schemas.microsoft.com/office/drawing/2014/main" id="{8B95456E-5D6E-477D-93A1-E5B396FAC373}"/>
                </a:ext>
              </a:extLst>
            </p:cNvPr>
            <p:cNvSpPr>
              <a:spLocks noChangeShapeType="1"/>
            </p:cNvSpPr>
            <p:nvPr/>
          </p:nvSpPr>
          <p:spPr bwMode="auto">
            <a:xfrm>
              <a:off x="2517" y="1953"/>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1532" name="Line 49">
              <a:extLst>
                <a:ext uri="{FF2B5EF4-FFF2-40B4-BE49-F238E27FC236}">
                  <a16:creationId xmlns:a16="http://schemas.microsoft.com/office/drawing/2014/main" id="{1351D354-FAF0-46D2-B149-FF3826324B35}"/>
                </a:ext>
              </a:extLst>
            </p:cNvPr>
            <p:cNvSpPr>
              <a:spLocks noChangeShapeType="1"/>
            </p:cNvSpPr>
            <p:nvPr/>
          </p:nvSpPr>
          <p:spPr bwMode="auto">
            <a:xfrm>
              <a:off x="1111" y="1953"/>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10" name="Group 64">
            <a:extLst>
              <a:ext uri="{FF2B5EF4-FFF2-40B4-BE49-F238E27FC236}">
                <a16:creationId xmlns:a16="http://schemas.microsoft.com/office/drawing/2014/main" id="{CF5588C2-69EE-4C22-8B2D-BCB68CE2C54D}"/>
              </a:ext>
            </a:extLst>
          </p:cNvPr>
          <p:cNvGrpSpPr>
            <a:grpSpLocks/>
          </p:cNvGrpSpPr>
          <p:nvPr/>
        </p:nvGrpSpPr>
        <p:grpSpPr bwMode="auto">
          <a:xfrm>
            <a:off x="1776414" y="3973513"/>
            <a:ext cx="4103687" cy="1225550"/>
            <a:chOff x="159" y="2497"/>
            <a:chExt cx="2585" cy="772"/>
          </a:xfrm>
        </p:grpSpPr>
        <p:grpSp>
          <p:nvGrpSpPr>
            <p:cNvPr id="21515" name="Group 60">
              <a:extLst>
                <a:ext uri="{FF2B5EF4-FFF2-40B4-BE49-F238E27FC236}">
                  <a16:creationId xmlns:a16="http://schemas.microsoft.com/office/drawing/2014/main" id="{5133538A-2481-4016-8955-679CFA196809}"/>
                </a:ext>
              </a:extLst>
            </p:cNvPr>
            <p:cNvGrpSpPr>
              <a:grpSpLocks/>
            </p:cNvGrpSpPr>
            <p:nvPr/>
          </p:nvGrpSpPr>
          <p:grpSpPr bwMode="auto">
            <a:xfrm>
              <a:off x="159" y="2997"/>
              <a:ext cx="1134" cy="272"/>
              <a:chOff x="159" y="2997"/>
              <a:chExt cx="1134" cy="272"/>
            </a:xfrm>
          </p:grpSpPr>
          <p:sp>
            <p:nvSpPr>
              <p:cNvPr id="21523" name="AutoShape 28">
                <a:extLst>
                  <a:ext uri="{FF2B5EF4-FFF2-40B4-BE49-F238E27FC236}">
                    <a16:creationId xmlns:a16="http://schemas.microsoft.com/office/drawing/2014/main" id="{85958655-9D93-44C7-8549-66DD231F31C3}"/>
                  </a:ext>
                </a:extLst>
              </p:cNvPr>
              <p:cNvSpPr>
                <a:spLocks noChangeArrowheads="1"/>
              </p:cNvSpPr>
              <p:nvPr/>
            </p:nvSpPr>
            <p:spPr bwMode="auto">
              <a:xfrm>
                <a:off x="159" y="2997"/>
                <a:ext cx="1134" cy="272"/>
              </a:xfrm>
              <a:prstGeom prst="flowChartTermina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endParaRPr lang="de-DE" altLang="en-US" sz="1800"/>
              </a:p>
            </p:txBody>
          </p:sp>
          <p:sp>
            <p:nvSpPr>
              <p:cNvPr id="21524" name="Text Box 36">
                <a:extLst>
                  <a:ext uri="{FF2B5EF4-FFF2-40B4-BE49-F238E27FC236}">
                    <a16:creationId xmlns:a16="http://schemas.microsoft.com/office/drawing/2014/main" id="{4F079892-EBCB-4B85-B0F5-09BD2A782D37}"/>
                  </a:ext>
                </a:extLst>
              </p:cNvPr>
              <p:cNvSpPr txBox="1">
                <a:spLocks noChangeArrowheads="1"/>
              </p:cNvSpPr>
              <p:nvPr/>
            </p:nvSpPr>
            <p:spPr bwMode="auto">
              <a:xfrm>
                <a:off x="204" y="3066"/>
                <a:ext cx="108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algn="ctr">
                  <a:spcBef>
                    <a:spcPct val="50000"/>
                  </a:spcBef>
                </a:pPr>
                <a:r>
                  <a:rPr lang="de-DE" altLang="en-US"/>
                  <a:t>Block Ciphers</a:t>
                </a:r>
              </a:p>
            </p:txBody>
          </p:sp>
        </p:grpSp>
        <p:grpSp>
          <p:nvGrpSpPr>
            <p:cNvPr id="21516" name="Group 61">
              <a:extLst>
                <a:ext uri="{FF2B5EF4-FFF2-40B4-BE49-F238E27FC236}">
                  <a16:creationId xmlns:a16="http://schemas.microsoft.com/office/drawing/2014/main" id="{6E5F2BD8-E55C-4A6D-B118-F23A6D1441D1}"/>
                </a:ext>
              </a:extLst>
            </p:cNvPr>
            <p:cNvGrpSpPr>
              <a:grpSpLocks/>
            </p:cNvGrpSpPr>
            <p:nvPr/>
          </p:nvGrpSpPr>
          <p:grpSpPr bwMode="auto">
            <a:xfrm>
              <a:off x="1610" y="2997"/>
              <a:ext cx="1134" cy="272"/>
              <a:chOff x="1610" y="2997"/>
              <a:chExt cx="1134" cy="272"/>
            </a:xfrm>
          </p:grpSpPr>
          <p:sp>
            <p:nvSpPr>
              <p:cNvPr id="21521" name="AutoShape 27">
                <a:extLst>
                  <a:ext uri="{FF2B5EF4-FFF2-40B4-BE49-F238E27FC236}">
                    <a16:creationId xmlns:a16="http://schemas.microsoft.com/office/drawing/2014/main" id="{8B32BAAA-B06F-4815-8D11-3022D80D90C8}"/>
                  </a:ext>
                </a:extLst>
              </p:cNvPr>
              <p:cNvSpPr>
                <a:spLocks noChangeArrowheads="1"/>
              </p:cNvSpPr>
              <p:nvPr/>
            </p:nvSpPr>
            <p:spPr bwMode="auto">
              <a:xfrm>
                <a:off x="1610" y="2997"/>
                <a:ext cx="1134" cy="272"/>
              </a:xfrm>
              <a:prstGeom prst="flowChartTermina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endParaRPr lang="de-DE" altLang="en-US" sz="1800"/>
              </a:p>
            </p:txBody>
          </p:sp>
          <p:sp>
            <p:nvSpPr>
              <p:cNvPr id="21522" name="Text Box 37">
                <a:extLst>
                  <a:ext uri="{FF2B5EF4-FFF2-40B4-BE49-F238E27FC236}">
                    <a16:creationId xmlns:a16="http://schemas.microsoft.com/office/drawing/2014/main" id="{8ED580B5-55C8-4DD6-B08A-FA1441F627CE}"/>
                  </a:ext>
                </a:extLst>
              </p:cNvPr>
              <p:cNvSpPr txBox="1">
                <a:spLocks noChangeArrowheads="1"/>
              </p:cNvSpPr>
              <p:nvPr/>
            </p:nvSpPr>
            <p:spPr bwMode="auto">
              <a:xfrm>
                <a:off x="1655" y="3066"/>
                <a:ext cx="108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algn="ctr">
                  <a:spcBef>
                    <a:spcPct val="50000"/>
                  </a:spcBef>
                </a:pPr>
                <a:r>
                  <a:rPr lang="de-DE" altLang="en-US"/>
                  <a:t>Stream Ciphers</a:t>
                </a:r>
              </a:p>
            </p:txBody>
          </p:sp>
        </p:grpSp>
        <p:sp>
          <p:nvSpPr>
            <p:cNvPr id="21517" name="Line 45">
              <a:extLst>
                <a:ext uri="{FF2B5EF4-FFF2-40B4-BE49-F238E27FC236}">
                  <a16:creationId xmlns:a16="http://schemas.microsoft.com/office/drawing/2014/main" id="{B0995A4F-7221-4463-B7A8-6D6B7BBE1373}"/>
                </a:ext>
              </a:extLst>
            </p:cNvPr>
            <p:cNvSpPr>
              <a:spLocks noChangeShapeType="1"/>
            </p:cNvSpPr>
            <p:nvPr/>
          </p:nvSpPr>
          <p:spPr bwMode="auto">
            <a:xfrm>
              <a:off x="1111" y="2497"/>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1518" name="Line 51">
              <a:extLst>
                <a:ext uri="{FF2B5EF4-FFF2-40B4-BE49-F238E27FC236}">
                  <a16:creationId xmlns:a16="http://schemas.microsoft.com/office/drawing/2014/main" id="{5E84C75E-F48B-4E48-898F-22473392D83E}"/>
                </a:ext>
              </a:extLst>
            </p:cNvPr>
            <p:cNvSpPr>
              <a:spLocks noChangeShapeType="1"/>
            </p:cNvSpPr>
            <p:nvPr/>
          </p:nvSpPr>
          <p:spPr bwMode="auto">
            <a:xfrm>
              <a:off x="703" y="2724"/>
              <a:ext cx="149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1519" name="Line 52">
              <a:extLst>
                <a:ext uri="{FF2B5EF4-FFF2-40B4-BE49-F238E27FC236}">
                  <a16:creationId xmlns:a16="http://schemas.microsoft.com/office/drawing/2014/main" id="{E36F5B03-C8F5-46FE-B6E1-1E8C24499065}"/>
                </a:ext>
              </a:extLst>
            </p:cNvPr>
            <p:cNvSpPr>
              <a:spLocks noChangeShapeType="1"/>
            </p:cNvSpPr>
            <p:nvPr/>
          </p:nvSpPr>
          <p:spPr bwMode="auto">
            <a:xfrm>
              <a:off x="703" y="2724"/>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1520" name="Line 53">
              <a:extLst>
                <a:ext uri="{FF2B5EF4-FFF2-40B4-BE49-F238E27FC236}">
                  <a16:creationId xmlns:a16="http://schemas.microsoft.com/office/drawing/2014/main" id="{E71BFEA9-E9A1-4D9B-B195-2676DB7F84FA}"/>
                </a:ext>
              </a:extLst>
            </p:cNvPr>
            <p:cNvSpPr>
              <a:spLocks noChangeShapeType="1"/>
            </p:cNvSpPr>
            <p:nvPr/>
          </p:nvSpPr>
          <p:spPr bwMode="auto">
            <a:xfrm>
              <a:off x="2200" y="2724"/>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grpSp>
      <p:sp>
        <p:nvSpPr>
          <p:cNvPr id="21513" name="Line 66">
            <a:extLst>
              <a:ext uri="{FF2B5EF4-FFF2-40B4-BE49-F238E27FC236}">
                <a16:creationId xmlns:a16="http://schemas.microsoft.com/office/drawing/2014/main" id="{B15069CF-C261-4E52-AF3D-6A04B8A72E99}"/>
              </a:ext>
            </a:extLst>
          </p:cNvPr>
          <p:cNvSpPr>
            <a:spLocks noChangeShapeType="1"/>
          </p:cNvSpPr>
          <p:nvPr/>
        </p:nvSpPr>
        <p:spPr bwMode="auto">
          <a:xfrm flipH="1" flipV="1">
            <a:off x="2782889" y="5229226"/>
            <a:ext cx="719137" cy="792163"/>
          </a:xfrm>
          <a:prstGeom prst="line">
            <a:avLst/>
          </a:prstGeom>
          <a:noFill/>
          <a:ln w="1524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1514" name="Text Box 67">
            <a:extLst>
              <a:ext uri="{FF2B5EF4-FFF2-40B4-BE49-F238E27FC236}">
                <a16:creationId xmlns:a16="http://schemas.microsoft.com/office/drawing/2014/main" id="{B381E080-EE75-42F8-84E7-1510A5DA298B}"/>
              </a:ext>
            </a:extLst>
          </p:cNvPr>
          <p:cNvSpPr txBox="1">
            <a:spLocks noChangeArrowheads="1"/>
          </p:cNvSpPr>
          <p:nvPr/>
        </p:nvSpPr>
        <p:spPr bwMode="auto">
          <a:xfrm>
            <a:off x="3719514" y="5876925"/>
            <a:ext cx="1622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r>
              <a:rPr lang="de-DE" altLang="en-US" sz="2000" b="1">
                <a:solidFill>
                  <a:srgbClr val="FF0000"/>
                </a:solidFill>
              </a:rPr>
              <a:t>You are here!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el 1">
            <a:extLst>
              <a:ext uri="{FF2B5EF4-FFF2-40B4-BE49-F238E27FC236}">
                <a16:creationId xmlns:a16="http://schemas.microsoft.com/office/drawing/2014/main" id="{0944E7D6-1C78-4D66-A052-3A4F52D441CD}"/>
              </a:ext>
            </a:extLst>
          </p:cNvPr>
          <p:cNvSpPr>
            <a:spLocks noGrp="1"/>
          </p:cNvSpPr>
          <p:nvPr>
            <p:ph type="title"/>
          </p:nvPr>
        </p:nvSpPr>
        <p:spPr/>
        <p:txBody>
          <a:bodyPr/>
          <a:lstStyle/>
          <a:p>
            <a:r>
              <a:rPr lang="de-DE" altLang="en-US" sz="2400" dirty="0">
                <a:solidFill>
                  <a:srgbClr val="0066FF"/>
                </a:solidFill>
              </a:rPr>
              <a:t>Key Addition Layer</a:t>
            </a:r>
          </a:p>
        </p:txBody>
      </p:sp>
      <p:sp>
        <p:nvSpPr>
          <p:cNvPr id="30723" name="Inhaltsplatzhalter 2">
            <a:extLst>
              <a:ext uri="{FF2B5EF4-FFF2-40B4-BE49-F238E27FC236}">
                <a16:creationId xmlns:a16="http://schemas.microsoft.com/office/drawing/2014/main" id="{D273572A-64C2-4EF8-96B2-A8EB6F56B6D2}"/>
              </a:ext>
            </a:extLst>
          </p:cNvPr>
          <p:cNvSpPr>
            <a:spLocks noGrp="1"/>
          </p:cNvSpPr>
          <p:nvPr>
            <p:ph idx="1"/>
          </p:nvPr>
        </p:nvSpPr>
        <p:spPr>
          <a:xfrm>
            <a:off x="912285" y="1130300"/>
            <a:ext cx="4391627" cy="5179020"/>
          </a:xfrm>
        </p:spPr>
        <p:txBody>
          <a:bodyPr/>
          <a:lstStyle/>
          <a:p>
            <a:r>
              <a:rPr lang="de-DE" altLang="en-US" dirty="0"/>
              <a:t>Inputs: </a:t>
            </a:r>
          </a:p>
          <a:p>
            <a:pPr lvl="1"/>
            <a:r>
              <a:rPr lang="de-DE" altLang="en-US" dirty="0"/>
              <a:t>16-byte state matrix </a:t>
            </a:r>
            <a:r>
              <a:rPr lang="de-DE" altLang="en-US" i="1" dirty="0"/>
              <a:t>C</a:t>
            </a:r>
          </a:p>
          <a:p>
            <a:pPr lvl="1"/>
            <a:r>
              <a:rPr lang="de-DE" altLang="en-US" dirty="0"/>
              <a:t>16-byte subkey </a:t>
            </a:r>
            <a:r>
              <a:rPr lang="de-DE" altLang="en-US" i="1" dirty="0"/>
              <a:t>k</a:t>
            </a:r>
            <a:r>
              <a:rPr lang="de-DE" altLang="en-US" sz="1800" i="1" baseline="-25000" dirty="0"/>
              <a:t>i</a:t>
            </a:r>
          </a:p>
          <a:p>
            <a:endParaRPr lang="de-DE" altLang="en-US" dirty="0"/>
          </a:p>
          <a:p>
            <a:r>
              <a:rPr lang="de-DE" altLang="en-US" dirty="0"/>
              <a:t>Output: </a:t>
            </a:r>
            <a:r>
              <a:rPr lang="de-DE" altLang="en-US" i="1" dirty="0"/>
              <a:t>C </a:t>
            </a:r>
            <a:r>
              <a:rPr lang="de-DE" altLang="en-US" dirty="0">
                <a:sym typeface="Symbol" panose="05050102010706020507" pitchFamily="18" charset="2"/>
              </a:rPr>
              <a:t> </a:t>
            </a:r>
            <a:r>
              <a:rPr lang="de-DE" altLang="en-US" i="1" dirty="0">
                <a:sym typeface="Symbol" panose="05050102010706020507" pitchFamily="18" charset="2"/>
              </a:rPr>
              <a:t>k</a:t>
            </a:r>
            <a:r>
              <a:rPr lang="de-DE" altLang="en-US" sz="1800" i="1" baseline="-25000" dirty="0">
                <a:sym typeface="Symbol" panose="05050102010706020507" pitchFamily="18" charset="2"/>
              </a:rPr>
              <a:t>i</a:t>
            </a:r>
            <a:r>
              <a:rPr lang="de-DE" altLang="en-US" sz="1400" dirty="0">
                <a:sym typeface="Symbol" panose="05050102010706020507" pitchFamily="18" charset="2"/>
              </a:rPr>
              <a:t> </a:t>
            </a:r>
            <a:endParaRPr lang="de-DE" altLang="en-US" dirty="0">
              <a:sym typeface="Symbol" panose="05050102010706020507" pitchFamily="18" charset="2"/>
            </a:endParaRPr>
          </a:p>
          <a:p>
            <a:endParaRPr lang="de-DE" altLang="en-US" sz="1400" i="1" dirty="0">
              <a:sym typeface="Symbol" panose="05050102010706020507" pitchFamily="18" charset="2"/>
            </a:endParaRPr>
          </a:p>
          <a:p>
            <a:r>
              <a:rPr lang="de-DE" altLang="en-US" dirty="0"/>
              <a:t>The subkeys are generated in the key schedule</a:t>
            </a:r>
          </a:p>
        </p:txBody>
      </p:sp>
      <p:sp>
        <p:nvSpPr>
          <p:cNvPr id="30727" name="Foliennummernplatzhalter 8">
            <a:extLst>
              <a:ext uri="{FF2B5EF4-FFF2-40B4-BE49-F238E27FC236}">
                <a16:creationId xmlns:a16="http://schemas.microsoft.com/office/drawing/2014/main" id="{7FFC9003-3B87-4113-B4C7-D91EC5E3682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1F500D8-CD1E-4F49-BB98-7E8FAFA0E632}" type="slidenum">
              <a:rPr lang="de-DE" altLang="en-US">
                <a:solidFill>
                  <a:srgbClr val="394073"/>
                </a:solidFill>
              </a:rPr>
              <a:pPr/>
              <a:t>30</a:t>
            </a:fld>
            <a:r>
              <a:rPr lang="de-DE" altLang="en-US">
                <a:solidFill>
                  <a:srgbClr val="394073"/>
                </a:solidFill>
              </a:rPr>
              <a:t>/28</a:t>
            </a:r>
          </a:p>
        </p:txBody>
      </p:sp>
      <p:sp>
        <p:nvSpPr>
          <p:cNvPr id="30724" name="Fußzeilenplatzhalter 4">
            <a:extLst>
              <a:ext uri="{FF2B5EF4-FFF2-40B4-BE49-F238E27FC236}">
                <a16:creationId xmlns:a16="http://schemas.microsoft.com/office/drawing/2014/main" id="{24D83133-F8F0-4912-A582-740EA73D7F1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en-US"/>
              <a:t>Chapter 4 of </a:t>
            </a:r>
            <a:r>
              <a:rPr lang="de-DE" altLang="en-US" i="1"/>
              <a:t>Understanding Cryptography</a:t>
            </a:r>
            <a:r>
              <a:rPr lang="de-DE" altLang="en-US"/>
              <a:t> by Christof Paar and Jan Pelzl</a:t>
            </a:r>
          </a:p>
        </p:txBody>
      </p:sp>
      <p:pic>
        <p:nvPicPr>
          <p:cNvPr id="30725" name="Inhaltsplatzhalter 5" descr="aes_round.png">
            <a:extLst>
              <a:ext uri="{FF2B5EF4-FFF2-40B4-BE49-F238E27FC236}">
                <a16:creationId xmlns:a16="http://schemas.microsoft.com/office/drawing/2014/main" id="{2552C13F-D8CE-4E2E-873E-C4EA482D73C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03912" y="404664"/>
            <a:ext cx="6357007" cy="532303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0726" name="Rechteck 8">
            <a:extLst>
              <a:ext uri="{FF2B5EF4-FFF2-40B4-BE49-F238E27FC236}">
                <a16:creationId xmlns:a16="http://schemas.microsoft.com/office/drawing/2014/main" id="{CF5CE248-E0DF-4DE1-B6B6-CA9CF6BD86AC}"/>
              </a:ext>
            </a:extLst>
          </p:cNvPr>
          <p:cNvSpPr>
            <a:spLocks noChangeArrowheads="1"/>
          </p:cNvSpPr>
          <p:nvPr/>
        </p:nvSpPr>
        <p:spPr bwMode="auto">
          <a:xfrm>
            <a:off x="5303912" y="5229200"/>
            <a:ext cx="6192687" cy="360040"/>
          </a:xfrm>
          <a:prstGeom prst="rect">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de-DE" altLang="en-US"/>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7687E-4AFD-4E8F-A336-5AF1BCE5F5F3}"/>
              </a:ext>
            </a:extLst>
          </p:cNvPr>
          <p:cNvSpPr>
            <a:spLocks noGrp="1"/>
          </p:cNvSpPr>
          <p:nvPr>
            <p:ph type="title"/>
          </p:nvPr>
        </p:nvSpPr>
        <p:spPr/>
        <p:txBody>
          <a:bodyPr/>
          <a:lstStyle/>
          <a:p>
            <a:r>
              <a:rPr lang="en-US" dirty="0"/>
              <a:t>AES Encryption and Decryption Process </a:t>
            </a:r>
          </a:p>
        </p:txBody>
      </p:sp>
      <p:sp>
        <p:nvSpPr>
          <p:cNvPr id="4" name="Slide Number Placeholder 3">
            <a:extLst>
              <a:ext uri="{FF2B5EF4-FFF2-40B4-BE49-F238E27FC236}">
                <a16:creationId xmlns:a16="http://schemas.microsoft.com/office/drawing/2014/main" id="{1DEE1F8D-DDCE-41C3-83B1-398369328EC0}"/>
              </a:ext>
            </a:extLst>
          </p:cNvPr>
          <p:cNvSpPr>
            <a:spLocks noGrp="1"/>
          </p:cNvSpPr>
          <p:nvPr>
            <p:ph type="sldNum" sz="quarter" idx="10"/>
          </p:nvPr>
        </p:nvSpPr>
        <p:spPr/>
        <p:txBody>
          <a:bodyPr/>
          <a:lstStyle/>
          <a:p>
            <a:fld id="{237CFEF7-788F-4075-A3E8-ECA31F617BA2}" type="slidenum">
              <a:rPr lang="de-DE" altLang="en-US" smtClean="0"/>
              <a:pPr/>
              <a:t>31</a:t>
            </a:fld>
            <a:r>
              <a:rPr lang="de-DE" altLang="en-US"/>
              <a:t>/28</a:t>
            </a:r>
          </a:p>
        </p:txBody>
      </p:sp>
      <p:sp>
        <p:nvSpPr>
          <p:cNvPr id="5" name="Footer Placeholder 4">
            <a:extLst>
              <a:ext uri="{FF2B5EF4-FFF2-40B4-BE49-F238E27FC236}">
                <a16:creationId xmlns:a16="http://schemas.microsoft.com/office/drawing/2014/main" id="{80B403B6-9067-4D84-A322-661BE126EF71}"/>
              </a:ext>
            </a:extLst>
          </p:cNvPr>
          <p:cNvSpPr>
            <a:spLocks noGrp="1"/>
          </p:cNvSpPr>
          <p:nvPr>
            <p:ph type="ftr" sz="quarter" idx="11"/>
          </p:nvPr>
        </p:nvSpPr>
        <p:spPr/>
        <p:txBody>
          <a:bodyPr/>
          <a:lstStyle/>
          <a:p>
            <a:pPr>
              <a:defRPr/>
            </a:pPr>
            <a:r>
              <a:rPr lang="de-DE"/>
              <a:t>Chapter 4 of </a:t>
            </a:r>
            <a:r>
              <a:rPr lang="de-DE" i="1"/>
              <a:t>Understanding Cryptography</a:t>
            </a:r>
            <a:r>
              <a:rPr lang="de-DE"/>
              <a:t> by Christof Paar and Jan Pelzl</a:t>
            </a:r>
          </a:p>
        </p:txBody>
      </p:sp>
      <p:pic>
        <p:nvPicPr>
          <p:cNvPr id="6" name="Picture 12">
            <a:extLst>
              <a:ext uri="{FF2B5EF4-FFF2-40B4-BE49-F238E27FC236}">
                <a16:creationId xmlns:a16="http://schemas.microsoft.com/office/drawing/2014/main" id="{0FC6062E-89C0-412B-83F7-EF1D077F8C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893" y="1121490"/>
            <a:ext cx="7542213" cy="5313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a:extLst>
              <a:ext uri="{FF2B5EF4-FFF2-40B4-BE49-F238E27FC236}">
                <a16:creationId xmlns:a16="http://schemas.microsoft.com/office/drawing/2014/main" id="{ADCDE640-8E3D-413F-BDC2-06582F18F187}"/>
              </a:ext>
            </a:extLst>
          </p:cNvPr>
          <p:cNvSpPr txBox="1"/>
          <p:nvPr/>
        </p:nvSpPr>
        <p:spPr>
          <a:xfrm>
            <a:off x="2747166" y="760968"/>
            <a:ext cx="612530" cy="369332"/>
          </a:xfrm>
          <a:prstGeom prst="rect">
            <a:avLst/>
          </a:prstGeom>
          <a:noFill/>
        </p:spPr>
        <p:txBody>
          <a:bodyPr wrap="square" rtlCol="0">
            <a:spAutoFit/>
          </a:bodyPr>
          <a:lstStyle/>
          <a:p>
            <a:r>
              <a:rPr lang="en-US" u="sng"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a:t>
            </a:r>
          </a:p>
        </p:txBody>
      </p:sp>
      <p:sp>
        <p:nvSpPr>
          <p:cNvPr id="9" name="TextBox 8">
            <a:extLst>
              <a:ext uri="{FF2B5EF4-FFF2-40B4-BE49-F238E27FC236}">
                <a16:creationId xmlns:a16="http://schemas.microsoft.com/office/drawing/2014/main" id="{57514ED7-0C93-4BC4-ACB9-D46314C37731}"/>
              </a:ext>
            </a:extLst>
          </p:cNvPr>
          <p:cNvSpPr txBox="1"/>
          <p:nvPr/>
        </p:nvSpPr>
        <p:spPr>
          <a:xfrm>
            <a:off x="8760296" y="707272"/>
            <a:ext cx="792088" cy="369332"/>
          </a:xfrm>
          <a:prstGeom prst="rect">
            <a:avLst/>
          </a:prstGeom>
          <a:noFill/>
        </p:spPr>
        <p:txBody>
          <a:bodyPr wrap="square">
            <a:spAutoFit/>
          </a:bodyPr>
          <a:lstStyle/>
          <a:p>
            <a:r>
              <a:rPr lang="en-US" u="sng"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a:t>
            </a:r>
            <a:endParaRPr lang="en-US" u="sng" dirty="0">
              <a:solidFill>
                <a:srgbClr val="FF0000"/>
              </a:solidFill>
            </a:endParaRPr>
          </a:p>
        </p:txBody>
      </p:sp>
      <p:cxnSp>
        <p:nvCxnSpPr>
          <p:cNvPr id="11" name="Straight Arrow Connector 10">
            <a:extLst>
              <a:ext uri="{FF2B5EF4-FFF2-40B4-BE49-F238E27FC236}">
                <a16:creationId xmlns:a16="http://schemas.microsoft.com/office/drawing/2014/main" id="{4FED993F-AD17-4E0F-88E1-027B805260EC}"/>
              </a:ext>
            </a:extLst>
          </p:cNvPr>
          <p:cNvCxnSpPr/>
          <p:nvPr/>
        </p:nvCxnSpPr>
        <p:spPr bwMode="auto">
          <a:xfrm>
            <a:off x="4583832" y="1988840"/>
            <a:ext cx="0" cy="137160"/>
          </a:xfrm>
          <a:prstGeom prst="straightConnector1">
            <a:avLst/>
          </a:prstGeom>
          <a:noFill/>
          <a:ln w="381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201362114"/>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el 1">
            <a:extLst>
              <a:ext uri="{FF2B5EF4-FFF2-40B4-BE49-F238E27FC236}">
                <a16:creationId xmlns:a16="http://schemas.microsoft.com/office/drawing/2014/main" id="{6FC91DEB-8637-480B-9126-FC1EC88EFB43}"/>
              </a:ext>
            </a:extLst>
          </p:cNvPr>
          <p:cNvSpPr>
            <a:spLocks noGrp="1"/>
          </p:cNvSpPr>
          <p:nvPr>
            <p:ph type="title"/>
          </p:nvPr>
        </p:nvSpPr>
        <p:spPr/>
        <p:txBody>
          <a:bodyPr/>
          <a:lstStyle/>
          <a:p>
            <a:r>
              <a:rPr lang="de-DE" altLang="en-US" sz="2000" dirty="0">
                <a:solidFill>
                  <a:srgbClr val="0066FF"/>
                </a:solidFill>
              </a:rPr>
              <a:t>Key Expansion Process</a:t>
            </a:r>
          </a:p>
        </p:txBody>
      </p:sp>
      <p:sp>
        <p:nvSpPr>
          <p:cNvPr id="31747" name="Inhaltsplatzhalter 2">
            <a:extLst>
              <a:ext uri="{FF2B5EF4-FFF2-40B4-BE49-F238E27FC236}">
                <a16:creationId xmlns:a16="http://schemas.microsoft.com/office/drawing/2014/main" id="{52B93BB5-4E0D-4A00-B73F-3F1885913A3D}"/>
              </a:ext>
            </a:extLst>
          </p:cNvPr>
          <p:cNvSpPr>
            <a:spLocks noGrp="1"/>
          </p:cNvSpPr>
          <p:nvPr>
            <p:ph idx="1"/>
          </p:nvPr>
        </p:nvSpPr>
        <p:spPr>
          <a:xfrm>
            <a:off x="912285" y="1130300"/>
            <a:ext cx="10368291" cy="4647939"/>
          </a:xfrm>
        </p:spPr>
        <p:txBody>
          <a:bodyPr/>
          <a:lstStyle/>
          <a:p>
            <a:r>
              <a:rPr lang="de-DE" altLang="en-US" dirty="0"/>
              <a:t>Subkeys are derived recursively from the original 128/192/256-bit input key</a:t>
            </a:r>
          </a:p>
          <a:p>
            <a:r>
              <a:rPr lang="de-DE" altLang="en-US" dirty="0"/>
              <a:t>Each round has 1 subkey, plus 1 subkey at the beginning of AES</a:t>
            </a:r>
          </a:p>
          <a:p>
            <a:endParaRPr lang="de-DE" altLang="en-US" dirty="0"/>
          </a:p>
          <a:p>
            <a:endParaRPr lang="de-DE" altLang="en-US" dirty="0"/>
          </a:p>
          <a:p>
            <a:endParaRPr lang="de-DE" altLang="en-US" dirty="0"/>
          </a:p>
          <a:p>
            <a:endParaRPr lang="de-DE" altLang="en-US" dirty="0"/>
          </a:p>
          <a:p>
            <a:pPr>
              <a:buFontTx/>
              <a:buNone/>
            </a:pPr>
            <a:endParaRPr lang="de-DE" altLang="en-US" dirty="0"/>
          </a:p>
          <a:p>
            <a:pPr>
              <a:buFontTx/>
              <a:buNone/>
            </a:pPr>
            <a:endParaRPr lang="de-DE" altLang="en-US" dirty="0"/>
          </a:p>
          <a:p>
            <a:r>
              <a:rPr lang="de-DE" altLang="en-US" dirty="0"/>
              <a:t>Key whitening: Subkey is used both at the input and output of AES</a:t>
            </a:r>
            <a:br>
              <a:rPr lang="de-DE" altLang="en-US" dirty="0"/>
            </a:br>
            <a:r>
              <a:rPr lang="en-US" altLang="en-US" dirty="0">
                <a:sym typeface="Symbol" panose="05050102010706020507" pitchFamily="18" charset="2"/>
              </a:rPr>
              <a:t> </a:t>
            </a:r>
            <a:r>
              <a:rPr lang="de-DE" altLang="en-US" dirty="0"/>
              <a:t> # subkeys = # rounds + 1 </a:t>
            </a:r>
          </a:p>
          <a:p>
            <a:endParaRPr lang="de-DE" altLang="en-US" dirty="0"/>
          </a:p>
          <a:p>
            <a:r>
              <a:rPr lang="de-DE" altLang="en-US" dirty="0"/>
              <a:t>There are different key schedules for the different key sizes</a:t>
            </a:r>
          </a:p>
          <a:p>
            <a:pPr>
              <a:buFontTx/>
              <a:buNone/>
            </a:pPr>
            <a:endParaRPr lang="de-DE" altLang="en-US" dirty="0"/>
          </a:p>
        </p:txBody>
      </p:sp>
      <p:sp>
        <p:nvSpPr>
          <p:cNvPr id="31766" name="Foliennummernplatzhalter 8">
            <a:extLst>
              <a:ext uri="{FF2B5EF4-FFF2-40B4-BE49-F238E27FC236}">
                <a16:creationId xmlns:a16="http://schemas.microsoft.com/office/drawing/2014/main" id="{A6D77D2D-3234-404A-BE9A-A8F42EE47FE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A826ED1-F809-4964-9395-2D00896684CB}" type="slidenum">
              <a:rPr lang="de-DE" altLang="en-US">
                <a:solidFill>
                  <a:srgbClr val="394073"/>
                </a:solidFill>
              </a:rPr>
              <a:pPr/>
              <a:t>32</a:t>
            </a:fld>
            <a:r>
              <a:rPr lang="de-DE" altLang="en-US">
                <a:solidFill>
                  <a:srgbClr val="394073"/>
                </a:solidFill>
              </a:rPr>
              <a:t>/28</a:t>
            </a:r>
          </a:p>
        </p:txBody>
      </p:sp>
      <p:sp>
        <p:nvSpPr>
          <p:cNvPr id="31748" name="Fußzeilenplatzhalter 4">
            <a:extLst>
              <a:ext uri="{FF2B5EF4-FFF2-40B4-BE49-F238E27FC236}">
                <a16:creationId xmlns:a16="http://schemas.microsoft.com/office/drawing/2014/main" id="{4542D911-6F40-4F6D-8A6E-2038944CDB6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en-US"/>
              <a:t>Chapter 4 of </a:t>
            </a:r>
            <a:r>
              <a:rPr lang="de-DE" altLang="en-US" i="1"/>
              <a:t>Understanding Cryptography</a:t>
            </a:r>
            <a:r>
              <a:rPr lang="de-DE" altLang="en-US"/>
              <a:t> by Christof Paar and Jan Pelzl</a:t>
            </a:r>
          </a:p>
        </p:txBody>
      </p:sp>
      <p:graphicFrame>
        <p:nvGraphicFramePr>
          <p:cNvPr id="7" name="Tabelle 6">
            <a:extLst>
              <a:ext uri="{FF2B5EF4-FFF2-40B4-BE49-F238E27FC236}">
                <a16:creationId xmlns:a16="http://schemas.microsoft.com/office/drawing/2014/main" id="{5E90C87A-AF79-48C7-9903-42861FAF06AF}"/>
              </a:ext>
            </a:extLst>
          </p:cNvPr>
          <p:cNvGraphicFramePr>
            <a:graphicFrameLocks noGrp="1"/>
          </p:cNvGraphicFramePr>
          <p:nvPr>
            <p:extLst>
              <p:ext uri="{D42A27DB-BD31-4B8C-83A1-F6EECF244321}">
                <p14:modId xmlns:p14="http://schemas.microsoft.com/office/powerpoint/2010/main" val="2473341985"/>
              </p:ext>
            </p:extLst>
          </p:nvPr>
        </p:nvGraphicFramePr>
        <p:xfrm>
          <a:off x="2783632" y="1977586"/>
          <a:ext cx="6096000" cy="1482724"/>
        </p:xfrm>
        <a:graphic>
          <a:graphicData uri="http://schemas.openxmlformats.org/drawingml/2006/table">
            <a:tbl>
              <a:tblPr firstRow="1" bandRow="1">
                <a:tableStyleId>{9D7B26C5-4107-4FEC-AEDC-1716B250A1EF}</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681">
                <a:tc>
                  <a:txBody>
                    <a:bodyPr/>
                    <a:lstStyle/>
                    <a:p>
                      <a:pPr algn="ctr"/>
                      <a:r>
                        <a:rPr lang="de-DE" sz="1600" dirty="0"/>
                        <a:t>Key </a:t>
                      </a:r>
                      <a:r>
                        <a:rPr lang="de-DE" sz="1600" dirty="0" err="1"/>
                        <a:t>length</a:t>
                      </a:r>
                      <a:r>
                        <a:rPr lang="de-DE" sz="1600" baseline="0" dirty="0"/>
                        <a:t> (</a:t>
                      </a:r>
                      <a:r>
                        <a:rPr lang="de-DE" sz="1600" baseline="0" dirty="0" err="1"/>
                        <a:t>bits</a:t>
                      </a:r>
                      <a:r>
                        <a:rPr lang="de-DE" sz="1600" baseline="0" dirty="0"/>
                        <a:t>)</a:t>
                      </a:r>
                      <a:endParaRPr lang="de-DE" sz="1600" dirty="0"/>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de-DE" sz="1600" dirty="0" err="1"/>
                        <a:t>Number</a:t>
                      </a:r>
                      <a:r>
                        <a:rPr lang="de-DE" sz="1600" baseline="0" dirty="0"/>
                        <a:t> </a:t>
                      </a:r>
                      <a:r>
                        <a:rPr lang="de-DE" sz="1600" baseline="0" dirty="0" err="1"/>
                        <a:t>of</a:t>
                      </a:r>
                      <a:r>
                        <a:rPr lang="de-DE" sz="1600" baseline="0" dirty="0"/>
                        <a:t> </a:t>
                      </a:r>
                      <a:r>
                        <a:rPr lang="de-DE" sz="1600" baseline="0" dirty="0" err="1"/>
                        <a:t>subkeys</a:t>
                      </a:r>
                      <a:endParaRPr lang="de-DE" sz="1600" dirty="0"/>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681">
                <a:tc>
                  <a:txBody>
                    <a:bodyPr/>
                    <a:lstStyle/>
                    <a:p>
                      <a:pPr algn="ctr"/>
                      <a:r>
                        <a:rPr lang="de-DE" sz="1600" dirty="0"/>
                        <a:t>128</a:t>
                      </a: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de-DE" sz="1600" dirty="0"/>
                        <a:t>11</a:t>
                      </a: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681">
                <a:tc>
                  <a:txBody>
                    <a:bodyPr/>
                    <a:lstStyle/>
                    <a:p>
                      <a:pPr algn="ctr"/>
                      <a:r>
                        <a:rPr lang="de-DE" sz="1600" dirty="0"/>
                        <a:t>192</a:t>
                      </a: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de-DE" sz="1600" dirty="0"/>
                        <a:t>13</a:t>
                      </a: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0681">
                <a:tc>
                  <a:txBody>
                    <a:bodyPr/>
                    <a:lstStyle/>
                    <a:p>
                      <a:pPr algn="ctr"/>
                      <a:r>
                        <a:rPr lang="de-DE" sz="1600" dirty="0"/>
                        <a:t>256</a:t>
                      </a: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de-DE" sz="1600" dirty="0"/>
                        <a:t>15</a:t>
                      </a: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71B1F-52C4-491D-88AB-714AFF8283F6}"/>
              </a:ext>
            </a:extLst>
          </p:cNvPr>
          <p:cNvSpPr>
            <a:spLocks noGrp="1"/>
          </p:cNvSpPr>
          <p:nvPr>
            <p:ph type="title"/>
          </p:nvPr>
        </p:nvSpPr>
        <p:spPr/>
        <p:txBody>
          <a:bodyPr/>
          <a:lstStyle/>
          <a:p>
            <a:r>
              <a:rPr lang="de-DE" altLang="en-US" sz="2400" dirty="0">
                <a:solidFill>
                  <a:srgbClr val="0066FF"/>
                </a:solidFill>
              </a:rPr>
              <a:t>Key Expansion Process with example</a:t>
            </a:r>
            <a:endParaRPr lang="en-US" sz="2400" dirty="0">
              <a:solidFill>
                <a:srgbClr val="0066FF"/>
              </a:solidFill>
            </a:endParaRPr>
          </a:p>
        </p:txBody>
      </p:sp>
      <p:sp>
        <p:nvSpPr>
          <p:cNvPr id="3" name="Content Placeholder 2">
            <a:extLst>
              <a:ext uri="{FF2B5EF4-FFF2-40B4-BE49-F238E27FC236}">
                <a16:creationId xmlns:a16="http://schemas.microsoft.com/office/drawing/2014/main" id="{E3A30175-DA56-44F9-AF5F-FBA7B0247DA9}"/>
              </a:ext>
            </a:extLst>
          </p:cNvPr>
          <p:cNvSpPr>
            <a:spLocks noGrp="1"/>
          </p:cNvSpPr>
          <p:nvPr>
            <p:ph idx="1"/>
          </p:nvPr>
        </p:nvSpPr>
        <p:spPr>
          <a:xfrm>
            <a:off x="912285" y="958498"/>
            <a:ext cx="9144155" cy="3098284"/>
          </a:xfrm>
        </p:spPr>
        <p:txBody>
          <a:bodyPr/>
          <a:lstStyle/>
          <a:p>
            <a:r>
              <a:rPr lang="en-US" dirty="0"/>
              <a:t>Let us consider the key is: </a:t>
            </a:r>
            <a:r>
              <a:rPr lang="en-US" dirty="0" err="1">
                <a:solidFill>
                  <a:srgbClr val="0070C0"/>
                </a:solidFill>
                <a:effectLst>
                  <a:outerShdw blurRad="38100" dist="38100" dir="2700000" algn="tl">
                    <a:srgbClr val="000000">
                      <a:alpha val="43137"/>
                    </a:srgbClr>
                  </a:outerShdw>
                </a:effectLst>
              </a:rPr>
              <a:t>welovebangladesh</a:t>
            </a:r>
            <a:endParaRPr lang="en-US" dirty="0">
              <a:solidFill>
                <a:srgbClr val="0070C0"/>
              </a:solidFill>
              <a:effectLst>
                <a:outerShdw blurRad="38100" dist="38100" dir="2700000" algn="tl">
                  <a:srgbClr val="000000">
                    <a:alpha val="43137"/>
                  </a:srgbClr>
                </a:outerShdw>
              </a:effectLst>
            </a:endParaRPr>
          </a:p>
          <a:p>
            <a:r>
              <a:rPr lang="en-US" dirty="0"/>
              <a:t>Corresponding Binary: </a:t>
            </a:r>
          </a:p>
          <a:p>
            <a:pPr marL="385762" lvl="1" indent="0">
              <a:lnSpc>
                <a:spcPct val="250000"/>
              </a:lnSpc>
              <a:buNone/>
            </a:pPr>
            <a:r>
              <a:rPr lang="en-US" dirty="0"/>
              <a:t>01110111 01100101 01101100 01101111 01110110 01100101 01100010 01100001 01101110 01100111 01101100 01100001 01100100 01100101 01110011 01101000 </a:t>
            </a:r>
          </a:p>
          <a:p>
            <a:pPr marL="385762" lvl="1" indent="0">
              <a:lnSpc>
                <a:spcPct val="100000"/>
              </a:lnSpc>
              <a:buNone/>
            </a:pPr>
            <a:r>
              <a:rPr lang="en-US" b="1" dirty="0"/>
              <a:t>Hex Value</a:t>
            </a:r>
            <a:r>
              <a:rPr lang="en-US" dirty="0"/>
              <a:t>: 77  65  6C  6F  76  65  62  61  6E  67  6C  61  64  65  73  68</a:t>
            </a:r>
          </a:p>
          <a:p>
            <a:pPr marL="385762" lvl="1" indent="0">
              <a:lnSpc>
                <a:spcPct val="100000"/>
              </a:lnSpc>
              <a:buNone/>
            </a:pPr>
            <a:r>
              <a:rPr lang="en-US" dirty="0"/>
              <a:t>                   k</a:t>
            </a:r>
            <a:r>
              <a:rPr lang="en-US" baseline="-25000" dirty="0"/>
              <a:t>1</a:t>
            </a:r>
            <a:r>
              <a:rPr lang="en-US" dirty="0"/>
              <a:t>   k</a:t>
            </a:r>
            <a:r>
              <a:rPr lang="en-US" baseline="-25000" dirty="0"/>
              <a:t>2</a:t>
            </a:r>
            <a:r>
              <a:rPr lang="en-US" dirty="0"/>
              <a:t>   k</a:t>
            </a:r>
            <a:r>
              <a:rPr lang="en-US" baseline="-25000" dirty="0"/>
              <a:t>3     </a:t>
            </a:r>
            <a:r>
              <a:rPr lang="en-US" dirty="0"/>
              <a:t>k</a:t>
            </a:r>
            <a:r>
              <a:rPr lang="en-US" baseline="-25000" dirty="0"/>
              <a:t>4     </a:t>
            </a:r>
            <a:r>
              <a:rPr lang="en-US" dirty="0"/>
              <a:t>k</a:t>
            </a:r>
            <a:r>
              <a:rPr lang="en-US" baseline="-25000" dirty="0"/>
              <a:t>5</a:t>
            </a:r>
            <a:r>
              <a:rPr lang="en-US" dirty="0"/>
              <a:t>   k</a:t>
            </a:r>
            <a:r>
              <a:rPr lang="en-US" baseline="-25000" dirty="0"/>
              <a:t>6</a:t>
            </a:r>
            <a:r>
              <a:rPr lang="en-US" dirty="0"/>
              <a:t>   k</a:t>
            </a:r>
            <a:r>
              <a:rPr lang="en-US" baseline="-25000" dirty="0"/>
              <a:t>7     </a:t>
            </a:r>
            <a:r>
              <a:rPr lang="en-US" dirty="0"/>
              <a:t>k</a:t>
            </a:r>
            <a:r>
              <a:rPr lang="en-US" baseline="-25000" dirty="0"/>
              <a:t>8    </a:t>
            </a:r>
            <a:r>
              <a:rPr lang="en-US" dirty="0"/>
              <a:t>k</a:t>
            </a:r>
            <a:r>
              <a:rPr lang="en-US" baseline="-25000" dirty="0"/>
              <a:t>9</a:t>
            </a:r>
            <a:r>
              <a:rPr lang="en-US" dirty="0"/>
              <a:t>   k</a:t>
            </a:r>
            <a:r>
              <a:rPr lang="en-US" baseline="-25000" dirty="0"/>
              <a:t>10</a:t>
            </a:r>
            <a:r>
              <a:rPr lang="en-US" dirty="0"/>
              <a:t>  k</a:t>
            </a:r>
            <a:r>
              <a:rPr lang="en-US" baseline="-25000" dirty="0"/>
              <a:t>11   </a:t>
            </a:r>
            <a:r>
              <a:rPr lang="en-US" dirty="0"/>
              <a:t>k</a:t>
            </a:r>
            <a:r>
              <a:rPr lang="en-US" baseline="-25000" dirty="0"/>
              <a:t>12 </a:t>
            </a:r>
            <a:r>
              <a:rPr lang="en-US" dirty="0"/>
              <a:t>k</a:t>
            </a:r>
            <a:r>
              <a:rPr lang="en-US" baseline="-25000" dirty="0"/>
              <a:t>13</a:t>
            </a:r>
            <a:r>
              <a:rPr lang="en-US" dirty="0"/>
              <a:t>  k</a:t>
            </a:r>
            <a:r>
              <a:rPr lang="en-US" baseline="-25000" dirty="0"/>
              <a:t>14</a:t>
            </a:r>
            <a:r>
              <a:rPr lang="en-US" dirty="0"/>
              <a:t>  k</a:t>
            </a:r>
            <a:r>
              <a:rPr lang="en-US" baseline="-25000" dirty="0"/>
              <a:t>15  </a:t>
            </a:r>
            <a:r>
              <a:rPr lang="en-US" dirty="0"/>
              <a:t>k</a:t>
            </a:r>
            <a:r>
              <a:rPr lang="en-US" baseline="-25000" dirty="0"/>
              <a:t>16</a:t>
            </a:r>
          </a:p>
          <a:p>
            <a:pPr marL="385762" lvl="1" indent="0">
              <a:lnSpc>
                <a:spcPct val="100000"/>
              </a:lnSpc>
              <a:buNone/>
            </a:pPr>
            <a:endParaRPr lang="en-US" baseline="-25000" dirty="0"/>
          </a:p>
          <a:p>
            <a:pPr>
              <a:lnSpc>
                <a:spcPct val="100000"/>
              </a:lnSpc>
            </a:pPr>
            <a:r>
              <a:rPr lang="en-US" dirty="0">
                <a:solidFill>
                  <a:srgbClr val="00B050"/>
                </a:solidFill>
                <a:latin typeface="Times New Roman" panose="02020603050405020304" pitchFamily="18" charset="0"/>
                <a:cs typeface="Times New Roman" panose="02020603050405020304" pitchFamily="18" charset="0"/>
              </a:rPr>
              <a:t>Now convert it 4 x 4 matrix</a:t>
            </a:r>
          </a:p>
        </p:txBody>
      </p:sp>
      <p:sp>
        <p:nvSpPr>
          <p:cNvPr id="4" name="Slide Number Placeholder 3">
            <a:extLst>
              <a:ext uri="{FF2B5EF4-FFF2-40B4-BE49-F238E27FC236}">
                <a16:creationId xmlns:a16="http://schemas.microsoft.com/office/drawing/2014/main" id="{D21BD35D-1E0B-43BD-94FD-96E33363AFC6}"/>
              </a:ext>
            </a:extLst>
          </p:cNvPr>
          <p:cNvSpPr>
            <a:spLocks noGrp="1"/>
          </p:cNvSpPr>
          <p:nvPr>
            <p:ph type="sldNum" sz="quarter" idx="10"/>
          </p:nvPr>
        </p:nvSpPr>
        <p:spPr/>
        <p:txBody>
          <a:bodyPr/>
          <a:lstStyle/>
          <a:p>
            <a:fld id="{237CFEF7-788F-4075-A3E8-ECA31F617BA2}" type="slidenum">
              <a:rPr lang="de-DE" altLang="en-US" smtClean="0"/>
              <a:pPr/>
              <a:t>33</a:t>
            </a:fld>
            <a:r>
              <a:rPr lang="de-DE" altLang="en-US"/>
              <a:t>/28</a:t>
            </a:r>
          </a:p>
        </p:txBody>
      </p:sp>
      <p:sp>
        <p:nvSpPr>
          <p:cNvPr id="5" name="Footer Placeholder 4">
            <a:extLst>
              <a:ext uri="{FF2B5EF4-FFF2-40B4-BE49-F238E27FC236}">
                <a16:creationId xmlns:a16="http://schemas.microsoft.com/office/drawing/2014/main" id="{9413CBB6-F745-4B71-84BA-8B74C0EE0358}"/>
              </a:ext>
            </a:extLst>
          </p:cNvPr>
          <p:cNvSpPr>
            <a:spLocks noGrp="1"/>
          </p:cNvSpPr>
          <p:nvPr>
            <p:ph type="ftr" sz="quarter" idx="11"/>
          </p:nvPr>
        </p:nvSpPr>
        <p:spPr/>
        <p:txBody>
          <a:bodyPr/>
          <a:lstStyle/>
          <a:p>
            <a:pPr>
              <a:defRPr/>
            </a:pPr>
            <a:r>
              <a:rPr lang="de-DE"/>
              <a:t>Chapter 4 of </a:t>
            </a:r>
            <a:r>
              <a:rPr lang="de-DE" i="1"/>
              <a:t>Understanding Cryptography</a:t>
            </a:r>
            <a:r>
              <a:rPr lang="de-DE"/>
              <a:t> by Christof Paar and Jan Pelzl</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4BCD70B-2FE1-4BFE-B5F3-CEC5C5DCAD19}"/>
                  </a:ext>
                </a:extLst>
              </p:cNvPr>
              <p:cNvSpPr txBox="1"/>
              <p:nvPr/>
            </p:nvSpPr>
            <p:spPr>
              <a:xfrm>
                <a:off x="1055440" y="4707228"/>
                <a:ext cx="2294474" cy="1020472"/>
              </a:xfrm>
              <a:prstGeom prst="rect">
                <a:avLst/>
              </a:prstGeom>
              <a:noFill/>
            </p:spPr>
            <p:txBody>
              <a:bodyPr wrap="none" lIns="0" tIns="0" rIns="0" bIns="0" rtlCol="0">
                <a:spAutoFit/>
              </a:bodyPr>
              <a:lstStyle/>
              <a:p>
                <a:r>
                  <a:rPr lang="en-US" dirty="0"/>
                  <a:t>K</a:t>
                </a:r>
                <a14:m>
                  <m:oMath xmlns:m="http://schemas.openxmlformats.org/officeDocument/2006/math">
                    <m:r>
                      <a:rPr lang="en-US"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𝑘</m:t>
                              </m:r>
                              <m:r>
                                <a:rPr lang="en-US" i="1" baseline="-25000">
                                  <a:latin typeface="Cambria Math" panose="02040503050406030204" pitchFamily="18" charset="0"/>
                                </a:rPr>
                                <m:t>1</m:t>
                              </m:r>
                            </m:e>
                            <m:e>
                              <m:r>
                                <m:rPr>
                                  <m:brk m:alnAt="7"/>
                                </m:rPr>
                                <a:rPr lang="en-US" i="1">
                                  <a:latin typeface="Cambria Math" panose="02040503050406030204" pitchFamily="18" charset="0"/>
                                </a:rPr>
                                <m:t>𝑘</m:t>
                              </m:r>
                              <m:r>
                                <a:rPr lang="en-US" i="1" baseline="-25000">
                                  <a:latin typeface="Cambria Math" panose="02040503050406030204" pitchFamily="18" charset="0"/>
                                </a:rPr>
                                <m:t>5</m:t>
                              </m:r>
                            </m:e>
                            <m:e>
                              <m:r>
                                <a:rPr lang="en-US" i="1">
                                  <a:latin typeface="Cambria Math" panose="02040503050406030204" pitchFamily="18" charset="0"/>
                                </a:rPr>
                                <m:t>𝑘</m:t>
                              </m:r>
                              <m:r>
                                <a:rPr lang="en-US" i="1" baseline="-25000">
                                  <a:latin typeface="Cambria Math" panose="02040503050406030204" pitchFamily="18" charset="0"/>
                                </a:rPr>
                                <m:t>9</m:t>
                              </m:r>
                            </m:e>
                            <m:e>
                              <m:r>
                                <a:rPr lang="en-US" i="1">
                                  <a:latin typeface="Cambria Math" panose="02040503050406030204" pitchFamily="18" charset="0"/>
                                </a:rPr>
                                <m:t>𝑘</m:t>
                              </m:r>
                              <m:r>
                                <a:rPr lang="en-US" i="1" baseline="-25000">
                                  <a:latin typeface="Cambria Math" panose="02040503050406030204" pitchFamily="18" charset="0"/>
                                </a:rPr>
                                <m:t>13</m:t>
                              </m:r>
                            </m:e>
                          </m:mr>
                          <m:mr>
                            <m:e>
                              <m:r>
                                <a:rPr lang="en-US" i="1">
                                  <a:latin typeface="Cambria Math" panose="02040503050406030204" pitchFamily="18" charset="0"/>
                                </a:rPr>
                                <m:t>𝑘</m:t>
                              </m:r>
                              <m:r>
                                <a:rPr lang="en-US" i="1" baseline="-25000">
                                  <a:latin typeface="Cambria Math" panose="02040503050406030204" pitchFamily="18" charset="0"/>
                                </a:rPr>
                                <m:t>2</m:t>
                              </m:r>
                            </m:e>
                            <m:e>
                              <m:r>
                                <a:rPr lang="en-US" i="1">
                                  <a:latin typeface="Cambria Math" panose="02040503050406030204" pitchFamily="18" charset="0"/>
                                </a:rPr>
                                <m:t>𝑘</m:t>
                              </m:r>
                              <m:r>
                                <a:rPr lang="en-US" i="1" baseline="-25000">
                                  <a:latin typeface="Cambria Math" panose="02040503050406030204" pitchFamily="18" charset="0"/>
                                </a:rPr>
                                <m:t>6</m:t>
                              </m:r>
                            </m:e>
                            <m:e>
                              <m:r>
                                <a:rPr lang="en-US" i="1">
                                  <a:latin typeface="Cambria Math" panose="02040503050406030204" pitchFamily="18" charset="0"/>
                                </a:rPr>
                                <m:t>𝑘</m:t>
                              </m:r>
                              <m:r>
                                <a:rPr lang="en-US" i="1" baseline="-25000">
                                  <a:latin typeface="Cambria Math" panose="02040503050406030204" pitchFamily="18" charset="0"/>
                                </a:rPr>
                                <m:t>10</m:t>
                              </m:r>
                            </m:e>
                            <m:e>
                              <m:r>
                                <a:rPr lang="en-US" i="1">
                                  <a:latin typeface="Cambria Math" panose="02040503050406030204" pitchFamily="18" charset="0"/>
                                </a:rPr>
                                <m:t>𝑘</m:t>
                              </m:r>
                              <m:r>
                                <a:rPr lang="en-US" i="1" baseline="-25000">
                                  <a:latin typeface="Cambria Math" panose="02040503050406030204" pitchFamily="18" charset="0"/>
                                </a:rPr>
                                <m:t>14</m:t>
                              </m:r>
                            </m:e>
                          </m:mr>
                          <m:mr>
                            <m:e>
                              <m:r>
                                <a:rPr lang="en-US" i="1">
                                  <a:latin typeface="Cambria Math" panose="02040503050406030204" pitchFamily="18" charset="0"/>
                                </a:rPr>
                                <m:t>𝑘</m:t>
                              </m:r>
                              <m:r>
                                <a:rPr lang="en-US" i="1" baseline="-25000">
                                  <a:latin typeface="Cambria Math" panose="02040503050406030204" pitchFamily="18" charset="0"/>
                                </a:rPr>
                                <m:t>3</m:t>
                              </m:r>
                            </m:e>
                            <m:e>
                              <m:r>
                                <a:rPr lang="en-US" i="1">
                                  <a:latin typeface="Cambria Math" panose="02040503050406030204" pitchFamily="18" charset="0"/>
                                </a:rPr>
                                <m:t>𝑘</m:t>
                              </m:r>
                              <m:r>
                                <a:rPr lang="en-US" i="1" baseline="-25000">
                                  <a:latin typeface="Cambria Math" panose="02040503050406030204" pitchFamily="18" charset="0"/>
                                </a:rPr>
                                <m:t>7</m:t>
                              </m:r>
                            </m:e>
                            <m:e>
                              <m:r>
                                <a:rPr lang="en-US" i="1">
                                  <a:latin typeface="Cambria Math" panose="02040503050406030204" pitchFamily="18" charset="0"/>
                                </a:rPr>
                                <m:t>𝑘</m:t>
                              </m:r>
                              <m:r>
                                <a:rPr lang="en-US" i="1" baseline="-25000">
                                  <a:latin typeface="Cambria Math" panose="02040503050406030204" pitchFamily="18" charset="0"/>
                                </a:rPr>
                                <m:t>11</m:t>
                              </m:r>
                            </m:e>
                            <m:e>
                              <m:r>
                                <a:rPr lang="en-US" i="1">
                                  <a:latin typeface="Cambria Math" panose="02040503050406030204" pitchFamily="18" charset="0"/>
                                </a:rPr>
                                <m:t>𝑘</m:t>
                              </m:r>
                              <m:r>
                                <a:rPr lang="en-US" i="1" baseline="-25000">
                                  <a:latin typeface="Cambria Math" panose="02040503050406030204" pitchFamily="18" charset="0"/>
                                </a:rPr>
                                <m:t>15</m:t>
                              </m:r>
                            </m:e>
                          </m:mr>
                          <m:mr>
                            <m:e>
                              <m:r>
                                <a:rPr lang="en-US" i="1">
                                  <a:latin typeface="Cambria Math" panose="02040503050406030204" pitchFamily="18" charset="0"/>
                                </a:rPr>
                                <m:t>𝑘</m:t>
                              </m:r>
                              <m:r>
                                <a:rPr lang="en-US" i="1" baseline="-25000">
                                  <a:latin typeface="Cambria Math" panose="02040503050406030204" pitchFamily="18" charset="0"/>
                                </a:rPr>
                                <m:t>4</m:t>
                              </m:r>
                            </m:e>
                            <m:e>
                              <m:r>
                                <a:rPr lang="en-US" i="1">
                                  <a:latin typeface="Cambria Math" panose="02040503050406030204" pitchFamily="18" charset="0"/>
                                </a:rPr>
                                <m:t>𝑘</m:t>
                              </m:r>
                              <m:r>
                                <a:rPr lang="en-US" i="1" baseline="-25000">
                                  <a:latin typeface="Cambria Math" panose="02040503050406030204" pitchFamily="18" charset="0"/>
                                </a:rPr>
                                <m:t>8</m:t>
                              </m:r>
                            </m:e>
                            <m:e>
                              <m:r>
                                <a:rPr lang="en-US" i="1">
                                  <a:latin typeface="Cambria Math" panose="02040503050406030204" pitchFamily="18" charset="0"/>
                                </a:rPr>
                                <m:t>𝑘</m:t>
                              </m:r>
                              <m:r>
                                <a:rPr lang="en-US" i="1" baseline="-25000">
                                  <a:latin typeface="Cambria Math" panose="02040503050406030204" pitchFamily="18" charset="0"/>
                                </a:rPr>
                                <m:t>12</m:t>
                              </m:r>
                            </m:e>
                            <m:e>
                              <m:r>
                                <a:rPr lang="en-US" i="1">
                                  <a:latin typeface="Cambria Math" panose="02040503050406030204" pitchFamily="18" charset="0"/>
                                </a:rPr>
                                <m:t>𝑘</m:t>
                              </m:r>
                              <m:r>
                                <a:rPr lang="en-US" i="1" baseline="-25000">
                                  <a:latin typeface="Cambria Math" panose="02040503050406030204" pitchFamily="18" charset="0"/>
                                </a:rPr>
                                <m:t>16</m:t>
                              </m:r>
                            </m:e>
                          </m:mr>
                        </m:m>
                      </m:e>
                    </m:d>
                  </m:oMath>
                </a14:m>
                <a:endParaRPr lang="en-US" dirty="0"/>
              </a:p>
            </p:txBody>
          </p:sp>
        </mc:Choice>
        <mc:Fallback xmlns="">
          <p:sp>
            <p:nvSpPr>
              <p:cNvPr id="7" name="TextBox 6">
                <a:extLst>
                  <a:ext uri="{FF2B5EF4-FFF2-40B4-BE49-F238E27FC236}">
                    <a16:creationId xmlns:a16="http://schemas.microsoft.com/office/drawing/2014/main" id="{54BCD70B-2FE1-4BFE-B5F3-CEC5C5DCAD19}"/>
                  </a:ext>
                </a:extLst>
              </p:cNvPr>
              <p:cNvSpPr txBox="1">
                <a:spLocks noRot="1" noChangeAspect="1" noMove="1" noResize="1" noEditPoints="1" noAdjustHandles="1" noChangeArrowheads="1" noChangeShapeType="1" noTextEdit="1"/>
              </p:cNvSpPr>
              <p:nvPr/>
            </p:nvSpPr>
            <p:spPr>
              <a:xfrm>
                <a:off x="1055440" y="4707228"/>
                <a:ext cx="2294474" cy="1020472"/>
              </a:xfrm>
              <a:prstGeom prst="rect">
                <a:avLst/>
              </a:prstGeom>
              <a:blipFill>
                <a:blip r:embed="rId2"/>
                <a:stretch>
                  <a:fillRect l="-6101" b="-2976"/>
                </a:stretch>
              </a:blipFill>
            </p:spPr>
            <p:txBody>
              <a:bodyPr/>
              <a:lstStyle/>
              <a:p>
                <a:r>
                  <a:rPr lang="en-US">
                    <a:noFill/>
                  </a:rPr>
                  <a:t> </a:t>
                </a:r>
              </a:p>
            </p:txBody>
          </p:sp>
        </mc:Fallback>
      </mc:AlternateContent>
      <p:cxnSp>
        <p:nvCxnSpPr>
          <p:cNvPr id="10" name="Straight Connector 9">
            <a:extLst>
              <a:ext uri="{FF2B5EF4-FFF2-40B4-BE49-F238E27FC236}">
                <a16:creationId xmlns:a16="http://schemas.microsoft.com/office/drawing/2014/main" id="{765F74A1-B99A-4066-A351-418A0D378606}"/>
              </a:ext>
            </a:extLst>
          </p:cNvPr>
          <p:cNvCxnSpPr/>
          <p:nvPr/>
        </p:nvCxnSpPr>
        <p:spPr bwMode="auto">
          <a:xfrm>
            <a:off x="3719736" y="2982213"/>
            <a:ext cx="0" cy="893574"/>
          </a:xfrm>
          <a:prstGeom prst="line">
            <a:avLst/>
          </a:prstGeom>
          <a:noFill/>
          <a:ln w="19050" cap="flat" cmpd="sng" algn="ctr">
            <a:solidFill>
              <a:schemeClr val="accent2"/>
            </a:solidFill>
            <a:prstDash val="solid"/>
            <a:round/>
            <a:headEnd type="none" w="med" len="med"/>
            <a:tailEnd type="none" w="med" len="med"/>
          </a:ln>
          <a:effectLst/>
        </p:spPr>
      </p:cxnSp>
      <p:cxnSp>
        <p:nvCxnSpPr>
          <p:cNvPr id="11" name="Straight Connector 10">
            <a:extLst>
              <a:ext uri="{FF2B5EF4-FFF2-40B4-BE49-F238E27FC236}">
                <a16:creationId xmlns:a16="http://schemas.microsoft.com/office/drawing/2014/main" id="{82E80AD7-0099-4E26-B100-08B772684A72}"/>
              </a:ext>
            </a:extLst>
          </p:cNvPr>
          <p:cNvCxnSpPr/>
          <p:nvPr/>
        </p:nvCxnSpPr>
        <p:spPr bwMode="auto">
          <a:xfrm>
            <a:off x="5087888" y="2982213"/>
            <a:ext cx="0" cy="893574"/>
          </a:xfrm>
          <a:prstGeom prst="line">
            <a:avLst/>
          </a:prstGeom>
          <a:noFill/>
          <a:ln w="19050" cap="flat" cmpd="sng" algn="ctr">
            <a:solidFill>
              <a:schemeClr val="accent2"/>
            </a:solidFill>
            <a:prstDash val="solid"/>
            <a:round/>
            <a:headEnd type="none" w="med" len="med"/>
            <a:tailEnd type="none" w="med" len="med"/>
          </a:ln>
          <a:effectLst/>
        </p:spPr>
      </p:cxnSp>
      <p:cxnSp>
        <p:nvCxnSpPr>
          <p:cNvPr id="12" name="Straight Connector 11">
            <a:extLst>
              <a:ext uri="{FF2B5EF4-FFF2-40B4-BE49-F238E27FC236}">
                <a16:creationId xmlns:a16="http://schemas.microsoft.com/office/drawing/2014/main" id="{FB1A9BDB-E1B4-419D-A65A-B38728563057}"/>
              </a:ext>
            </a:extLst>
          </p:cNvPr>
          <p:cNvCxnSpPr/>
          <p:nvPr/>
        </p:nvCxnSpPr>
        <p:spPr bwMode="auto">
          <a:xfrm>
            <a:off x="6544640" y="2982213"/>
            <a:ext cx="0" cy="893574"/>
          </a:xfrm>
          <a:prstGeom prst="line">
            <a:avLst/>
          </a:prstGeom>
          <a:noFill/>
          <a:ln w="19050" cap="flat" cmpd="sng" algn="ctr">
            <a:solidFill>
              <a:schemeClr val="accent2"/>
            </a:solidFill>
            <a:prstDash val="solid"/>
            <a:round/>
            <a:headEnd type="none" w="med" len="med"/>
            <a:tailEnd type="none" w="med" len="med"/>
          </a:ln>
          <a:effectLst/>
        </p:spPr>
      </p:cxnSp>
      <p:grpSp>
        <p:nvGrpSpPr>
          <p:cNvPr id="22" name="Group 21">
            <a:extLst>
              <a:ext uri="{FF2B5EF4-FFF2-40B4-BE49-F238E27FC236}">
                <a16:creationId xmlns:a16="http://schemas.microsoft.com/office/drawing/2014/main" id="{74504DB6-A3F3-4F8D-A9B2-91AB4B1B6ECC}"/>
              </a:ext>
            </a:extLst>
          </p:cNvPr>
          <p:cNvGrpSpPr/>
          <p:nvPr/>
        </p:nvGrpSpPr>
        <p:grpSpPr>
          <a:xfrm>
            <a:off x="4727848" y="4718652"/>
            <a:ext cx="2520280" cy="1515954"/>
            <a:chOff x="4727848" y="4718652"/>
            <a:chExt cx="2520280" cy="1515954"/>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E4C04FF-354E-4FED-B739-873BC81F5F4B}"/>
                    </a:ext>
                  </a:extLst>
                </p:cNvPr>
                <p:cNvSpPr txBox="1"/>
                <p:nvPr/>
              </p:nvSpPr>
              <p:spPr>
                <a:xfrm>
                  <a:off x="4727848" y="4724505"/>
                  <a:ext cx="2351028" cy="1020472"/>
                </a:xfrm>
                <a:prstGeom prst="rect">
                  <a:avLst/>
                </a:prstGeom>
                <a:noFill/>
              </p:spPr>
              <p:txBody>
                <a:bodyPr wrap="none" lIns="0" tIns="0" rIns="0" bIns="0" rtlCol="0">
                  <a:spAutoFit/>
                </a:bodyPr>
                <a:lstStyle/>
                <a:p>
                  <a:r>
                    <a:rPr lang="en-US" dirty="0"/>
                    <a:t>K</a:t>
                  </a:r>
                  <a14:m>
                    <m:oMath xmlns:m="http://schemas.openxmlformats.org/officeDocument/2006/math">
                      <m:r>
                        <a:rPr lang="en-US"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7</m:t>
                                </m:r>
                                <m:r>
                                  <a:rPr lang="en-US" b="0" i="1" smtClean="0">
                                    <a:latin typeface="Cambria Math" panose="02040503050406030204" pitchFamily="18" charset="0"/>
                                  </a:rPr>
                                  <m:t>7</m:t>
                                </m:r>
                              </m:e>
                              <m:e>
                                <m:r>
                                  <a:rPr lang="en-US" b="0" i="1" smtClean="0">
                                    <a:latin typeface="Cambria Math" panose="02040503050406030204" pitchFamily="18" charset="0"/>
                                  </a:rPr>
                                  <m:t>76</m:t>
                                </m:r>
                              </m:e>
                              <m:e>
                                <m:r>
                                  <a:rPr lang="en-US" b="0" i="1" smtClean="0">
                                    <a:latin typeface="Cambria Math" panose="02040503050406030204" pitchFamily="18" charset="0"/>
                                  </a:rPr>
                                  <m:t>6</m:t>
                                </m:r>
                                <m:r>
                                  <a:rPr lang="en-US" b="0" i="1" smtClean="0">
                                    <a:latin typeface="Cambria Math" panose="02040503050406030204" pitchFamily="18" charset="0"/>
                                  </a:rPr>
                                  <m:t>𝐸</m:t>
                                </m:r>
                              </m:e>
                              <m:e>
                                <m:r>
                                  <a:rPr lang="en-US" b="0" i="1" smtClean="0">
                                    <a:latin typeface="Cambria Math" panose="02040503050406030204" pitchFamily="18" charset="0"/>
                                  </a:rPr>
                                  <m:t>64</m:t>
                                </m:r>
                              </m:e>
                            </m:mr>
                            <m:mr>
                              <m:e>
                                <m:r>
                                  <a:rPr lang="en-US" b="0" i="1" smtClean="0">
                                    <a:latin typeface="Cambria Math" panose="02040503050406030204" pitchFamily="18" charset="0"/>
                                  </a:rPr>
                                  <m:t>65</m:t>
                                </m:r>
                              </m:e>
                              <m:e>
                                <m:r>
                                  <a:rPr lang="en-US" b="0" i="1" smtClean="0">
                                    <a:latin typeface="Cambria Math" panose="02040503050406030204" pitchFamily="18" charset="0"/>
                                  </a:rPr>
                                  <m:t>65</m:t>
                                </m:r>
                              </m:e>
                              <m:e>
                                <m:r>
                                  <a:rPr lang="en-US" b="0" i="1" smtClean="0">
                                    <a:latin typeface="Cambria Math" panose="02040503050406030204" pitchFamily="18" charset="0"/>
                                  </a:rPr>
                                  <m:t>67</m:t>
                                </m:r>
                              </m:e>
                              <m:e>
                                <m:r>
                                  <a:rPr lang="en-US" b="0" i="1" smtClean="0">
                                    <a:latin typeface="Cambria Math" panose="02040503050406030204" pitchFamily="18" charset="0"/>
                                  </a:rPr>
                                  <m:t>65</m:t>
                                </m:r>
                              </m:e>
                            </m:mr>
                            <m:mr>
                              <m:e>
                                <m:r>
                                  <a:rPr lang="en-US" b="0" i="1" smtClean="0">
                                    <a:latin typeface="Cambria Math" panose="02040503050406030204" pitchFamily="18" charset="0"/>
                                  </a:rPr>
                                  <m:t>6</m:t>
                                </m:r>
                                <m:r>
                                  <a:rPr lang="en-US" b="0" i="1" smtClean="0">
                                    <a:latin typeface="Cambria Math" panose="02040503050406030204" pitchFamily="18" charset="0"/>
                                  </a:rPr>
                                  <m:t>𝐶</m:t>
                                </m:r>
                              </m:e>
                              <m:e>
                                <m:r>
                                  <a:rPr lang="en-US" b="0" i="1" smtClean="0">
                                    <a:latin typeface="Cambria Math" panose="02040503050406030204" pitchFamily="18" charset="0"/>
                                  </a:rPr>
                                  <m:t>62</m:t>
                                </m:r>
                              </m:e>
                              <m:e>
                                <m:r>
                                  <a:rPr lang="en-US" b="0" i="1" smtClean="0">
                                    <a:latin typeface="Cambria Math" panose="02040503050406030204" pitchFamily="18" charset="0"/>
                                  </a:rPr>
                                  <m:t>6</m:t>
                                </m:r>
                                <m:r>
                                  <a:rPr lang="en-US" b="0" i="1" smtClean="0">
                                    <a:latin typeface="Cambria Math" panose="02040503050406030204" pitchFamily="18" charset="0"/>
                                  </a:rPr>
                                  <m:t>𝐶</m:t>
                                </m:r>
                              </m:e>
                              <m:e>
                                <m:r>
                                  <a:rPr lang="en-US" b="0" i="1" smtClean="0">
                                    <a:latin typeface="Cambria Math" panose="02040503050406030204" pitchFamily="18" charset="0"/>
                                  </a:rPr>
                                  <m:t>73</m:t>
                                </m:r>
                              </m:e>
                            </m:mr>
                            <m:mr>
                              <m:e>
                                <m:r>
                                  <a:rPr lang="en-US" b="0" i="1" smtClean="0">
                                    <a:latin typeface="Cambria Math" panose="02040503050406030204" pitchFamily="18" charset="0"/>
                                  </a:rPr>
                                  <m:t>6</m:t>
                                </m:r>
                                <m:r>
                                  <a:rPr lang="en-US" b="0" i="1" smtClean="0">
                                    <a:latin typeface="Cambria Math" panose="02040503050406030204" pitchFamily="18" charset="0"/>
                                  </a:rPr>
                                  <m:t>𝐹</m:t>
                                </m:r>
                              </m:e>
                              <m:e>
                                <m:r>
                                  <a:rPr lang="en-US" b="0" i="1" smtClean="0">
                                    <a:latin typeface="Cambria Math" panose="02040503050406030204" pitchFamily="18" charset="0"/>
                                  </a:rPr>
                                  <m:t>31</m:t>
                                </m:r>
                              </m:e>
                              <m:e>
                                <m:r>
                                  <a:rPr lang="en-US" b="0" i="1" smtClean="0">
                                    <a:latin typeface="Cambria Math" panose="02040503050406030204" pitchFamily="18" charset="0"/>
                                  </a:rPr>
                                  <m:t>61</m:t>
                                </m:r>
                              </m:e>
                              <m:e>
                                <m:r>
                                  <a:rPr lang="en-US" b="0" i="1" smtClean="0">
                                    <a:latin typeface="Cambria Math" panose="02040503050406030204" pitchFamily="18" charset="0"/>
                                  </a:rPr>
                                  <m:t>68</m:t>
                                </m:r>
                              </m:e>
                            </m:mr>
                          </m:m>
                        </m:e>
                      </m:d>
                    </m:oMath>
                  </a14:m>
                  <a:endParaRPr lang="en-US" dirty="0"/>
                </a:p>
              </p:txBody>
            </p:sp>
          </mc:Choice>
          <mc:Fallback xmlns="">
            <p:sp>
              <p:nvSpPr>
                <p:cNvPr id="8" name="TextBox 7">
                  <a:extLst>
                    <a:ext uri="{FF2B5EF4-FFF2-40B4-BE49-F238E27FC236}">
                      <a16:creationId xmlns:a16="http://schemas.microsoft.com/office/drawing/2014/main" id="{1E4C04FF-354E-4FED-B739-873BC81F5F4B}"/>
                    </a:ext>
                  </a:extLst>
                </p:cNvPr>
                <p:cNvSpPr txBox="1">
                  <a:spLocks noRot="1" noChangeAspect="1" noMove="1" noResize="1" noEditPoints="1" noAdjustHandles="1" noChangeArrowheads="1" noChangeShapeType="1" noTextEdit="1"/>
                </p:cNvSpPr>
                <p:nvPr/>
              </p:nvSpPr>
              <p:spPr>
                <a:xfrm>
                  <a:off x="4727848" y="4724505"/>
                  <a:ext cx="2351028" cy="1020472"/>
                </a:xfrm>
                <a:prstGeom prst="rect">
                  <a:avLst/>
                </a:prstGeom>
                <a:blipFill>
                  <a:blip r:embed="rId3"/>
                  <a:stretch>
                    <a:fillRect l="-6234"/>
                  </a:stretch>
                </a:blipFill>
              </p:spPr>
              <p:txBody>
                <a:bodyPr/>
                <a:lstStyle/>
                <a:p>
                  <a:r>
                    <a:rPr lang="en-US">
                      <a:noFill/>
                    </a:rPr>
                    <a:t> </a:t>
                  </a:r>
                </a:p>
              </p:txBody>
            </p:sp>
          </mc:Fallback>
        </mc:AlternateContent>
        <p:grpSp>
          <p:nvGrpSpPr>
            <p:cNvPr id="18" name="Group 17">
              <a:extLst>
                <a:ext uri="{FF2B5EF4-FFF2-40B4-BE49-F238E27FC236}">
                  <a16:creationId xmlns:a16="http://schemas.microsoft.com/office/drawing/2014/main" id="{42C94B29-888F-485B-BAA3-7E49EFB7639D}"/>
                </a:ext>
              </a:extLst>
            </p:cNvPr>
            <p:cNvGrpSpPr/>
            <p:nvPr/>
          </p:nvGrpSpPr>
          <p:grpSpPr>
            <a:xfrm>
              <a:off x="5087888" y="4718652"/>
              <a:ext cx="2160240" cy="1515954"/>
              <a:chOff x="5087888" y="4718652"/>
              <a:chExt cx="2160240" cy="1515954"/>
            </a:xfrm>
          </p:grpSpPr>
          <p:sp>
            <p:nvSpPr>
              <p:cNvPr id="13" name="TextBox 12">
                <a:extLst>
                  <a:ext uri="{FF2B5EF4-FFF2-40B4-BE49-F238E27FC236}">
                    <a16:creationId xmlns:a16="http://schemas.microsoft.com/office/drawing/2014/main" id="{D1F14309-49CE-467F-B889-C34AD65E253C}"/>
                  </a:ext>
                </a:extLst>
              </p:cNvPr>
              <p:cNvSpPr txBox="1"/>
              <p:nvPr/>
            </p:nvSpPr>
            <p:spPr>
              <a:xfrm>
                <a:off x="5087888" y="5865274"/>
                <a:ext cx="2160240" cy="369332"/>
              </a:xfrm>
              <a:prstGeom prst="rect">
                <a:avLst/>
              </a:prstGeom>
              <a:noFill/>
            </p:spPr>
            <p:txBody>
              <a:bodyPr wrap="square" rtlCol="0">
                <a:spAutoFit/>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W0    W1   W2   W3</a:t>
                </a:r>
              </a:p>
            </p:txBody>
          </p:sp>
          <p:cxnSp>
            <p:nvCxnSpPr>
              <p:cNvPr id="14" name="Straight Connector 13">
                <a:extLst>
                  <a:ext uri="{FF2B5EF4-FFF2-40B4-BE49-F238E27FC236}">
                    <a16:creationId xmlns:a16="http://schemas.microsoft.com/office/drawing/2014/main" id="{4DDC925D-C884-49FC-9D40-BE4815B65605}"/>
                  </a:ext>
                </a:extLst>
              </p:cNvPr>
              <p:cNvCxnSpPr>
                <a:cxnSpLocks/>
              </p:cNvCxnSpPr>
              <p:nvPr/>
            </p:nvCxnSpPr>
            <p:spPr bwMode="auto">
              <a:xfrm>
                <a:off x="5591944" y="4723302"/>
                <a:ext cx="0" cy="1446652"/>
              </a:xfrm>
              <a:prstGeom prst="line">
                <a:avLst/>
              </a:prstGeom>
              <a:noFill/>
              <a:ln w="9525" cap="flat" cmpd="sng" algn="ctr">
                <a:solidFill>
                  <a:schemeClr val="accent2"/>
                </a:solidFill>
                <a:prstDash val="solid"/>
                <a:round/>
                <a:headEnd type="none" w="med" len="med"/>
                <a:tailEnd type="none" w="med" len="med"/>
              </a:ln>
              <a:effectLst/>
            </p:spPr>
          </p:cxnSp>
          <p:cxnSp>
            <p:nvCxnSpPr>
              <p:cNvPr id="16" name="Straight Connector 15">
                <a:extLst>
                  <a:ext uri="{FF2B5EF4-FFF2-40B4-BE49-F238E27FC236}">
                    <a16:creationId xmlns:a16="http://schemas.microsoft.com/office/drawing/2014/main" id="{92F34536-4EF8-4DE0-BB89-E2BD8E2542E6}"/>
                  </a:ext>
                </a:extLst>
              </p:cNvPr>
              <p:cNvCxnSpPr>
                <a:cxnSpLocks/>
              </p:cNvCxnSpPr>
              <p:nvPr/>
            </p:nvCxnSpPr>
            <p:spPr bwMode="auto">
              <a:xfrm>
                <a:off x="6096000" y="4718652"/>
                <a:ext cx="0" cy="1446652"/>
              </a:xfrm>
              <a:prstGeom prst="line">
                <a:avLst/>
              </a:prstGeom>
              <a:noFill/>
              <a:ln w="9525" cap="flat" cmpd="sng" algn="ctr">
                <a:solidFill>
                  <a:schemeClr val="accent2"/>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C5D99986-B57A-485A-A316-DB02B80085E5}"/>
                  </a:ext>
                </a:extLst>
              </p:cNvPr>
              <p:cNvCxnSpPr>
                <a:cxnSpLocks/>
              </p:cNvCxnSpPr>
              <p:nvPr/>
            </p:nvCxnSpPr>
            <p:spPr bwMode="auto">
              <a:xfrm>
                <a:off x="6600056" y="4725144"/>
                <a:ext cx="0" cy="1446652"/>
              </a:xfrm>
              <a:prstGeom prst="line">
                <a:avLst/>
              </a:prstGeom>
              <a:noFill/>
              <a:ln w="9525" cap="flat" cmpd="sng" algn="ctr">
                <a:solidFill>
                  <a:schemeClr val="accent2"/>
                </a:solidFill>
                <a:prstDash val="solid"/>
                <a:round/>
                <a:headEnd type="none" w="med" len="med"/>
                <a:tailEnd type="none" w="med" len="med"/>
              </a:ln>
              <a:effectLst/>
            </p:spPr>
          </p:cxnSp>
        </p:grpSp>
      </p:grpSp>
      <p:sp>
        <p:nvSpPr>
          <p:cNvPr id="19" name="Arrow: Right 18">
            <a:extLst>
              <a:ext uri="{FF2B5EF4-FFF2-40B4-BE49-F238E27FC236}">
                <a16:creationId xmlns:a16="http://schemas.microsoft.com/office/drawing/2014/main" id="{C290CF79-4FCC-4675-A40C-B88A0B4704A2}"/>
              </a:ext>
            </a:extLst>
          </p:cNvPr>
          <p:cNvSpPr/>
          <p:nvPr/>
        </p:nvSpPr>
        <p:spPr bwMode="auto">
          <a:xfrm>
            <a:off x="3501861" y="5116254"/>
            <a:ext cx="1105357" cy="260350"/>
          </a:xfrm>
          <a:prstGeom prst="rightArrow">
            <a:avLst/>
          </a:prstGeom>
          <a:solidFill>
            <a:schemeClr val="accent1">
              <a:lumMod val="20000"/>
              <a:lumOff val="80000"/>
            </a:schemeClr>
          </a:solidFill>
          <a:ln w="9525"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pic>
        <p:nvPicPr>
          <p:cNvPr id="21" name="Picture 20">
            <a:extLst>
              <a:ext uri="{FF2B5EF4-FFF2-40B4-BE49-F238E27FC236}">
                <a16:creationId xmlns:a16="http://schemas.microsoft.com/office/drawing/2014/main" id="{3B89240D-F724-462A-80B3-C54BB5DA79E5}"/>
              </a:ext>
            </a:extLst>
          </p:cNvPr>
          <p:cNvPicPr>
            <a:picLocks noChangeAspect="1"/>
          </p:cNvPicPr>
          <p:nvPr/>
        </p:nvPicPr>
        <p:blipFill>
          <a:blip r:embed="rId4"/>
          <a:stretch>
            <a:fillRect/>
          </a:stretch>
        </p:blipFill>
        <p:spPr>
          <a:xfrm>
            <a:off x="10128448" y="346990"/>
            <a:ext cx="1552792" cy="5449060"/>
          </a:xfrm>
          <a:prstGeom prst="rect">
            <a:avLst/>
          </a:prstGeom>
          <a:ln>
            <a:solidFill>
              <a:srgbClr val="0066FF"/>
            </a:solidFill>
          </a:ln>
        </p:spPr>
      </p:pic>
    </p:spTree>
    <p:extLst>
      <p:ext uri="{BB962C8B-B14F-4D97-AF65-F5344CB8AC3E}">
        <p14:creationId xmlns:p14="http://schemas.microsoft.com/office/powerpoint/2010/main" val="3750708592"/>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57CD5-3359-40BA-804B-EBBA4ABD6790}"/>
              </a:ext>
            </a:extLst>
          </p:cNvPr>
          <p:cNvSpPr>
            <a:spLocks noGrp="1"/>
          </p:cNvSpPr>
          <p:nvPr>
            <p:ph type="title"/>
          </p:nvPr>
        </p:nvSpPr>
        <p:spPr>
          <a:xfrm>
            <a:off x="628651" y="116632"/>
            <a:ext cx="10651925" cy="515937"/>
          </a:xfrm>
        </p:spPr>
        <p:txBody>
          <a:bodyPr/>
          <a:lstStyle/>
          <a:p>
            <a:r>
              <a:rPr lang="en-US" sz="2400" dirty="0">
                <a:solidFill>
                  <a:srgbClr val="00B050"/>
                </a:solidFill>
              </a:rPr>
              <a:t>Sub Key generation process </a:t>
            </a:r>
          </a:p>
        </p:txBody>
      </p:sp>
      <p:sp>
        <p:nvSpPr>
          <p:cNvPr id="4" name="Slide Number Placeholder 3">
            <a:extLst>
              <a:ext uri="{FF2B5EF4-FFF2-40B4-BE49-F238E27FC236}">
                <a16:creationId xmlns:a16="http://schemas.microsoft.com/office/drawing/2014/main" id="{D472CD09-ECC3-496C-941A-615C08079F0E}"/>
              </a:ext>
            </a:extLst>
          </p:cNvPr>
          <p:cNvSpPr>
            <a:spLocks noGrp="1"/>
          </p:cNvSpPr>
          <p:nvPr>
            <p:ph type="sldNum" sz="quarter" idx="10"/>
          </p:nvPr>
        </p:nvSpPr>
        <p:spPr/>
        <p:txBody>
          <a:bodyPr/>
          <a:lstStyle/>
          <a:p>
            <a:fld id="{237CFEF7-788F-4075-A3E8-ECA31F617BA2}" type="slidenum">
              <a:rPr lang="de-DE" altLang="en-US" smtClean="0"/>
              <a:pPr/>
              <a:t>34</a:t>
            </a:fld>
            <a:r>
              <a:rPr lang="de-DE" altLang="en-US"/>
              <a:t>/28</a:t>
            </a:r>
          </a:p>
        </p:txBody>
      </p:sp>
      <p:sp>
        <p:nvSpPr>
          <p:cNvPr id="5" name="Footer Placeholder 4">
            <a:extLst>
              <a:ext uri="{FF2B5EF4-FFF2-40B4-BE49-F238E27FC236}">
                <a16:creationId xmlns:a16="http://schemas.microsoft.com/office/drawing/2014/main" id="{6DA77B38-4313-4E68-B57F-B6E8DB4ADFAC}"/>
              </a:ext>
            </a:extLst>
          </p:cNvPr>
          <p:cNvSpPr>
            <a:spLocks noGrp="1"/>
          </p:cNvSpPr>
          <p:nvPr>
            <p:ph type="ftr" sz="quarter" idx="11"/>
          </p:nvPr>
        </p:nvSpPr>
        <p:spPr/>
        <p:txBody>
          <a:bodyPr/>
          <a:lstStyle/>
          <a:p>
            <a:pPr>
              <a:defRPr/>
            </a:pPr>
            <a:r>
              <a:rPr lang="de-DE"/>
              <a:t>Chapter 4 of </a:t>
            </a:r>
            <a:r>
              <a:rPr lang="de-DE" i="1"/>
              <a:t>Understanding Cryptography</a:t>
            </a:r>
            <a:r>
              <a:rPr lang="de-DE"/>
              <a:t> by Christof Paar and Jan Pelzl</a:t>
            </a:r>
          </a:p>
        </p:txBody>
      </p:sp>
      <p:graphicFrame>
        <p:nvGraphicFramePr>
          <p:cNvPr id="7" name="Table 7">
            <a:extLst>
              <a:ext uri="{FF2B5EF4-FFF2-40B4-BE49-F238E27FC236}">
                <a16:creationId xmlns:a16="http://schemas.microsoft.com/office/drawing/2014/main" id="{7E127EC2-68EE-48CF-9801-EF6D40CDFB50}"/>
              </a:ext>
            </a:extLst>
          </p:cNvPr>
          <p:cNvGraphicFramePr>
            <a:graphicFrameLocks noGrp="1"/>
          </p:cNvGraphicFramePr>
          <p:nvPr>
            <p:extLst>
              <p:ext uri="{D42A27DB-BD31-4B8C-83A1-F6EECF244321}">
                <p14:modId xmlns:p14="http://schemas.microsoft.com/office/powerpoint/2010/main" val="4138469067"/>
              </p:ext>
            </p:extLst>
          </p:nvPr>
        </p:nvGraphicFramePr>
        <p:xfrm>
          <a:off x="628650" y="912127"/>
          <a:ext cx="2010968" cy="370840"/>
        </p:xfrm>
        <a:graphic>
          <a:graphicData uri="http://schemas.openxmlformats.org/drawingml/2006/table">
            <a:tbl>
              <a:tblPr firstRow="1" bandRow="1">
                <a:tableStyleId>{5DA37D80-6434-44D0-A028-1B22A696006F}</a:tableStyleId>
              </a:tblPr>
              <a:tblGrid>
                <a:gridCol w="502742">
                  <a:extLst>
                    <a:ext uri="{9D8B030D-6E8A-4147-A177-3AD203B41FA5}">
                      <a16:colId xmlns:a16="http://schemas.microsoft.com/office/drawing/2014/main" val="562595119"/>
                    </a:ext>
                  </a:extLst>
                </a:gridCol>
                <a:gridCol w="502742">
                  <a:extLst>
                    <a:ext uri="{9D8B030D-6E8A-4147-A177-3AD203B41FA5}">
                      <a16:colId xmlns:a16="http://schemas.microsoft.com/office/drawing/2014/main" val="67764916"/>
                    </a:ext>
                  </a:extLst>
                </a:gridCol>
                <a:gridCol w="502742">
                  <a:extLst>
                    <a:ext uri="{9D8B030D-6E8A-4147-A177-3AD203B41FA5}">
                      <a16:colId xmlns:a16="http://schemas.microsoft.com/office/drawing/2014/main" val="1754402455"/>
                    </a:ext>
                  </a:extLst>
                </a:gridCol>
                <a:gridCol w="502742">
                  <a:extLst>
                    <a:ext uri="{9D8B030D-6E8A-4147-A177-3AD203B41FA5}">
                      <a16:colId xmlns:a16="http://schemas.microsoft.com/office/drawing/2014/main" val="2426680477"/>
                    </a:ext>
                  </a:extLst>
                </a:gridCol>
              </a:tblGrid>
              <a:tr h="370840">
                <a:tc>
                  <a:txBody>
                    <a:bodyPr/>
                    <a:lstStyle/>
                    <a:p>
                      <a:r>
                        <a:rPr 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W0</a:t>
                      </a:r>
                    </a:p>
                  </a:txBody>
                  <a:tcPr/>
                </a:tc>
                <a:tc>
                  <a:txBody>
                    <a:bodyPr/>
                    <a:lstStyle/>
                    <a:p>
                      <a:r>
                        <a:rPr 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W1</a:t>
                      </a:r>
                    </a:p>
                  </a:txBody>
                  <a:tcPr/>
                </a:tc>
                <a:tc>
                  <a:txBody>
                    <a:bodyPr/>
                    <a:lstStyle/>
                    <a:p>
                      <a:r>
                        <a:rPr 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W2</a:t>
                      </a:r>
                    </a:p>
                  </a:txBody>
                  <a:tcPr/>
                </a:tc>
                <a:tc>
                  <a:txBody>
                    <a:bodyPr/>
                    <a:lstStyle/>
                    <a:p>
                      <a:r>
                        <a:rPr 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W3</a:t>
                      </a:r>
                    </a:p>
                  </a:txBody>
                  <a:tcPr/>
                </a:tc>
                <a:extLst>
                  <a:ext uri="{0D108BD9-81ED-4DB2-BD59-A6C34878D82A}">
                    <a16:rowId xmlns:a16="http://schemas.microsoft.com/office/drawing/2014/main" val="1705597179"/>
                  </a:ext>
                </a:extLst>
              </a:tr>
            </a:tbl>
          </a:graphicData>
        </a:graphic>
      </p:graphicFrame>
      <p:sp>
        <p:nvSpPr>
          <p:cNvPr id="14" name="Rectangle 13">
            <a:extLst>
              <a:ext uri="{FF2B5EF4-FFF2-40B4-BE49-F238E27FC236}">
                <a16:creationId xmlns:a16="http://schemas.microsoft.com/office/drawing/2014/main" id="{D24E5FB3-28F4-42E4-916E-8C40D7D1FA22}"/>
              </a:ext>
            </a:extLst>
          </p:cNvPr>
          <p:cNvSpPr/>
          <p:nvPr/>
        </p:nvSpPr>
        <p:spPr bwMode="auto">
          <a:xfrm>
            <a:off x="3143672" y="912127"/>
            <a:ext cx="324192" cy="37084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dirty="0">
                <a:solidFill>
                  <a:schemeClr val="bg1"/>
                </a:solidFill>
                <a:latin typeface="Arial" charset="0"/>
              </a:rPr>
              <a:t>G</a:t>
            </a:r>
            <a:endParaRPr kumimoji="0" lang="en-US" sz="1800" b="1" i="0" u="none" strike="noStrike" cap="none" normalizeH="0" baseline="0" dirty="0">
              <a:ln>
                <a:noFill/>
              </a:ln>
              <a:solidFill>
                <a:schemeClr val="bg1"/>
              </a:solidFill>
              <a:effectLst/>
              <a:latin typeface="Arial" charset="0"/>
            </a:endParaRPr>
          </a:p>
        </p:txBody>
      </p:sp>
      <p:sp>
        <p:nvSpPr>
          <p:cNvPr id="17" name="TextBox 16">
            <a:extLst>
              <a:ext uri="{FF2B5EF4-FFF2-40B4-BE49-F238E27FC236}">
                <a16:creationId xmlns:a16="http://schemas.microsoft.com/office/drawing/2014/main" id="{BBFDDB83-BF0C-45B5-889A-1626DF4688F7}"/>
              </a:ext>
            </a:extLst>
          </p:cNvPr>
          <p:cNvSpPr txBox="1"/>
          <p:nvPr/>
        </p:nvSpPr>
        <p:spPr>
          <a:xfrm>
            <a:off x="3106703" y="1835532"/>
            <a:ext cx="432048" cy="369332"/>
          </a:xfrm>
          <a:prstGeom prst="rect">
            <a:avLst/>
          </a:prstGeom>
          <a:noFill/>
        </p:spPr>
        <p:txBody>
          <a:bodyPr wrap="square">
            <a:spAutoFit/>
          </a:bodyPr>
          <a:lstStyle/>
          <a:p>
            <a:r>
              <a:rPr lang="en-US" b="1" i="0" dirty="0">
                <a:solidFill>
                  <a:srgbClr val="202124"/>
                </a:solidFill>
                <a:effectLst/>
                <a:latin typeface="arial" panose="020B0604020202020204" pitchFamily="34" charset="0"/>
              </a:rPr>
              <a:t>⊕</a:t>
            </a:r>
            <a:endParaRPr lang="en-US" dirty="0"/>
          </a:p>
        </p:txBody>
      </p:sp>
      <p:graphicFrame>
        <p:nvGraphicFramePr>
          <p:cNvPr id="18" name="Table 7">
            <a:extLst>
              <a:ext uri="{FF2B5EF4-FFF2-40B4-BE49-F238E27FC236}">
                <a16:creationId xmlns:a16="http://schemas.microsoft.com/office/drawing/2014/main" id="{A914348B-272A-4790-9B08-31FCF90A4107}"/>
              </a:ext>
            </a:extLst>
          </p:cNvPr>
          <p:cNvGraphicFramePr>
            <a:graphicFrameLocks noGrp="1"/>
          </p:cNvGraphicFramePr>
          <p:nvPr>
            <p:extLst>
              <p:ext uri="{D42A27DB-BD31-4B8C-83A1-F6EECF244321}">
                <p14:modId xmlns:p14="http://schemas.microsoft.com/office/powerpoint/2010/main" val="28533744"/>
              </p:ext>
            </p:extLst>
          </p:nvPr>
        </p:nvGraphicFramePr>
        <p:xfrm>
          <a:off x="3179236" y="2287142"/>
          <a:ext cx="2010968" cy="370840"/>
        </p:xfrm>
        <a:graphic>
          <a:graphicData uri="http://schemas.openxmlformats.org/drawingml/2006/table">
            <a:tbl>
              <a:tblPr firstRow="1" bandRow="1">
                <a:tableStyleId>{5DA37D80-6434-44D0-A028-1B22A696006F}</a:tableStyleId>
              </a:tblPr>
              <a:tblGrid>
                <a:gridCol w="502742">
                  <a:extLst>
                    <a:ext uri="{9D8B030D-6E8A-4147-A177-3AD203B41FA5}">
                      <a16:colId xmlns:a16="http://schemas.microsoft.com/office/drawing/2014/main" val="562595119"/>
                    </a:ext>
                  </a:extLst>
                </a:gridCol>
                <a:gridCol w="502742">
                  <a:extLst>
                    <a:ext uri="{9D8B030D-6E8A-4147-A177-3AD203B41FA5}">
                      <a16:colId xmlns:a16="http://schemas.microsoft.com/office/drawing/2014/main" val="67764916"/>
                    </a:ext>
                  </a:extLst>
                </a:gridCol>
                <a:gridCol w="502742">
                  <a:extLst>
                    <a:ext uri="{9D8B030D-6E8A-4147-A177-3AD203B41FA5}">
                      <a16:colId xmlns:a16="http://schemas.microsoft.com/office/drawing/2014/main" val="1754402455"/>
                    </a:ext>
                  </a:extLst>
                </a:gridCol>
                <a:gridCol w="502742">
                  <a:extLst>
                    <a:ext uri="{9D8B030D-6E8A-4147-A177-3AD203B41FA5}">
                      <a16:colId xmlns:a16="http://schemas.microsoft.com/office/drawing/2014/main" val="2426680477"/>
                    </a:ext>
                  </a:extLst>
                </a:gridCol>
              </a:tblGrid>
              <a:tr h="370840">
                <a:tc>
                  <a:txBody>
                    <a:bodyPr/>
                    <a:lstStyle/>
                    <a:p>
                      <a:r>
                        <a:rPr 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W4</a:t>
                      </a:r>
                    </a:p>
                  </a:txBody>
                  <a:tcPr/>
                </a:tc>
                <a:tc>
                  <a:txBody>
                    <a:bodyPr/>
                    <a:lstStyle/>
                    <a:p>
                      <a:r>
                        <a:rPr 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W5</a:t>
                      </a:r>
                    </a:p>
                  </a:txBody>
                  <a:tcPr/>
                </a:tc>
                <a:tc>
                  <a:txBody>
                    <a:bodyPr/>
                    <a:lstStyle/>
                    <a:p>
                      <a:r>
                        <a:rPr 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W6</a:t>
                      </a:r>
                    </a:p>
                  </a:txBody>
                  <a:tcPr/>
                </a:tc>
                <a:tc>
                  <a:txBody>
                    <a:bodyPr/>
                    <a:lstStyle/>
                    <a:p>
                      <a:r>
                        <a:rPr 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W7</a:t>
                      </a:r>
                    </a:p>
                  </a:txBody>
                  <a:tcPr/>
                </a:tc>
                <a:extLst>
                  <a:ext uri="{0D108BD9-81ED-4DB2-BD59-A6C34878D82A}">
                    <a16:rowId xmlns:a16="http://schemas.microsoft.com/office/drawing/2014/main" val="1705597179"/>
                  </a:ext>
                </a:extLst>
              </a:tr>
            </a:tbl>
          </a:graphicData>
        </a:graphic>
      </p:graphicFrame>
      <p:cxnSp>
        <p:nvCxnSpPr>
          <p:cNvPr id="20" name="Straight Arrow Connector 19">
            <a:extLst>
              <a:ext uri="{FF2B5EF4-FFF2-40B4-BE49-F238E27FC236}">
                <a16:creationId xmlns:a16="http://schemas.microsoft.com/office/drawing/2014/main" id="{A5CAA6FA-1969-4337-8125-13B49F79542A}"/>
              </a:ext>
            </a:extLst>
          </p:cNvPr>
          <p:cNvCxnSpPr>
            <a:cxnSpLocks/>
          </p:cNvCxnSpPr>
          <p:nvPr/>
        </p:nvCxnSpPr>
        <p:spPr bwMode="auto">
          <a:xfrm>
            <a:off x="912285" y="2060848"/>
            <a:ext cx="2302933" cy="0"/>
          </a:xfrm>
          <a:prstGeom prst="straightConnector1">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6C4F15D-BFD6-4DF7-9E04-C714679A539F}"/>
              </a:ext>
            </a:extLst>
          </p:cNvPr>
          <p:cNvCxnSpPr/>
          <p:nvPr/>
        </p:nvCxnSpPr>
        <p:spPr bwMode="auto">
          <a:xfrm>
            <a:off x="912285" y="1282967"/>
            <a:ext cx="0" cy="777881"/>
          </a:xfrm>
          <a:prstGeom prst="line">
            <a:avLst/>
          </a:prstGeom>
          <a:noFill/>
          <a:ln w="19050" cap="flat" cmpd="sng" algn="ctr">
            <a:solidFill>
              <a:schemeClr val="tx1"/>
            </a:solidFill>
            <a:prstDash val="solid"/>
            <a:round/>
            <a:headEnd type="none" w="med" len="med"/>
            <a:tailEnd type="none" w="med" len="med"/>
          </a:ln>
          <a:effectLst/>
        </p:spPr>
      </p:cxnSp>
      <p:cxnSp>
        <p:nvCxnSpPr>
          <p:cNvPr id="25" name="Straight Arrow Connector 24">
            <a:extLst>
              <a:ext uri="{FF2B5EF4-FFF2-40B4-BE49-F238E27FC236}">
                <a16:creationId xmlns:a16="http://schemas.microsoft.com/office/drawing/2014/main" id="{EA810AAC-DA36-4793-BC46-1F79265B23F2}"/>
              </a:ext>
            </a:extLst>
          </p:cNvPr>
          <p:cNvCxnSpPr/>
          <p:nvPr/>
        </p:nvCxnSpPr>
        <p:spPr bwMode="auto">
          <a:xfrm>
            <a:off x="3315396" y="2093992"/>
            <a:ext cx="0" cy="182880"/>
          </a:xfrm>
          <a:prstGeom prst="straightConnector1">
            <a:avLst/>
          </a:prstGeom>
          <a:ln w="12700">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230FC3A5-BAE6-4536-9901-5F14C69C7DE0}"/>
              </a:ext>
            </a:extLst>
          </p:cNvPr>
          <p:cNvCxnSpPr>
            <a:cxnSpLocks/>
            <a:stCxn id="7" idx="3"/>
            <a:endCxn id="14" idx="1"/>
          </p:cNvCxnSpPr>
          <p:nvPr/>
        </p:nvCxnSpPr>
        <p:spPr bwMode="auto">
          <a:xfrm>
            <a:off x="2639618" y="1097547"/>
            <a:ext cx="504054" cy="0"/>
          </a:xfrm>
          <a:prstGeom prst="line">
            <a:avLst/>
          </a:prstGeom>
          <a:ln w="28575">
            <a:solidFill>
              <a:schemeClr val="tx1"/>
            </a:solidFill>
            <a:headEnd type="none" w="med" len="med"/>
            <a:tailEnd type="triangle" w="med" len="med"/>
          </a:ln>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48BBB231-6823-4D06-AE94-E482363A99DA}"/>
              </a:ext>
            </a:extLst>
          </p:cNvPr>
          <p:cNvCxnSpPr>
            <a:cxnSpLocks/>
          </p:cNvCxnSpPr>
          <p:nvPr/>
        </p:nvCxnSpPr>
        <p:spPr bwMode="auto">
          <a:xfrm>
            <a:off x="3305768" y="1255259"/>
            <a:ext cx="16959" cy="686754"/>
          </a:xfrm>
          <a:prstGeom prst="straightConnector1">
            <a:avLst/>
          </a:prstGeom>
          <a:noFill/>
          <a:ln w="19050" cap="flat" cmpd="sng" algn="ctr">
            <a:solidFill>
              <a:schemeClr val="tx1"/>
            </a:solidFill>
            <a:prstDash val="solid"/>
            <a:round/>
            <a:headEnd type="none" w="med" len="med"/>
            <a:tailEnd type="triangle"/>
          </a:ln>
          <a:effectLst/>
        </p:spPr>
      </p:cxnSp>
      <p:grpSp>
        <p:nvGrpSpPr>
          <p:cNvPr id="58" name="Group 57">
            <a:extLst>
              <a:ext uri="{FF2B5EF4-FFF2-40B4-BE49-F238E27FC236}">
                <a16:creationId xmlns:a16="http://schemas.microsoft.com/office/drawing/2014/main" id="{43BD67CB-35F7-4595-94D7-45795FD41318}"/>
              </a:ext>
            </a:extLst>
          </p:cNvPr>
          <p:cNvGrpSpPr/>
          <p:nvPr/>
        </p:nvGrpSpPr>
        <p:grpSpPr>
          <a:xfrm>
            <a:off x="1343472" y="1255259"/>
            <a:ext cx="2916324" cy="1021613"/>
            <a:chOff x="1343472" y="1255259"/>
            <a:chExt cx="2916324" cy="1021613"/>
          </a:xfrm>
        </p:grpSpPr>
        <p:cxnSp>
          <p:nvCxnSpPr>
            <p:cNvPr id="42" name="Straight Connector 41">
              <a:extLst>
                <a:ext uri="{FF2B5EF4-FFF2-40B4-BE49-F238E27FC236}">
                  <a16:creationId xmlns:a16="http://schemas.microsoft.com/office/drawing/2014/main" id="{BDF570FE-4C86-4BC7-AE69-75F5B4FF0CDB}"/>
                </a:ext>
              </a:extLst>
            </p:cNvPr>
            <p:cNvCxnSpPr>
              <a:cxnSpLocks/>
            </p:cNvCxnSpPr>
            <p:nvPr/>
          </p:nvCxnSpPr>
          <p:spPr bwMode="auto">
            <a:xfrm>
              <a:off x="1343472" y="1255259"/>
              <a:ext cx="0" cy="580273"/>
            </a:xfrm>
            <a:prstGeom prst="line">
              <a:avLst/>
            </a:prstGeom>
            <a:noFill/>
            <a:ln w="19050" cap="flat" cmpd="sng" algn="ctr">
              <a:solidFill>
                <a:srgbClr val="00B050"/>
              </a:solidFill>
              <a:prstDash val="solid"/>
              <a:round/>
              <a:headEnd type="none" w="med" len="med"/>
              <a:tailEnd type="none" w="med" len="med"/>
            </a:ln>
            <a:effectLst/>
          </p:spPr>
        </p:cxnSp>
        <p:cxnSp>
          <p:nvCxnSpPr>
            <p:cNvPr id="45" name="Straight Arrow Connector 44">
              <a:extLst>
                <a:ext uri="{FF2B5EF4-FFF2-40B4-BE49-F238E27FC236}">
                  <a16:creationId xmlns:a16="http://schemas.microsoft.com/office/drawing/2014/main" id="{822F4C00-F646-44E7-9550-B133F479C153}"/>
                </a:ext>
              </a:extLst>
            </p:cNvPr>
            <p:cNvCxnSpPr>
              <a:cxnSpLocks/>
            </p:cNvCxnSpPr>
            <p:nvPr/>
          </p:nvCxnSpPr>
          <p:spPr bwMode="auto">
            <a:xfrm>
              <a:off x="1343472" y="1835532"/>
              <a:ext cx="2592288" cy="0"/>
            </a:xfrm>
            <a:prstGeom prst="straightConnector1">
              <a:avLst/>
            </a:prstGeom>
            <a:noFill/>
            <a:ln w="19050" cap="flat" cmpd="sng" algn="ctr">
              <a:solidFill>
                <a:srgbClr val="00B050"/>
              </a:solidFill>
              <a:prstDash val="solid"/>
              <a:round/>
              <a:headEnd type="none" w="med" len="med"/>
              <a:tailEnd type="triangle"/>
            </a:ln>
            <a:effectLst/>
          </p:spPr>
        </p:cxnSp>
        <p:sp>
          <p:nvSpPr>
            <p:cNvPr id="47" name="TextBox 46">
              <a:extLst>
                <a:ext uri="{FF2B5EF4-FFF2-40B4-BE49-F238E27FC236}">
                  <a16:creationId xmlns:a16="http://schemas.microsoft.com/office/drawing/2014/main" id="{6FAEFD0C-4DAD-4D8F-AE32-17A406B37A22}"/>
                </a:ext>
              </a:extLst>
            </p:cNvPr>
            <p:cNvSpPr txBox="1"/>
            <p:nvPr/>
          </p:nvSpPr>
          <p:spPr>
            <a:xfrm>
              <a:off x="3827748" y="1598636"/>
              <a:ext cx="432048" cy="369332"/>
            </a:xfrm>
            <a:prstGeom prst="rect">
              <a:avLst/>
            </a:prstGeom>
            <a:noFill/>
          </p:spPr>
          <p:txBody>
            <a:bodyPr wrap="square">
              <a:spAutoFit/>
            </a:bodyPr>
            <a:lstStyle/>
            <a:p>
              <a:r>
                <a:rPr lang="en-US" b="1" i="0" dirty="0">
                  <a:solidFill>
                    <a:srgbClr val="202124"/>
                  </a:solidFill>
                  <a:effectLst/>
                  <a:latin typeface="arial" panose="020B0604020202020204" pitchFamily="34" charset="0"/>
                </a:rPr>
                <a:t>⊕</a:t>
              </a:r>
              <a:endParaRPr lang="en-US" dirty="0"/>
            </a:p>
          </p:txBody>
        </p:sp>
        <p:cxnSp>
          <p:nvCxnSpPr>
            <p:cNvPr id="49" name="Straight Arrow Connector 48">
              <a:extLst>
                <a:ext uri="{FF2B5EF4-FFF2-40B4-BE49-F238E27FC236}">
                  <a16:creationId xmlns:a16="http://schemas.microsoft.com/office/drawing/2014/main" id="{F54296D1-3530-4861-AF33-A49855E8D4BF}"/>
                </a:ext>
              </a:extLst>
            </p:cNvPr>
            <p:cNvCxnSpPr>
              <a:cxnSpLocks/>
            </p:cNvCxnSpPr>
            <p:nvPr/>
          </p:nvCxnSpPr>
          <p:spPr bwMode="auto">
            <a:xfrm flipV="1">
              <a:off x="3538751" y="1917810"/>
              <a:ext cx="397009" cy="359062"/>
            </a:xfrm>
            <a:prstGeom prst="straightConnector1">
              <a:avLst/>
            </a:prstGeom>
            <a:noFill/>
            <a:ln w="19050" cap="flat" cmpd="sng" algn="ctr">
              <a:solidFill>
                <a:srgbClr val="FF0000"/>
              </a:solidFill>
              <a:prstDash val="solid"/>
              <a:round/>
              <a:headEnd type="none" w="med" len="med"/>
              <a:tailEnd type="triangle"/>
            </a:ln>
            <a:effectLst/>
          </p:spPr>
        </p:cxnSp>
        <p:cxnSp>
          <p:nvCxnSpPr>
            <p:cNvPr id="52" name="Straight Arrow Connector 51">
              <a:extLst>
                <a:ext uri="{FF2B5EF4-FFF2-40B4-BE49-F238E27FC236}">
                  <a16:creationId xmlns:a16="http://schemas.microsoft.com/office/drawing/2014/main" id="{CAD7689A-BA6F-452F-B6AE-0B1FABA963BD}"/>
                </a:ext>
              </a:extLst>
            </p:cNvPr>
            <p:cNvCxnSpPr>
              <a:stCxn id="47" idx="2"/>
            </p:cNvCxnSpPr>
            <p:nvPr/>
          </p:nvCxnSpPr>
          <p:spPr bwMode="auto">
            <a:xfrm>
              <a:off x="4043772" y="1967968"/>
              <a:ext cx="0" cy="283169"/>
            </a:xfrm>
            <a:prstGeom prst="straightConnector1">
              <a:avLst/>
            </a:prstGeom>
            <a:noFill/>
            <a:ln w="38100" cap="flat" cmpd="sng" algn="ctr">
              <a:solidFill>
                <a:srgbClr val="0070C0"/>
              </a:solidFill>
              <a:prstDash val="solid"/>
              <a:round/>
              <a:headEnd type="none" w="med" len="med"/>
              <a:tailEnd type="triangle"/>
            </a:ln>
            <a:effectLst/>
          </p:spPr>
        </p:cxnSp>
      </p:grpSp>
      <p:grpSp>
        <p:nvGrpSpPr>
          <p:cNvPr id="59" name="Group 58">
            <a:extLst>
              <a:ext uri="{FF2B5EF4-FFF2-40B4-BE49-F238E27FC236}">
                <a16:creationId xmlns:a16="http://schemas.microsoft.com/office/drawing/2014/main" id="{1F31A00F-1176-4E0F-9AD3-F7FC0BF5A6CC}"/>
              </a:ext>
            </a:extLst>
          </p:cNvPr>
          <p:cNvGrpSpPr/>
          <p:nvPr/>
        </p:nvGrpSpPr>
        <p:grpSpPr>
          <a:xfrm>
            <a:off x="1883532" y="1268760"/>
            <a:ext cx="2915462" cy="1021613"/>
            <a:chOff x="1343472" y="1255259"/>
            <a:chExt cx="2915462" cy="1021613"/>
          </a:xfrm>
        </p:grpSpPr>
        <p:cxnSp>
          <p:nvCxnSpPr>
            <p:cNvPr id="60" name="Straight Connector 59">
              <a:extLst>
                <a:ext uri="{FF2B5EF4-FFF2-40B4-BE49-F238E27FC236}">
                  <a16:creationId xmlns:a16="http://schemas.microsoft.com/office/drawing/2014/main" id="{7E5D2B2F-04C5-43AA-8706-C93762AC7C7F}"/>
                </a:ext>
              </a:extLst>
            </p:cNvPr>
            <p:cNvCxnSpPr>
              <a:cxnSpLocks/>
            </p:cNvCxnSpPr>
            <p:nvPr/>
          </p:nvCxnSpPr>
          <p:spPr bwMode="auto">
            <a:xfrm>
              <a:off x="1343472" y="1255259"/>
              <a:ext cx="0" cy="403147"/>
            </a:xfrm>
            <a:prstGeom prst="line">
              <a:avLst/>
            </a:prstGeom>
            <a:noFill/>
            <a:ln w="19050" cap="flat" cmpd="sng" algn="ctr">
              <a:solidFill>
                <a:srgbClr val="00B050"/>
              </a:solidFill>
              <a:prstDash val="solid"/>
              <a:round/>
              <a:headEnd type="none" w="med" len="med"/>
              <a:tailEnd type="none" w="med" len="med"/>
            </a:ln>
            <a:effectLst/>
          </p:spPr>
        </p:cxnSp>
        <p:cxnSp>
          <p:nvCxnSpPr>
            <p:cNvPr id="61" name="Straight Arrow Connector 60">
              <a:extLst>
                <a:ext uri="{FF2B5EF4-FFF2-40B4-BE49-F238E27FC236}">
                  <a16:creationId xmlns:a16="http://schemas.microsoft.com/office/drawing/2014/main" id="{2804BDE7-60EA-4646-9F57-6B95C7C8FE9B}"/>
                </a:ext>
              </a:extLst>
            </p:cNvPr>
            <p:cNvCxnSpPr>
              <a:cxnSpLocks/>
            </p:cNvCxnSpPr>
            <p:nvPr/>
          </p:nvCxnSpPr>
          <p:spPr bwMode="auto">
            <a:xfrm>
              <a:off x="1343472" y="1659184"/>
              <a:ext cx="2592288" cy="0"/>
            </a:xfrm>
            <a:prstGeom prst="straightConnector1">
              <a:avLst/>
            </a:prstGeom>
            <a:noFill/>
            <a:ln w="19050" cap="flat" cmpd="sng" algn="ctr">
              <a:solidFill>
                <a:srgbClr val="00B050"/>
              </a:solidFill>
              <a:prstDash val="solid"/>
              <a:round/>
              <a:headEnd type="none" w="med" len="med"/>
              <a:tailEnd type="triangle"/>
            </a:ln>
            <a:effectLst/>
          </p:spPr>
        </p:cxnSp>
        <p:sp>
          <p:nvSpPr>
            <p:cNvPr id="62" name="TextBox 61">
              <a:extLst>
                <a:ext uri="{FF2B5EF4-FFF2-40B4-BE49-F238E27FC236}">
                  <a16:creationId xmlns:a16="http://schemas.microsoft.com/office/drawing/2014/main" id="{5C2334F8-8570-4AFF-9E58-0FF19355F317}"/>
                </a:ext>
              </a:extLst>
            </p:cNvPr>
            <p:cNvSpPr txBox="1"/>
            <p:nvPr/>
          </p:nvSpPr>
          <p:spPr>
            <a:xfrm>
              <a:off x="3826886" y="1452699"/>
              <a:ext cx="432048" cy="369332"/>
            </a:xfrm>
            <a:prstGeom prst="rect">
              <a:avLst/>
            </a:prstGeom>
            <a:noFill/>
          </p:spPr>
          <p:txBody>
            <a:bodyPr wrap="square">
              <a:spAutoFit/>
            </a:bodyPr>
            <a:lstStyle/>
            <a:p>
              <a:r>
                <a:rPr lang="en-US" b="1" i="0" dirty="0">
                  <a:solidFill>
                    <a:srgbClr val="202124"/>
                  </a:solidFill>
                  <a:effectLst/>
                  <a:latin typeface="arial" panose="020B0604020202020204" pitchFamily="34" charset="0"/>
                </a:rPr>
                <a:t>⊕</a:t>
              </a:r>
              <a:endParaRPr lang="en-US" dirty="0"/>
            </a:p>
          </p:txBody>
        </p:sp>
        <p:cxnSp>
          <p:nvCxnSpPr>
            <p:cNvPr id="63" name="Straight Arrow Connector 62">
              <a:extLst>
                <a:ext uri="{FF2B5EF4-FFF2-40B4-BE49-F238E27FC236}">
                  <a16:creationId xmlns:a16="http://schemas.microsoft.com/office/drawing/2014/main" id="{68A34066-BF04-45E5-9C12-2843AB8CEA87}"/>
                </a:ext>
              </a:extLst>
            </p:cNvPr>
            <p:cNvCxnSpPr>
              <a:cxnSpLocks/>
            </p:cNvCxnSpPr>
            <p:nvPr/>
          </p:nvCxnSpPr>
          <p:spPr bwMode="auto">
            <a:xfrm flipV="1">
              <a:off x="3538751" y="1741463"/>
              <a:ext cx="396146" cy="535409"/>
            </a:xfrm>
            <a:prstGeom prst="straightConnector1">
              <a:avLst/>
            </a:prstGeom>
            <a:noFill/>
            <a:ln w="19050" cap="flat" cmpd="sng" algn="ctr">
              <a:solidFill>
                <a:srgbClr val="FF0000"/>
              </a:solidFill>
              <a:prstDash val="solid"/>
              <a:round/>
              <a:headEnd type="none" w="med" len="med"/>
              <a:tailEnd type="triangle"/>
            </a:ln>
            <a:effectLst/>
          </p:spPr>
        </p:cxnSp>
        <p:cxnSp>
          <p:nvCxnSpPr>
            <p:cNvPr id="64" name="Straight Arrow Connector 63">
              <a:extLst>
                <a:ext uri="{FF2B5EF4-FFF2-40B4-BE49-F238E27FC236}">
                  <a16:creationId xmlns:a16="http://schemas.microsoft.com/office/drawing/2014/main" id="{56AA2603-C17E-420F-99C2-297AC88D1222}"/>
                </a:ext>
              </a:extLst>
            </p:cNvPr>
            <p:cNvCxnSpPr>
              <a:cxnSpLocks/>
            </p:cNvCxnSpPr>
            <p:nvPr/>
          </p:nvCxnSpPr>
          <p:spPr bwMode="auto">
            <a:xfrm>
              <a:off x="4023454" y="1822031"/>
              <a:ext cx="0" cy="415605"/>
            </a:xfrm>
            <a:prstGeom prst="straightConnector1">
              <a:avLst/>
            </a:prstGeom>
            <a:noFill/>
            <a:ln w="38100" cap="flat" cmpd="sng" algn="ctr">
              <a:solidFill>
                <a:srgbClr val="0070C0"/>
              </a:solidFill>
              <a:prstDash val="solid"/>
              <a:round/>
              <a:headEnd type="none" w="med" len="med"/>
              <a:tailEnd type="triangle"/>
            </a:ln>
            <a:effectLst/>
          </p:spPr>
        </p:cxnSp>
      </p:grpSp>
      <p:grpSp>
        <p:nvGrpSpPr>
          <p:cNvPr id="71" name="Group 70">
            <a:extLst>
              <a:ext uri="{FF2B5EF4-FFF2-40B4-BE49-F238E27FC236}">
                <a16:creationId xmlns:a16="http://schemas.microsoft.com/office/drawing/2014/main" id="{DA86E82A-F788-49E7-A9CF-84BE4AAFCE4B}"/>
              </a:ext>
            </a:extLst>
          </p:cNvPr>
          <p:cNvGrpSpPr/>
          <p:nvPr/>
        </p:nvGrpSpPr>
        <p:grpSpPr>
          <a:xfrm>
            <a:off x="2387587" y="1268760"/>
            <a:ext cx="2916325" cy="1021614"/>
            <a:chOff x="1342609" y="1255259"/>
            <a:chExt cx="2916325" cy="1021614"/>
          </a:xfrm>
        </p:grpSpPr>
        <p:cxnSp>
          <p:nvCxnSpPr>
            <p:cNvPr id="72" name="Straight Connector 71">
              <a:extLst>
                <a:ext uri="{FF2B5EF4-FFF2-40B4-BE49-F238E27FC236}">
                  <a16:creationId xmlns:a16="http://schemas.microsoft.com/office/drawing/2014/main" id="{DB4F2DF4-FC02-49B9-9645-29F409845EFD}"/>
                </a:ext>
              </a:extLst>
            </p:cNvPr>
            <p:cNvCxnSpPr>
              <a:cxnSpLocks/>
            </p:cNvCxnSpPr>
            <p:nvPr/>
          </p:nvCxnSpPr>
          <p:spPr bwMode="auto">
            <a:xfrm>
              <a:off x="1343472" y="1255259"/>
              <a:ext cx="0" cy="197440"/>
            </a:xfrm>
            <a:prstGeom prst="line">
              <a:avLst/>
            </a:prstGeom>
            <a:noFill/>
            <a:ln w="19050" cap="flat" cmpd="sng" algn="ctr">
              <a:solidFill>
                <a:srgbClr val="00B050"/>
              </a:solidFill>
              <a:prstDash val="solid"/>
              <a:round/>
              <a:headEnd type="none" w="med" len="med"/>
              <a:tailEnd type="none" w="med" len="med"/>
            </a:ln>
            <a:effectLst/>
          </p:spPr>
        </p:cxnSp>
        <p:cxnSp>
          <p:nvCxnSpPr>
            <p:cNvPr id="73" name="Straight Arrow Connector 72">
              <a:extLst>
                <a:ext uri="{FF2B5EF4-FFF2-40B4-BE49-F238E27FC236}">
                  <a16:creationId xmlns:a16="http://schemas.microsoft.com/office/drawing/2014/main" id="{BF372092-8070-497C-8CD9-42C20DC8D6F6}"/>
                </a:ext>
              </a:extLst>
            </p:cNvPr>
            <p:cNvCxnSpPr>
              <a:cxnSpLocks/>
            </p:cNvCxnSpPr>
            <p:nvPr/>
          </p:nvCxnSpPr>
          <p:spPr bwMode="auto">
            <a:xfrm>
              <a:off x="1342609" y="1452699"/>
              <a:ext cx="2592288" cy="0"/>
            </a:xfrm>
            <a:prstGeom prst="straightConnector1">
              <a:avLst/>
            </a:prstGeom>
            <a:noFill/>
            <a:ln w="19050" cap="flat" cmpd="sng" algn="ctr">
              <a:solidFill>
                <a:srgbClr val="00B050"/>
              </a:solidFill>
              <a:prstDash val="solid"/>
              <a:round/>
              <a:headEnd type="none" w="med" len="med"/>
              <a:tailEnd type="triangle"/>
            </a:ln>
            <a:effectLst/>
          </p:spPr>
        </p:cxnSp>
        <p:sp>
          <p:nvSpPr>
            <p:cNvPr id="74" name="TextBox 73">
              <a:extLst>
                <a:ext uri="{FF2B5EF4-FFF2-40B4-BE49-F238E27FC236}">
                  <a16:creationId xmlns:a16="http://schemas.microsoft.com/office/drawing/2014/main" id="{B3A6FA4D-46C3-4950-AD23-D2F646BB8F91}"/>
                </a:ext>
              </a:extLst>
            </p:cNvPr>
            <p:cNvSpPr txBox="1"/>
            <p:nvPr/>
          </p:nvSpPr>
          <p:spPr>
            <a:xfrm>
              <a:off x="3826886" y="1255259"/>
              <a:ext cx="432048" cy="369332"/>
            </a:xfrm>
            <a:prstGeom prst="rect">
              <a:avLst/>
            </a:prstGeom>
            <a:noFill/>
          </p:spPr>
          <p:txBody>
            <a:bodyPr wrap="square">
              <a:spAutoFit/>
            </a:bodyPr>
            <a:lstStyle/>
            <a:p>
              <a:r>
                <a:rPr lang="en-US" b="1" i="0" dirty="0">
                  <a:solidFill>
                    <a:srgbClr val="202124"/>
                  </a:solidFill>
                  <a:effectLst/>
                  <a:latin typeface="arial" panose="020B0604020202020204" pitchFamily="34" charset="0"/>
                </a:rPr>
                <a:t>⊕</a:t>
              </a:r>
              <a:endParaRPr lang="en-US" dirty="0"/>
            </a:p>
          </p:txBody>
        </p:sp>
        <p:cxnSp>
          <p:nvCxnSpPr>
            <p:cNvPr id="75" name="Straight Arrow Connector 74">
              <a:extLst>
                <a:ext uri="{FF2B5EF4-FFF2-40B4-BE49-F238E27FC236}">
                  <a16:creationId xmlns:a16="http://schemas.microsoft.com/office/drawing/2014/main" id="{9952D946-5C16-4D3D-96C2-7F74DC1A9FC7}"/>
                </a:ext>
              </a:extLst>
            </p:cNvPr>
            <p:cNvCxnSpPr>
              <a:cxnSpLocks/>
            </p:cNvCxnSpPr>
            <p:nvPr/>
          </p:nvCxnSpPr>
          <p:spPr bwMode="auto">
            <a:xfrm flipV="1">
              <a:off x="3538751" y="1541552"/>
              <a:ext cx="394719" cy="735321"/>
            </a:xfrm>
            <a:prstGeom prst="straightConnector1">
              <a:avLst/>
            </a:prstGeom>
            <a:noFill/>
            <a:ln w="19050" cap="flat" cmpd="sng" algn="ctr">
              <a:solidFill>
                <a:srgbClr val="FF0000"/>
              </a:solidFill>
              <a:prstDash val="solid"/>
              <a:round/>
              <a:headEnd type="none" w="med" len="med"/>
              <a:tailEnd type="triangle"/>
            </a:ln>
            <a:effectLst/>
          </p:spPr>
        </p:cxnSp>
        <p:cxnSp>
          <p:nvCxnSpPr>
            <p:cNvPr id="76" name="Straight Arrow Connector 75">
              <a:extLst>
                <a:ext uri="{FF2B5EF4-FFF2-40B4-BE49-F238E27FC236}">
                  <a16:creationId xmlns:a16="http://schemas.microsoft.com/office/drawing/2014/main" id="{4E5D98F8-2AFB-464C-BD9F-51CBC9DA5DCB}"/>
                </a:ext>
              </a:extLst>
            </p:cNvPr>
            <p:cNvCxnSpPr>
              <a:cxnSpLocks/>
              <a:stCxn id="74" idx="2"/>
            </p:cNvCxnSpPr>
            <p:nvPr/>
          </p:nvCxnSpPr>
          <p:spPr bwMode="auto">
            <a:xfrm>
              <a:off x="4042910" y="1624591"/>
              <a:ext cx="0" cy="638780"/>
            </a:xfrm>
            <a:prstGeom prst="straightConnector1">
              <a:avLst/>
            </a:prstGeom>
            <a:noFill/>
            <a:ln w="38100" cap="flat" cmpd="sng" algn="ctr">
              <a:solidFill>
                <a:srgbClr val="0070C0"/>
              </a:solidFill>
              <a:prstDash val="solid"/>
              <a:round/>
              <a:headEnd type="none" w="med" len="med"/>
              <a:tailEnd type="triangle"/>
            </a:ln>
            <a:effectLst/>
          </p:spPr>
        </p:cxnSp>
      </p:grpSp>
      <p:sp>
        <p:nvSpPr>
          <p:cNvPr id="81" name="Rectangle 80">
            <a:extLst>
              <a:ext uri="{FF2B5EF4-FFF2-40B4-BE49-F238E27FC236}">
                <a16:creationId xmlns:a16="http://schemas.microsoft.com/office/drawing/2014/main" id="{FA0EC9E1-4541-49CC-A62D-A61706A3DF43}"/>
              </a:ext>
            </a:extLst>
          </p:cNvPr>
          <p:cNvSpPr/>
          <p:nvPr/>
        </p:nvSpPr>
        <p:spPr bwMode="auto">
          <a:xfrm>
            <a:off x="5703768" y="2289570"/>
            <a:ext cx="324192" cy="37084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dirty="0">
                <a:solidFill>
                  <a:schemeClr val="bg1"/>
                </a:solidFill>
                <a:latin typeface="Arial" charset="0"/>
              </a:rPr>
              <a:t>G</a:t>
            </a:r>
            <a:endParaRPr kumimoji="0" lang="en-US" sz="1800" b="1" i="0" u="none" strike="noStrike" cap="none" normalizeH="0" baseline="0" dirty="0">
              <a:ln>
                <a:noFill/>
              </a:ln>
              <a:solidFill>
                <a:schemeClr val="bg1"/>
              </a:solidFill>
              <a:effectLst/>
              <a:latin typeface="Arial" charset="0"/>
            </a:endParaRPr>
          </a:p>
        </p:txBody>
      </p:sp>
      <p:sp>
        <p:nvSpPr>
          <p:cNvPr id="82" name="TextBox 81">
            <a:extLst>
              <a:ext uri="{FF2B5EF4-FFF2-40B4-BE49-F238E27FC236}">
                <a16:creationId xmlns:a16="http://schemas.microsoft.com/office/drawing/2014/main" id="{DD6140D7-12EE-40B0-BE5C-3ACF838281D2}"/>
              </a:ext>
            </a:extLst>
          </p:cNvPr>
          <p:cNvSpPr txBox="1"/>
          <p:nvPr/>
        </p:nvSpPr>
        <p:spPr>
          <a:xfrm>
            <a:off x="5666799" y="3212975"/>
            <a:ext cx="432048" cy="369332"/>
          </a:xfrm>
          <a:prstGeom prst="rect">
            <a:avLst/>
          </a:prstGeom>
          <a:noFill/>
        </p:spPr>
        <p:txBody>
          <a:bodyPr wrap="square">
            <a:spAutoFit/>
          </a:bodyPr>
          <a:lstStyle/>
          <a:p>
            <a:r>
              <a:rPr lang="en-US" b="1" i="0" dirty="0">
                <a:solidFill>
                  <a:srgbClr val="202124"/>
                </a:solidFill>
                <a:effectLst/>
                <a:latin typeface="arial" panose="020B0604020202020204" pitchFamily="34" charset="0"/>
              </a:rPr>
              <a:t>⊕</a:t>
            </a:r>
            <a:endParaRPr lang="en-US" dirty="0"/>
          </a:p>
        </p:txBody>
      </p:sp>
      <p:graphicFrame>
        <p:nvGraphicFramePr>
          <p:cNvPr id="83" name="Table 7">
            <a:extLst>
              <a:ext uri="{FF2B5EF4-FFF2-40B4-BE49-F238E27FC236}">
                <a16:creationId xmlns:a16="http://schemas.microsoft.com/office/drawing/2014/main" id="{FC6CD94D-4C45-40F0-B53D-D43095381C42}"/>
              </a:ext>
            </a:extLst>
          </p:cNvPr>
          <p:cNvGraphicFramePr>
            <a:graphicFrameLocks noGrp="1"/>
          </p:cNvGraphicFramePr>
          <p:nvPr>
            <p:extLst>
              <p:ext uri="{D42A27DB-BD31-4B8C-83A1-F6EECF244321}">
                <p14:modId xmlns:p14="http://schemas.microsoft.com/office/powerpoint/2010/main" val="81012417"/>
              </p:ext>
            </p:extLst>
          </p:nvPr>
        </p:nvGraphicFramePr>
        <p:xfrm>
          <a:off x="5739331" y="3664585"/>
          <a:ext cx="2124676" cy="370840"/>
        </p:xfrm>
        <a:graphic>
          <a:graphicData uri="http://schemas.openxmlformats.org/drawingml/2006/table">
            <a:tbl>
              <a:tblPr firstRow="1" bandRow="1">
                <a:tableStyleId>{5DA37D80-6434-44D0-A028-1B22A696006F}</a:tableStyleId>
              </a:tblPr>
              <a:tblGrid>
                <a:gridCol w="531169">
                  <a:extLst>
                    <a:ext uri="{9D8B030D-6E8A-4147-A177-3AD203B41FA5}">
                      <a16:colId xmlns:a16="http://schemas.microsoft.com/office/drawing/2014/main" val="562595119"/>
                    </a:ext>
                  </a:extLst>
                </a:gridCol>
                <a:gridCol w="473572">
                  <a:extLst>
                    <a:ext uri="{9D8B030D-6E8A-4147-A177-3AD203B41FA5}">
                      <a16:colId xmlns:a16="http://schemas.microsoft.com/office/drawing/2014/main" val="67764916"/>
                    </a:ext>
                  </a:extLst>
                </a:gridCol>
                <a:gridCol w="588766">
                  <a:extLst>
                    <a:ext uri="{9D8B030D-6E8A-4147-A177-3AD203B41FA5}">
                      <a16:colId xmlns:a16="http://schemas.microsoft.com/office/drawing/2014/main" val="1754402455"/>
                    </a:ext>
                  </a:extLst>
                </a:gridCol>
                <a:gridCol w="531169">
                  <a:extLst>
                    <a:ext uri="{9D8B030D-6E8A-4147-A177-3AD203B41FA5}">
                      <a16:colId xmlns:a16="http://schemas.microsoft.com/office/drawing/2014/main" val="2426680477"/>
                    </a:ext>
                  </a:extLst>
                </a:gridCol>
              </a:tblGrid>
              <a:tr h="370840">
                <a:tc>
                  <a:txBody>
                    <a:bodyPr/>
                    <a:lstStyle/>
                    <a:p>
                      <a:r>
                        <a:rPr lang="en-US"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W8</a:t>
                      </a:r>
                    </a:p>
                  </a:txBody>
                  <a:tcPr/>
                </a:tc>
                <a:tc>
                  <a:txBody>
                    <a:bodyPr/>
                    <a:lstStyle/>
                    <a:p>
                      <a:r>
                        <a:rPr lang="en-US"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W9</a:t>
                      </a:r>
                    </a:p>
                  </a:txBody>
                  <a:tcPr/>
                </a:tc>
                <a:tc>
                  <a:txBody>
                    <a:bodyPr/>
                    <a:lstStyle/>
                    <a:p>
                      <a:r>
                        <a:rPr lang="en-US"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W10</a:t>
                      </a:r>
                    </a:p>
                  </a:txBody>
                  <a:tcPr/>
                </a:tc>
                <a:tc>
                  <a:txBody>
                    <a:bodyPr/>
                    <a:lstStyle/>
                    <a:p>
                      <a:r>
                        <a:rPr lang="en-US"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W11</a:t>
                      </a:r>
                    </a:p>
                  </a:txBody>
                  <a:tcPr/>
                </a:tc>
                <a:extLst>
                  <a:ext uri="{0D108BD9-81ED-4DB2-BD59-A6C34878D82A}">
                    <a16:rowId xmlns:a16="http://schemas.microsoft.com/office/drawing/2014/main" val="1705597179"/>
                  </a:ext>
                </a:extLst>
              </a:tr>
            </a:tbl>
          </a:graphicData>
        </a:graphic>
      </p:graphicFrame>
      <p:cxnSp>
        <p:nvCxnSpPr>
          <p:cNvPr id="84" name="Straight Arrow Connector 83">
            <a:extLst>
              <a:ext uri="{FF2B5EF4-FFF2-40B4-BE49-F238E27FC236}">
                <a16:creationId xmlns:a16="http://schemas.microsoft.com/office/drawing/2014/main" id="{AAF5E13C-E48D-455D-A8A3-21838EFAE31C}"/>
              </a:ext>
            </a:extLst>
          </p:cNvPr>
          <p:cNvCxnSpPr>
            <a:cxnSpLocks/>
          </p:cNvCxnSpPr>
          <p:nvPr/>
        </p:nvCxnSpPr>
        <p:spPr bwMode="auto">
          <a:xfrm>
            <a:off x="3472381" y="3438291"/>
            <a:ext cx="2302933" cy="0"/>
          </a:xfrm>
          <a:prstGeom prst="straightConnector1">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CB0B5FAB-AE89-48CE-A070-E2A474837664}"/>
              </a:ext>
            </a:extLst>
          </p:cNvPr>
          <p:cNvCxnSpPr/>
          <p:nvPr/>
        </p:nvCxnSpPr>
        <p:spPr bwMode="auto">
          <a:xfrm>
            <a:off x="3472381" y="2660410"/>
            <a:ext cx="0" cy="777881"/>
          </a:xfrm>
          <a:prstGeom prst="line">
            <a:avLst/>
          </a:prstGeom>
          <a:noFill/>
          <a:ln w="19050" cap="flat" cmpd="sng" algn="ctr">
            <a:solidFill>
              <a:schemeClr val="tx1"/>
            </a:solidFill>
            <a:prstDash val="solid"/>
            <a:round/>
            <a:headEnd type="none" w="med" len="med"/>
            <a:tailEnd type="none" w="med" len="med"/>
          </a:ln>
          <a:effectLst/>
        </p:spPr>
      </p:cxnSp>
      <p:cxnSp>
        <p:nvCxnSpPr>
          <p:cNvPr id="86" name="Straight Arrow Connector 85">
            <a:extLst>
              <a:ext uri="{FF2B5EF4-FFF2-40B4-BE49-F238E27FC236}">
                <a16:creationId xmlns:a16="http://schemas.microsoft.com/office/drawing/2014/main" id="{E7F0D43F-B450-4D35-A2A5-28A4AEBECEB8}"/>
              </a:ext>
            </a:extLst>
          </p:cNvPr>
          <p:cNvCxnSpPr/>
          <p:nvPr/>
        </p:nvCxnSpPr>
        <p:spPr bwMode="auto">
          <a:xfrm>
            <a:off x="5875492" y="3471435"/>
            <a:ext cx="0" cy="182880"/>
          </a:xfrm>
          <a:prstGeom prst="straightConnector1">
            <a:avLst/>
          </a:prstGeom>
          <a:ln w="12700">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87" name="Straight Connector 86">
            <a:extLst>
              <a:ext uri="{FF2B5EF4-FFF2-40B4-BE49-F238E27FC236}">
                <a16:creationId xmlns:a16="http://schemas.microsoft.com/office/drawing/2014/main" id="{E09A769C-79EA-4832-91C4-8CF0564C901F}"/>
              </a:ext>
            </a:extLst>
          </p:cNvPr>
          <p:cNvCxnSpPr>
            <a:cxnSpLocks/>
            <a:endCxn id="81" idx="1"/>
          </p:cNvCxnSpPr>
          <p:nvPr/>
        </p:nvCxnSpPr>
        <p:spPr bwMode="auto">
          <a:xfrm>
            <a:off x="5199714" y="2474990"/>
            <a:ext cx="504054" cy="0"/>
          </a:xfrm>
          <a:prstGeom prst="line">
            <a:avLst/>
          </a:prstGeom>
          <a:ln w="28575">
            <a:solidFill>
              <a:schemeClr val="tx1"/>
            </a:solidFill>
            <a:headEnd type="none" w="med" len="med"/>
            <a:tailEnd type="triangle" w="med" len="med"/>
          </a:ln>
        </p:spPr>
        <p:style>
          <a:lnRef idx="1">
            <a:schemeClr val="accent6"/>
          </a:lnRef>
          <a:fillRef idx="0">
            <a:schemeClr val="accent6"/>
          </a:fillRef>
          <a:effectRef idx="0">
            <a:schemeClr val="accent6"/>
          </a:effectRef>
          <a:fontRef idx="minor">
            <a:schemeClr val="tx1"/>
          </a:fontRef>
        </p:style>
      </p:cxnSp>
      <p:cxnSp>
        <p:nvCxnSpPr>
          <p:cNvPr id="88" name="Straight Arrow Connector 87">
            <a:extLst>
              <a:ext uri="{FF2B5EF4-FFF2-40B4-BE49-F238E27FC236}">
                <a16:creationId xmlns:a16="http://schemas.microsoft.com/office/drawing/2014/main" id="{53FEC82A-B744-4A1F-8B12-83B3E6D88337}"/>
              </a:ext>
            </a:extLst>
          </p:cNvPr>
          <p:cNvCxnSpPr>
            <a:cxnSpLocks/>
          </p:cNvCxnSpPr>
          <p:nvPr/>
        </p:nvCxnSpPr>
        <p:spPr bwMode="auto">
          <a:xfrm>
            <a:off x="5865864" y="2632702"/>
            <a:ext cx="16959" cy="686754"/>
          </a:xfrm>
          <a:prstGeom prst="straightConnector1">
            <a:avLst/>
          </a:prstGeom>
          <a:noFill/>
          <a:ln w="19050" cap="flat" cmpd="sng" algn="ctr">
            <a:solidFill>
              <a:schemeClr val="tx1"/>
            </a:solidFill>
            <a:prstDash val="solid"/>
            <a:round/>
            <a:headEnd type="none" w="med" len="med"/>
            <a:tailEnd type="triangle"/>
          </a:ln>
          <a:effectLst/>
        </p:spPr>
      </p:cxnSp>
      <p:grpSp>
        <p:nvGrpSpPr>
          <p:cNvPr id="89" name="Group 88">
            <a:extLst>
              <a:ext uri="{FF2B5EF4-FFF2-40B4-BE49-F238E27FC236}">
                <a16:creationId xmlns:a16="http://schemas.microsoft.com/office/drawing/2014/main" id="{710842C2-9EAE-4F5C-9636-A8DE53325A14}"/>
              </a:ext>
            </a:extLst>
          </p:cNvPr>
          <p:cNvGrpSpPr/>
          <p:nvPr/>
        </p:nvGrpSpPr>
        <p:grpSpPr>
          <a:xfrm>
            <a:off x="3903568" y="2632702"/>
            <a:ext cx="2916324" cy="1021613"/>
            <a:chOff x="1343472" y="1255259"/>
            <a:chExt cx="2916324" cy="1021613"/>
          </a:xfrm>
        </p:grpSpPr>
        <p:cxnSp>
          <p:nvCxnSpPr>
            <p:cNvPr id="90" name="Straight Connector 89">
              <a:extLst>
                <a:ext uri="{FF2B5EF4-FFF2-40B4-BE49-F238E27FC236}">
                  <a16:creationId xmlns:a16="http://schemas.microsoft.com/office/drawing/2014/main" id="{A13375C6-0354-4D94-9733-D2E361104982}"/>
                </a:ext>
              </a:extLst>
            </p:cNvPr>
            <p:cNvCxnSpPr>
              <a:cxnSpLocks/>
            </p:cNvCxnSpPr>
            <p:nvPr/>
          </p:nvCxnSpPr>
          <p:spPr bwMode="auto">
            <a:xfrm>
              <a:off x="1343472" y="1255259"/>
              <a:ext cx="0" cy="580273"/>
            </a:xfrm>
            <a:prstGeom prst="line">
              <a:avLst/>
            </a:prstGeom>
            <a:noFill/>
            <a:ln w="19050" cap="flat" cmpd="sng" algn="ctr">
              <a:solidFill>
                <a:srgbClr val="00B050"/>
              </a:solidFill>
              <a:prstDash val="solid"/>
              <a:round/>
              <a:headEnd type="none" w="med" len="med"/>
              <a:tailEnd type="none" w="med" len="med"/>
            </a:ln>
            <a:effectLst/>
          </p:spPr>
        </p:cxnSp>
        <p:cxnSp>
          <p:nvCxnSpPr>
            <p:cNvPr id="91" name="Straight Arrow Connector 90">
              <a:extLst>
                <a:ext uri="{FF2B5EF4-FFF2-40B4-BE49-F238E27FC236}">
                  <a16:creationId xmlns:a16="http://schemas.microsoft.com/office/drawing/2014/main" id="{94192924-8012-492C-973E-B8DB1C7739C4}"/>
                </a:ext>
              </a:extLst>
            </p:cNvPr>
            <p:cNvCxnSpPr>
              <a:cxnSpLocks/>
            </p:cNvCxnSpPr>
            <p:nvPr/>
          </p:nvCxnSpPr>
          <p:spPr bwMode="auto">
            <a:xfrm>
              <a:off x="1343472" y="1835532"/>
              <a:ext cx="2592288" cy="0"/>
            </a:xfrm>
            <a:prstGeom prst="straightConnector1">
              <a:avLst/>
            </a:prstGeom>
            <a:noFill/>
            <a:ln w="19050" cap="flat" cmpd="sng" algn="ctr">
              <a:solidFill>
                <a:srgbClr val="00B050"/>
              </a:solidFill>
              <a:prstDash val="solid"/>
              <a:round/>
              <a:headEnd type="none" w="med" len="med"/>
              <a:tailEnd type="triangle"/>
            </a:ln>
            <a:effectLst/>
          </p:spPr>
        </p:cxnSp>
        <p:sp>
          <p:nvSpPr>
            <p:cNvPr id="92" name="TextBox 91">
              <a:extLst>
                <a:ext uri="{FF2B5EF4-FFF2-40B4-BE49-F238E27FC236}">
                  <a16:creationId xmlns:a16="http://schemas.microsoft.com/office/drawing/2014/main" id="{33895621-215B-4C88-B764-2ECB51E5D24B}"/>
                </a:ext>
              </a:extLst>
            </p:cNvPr>
            <p:cNvSpPr txBox="1"/>
            <p:nvPr/>
          </p:nvSpPr>
          <p:spPr>
            <a:xfrm>
              <a:off x="3827748" y="1598636"/>
              <a:ext cx="432048" cy="369332"/>
            </a:xfrm>
            <a:prstGeom prst="rect">
              <a:avLst/>
            </a:prstGeom>
            <a:noFill/>
          </p:spPr>
          <p:txBody>
            <a:bodyPr wrap="square">
              <a:spAutoFit/>
            </a:bodyPr>
            <a:lstStyle/>
            <a:p>
              <a:r>
                <a:rPr lang="en-US" b="1" i="0" dirty="0">
                  <a:solidFill>
                    <a:srgbClr val="202124"/>
                  </a:solidFill>
                  <a:effectLst/>
                  <a:latin typeface="arial" panose="020B0604020202020204" pitchFamily="34" charset="0"/>
                </a:rPr>
                <a:t>⊕</a:t>
              </a:r>
              <a:endParaRPr lang="en-US" dirty="0"/>
            </a:p>
          </p:txBody>
        </p:sp>
        <p:cxnSp>
          <p:nvCxnSpPr>
            <p:cNvPr id="93" name="Straight Arrow Connector 92">
              <a:extLst>
                <a:ext uri="{FF2B5EF4-FFF2-40B4-BE49-F238E27FC236}">
                  <a16:creationId xmlns:a16="http://schemas.microsoft.com/office/drawing/2014/main" id="{29C9872F-33BC-4E08-A0F4-443583F6038E}"/>
                </a:ext>
              </a:extLst>
            </p:cNvPr>
            <p:cNvCxnSpPr>
              <a:cxnSpLocks/>
            </p:cNvCxnSpPr>
            <p:nvPr/>
          </p:nvCxnSpPr>
          <p:spPr bwMode="auto">
            <a:xfrm flipV="1">
              <a:off x="3538751" y="1917810"/>
              <a:ext cx="397009" cy="359062"/>
            </a:xfrm>
            <a:prstGeom prst="straightConnector1">
              <a:avLst/>
            </a:prstGeom>
            <a:noFill/>
            <a:ln w="19050" cap="flat" cmpd="sng" algn="ctr">
              <a:solidFill>
                <a:srgbClr val="FF0000"/>
              </a:solidFill>
              <a:prstDash val="solid"/>
              <a:round/>
              <a:headEnd type="none" w="med" len="med"/>
              <a:tailEnd type="triangle"/>
            </a:ln>
            <a:effectLst/>
          </p:spPr>
        </p:cxnSp>
        <p:cxnSp>
          <p:nvCxnSpPr>
            <p:cNvPr id="94" name="Straight Arrow Connector 93">
              <a:extLst>
                <a:ext uri="{FF2B5EF4-FFF2-40B4-BE49-F238E27FC236}">
                  <a16:creationId xmlns:a16="http://schemas.microsoft.com/office/drawing/2014/main" id="{6371BDEA-54F6-4426-BD67-907F87D789AA}"/>
                </a:ext>
              </a:extLst>
            </p:cNvPr>
            <p:cNvCxnSpPr>
              <a:stCxn id="92" idx="2"/>
            </p:cNvCxnSpPr>
            <p:nvPr/>
          </p:nvCxnSpPr>
          <p:spPr bwMode="auto">
            <a:xfrm>
              <a:off x="4043772" y="1967968"/>
              <a:ext cx="0" cy="283169"/>
            </a:xfrm>
            <a:prstGeom prst="straightConnector1">
              <a:avLst/>
            </a:prstGeom>
            <a:noFill/>
            <a:ln w="38100" cap="flat" cmpd="sng" algn="ctr">
              <a:solidFill>
                <a:srgbClr val="0070C0"/>
              </a:solidFill>
              <a:prstDash val="solid"/>
              <a:round/>
              <a:headEnd type="none" w="med" len="med"/>
              <a:tailEnd type="triangle"/>
            </a:ln>
            <a:effectLst/>
          </p:spPr>
        </p:cxnSp>
      </p:grpSp>
      <p:grpSp>
        <p:nvGrpSpPr>
          <p:cNvPr id="95" name="Group 94">
            <a:extLst>
              <a:ext uri="{FF2B5EF4-FFF2-40B4-BE49-F238E27FC236}">
                <a16:creationId xmlns:a16="http://schemas.microsoft.com/office/drawing/2014/main" id="{A52B0EB2-39D0-457F-80BD-C24E8422D61E}"/>
              </a:ext>
            </a:extLst>
          </p:cNvPr>
          <p:cNvGrpSpPr/>
          <p:nvPr/>
        </p:nvGrpSpPr>
        <p:grpSpPr>
          <a:xfrm>
            <a:off x="4443628" y="2646203"/>
            <a:ext cx="2915462" cy="1021613"/>
            <a:chOff x="1343472" y="1255259"/>
            <a:chExt cx="2915462" cy="1021613"/>
          </a:xfrm>
        </p:grpSpPr>
        <p:cxnSp>
          <p:nvCxnSpPr>
            <p:cNvPr id="96" name="Straight Connector 95">
              <a:extLst>
                <a:ext uri="{FF2B5EF4-FFF2-40B4-BE49-F238E27FC236}">
                  <a16:creationId xmlns:a16="http://schemas.microsoft.com/office/drawing/2014/main" id="{7DE88C1D-2E91-4AEF-BA37-48189A4CB886}"/>
                </a:ext>
              </a:extLst>
            </p:cNvPr>
            <p:cNvCxnSpPr>
              <a:cxnSpLocks/>
            </p:cNvCxnSpPr>
            <p:nvPr/>
          </p:nvCxnSpPr>
          <p:spPr bwMode="auto">
            <a:xfrm>
              <a:off x="1343472" y="1255259"/>
              <a:ext cx="0" cy="403147"/>
            </a:xfrm>
            <a:prstGeom prst="line">
              <a:avLst/>
            </a:prstGeom>
            <a:noFill/>
            <a:ln w="19050" cap="flat" cmpd="sng" algn="ctr">
              <a:solidFill>
                <a:srgbClr val="00B050"/>
              </a:solidFill>
              <a:prstDash val="solid"/>
              <a:round/>
              <a:headEnd type="none" w="med" len="med"/>
              <a:tailEnd type="none" w="med" len="med"/>
            </a:ln>
            <a:effectLst/>
          </p:spPr>
        </p:cxnSp>
        <p:cxnSp>
          <p:nvCxnSpPr>
            <p:cNvPr id="97" name="Straight Arrow Connector 96">
              <a:extLst>
                <a:ext uri="{FF2B5EF4-FFF2-40B4-BE49-F238E27FC236}">
                  <a16:creationId xmlns:a16="http://schemas.microsoft.com/office/drawing/2014/main" id="{D526799A-81E6-414A-9C0A-CB285322524E}"/>
                </a:ext>
              </a:extLst>
            </p:cNvPr>
            <p:cNvCxnSpPr>
              <a:cxnSpLocks/>
            </p:cNvCxnSpPr>
            <p:nvPr/>
          </p:nvCxnSpPr>
          <p:spPr bwMode="auto">
            <a:xfrm>
              <a:off x="1343472" y="1659184"/>
              <a:ext cx="2592288" cy="0"/>
            </a:xfrm>
            <a:prstGeom prst="straightConnector1">
              <a:avLst/>
            </a:prstGeom>
            <a:noFill/>
            <a:ln w="19050" cap="flat" cmpd="sng" algn="ctr">
              <a:solidFill>
                <a:srgbClr val="00B050"/>
              </a:solidFill>
              <a:prstDash val="solid"/>
              <a:round/>
              <a:headEnd type="none" w="med" len="med"/>
              <a:tailEnd type="triangle"/>
            </a:ln>
            <a:effectLst/>
          </p:spPr>
        </p:cxnSp>
        <p:sp>
          <p:nvSpPr>
            <p:cNvPr id="98" name="TextBox 97">
              <a:extLst>
                <a:ext uri="{FF2B5EF4-FFF2-40B4-BE49-F238E27FC236}">
                  <a16:creationId xmlns:a16="http://schemas.microsoft.com/office/drawing/2014/main" id="{F030A24D-65EE-4DCB-B312-8E4F5FAA90F7}"/>
                </a:ext>
              </a:extLst>
            </p:cNvPr>
            <p:cNvSpPr txBox="1"/>
            <p:nvPr/>
          </p:nvSpPr>
          <p:spPr>
            <a:xfrm>
              <a:off x="3826886" y="1452699"/>
              <a:ext cx="432048" cy="369332"/>
            </a:xfrm>
            <a:prstGeom prst="rect">
              <a:avLst/>
            </a:prstGeom>
            <a:noFill/>
          </p:spPr>
          <p:txBody>
            <a:bodyPr wrap="square">
              <a:spAutoFit/>
            </a:bodyPr>
            <a:lstStyle/>
            <a:p>
              <a:r>
                <a:rPr lang="en-US" b="1" i="0" dirty="0">
                  <a:solidFill>
                    <a:srgbClr val="202124"/>
                  </a:solidFill>
                  <a:effectLst/>
                  <a:latin typeface="arial" panose="020B0604020202020204" pitchFamily="34" charset="0"/>
                </a:rPr>
                <a:t>⊕</a:t>
              </a:r>
              <a:endParaRPr lang="en-US" dirty="0"/>
            </a:p>
          </p:txBody>
        </p:sp>
        <p:cxnSp>
          <p:nvCxnSpPr>
            <p:cNvPr id="99" name="Straight Arrow Connector 98">
              <a:extLst>
                <a:ext uri="{FF2B5EF4-FFF2-40B4-BE49-F238E27FC236}">
                  <a16:creationId xmlns:a16="http://schemas.microsoft.com/office/drawing/2014/main" id="{338EC574-A187-4767-906D-E85E6F20BAE8}"/>
                </a:ext>
              </a:extLst>
            </p:cNvPr>
            <p:cNvCxnSpPr>
              <a:cxnSpLocks/>
            </p:cNvCxnSpPr>
            <p:nvPr/>
          </p:nvCxnSpPr>
          <p:spPr bwMode="auto">
            <a:xfrm flipV="1">
              <a:off x="3538751" y="1741463"/>
              <a:ext cx="396146" cy="535409"/>
            </a:xfrm>
            <a:prstGeom prst="straightConnector1">
              <a:avLst/>
            </a:prstGeom>
            <a:noFill/>
            <a:ln w="19050" cap="flat" cmpd="sng" algn="ctr">
              <a:solidFill>
                <a:srgbClr val="FF0000"/>
              </a:solidFill>
              <a:prstDash val="solid"/>
              <a:round/>
              <a:headEnd type="none" w="med" len="med"/>
              <a:tailEnd type="triangle"/>
            </a:ln>
            <a:effectLst/>
          </p:spPr>
        </p:cxnSp>
        <p:cxnSp>
          <p:nvCxnSpPr>
            <p:cNvPr id="100" name="Straight Arrow Connector 99">
              <a:extLst>
                <a:ext uri="{FF2B5EF4-FFF2-40B4-BE49-F238E27FC236}">
                  <a16:creationId xmlns:a16="http://schemas.microsoft.com/office/drawing/2014/main" id="{AA90769B-7F97-4E0D-862A-2F688543DEA9}"/>
                </a:ext>
              </a:extLst>
            </p:cNvPr>
            <p:cNvCxnSpPr>
              <a:cxnSpLocks/>
            </p:cNvCxnSpPr>
            <p:nvPr/>
          </p:nvCxnSpPr>
          <p:spPr bwMode="auto">
            <a:xfrm>
              <a:off x="4023454" y="1822031"/>
              <a:ext cx="0" cy="415605"/>
            </a:xfrm>
            <a:prstGeom prst="straightConnector1">
              <a:avLst/>
            </a:prstGeom>
            <a:noFill/>
            <a:ln w="38100" cap="flat" cmpd="sng" algn="ctr">
              <a:solidFill>
                <a:srgbClr val="0070C0"/>
              </a:solidFill>
              <a:prstDash val="solid"/>
              <a:round/>
              <a:headEnd type="none" w="med" len="med"/>
              <a:tailEnd type="triangle"/>
            </a:ln>
            <a:effectLst/>
          </p:spPr>
        </p:cxnSp>
      </p:grpSp>
      <p:grpSp>
        <p:nvGrpSpPr>
          <p:cNvPr id="101" name="Group 100">
            <a:extLst>
              <a:ext uri="{FF2B5EF4-FFF2-40B4-BE49-F238E27FC236}">
                <a16:creationId xmlns:a16="http://schemas.microsoft.com/office/drawing/2014/main" id="{4A64C54E-C599-4EC4-B9FD-AAD2D56741AF}"/>
              </a:ext>
            </a:extLst>
          </p:cNvPr>
          <p:cNvGrpSpPr/>
          <p:nvPr/>
        </p:nvGrpSpPr>
        <p:grpSpPr>
          <a:xfrm>
            <a:off x="4947683" y="2646203"/>
            <a:ext cx="2916325" cy="1021614"/>
            <a:chOff x="1342609" y="1255259"/>
            <a:chExt cx="2916325" cy="1021614"/>
          </a:xfrm>
        </p:grpSpPr>
        <p:cxnSp>
          <p:nvCxnSpPr>
            <p:cNvPr id="102" name="Straight Connector 101">
              <a:extLst>
                <a:ext uri="{FF2B5EF4-FFF2-40B4-BE49-F238E27FC236}">
                  <a16:creationId xmlns:a16="http://schemas.microsoft.com/office/drawing/2014/main" id="{9CA01BEB-87FA-4065-A438-E5CEA18CEC8E}"/>
                </a:ext>
              </a:extLst>
            </p:cNvPr>
            <p:cNvCxnSpPr>
              <a:cxnSpLocks/>
            </p:cNvCxnSpPr>
            <p:nvPr/>
          </p:nvCxnSpPr>
          <p:spPr bwMode="auto">
            <a:xfrm>
              <a:off x="1343472" y="1255259"/>
              <a:ext cx="0" cy="197440"/>
            </a:xfrm>
            <a:prstGeom prst="line">
              <a:avLst/>
            </a:prstGeom>
            <a:noFill/>
            <a:ln w="19050" cap="flat" cmpd="sng" algn="ctr">
              <a:solidFill>
                <a:srgbClr val="00B050"/>
              </a:solidFill>
              <a:prstDash val="solid"/>
              <a:round/>
              <a:headEnd type="none" w="med" len="med"/>
              <a:tailEnd type="none" w="med" len="med"/>
            </a:ln>
            <a:effectLst/>
          </p:spPr>
        </p:cxnSp>
        <p:cxnSp>
          <p:nvCxnSpPr>
            <p:cNvPr id="103" name="Straight Arrow Connector 102">
              <a:extLst>
                <a:ext uri="{FF2B5EF4-FFF2-40B4-BE49-F238E27FC236}">
                  <a16:creationId xmlns:a16="http://schemas.microsoft.com/office/drawing/2014/main" id="{7E506C1F-F05A-4BB1-BCF3-85A5250072FC}"/>
                </a:ext>
              </a:extLst>
            </p:cNvPr>
            <p:cNvCxnSpPr>
              <a:cxnSpLocks/>
            </p:cNvCxnSpPr>
            <p:nvPr/>
          </p:nvCxnSpPr>
          <p:spPr bwMode="auto">
            <a:xfrm>
              <a:off x="1342609" y="1452699"/>
              <a:ext cx="2592288" cy="0"/>
            </a:xfrm>
            <a:prstGeom prst="straightConnector1">
              <a:avLst/>
            </a:prstGeom>
            <a:noFill/>
            <a:ln w="19050" cap="flat" cmpd="sng" algn="ctr">
              <a:solidFill>
                <a:srgbClr val="00B050"/>
              </a:solidFill>
              <a:prstDash val="solid"/>
              <a:round/>
              <a:headEnd type="none" w="med" len="med"/>
              <a:tailEnd type="triangle"/>
            </a:ln>
            <a:effectLst/>
          </p:spPr>
        </p:cxnSp>
        <p:sp>
          <p:nvSpPr>
            <p:cNvPr id="104" name="TextBox 103">
              <a:extLst>
                <a:ext uri="{FF2B5EF4-FFF2-40B4-BE49-F238E27FC236}">
                  <a16:creationId xmlns:a16="http://schemas.microsoft.com/office/drawing/2014/main" id="{64513AEF-4B1B-4144-8C52-12D63C26C97C}"/>
                </a:ext>
              </a:extLst>
            </p:cNvPr>
            <p:cNvSpPr txBox="1"/>
            <p:nvPr/>
          </p:nvSpPr>
          <p:spPr>
            <a:xfrm>
              <a:off x="3826886" y="1255259"/>
              <a:ext cx="432048" cy="369332"/>
            </a:xfrm>
            <a:prstGeom prst="rect">
              <a:avLst/>
            </a:prstGeom>
            <a:noFill/>
          </p:spPr>
          <p:txBody>
            <a:bodyPr wrap="square">
              <a:spAutoFit/>
            </a:bodyPr>
            <a:lstStyle/>
            <a:p>
              <a:r>
                <a:rPr lang="en-US" b="1" i="0" dirty="0">
                  <a:solidFill>
                    <a:srgbClr val="202124"/>
                  </a:solidFill>
                  <a:effectLst/>
                  <a:latin typeface="arial" panose="020B0604020202020204" pitchFamily="34" charset="0"/>
                </a:rPr>
                <a:t>⊕</a:t>
              </a:r>
              <a:endParaRPr lang="en-US" dirty="0"/>
            </a:p>
          </p:txBody>
        </p:sp>
        <p:cxnSp>
          <p:nvCxnSpPr>
            <p:cNvPr id="105" name="Straight Arrow Connector 104">
              <a:extLst>
                <a:ext uri="{FF2B5EF4-FFF2-40B4-BE49-F238E27FC236}">
                  <a16:creationId xmlns:a16="http://schemas.microsoft.com/office/drawing/2014/main" id="{67E84641-1F71-4897-987A-90E3149E0F35}"/>
                </a:ext>
              </a:extLst>
            </p:cNvPr>
            <p:cNvCxnSpPr>
              <a:cxnSpLocks/>
            </p:cNvCxnSpPr>
            <p:nvPr/>
          </p:nvCxnSpPr>
          <p:spPr bwMode="auto">
            <a:xfrm flipV="1">
              <a:off x="3538751" y="1541552"/>
              <a:ext cx="394719" cy="735321"/>
            </a:xfrm>
            <a:prstGeom prst="straightConnector1">
              <a:avLst/>
            </a:prstGeom>
            <a:noFill/>
            <a:ln w="19050" cap="flat" cmpd="sng" algn="ctr">
              <a:solidFill>
                <a:srgbClr val="FF0000"/>
              </a:solidFill>
              <a:prstDash val="solid"/>
              <a:round/>
              <a:headEnd type="none" w="med" len="med"/>
              <a:tailEnd type="triangle"/>
            </a:ln>
            <a:effectLst/>
          </p:spPr>
        </p:cxnSp>
        <p:cxnSp>
          <p:nvCxnSpPr>
            <p:cNvPr id="106" name="Straight Arrow Connector 105">
              <a:extLst>
                <a:ext uri="{FF2B5EF4-FFF2-40B4-BE49-F238E27FC236}">
                  <a16:creationId xmlns:a16="http://schemas.microsoft.com/office/drawing/2014/main" id="{27CC99F3-FFC5-45BA-8125-C9947E529ED2}"/>
                </a:ext>
              </a:extLst>
            </p:cNvPr>
            <p:cNvCxnSpPr>
              <a:cxnSpLocks/>
              <a:stCxn id="104" idx="2"/>
            </p:cNvCxnSpPr>
            <p:nvPr/>
          </p:nvCxnSpPr>
          <p:spPr bwMode="auto">
            <a:xfrm>
              <a:off x="4042910" y="1624591"/>
              <a:ext cx="0" cy="638780"/>
            </a:xfrm>
            <a:prstGeom prst="straightConnector1">
              <a:avLst/>
            </a:prstGeom>
            <a:noFill/>
            <a:ln w="38100" cap="flat" cmpd="sng" algn="ctr">
              <a:solidFill>
                <a:srgbClr val="0070C0"/>
              </a:solidFill>
              <a:prstDash val="solid"/>
              <a:round/>
              <a:headEnd type="none" w="med" len="med"/>
              <a:tailEnd type="triangle"/>
            </a:ln>
            <a:effectLst/>
          </p:spPr>
        </p:cxnSp>
      </p:grpSp>
      <p:sp>
        <p:nvSpPr>
          <p:cNvPr id="135" name="Rectangle 134">
            <a:extLst>
              <a:ext uri="{FF2B5EF4-FFF2-40B4-BE49-F238E27FC236}">
                <a16:creationId xmlns:a16="http://schemas.microsoft.com/office/drawing/2014/main" id="{CE1DBF1C-D6AB-48A0-BBA7-435028ACDCBD}"/>
              </a:ext>
            </a:extLst>
          </p:cNvPr>
          <p:cNvSpPr/>
          <p:nvPr/>
        </p:nvSpPr>
        <p:spPr bwMode="auto">
          <a:xfrm>
            <a:off x="8400256" y="4491457"/>
            <a:ext cx="324192" cy="37084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dirty="0">
                <a:solidFill>
                  <a:schemeClr val="bg1"/>
                </a:solidFill>
                <a:latin typeface="Arial" charset="0"/>
              </a:rPr>
              <a:t>G</a:t>
            </a:r>
            <a:endParaRPr kumimoji="0" lang="en-US" sz="1800" b="1" i="0" u="none" strike="noStrike" cap="none" normalizeH="0" baseline="0" dirty="0">
              <a:ln>
                <a:noFill/>
              </a:ln>
              <a:solidFill>
                <a:schemeClr val="bg1"/>
              </a:solidFill>
              <a:effectLst/>
              <a:latin typeface="Arial" charset="0"/>
            </a:endParaRPr>
          </a:p>
        </p:txBody>
      </p:sp>
      <p:sp>
        <p:nvSpPr>
          <p:cNvPr id="136" name="TextBox 135">
            <a:extLst>
              <a:ext uri="{FF2B5EF4-FFF2-40B4-BE49-F238E27FC236}">
                <a16:creationId xmlns:a16="http://schemas.microsoft.com/office/drawing/2014/main" id="{21BABEB6-FF25-4F5F-B436-F9582B9FD53A}"/>
              </a:ext>
            </a:extLst>
          </p:cNvPr>
          <p:cNvSpPr txBox="1"/>
          <p:nvPr/>
        </p:nvSpPr>
        <p:spPr>
          <a:xfrm>
            <a:off x="8363287" y="5414862"/>
            <a:ext cx="432048" cy="369332"/>
          </a:xfrm>
          <a:prstGeom prst="rect">
            <a:avLst/>
          </a:prstGeom>
          <a:noFill/>
        </p:spPr>
        <p:txBody>
          <a:bodyPr wrap="square">
            <a:spAutoFit/>
          </a:bodyPr>
          <a:lstStyle/>
          <a:p>
            <a:r>
              <a:rPr lang="en-US" b="1" i="0" dirty="0">
                <a:solidFill>
                  <a:srgbClr val="202124"/>
                </a:solidFill>
                <a:effectLst/>
                <a:latin typeface="arial" panose="020B0604020202020204" pitchFamily="34" charset="0"/>
              </a:rPr>
              <a:t>⊕</a:t>
            </a:r>
            <a:endParaRPr lang="en-US" dirty="0"/>
          </a:p>
        </p:txBody>
      </p:sp>
      <p:graphicFrame>
        <p:nvGraphicFramePr>
          <p:cNvPr id="137" name="Table 7">
            <a:extLst>
              <a:ext uri="{FF2B5EF4-FFF2-40B4-BE49-F238E27FC236}">
                <a16:creationId xmlns:a16="http://schemas.microsoft.com/office/drawing/2014/main" id="{54A5B66F-67E8-4959-943D-D070E09FF764}"/>
              </a:ext>
            </a:extLst>
          </p:cNvPr>
          <p:cNvGraphicFramePr>
            <a:graphicFrameLocks noGrp="1"/>
          </p:cNvGraphicFramePr>
          <p:nvPr>
            <p:extLst>
              <p:ext uri="{D42A27DB-BD31-4B8C-83A1-F6EECF244321}">
                <p14:modId xmlns:p14="http://schemas.microsoft.com/office/powerpoint/2010/main" val="1659638587"/>
              </p:ext>
            </p:extLst>
          </p:nvPr>
        </p:nvGraphicFramePr>
        <p:xfrm>
          <a:off x="8363285" y="5866472"/>
          <a:ext cx="2366322" cy="370840"/>
        </p:xfrm>
        <a:graphic>
          <a:graphicData uri="http://schemas.openxmlformats.org/drawingml/2006/table">
            <a:tbl>
              <a:tblPr firstRow="1" bandRow="1">
                <a:tableStyleId>{5DA37D80-6434-44D0-A028-1B22A696006F}</a:tableStyleId>
              </a:tblPr>
              <a:tblGrid>
                <a:gridCol w="591581">
                  <a:extLst>
                    <a:ext uri="{9D8B030D-6E8A-4147-A177-3AD203B41FA5}">
                      <a16:colId xmlns:a16="http://schemas.microsoft.com/office/drawing/2014/main" val="562595119"/>
                    </a:ext>
                  </a:extLst>
                </a:gridCol>
                <a:gridCol w="611488">
                  <a:extLst>
                    <a:ext uri="{9D8B030D-6E8A-4147-A177-3AD203B41FA5}">
                      <a16:colId xmlns:a16="http://schemas.microsoft.com/office/drawing/2014/main" val="67764916"/>
                    </a:ext>
                  </a:extLst>
                </a:gridCol>
                <a:gridCol w="620402">
                  <a:extLst>
                    <a:ext uri="{9D8B030D-6E8A-4147-A177-3AD203B41FA5}">
                      <a16:colId xmlns:a16="http://schemas.microsoft.com/office/drawing/2014/main" val="1754402455"/>
                    </a:ext>
                  </a:extLst>
                </a:gridCol>
                <a:gridCol w="542851">
                  <a:extLst>
                    <a:ext uri="{9D8B030D-6E8A-4147-A177-3AD203B41FA5}">
                      <a16:colId xmlns:a16="http://schemas.microsoft.com/office/drawing/2014/main" val="2426680477"/>
                    </a:ext>
                  </a:extLst>
                </a:gridCol>
              </a:tblGrid>
              <a:tr h="370840">
                <a:tc>
                  <a:txBody>
                    <a:bodyPr/>
                    <a:lstStyle/>
                    <a:p>
                      <a:r>
                        <a:rPr lang="en-US"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W40</a:t>
                      </a:r>
                    </a:p>
                  </a:txBody>
                  <a:tcPr/>
                </a:tc>
                <a:tc>
                  <a:txBody>
                    <a:bodyPr/>
                    <a:lstStyle/>
                    <a:p>
                      <a:r>
                        <a:rPr lang="en-US"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W41</a:t>
                      </a:r>
                    </a:p>
                  </a:txBody>
                  <a:tcPr/>
                </a:tc>
                <a:tc>
                  <a:txBody>
                    <a:bodyPr/>
                    <a:lstStyle/>
                    <a:p>
                      <a:r>
                        <a:rPr lang="en-US"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W42</a:t>
                      </a:r>
                    </a:p>
                  </a:txBody>
                  <a:tcPr/>
                </a:tc>
                <a:tc>
                  <a:txBody>
                    <a:bodyPr/>
                    <a:lstStyle/>
                    <a:p>
                      <a:r>
                        <a:rPr lang="en-US"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W43</a:t>
                      </a:r>
                    </a:p>
                  </a:txBody>
                  <a:tcPr/>
                </a:tc>
                <a:extLst>
                  <a:ext uri="{0D108BD9-81ED-4DB2-BD59-A6C34878D82A}">
                    <a16:rowId xmlns:a16="http://schemas.microsoft.com/office/drawing/2014/main" val="1705597179"/>
                  </a:ext>
                </a:extLst>
              </a:tr>
            </a:tbl>
          </a:graphicData>
        </a:graphic>
      </p:graphicFrame>
      <p:cxnSp>
        <p:nvCxnSpPr>
          <p:cNvPr id="138" name="Straight Arrow Connector 137">
            <a:extLst>
              <a:ext uri="{FF2B5EF4-FFF2-40B4-BE49-F238E27FC236}">
                <a16:creationId xmlns:a16="http://schemas.microsoft.com/office/drawing/2014/main" id="{C9D3EF76-8AAD-4B82-83E0-44E6345323DE}"/>
              </a:ext>
            </a:extLst>
          </p:cNvPr>
          <p:cNvCxnSpPr>
            <a:cxnSpLocks/>
          </p:cNvCxnSpPr>
          <p:nvPr/>
        </p:nvCxnSpPr>
        <p:spPr bwMode="auto">
          <a:xfrm>
            <a:off x="6168869" y="5640178"/>
            <a:ext cx="2302933" cy="0"/>
          </a:xfrm>
          <a:prstGeom prst="straightConnector1">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2C89DC17-766F-438D-9F4E-6973A0E5BAA2}"/>
              </a:ext>
            </a:extLst>
          </p:cNvPr>
          <p:cNvCxnSpPr/>
          <p:nvPr/>
        </p:nvCxnSpPr>
        <p:spPr bwMode="auto">
          <a:xfrm>
            <a:off x="6168869" y="4862297"/>
            <a:ext cx="0" cy="777881"/>
          </a:xfrm>
          <a:prstGeom prst="line">
            <a:avLst/>
          </a:prstGeom>
          <a:noFill/>
          <a:ln w="19050" cap="flat" cmpd="sng" algn="ctr">
            <a:solidFill>
              <a:schemeClr val="tx1"/>
            </a:solidFill>
            <a:prstDash val="solid"/>
            <a:round/>
            <a:headEnd type="none" w="med" len="med"/>
            <a:tailEnd type="none" w="med" len="med"/>
          </a:ln>
          <a:effectLst/>
        </p:spPr>
      </p:cxnSp>
      <p:cxnSp>
        <p:nvCxnSpPr>
          <p:cNvPr id="140" name="Straight Arrow Connector 139">
            <a:extLst>
              <a:ext uri="{FF2B5EF4-FFF2-40B4-BE49-F238E27FC236}">
                <a16:creationId xmlns:a16="http://schemas.microsoft.com/office/drawing/2014/main" id="{528C758C-6929-488E-AB92-CE4D08BAED0A}"/>
              </a:ext>
            </a:extLst>
          </p:cNvPr>
          <p:cNvCxnSpPr/>
          <p:nvPr/>
        </p:nvCxnSpPr>
        <p:spPr bwMode="auto">
          <a:xfrm>
            <a:off x="8571980" y="5673322"/>
            <a:ext cx="0" cy="182880"/>
          </a:xfrm>
          <a:prstGeom prst="straightConnector1">
            <a:avLst/>
          </a:prstGeom>
          <a:ln w="12700">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141" name="Straight Connector 140">
            <a:extLst>
              <a:ext uri="{FF2B5EF4-FFF2-40B4-BE49-F238E27FC236}">
                <a16:creationId xmlns:a16="http://schemas.microsoft.com/office/drawing/2014/main" id="{AB62A2DB-C3C7-4693-97B6-1A9261317618}"/>
              </a:ext>
            </a:extLst>
          </p:cNvPr>
          <p:cNvCxnSpPr>
            <a:cxnSpLocks/>
            <a:endCxn id="135" idx="1"/>
          </p:cNvCxnSpPr>
          <p:nvPr/>
        </p:nvCxnSpPr>
        <p:spPr bwMode="auto">
          <a:xfrm>
            <a:off x="7896202" y="4676877"/>
            <a:ext cx="504054" cy="0"/>
          </a:xfrm>
          <a:prstGeom prst="line">
            <a:avLst/>
          </a:prstGeom>
          <a:ln w="28575">
            <a:solidFill>
              <a:schemeClr val="tx1"/>
            </a:solidFill>
            <a:headEnd type="none" w="med" len="med"/>
            <a:tailEnd type="triangle" w="med" len="med"/>
          </a:ln>
        </p:spPr>
        <p:style>
          <a:lnRef idx="1">
            <a:schemeClr val="accent6"/>
          </a:lnRef>
          <a:fillRef idx="0">
            <a:schemeClr val="accent6"/>
          </a:fillRef>
          <a:effectRef idx="0">
            <a:schemeClr val="accent6"/>
          </a:effectRef>
          <a:fontRef idx="minor">
            <a:schemeClr val="tx1"/>
          </a:fontRef>
        </p:style>
      </p:cxnSp>
      <p:cxnSp>
        <p:nvCxnSpPr>
          <p:cNvPr id="142" name="Straight Arrow Connector 141">
            <a:extLst>
              <a:ext uri="{FF2B5EF4-FFF2-40B4-BE49-F238E27FC236}">
                <a16:creationId xmlns:a16="http://schemas.microsoft.com/office/drawing/2014/main" id="{D6F90A4C-1FD6-42E6-859E-7A4DBFF5B679}"/>
              </a:ext>
            </a:extLst>
          </p:cNvPr>
          <p:cNvCxnSpPr>
            <a:cxnSpLocks/>
          </p:cNvCxnSpPr>
          <p:nvPr/>
        </p:nvCxnSpPr>
        <p:spPr bwMode="auto">
          <a:xfrm>
            <a:off x="8562352" y="4834589"/>
            <a:ext cx="16959" cy="686754"/>
          </a:xfrm>
          <a:prstGeom prst="straightConnector1">
            <a:avLst/>
          </a:prstGeom>
          <a:noFill/>
          <a:ln w="19050" cap="flat" cmpd="sng" algn="ctr">
            <a:solidFill>
              <a:schemeClr val="tx1"/>
            </a:solidFill>
            <a:prstDash val="solid"/>
            <a:round/>
            <a:headEnd type="none" w="med" len="med"/>
            <a:tailEnd type="triangle"/>
          </a:ln>
          <a:effectLst/>
        </p:spPr>
      </p:cxnSp>
      <p:grpSp>
        <p:nvGrpSpPr>
          <p:cNvPr id="143" name="Group 142">
            <a:extLst>
              <a:ext uri="{FF2B5EF4-FFF2-40B4-BE49-F238E27FC236}">
                <a16:creationId xmlns:a16="http://schemas.microsoft.com/office/drawing/2014/main" id="{5D98B770-C08D-46A4-B220-295B0764C776}"/>
              </a:ext>
            </a:extLst>
          </p:cNvPr>
          <p:cNvGrpSpPr/>
          <p:nvPr/>
        </p:nvGrpSpPr>
        <p:grpSpPr>
          <a:xfrm>
            <a:off x="6600056" y="4834589"/>
            <a:ext cx="2916324" cy="1021613"/>
            <a:chOff x="1343472" y="1255259"/>
            <a:chExt cx="2916324" cy="1021613"/>
          </a:xfrm>
        </p:grpSpPr>
        <p:cxnSp>
          <p:nvCxnSpPr>
            <p:cNvPr id="144" name="Straight Connector 143">
              <a:extLst>
                <a:ext uri="{FF2B5EF4-FFF2-40B4-BE49-F238E27FC236}">
                  <a16:creationId xmlns:a16="http://schemas.microsoft.com/office/drawing/2014/main" id="{3DAB6F3E-B07A-4DD9-8514-FC61395C72EF}"/>
                </a:ext>
              </a:extLst>
            </p:cNvPr>
            <p:cNvCxnSpPr>
              <a:cxnSpLocks/>
            </p:cNvCxnSpPr>
            <p:nvPr/>
          </p:nvCxnSpPr>
          <p:spPr bwMode="auto">
            <a:xfrm>
              <a:off x="1343472" y="1255259"/>
              <a:ext cx="0" cy="580273"/>
            </a:xfrm>
            <a:prstGeom prst="line">
              <a:avLst/>
            </a:prstGeom>
            <a:noFill/>
            <a:ln w="19050" cap="flat" cmpd="sng" algn="ctr">
              <a:solidFill>
                <a:srgbClr val="00B050"/>
              </a:solidFill>
              <a:prstDash val="solid"/>
              <a:round/>
              <a:headEnd type="none" w="med" len="med"/>
              <a:tailEnd type="none" w="med" len="med"/>
            </a:ln>
            <a:effectLst/>
          </p:spPr>
        </p:cxnSp>
        <p:cxnSp>
          <p:nvCxnSpPr>
            <p:cNvPr id="145" name="Straight Arrow Connector 144">
              <a:extLst>
                <a:ext uri="{FF2B5EF4-FFF2-40B4-BE49-F238E27FC236}">
                  <a16:creationId xmlns:a16="http://schemas.microsoft.com/office/drawing/2014/main" id="{12D4917C-A73E-43C1-A0A9-80B1571B46CC}"/>
                </a:ext>
              </a:extLst>
            </p:cNvPr>
            <p:cNvCxnSpPr>
              <a:cxnSpLocks/>
            </p:cNvCxnSpPr>
            <p:nvPr/>
          </p:nvCxnSpPr>
          <p:spPr bwMode="auto">
            <a:xfrm>
              <a:off x="1343472" y="1835532"/>
              <a:ext cx="2592288" cy="0"/>
            </a:xfrm>
            <a:prstGeom prst="straightConnector1">
              <a:avLst/>
            </a:prstGeom>
            <a:noFill/>
            <a:ln w="19050" cap="flat" cmpd="sng" algn="ctr">
              <a:solidFill>
                <a:srgbClr val="00B050"/>
              </a:solidFill>
              <a:prstDash val="solid"/>
              <a:round/>
              <a:headEnd type="none" w="med" len="med"/>
              <a:tailEnd type="triangle"/>
            </a:ln>
            <a:effectLst/>
          </p:spPr>
        </p:cxnSp>
        <p:sp>
          <p:nvSpPr>
            <p:cNvPr id="146" name="TextBox 145">
              <a:extLst>
                <a:ext uri="{FF2B5EF4-FFF2-40B4-BE49-F238E27FC236}">
                  <a16:creationId xmlns:a16="http://schemas.microsoft.com/office/drawing/2014/main" id="{CE74DC52-03F6-4FF2-AED4-A7628F26055C}"/>
                </a:ext>
              </a:extLst>
            </p:cNvPr>
            <p:cNvSpPr txBox="1"/>
            <p:nvPr/>
          </p:nvSpPr>
          <p:spPr>
            <a:xfrm>
              <a:off x="3827748" y="1598636"/>
              <a:ext cx="432048" cy="369332"/>
            </a:xfrm>
            <a:prstGeom prst="rect">
              <a:avLst/>
            </a:prstGeom>
            <a:noFill/>
          </p:spPr>
          <p:txBody>
            <a:bodyPr wrap="square">
              <a:spAutoFit/>
            </a:bodyPr>
            <a:lstStyle/>
            <a:p>
              <a:r>
                <a:rPr lang="en-US" b="1" i="0" dirty="0">
                  <a:solidFill>
                    <a:srgbClr val="202124"/>
                  </a:solidFill>
                  <a:effectLst/>
                  <a:latin typeface="arial" panose="020B0604020202020204" pitchFamily="34" charset="0"/>
                </a:rPr>
                <a:t>⊕</a:t>
              </a:r>
              <a:endParaRPr lang="en-US" dirty="0"/>
            </a:p>
          </p:txBody>
        </p:sp>
        <p:cxnSp>
          <p:nvCxnSpPr>
            <p:cNvPr id="147" name="Straight Arrow Connector 146">
              <a:extLst>
                <a:ext uri="{FF2B5EF4-FFF2-40B4-BE49-F238E27FC236}">
                  <a16:creationId xmlns:a16="http://schemas.microsoft.com/office/drawing/2014/main" id="{28F4F8F7-9279-46A1-BFE6-8CDFE743880F}"/>
                </a:ext>
              </a:extLst>
            </p:cNvPr>
            <p:cNvCxnSpPr>
              <a:cxnSpLocks/>
            </p:cNvCxnSpPr>
            <p:nvPr/>
          </p:nvCxnSpPr>
          <p:spPr bwMode="auto">
            <a:xfrm flipV="1">
              <a:off x="3538751" y="1917810"/>
              <a:ext cx="397009" cy="359062"/>
            </a:xfrm>
            <a:prstGeom prst="straightConnector1">
              <a:avLst/>
            </a:prstGeom>
            <a:noFill/>
            <a:ln w="19050" cap="flat" cmpd="sng" algn="ctr">
              <a:solidFill>
                <a:srgbClr val="FF0000"/>
              </a:solidFill>
              <a:prstDash val="solid"/>
              <a:round/>
              <a:headEnd type="none" w="med" len="med"/>
              <a:tailEnd type="triangle"/>
            </a:ln>
            <a:effectLst/>
          </p:spPr>
        </p:cxnSp>
        <p:cxnSp>
          <p:nvCxnSpPr>
            <p:cNvPr id="148" name="Straight Arrow Connector 147">
              <a:extLst>
                <a:ext uri="{FF2B5EF4-FFF2-40B4-BE49-F238E27FC236}">
                  <a16:creationId xmlns:a16="http://schemas.microsoft.com/office/drawing/2014/main" id="{BE579DF9-28F1-42D4-8403-B95B11817C05}"/>
                </a:ext>
              </a:extLst>
            </p:cNvPr>
            <p:cNvCxnSpPr>
              <a:stCxn id="146" idx="2"/>
            </p:cNvCxnSpPr>
            <p:nvPr/>
          </p:nvCxnSpPr>
          <p:spPr bwMode="auto">
            <a:xfrm>
              <a:off x="4043772" y="1967968"/>
              <a:ext cx="0" cy="283169"/>
            </a:xfrm>
            <a:prstGeom prst="straightConnector1">
              <a:avLst/>
            </a:prstGeom>
            <a:noFill/>
            <a:ln w="38100" cap="flat" cmpd="sng" algn="ctr">
              <a:solidFill>
                <a:srgbClr val="0070C0"/>
              </a:solidFill>
              <a:prstDash val="solid"/>
              <a:round/>
              <a:headEnd type="none" w="med" len="med"/>
              <a:tailEnd type="triangle"/>
            </a:ln>
            <a:effectLst/>
          </p:spPr>
        </p:cxnSp>
      </p:grpSp>
      <p:grpSp>
        <p:nvGrpSpPr>
          <p:cNvPr id="149" name="Group 148">
            <a:extLst>
              <a:ext uri="{FF2B5EF4-FFF2-40B4-BE49-F238E27FC236}">
                <a16:creationId xmlns:a16="http://schemas.microsoft.com/office/drawing/2014/main" id="{DF2F3E37-971D-49F2-856A-0DE4FAB7B8E2}"/>
              </a:ext>
            </a:extLst>
          </p:cNvPr>
          <p:cNvGrpSpPr/>
          <p:nvPr/>
        </p:nvGrpSpPr>
        <p:grpSpPr>
          <a:xfrm>
            <a:off x="7140116" y="4848090"/>
            <a:ext cx="2915462" cy="1021613"/>
            <a:chOff x="1343472" y="1255259"/>
            <a:chExt cx="2915462" cy="1021613"/>
          </a:xfrm>
        </p:grpSpPr>
        <p:cxnSp>
          <p:nvCxnSpPr>
            <p:cNvPr id="150" name="Straight Connector 149">
              <a:extLst>
                <a:ext uri="{FF2B5EF4-FFF2-40B4-BE49-F238E27FC236}">
                  <a16:creationId xmlns:a16="http://schemas.microsoft.com/office/drawing/2014/main" id="{CA17B804-3CAB-4376-AD2F-F55D0E1F3C42}"/>
                </a:ext>
              </a:extLst>
            </p:cNvPr>
            <p:cNvCxnSpPr>
              <a:cxnSpLocks/>
            </p:cNvCxnSpPr>
            <p:nvPr/>
          </p:nvCxnSpPr>
          <p:spPr bwMode="auto">
            <a:xfrm>
              <a:off x="1343472" y="1255259"/>
              <a:ext cx="0" cy="403147"/>
            </a:xfrm>
            <a:prstGeom prst="line">
              <a:avLst/>
            </a:prstGeom>
            <a:noFill/>
            <a:ln w="19050" cap="flat" cmpd="sng" algn="ctr">
              <a:solidFill>
                <a:srgbClr val="00B050"/>
              </a:solidFill>
              <a:prstDash val="solid"/>
              <a:round/>
              <a:headEnd type="none" w="med" len="med"/>
              <a:tailEnd type="none" w="med" len="med"/>
            </a:ln>
            <a:effectLst/>
          </p:spPr>
        </p:cxnSp>
        <p:cxnSp>
          <p:nvCxnSpPr>
            <p:cNvPr id="151" name="Straight Arrow Connector 150">
              <a:extLst>
                <a:ext uri="{FF2B5EF4-FFF2-40B4-BE49-F238E27FC236}">
                  <a16:creationId xmlns:a16="http://schemas.microsoft.com/office/drawing/2014/main" id="{37BF00E4-6DE5-444D-A1A6-C31D4EAF7448}"/>
                </a:ext>
              </a:extLst>
            </p:cNvPr>
            <p:cNvCxnSpPr>
              <a:cxnSpLocks/>
            </p:cNvCxnSpPr>
            <p:nvPr/>
          </p:nvCxnSpPr>
          <p:spPr bwMode="auto">
            <a:xfrm>
              <a:off x="1343472" y="1659184"/>
              <a:ext cx="2592288" cy="0"/>
            </a:xfrm>
            <a:prstGeom prst="straightConnector1">
              <a:avLst/>
            </a:prstGeom>
            <a:noFill/>
            <a:ln w="19050" cap="flat" cmpd="sng" algn="ctr">
              <a:solidFill>
                <a:srgbClr val="00B050"/>
              </a:solidFill>
              <a:prstDash val="solid"/>
              <a:round/>
              <a:headEnd type="none" w="med" len="med"/>
              <a:tailEnd type="triangle"/>
            </a:ln>
            <a:effectLst/>
          </p:spPr>
        </p:cxnSp>
        <p:sp>
          <p:nvSpPr>
            <p:cNvPr id="152" name="TextBox 151">
              <a:extLst>
                <a:ext uri="{FF2B5EF4-FFF2-40B4-BE49-F238E27FC236}">
                  <a16:creationId xmlns:a16="http://schemas.microsoft.com/office/drawing/2014/main" id="{20DE6EAD-4D7C-48AD-B4B9-E825F6DE1B82}"/>
                </a:ext>
              </a:extLst>
            </p:cNvPr>
            <p:cNvSpPr txBox="1"/>
            <p:nvPr/>
          </p:nvSpPr>
          <p:spPr>
            <a:xfrm>
              <a:off x="3826886" y="1452699"/>
              <a:ext cx="432048" cy="369332"/>
            </a:xfrm>
            <a:prstGeom prst="rect">
              <a:avLst/>
            </a:prstGeom>
            <a:noFill/>
          </p:spPr>
          <p:txBody>
            <a:bodyPr wrap="square">
              <a:spAutoFit/>
            </a:bodyPr>
            <a:lstStyle/>
            <a:p>
              <a:r>
                <a:rPr lang="en-US" b="1" i="0" dirty="0">
                  <a:solidFill>
                    <a:srgbClr val="202124"/>
                  </a:solidFill>
                  <a:effectLst/>
                  <a:latin typeface="arial" panose="020B0604020202020204" pitchFamily="34" charset="0"/>
                </a:rPr>
                <a:t>⊕</a:t>
              </a:r>
              <a:endParaRPr lang="en-US" dirty="0"/>
            </a:p>
          </p:txBody>
        </p:sp>
        <p:cxnSp>
          <p:nvCxnSpPr>
            <p:cNvPr id="153" name="Straight Arrow Connector 152">
              <a:extLst>
                <a:ext uri="{FF2B5EF4-FFF2-40B4-BE49-F238E27FC236}">
                  <a16:creationId xmlns:a16="http://schemas.microsoft.com/office/drawing/2014/main" id="{29A3FDCB-3493-44E3-928D-670A91E7183E}"/>
                </a:ext>
              </a:extLst>
            </p:cNvPr>
            <p:cNvCxnSpPr>
              <a:cxnSpLocks/>
            </p:cNvCxnSpPr>
            <p:nvPr/>
          </p:nvCxnSpPr>
          <p:spPr bwMode="auto">
            <a:xfrm flipV="1">
              <a:off x="3538751" y="1741463"/>
              <a:ext cx="396146" cy="535409"/>
            </a:xfrm>
            <a:prstGeom prst="straightConnector1">
              <a:avLst/>
            </a:prstGeom>
            <a:noFill/>
            <a:ln w="19050" cap="flat" cmpd="sng" algn="ctr">
              <a:solidFill>
                <a:srgbClr val="FF0000"/>
              </a:solidFill>
              <a:prstDash val="solid"/>
              <a:round/>
              <a:headEnd type="none" w="med" len="med"/>
              <a:tailEnd type="triangle"/>
            </a:ln>
            <a:effectLst/>
          </p:spPr>
        </p:cxnSp>
        <p:cxnSp>
          <p:nvCxnSpPr>
            <p:cNvPr id="154" name="Straight Arrow Connector 153">
              <a:extLst>
                <a:ext uri="{FF2B5EF4-FFF2-40B4-BE49-F238E27FC236}">
                  <a16:creationId xmlns:a16="http://schemas.microsoft.com/office/drawing/2014/main" id="{9B01938B-D696-44BB-A619-22F5821C7BDC}"/>
                </a:ext>
              </a:extLst>
            </p:cNvPr>
            <p:cNvCxnSpPr>
              <a:cxnSpLocks/>
            </p:cNvCxnSpPr>
            <p:nvPr/>
          </p:nvCxnSpPr>
          <p:spPr bwMode="auto">
            <a:xfrm>
              <a:off x="4023454" y="1822031"/>
              <a:ext cx="0" cy="415605"/>
            </a:xfrm>
            <a:prstGeom prst="straightConnector1">
              <a:avLst/>
            </a:prstGeom>
            <a:noFill/>
            <a:ln w="38100" cap="flat" cmpd="sng" algn="ctr">
              <a:solidFill>
                <a:srgbClr val="0070C0"/>
              </a:solidFill>
              <a:prstDash val="solid"/>
              <a:round/>
              <a:headEnd type="none" w="med" len="med"/>
              <a:tailEnd type="triangle"/>
            </a:ln>
            <a:effectLst/>
          </p:spPr>
        </p:cxnSp>
      </p:grpSp>
      <p:grpSp>
        <p:nvGrpSpPr>
          <p:cNvPr id="155" name="Group 154">
            <a:extLst>
              <a:ext uri="{FF2B5EF4-FFF2-40B4-BE49-F238E27FC236}">
                <a16:creationId xmlns:a16="http://schemas.microsoft.com/office/drawing/2014/main" id="{3C3EDA9C-1C37-4DA1-9101-4C5BFF3550DD}"/>
              </a:ext>
            </a:extLst>
          </p:cNvPr>
          <p:cNvGrpSpPr/>
          <p:nvPr/>
        </p:nvGrpSpPr>
        <p:grpSpPr>
          <a:xfrm>
            <a:off x="7644171" y="4848090"/>
            <a:ext cx="2916325" cy="1021614"/>
            <a:chOff x="1342609" y="1255259"/>
            <a:chExt cx="2916325" cy="1021614"/>
          </a:xfrm>
        </p:grpSpPr>
        <p:cxnSp>
          <p:nvCxnSpPr>
            <p:cNvPr id="156" name="Straight Connector 155">
              <a:extLst>
                <a:ext uri="{FF2B5EF4-FFF2-40B4-BE49-F238E27FC236}">
                  <a16:creationId xmlns:a16="http://schemas.microsoft.com/office/drawing/2014/main" id="{7C50A290-806D-4011-9A05-733F8560C689}"/>
                </a:ext>
              </a:extLst>
            </p:cNvPr>
            <p:cNvCxnSpPr>
              <a:cxnSpLocks/>
            </p:cNvCxnSpPr>
            <p:nvPr/>
          </p:nvCxnSpPr>
          <p:spPr bwMode="auto">
            <a:xfrm>
              <a:off x="1343472" y="1255259"/>
              <a:ext cx="0" cy="197440"/>
            </a:xfrm>
            <a:prstGeom prst="line">
              <a:avLst/>
            </a:prstGeom>
            <a:noFill/>
            <a:ln w="19050" cap="flat" cmpd="sng" algn="ctr">
              <a:solidFill>
                <a:srgbClr val="00B050"/>
              </a:solidFill>
              <a:prstDash val="solid"/>
              <a:round/>
              <a:headEnd type="none" w="med" len="med"/>
              <a:tailEnd type="none" w="med" len="med"/>
            </a:ln>
            <a:effectLst/>
          </p:spPr>
        </p:cxnSp>
        <p:cxnSp>
          <p:nvCxnSpPr>
            <p:cNvPr id="157" name="Straight Arrow Connector 156">
              <a:extLst>
                <a:ext uri="{FF2B5EF4-FFF2-40B4-BE49-F238E27FC236}">
                  <a16:creationId xmlns:a16="http://schemas.microsoft.com/office/drawing/2014/main" id="{D8BEEE2F-2432-4277-BA3D-43A36A82D6A1}"/>
                </a:ext>
              </a:extLst>
            </p:cNvPr>
            <p:cNvCxnSpPr>
              <a:cxnSpLocks/>
            </p:cNvCxnSpPr>
            <p:nvPr/>
          </p:nvCxnSpPr>
          <p:spPr bwMode="auto">
            <a:xfrm>
              <a:off x="1342609" y="1452699"/>
              <a:ext cx="2592288" cy="0"/>
            </a:xfrm>
            <a:prstGeom prst="straightConnector1">
              <a:avLst/>
            </a:prstGeom>
            <a:noFill/>
            <a:ln w="19050" cap="flat" cmpd="sng" algn="ctr">
              <a:solidFill>
                <a:srgbClr val="00B050"/>
              </a:solidFill>
              <a:prstDash val="solid"/>
              <a:round/>
              <a:headEnd type="none" w="med" len="med"/>
              <a:tailEnd type="triangle"/>
            </a:ln>
            <a:effectLst/>
          </p:spPr>
        </p:cxnSp>
        <p:sp>
          <p:nvSpPr>
            <p:cNvPr id="158" name="TextBox 157">
              <a:extLst>
                <a:ext uri="{FF2B5EF4-FFF2-40B4-BE49-F238E27FC236}">
                  <a16:creationId xmlns:a16="http://schemas.microsoft.com/office/drawing/2014/main" id="{08389718-D2FC-4195-A053-C4D7F0A174F8}"/>
                </a:ext>
              </a:extLst>
            </p:cNvPr>
            <p:cNvSpPr txBox="1"/>
            <p:nvPr/>
          </p:nvSpPr>
          <p:spPr>
            <a:xfrm>
              <a:off x="3826886" y="1255259"/>
              <a:ext cx="432048" cy="369332"/>
            </a:xfrm>
            <a:prstGeom prst="rect">
              <a:avLst/>
            </a:prstGeom>
            <a:noFill/>
          </p:spPr>
          <p:txBody>
            <a:bodyPr wrap="square">
              <a:spAutoFit/>
            </a:bodyPr>
            <a:lstStyle/>
            <a:p>
              <a:r>
                <a:rPr lang="en-US" b="1" i="0" dirty="0">
                  <a:solidFill>
                    <a:srgbClr val="202124"/>
                  </a:solidFill>
                  <a:effectLst/>
                  <a:latin typeface="arial" panose="020B0604020202020204" pitchFamily="34" charset="0"/>
                </a:rPr>
                <a:t>⊕</a:t>
              </a:r>
              <a:endParaRPr lang="en-US" dirty="0"/>
            </a:p>
          </p:txBody>
        </p:sp>
        <p:cxnSp>
          <p:nvCxnSpPr>
            <p:cNvPr id="159" name="Straight Arrow Connector 158">
              <a:extLst>
                <a:ext uri="{FF2B5EF4-FFF2-40B4-BE49-F238E27FC236}">
                  <a16:creationId xmlns:a16="http://schemas.microsoft.com/office/drawing/2014/main" id="{583B3716-C3CE-4A13-A923-F8F1A282DE6B}"/>
                </a:ext>
              </a:extLst>
            </p:cNvPr>
            <p:cNvCxnSpPr>
              <a:cxnSpLocks/>
            </p:cNvCxnSpPr>
            <p:nvPr/>
          </p:nvCxnSpPr>
          <p:spPr bwMode="auto">
            <a:xfrm flipV="1">
              <a:off x="3538751" y="1541552"/>
              <a:ext cx="394719" cy="735321"/>
            </a:xfrm>
            <a:prstGeom prst="straightConnector1">
              <a:avLst/>
            </a:prstGeom>
            <a:noFill/>
            <a:ln w="19050" cap="flat" cmpd="sng" algn="ctr">
              <a:solidFill>
                <a:srgbClr val="FF0000"/>
              </a:solidFill>
              <a:prstDash val="solid"/>
              <a:round/>
              <a:headEnd type="none" w="med" len="med"/>
              <a:tailEnd type="triangle"/>
            </a:ln>
            <a:effectLst/>
          </p:spPr>
        </p:cxnSp>
        <p:cxnSp>
          <p:nvCxnSpPr>
            <p:cNvPr id="160" name="Straight Arrow Connector 159">
              <a:extLst>
                <a:ext uri="{FF2B5EF4-FFF2-40B4-BE49-F238E27FC236}">
                  <a16:creationId xmlns:a16="http://schemas.microsoft.com/office/drawing/2014/main" id="{6EBAF179-8978-42E3-8E79-DE2770175225}"/>
                </a:ext>
              </a:extLst>
            </p:cNvPr>
            <p:cNvCxnSpPr>
              <a:cxnSpLocks/>
              <a:stCxn id="158" idx="2"/>
            </p:cNvCxnSpPr>
            <p:nvPr/>
          </p:nvCxnSpPr>
          <p:spPr bwMode="auto">
            <a:xfrm>
              <a:off x="4042910" y="1624591"/>
              <a:ext cx="0" cy="638780"/>
            </a:xfrm>
            <a:prstGeom prst="straightConnector1">
              <a:avLst/>
            </a:prstGeom>
            <a:noFill/>
            <a:ln w="38100" cap="flat" cmpd="sng" algn="ctr">
              <a:solidFill>
                <a:srgbClr val="0070C0"/>
              </a:solidFill>
              <a:prstDash val="solid"/>
              <a:round/>
              <a:headEnd type="none" w="med" len="med"/>
              <a:tailEnd type="triangle"/>
            </a:ln>
            <a:effectLst/>
          </p:spPr>
        </p:cxnSp>
      </p:grpSp>
      <p:sp>
        <p:nvSpPr>
          <p:cNvPr id="161" name="TextBox 160">
            <a:extLst>
              <a:ext uri="{FF2B5EF4-FFF2-40B4-BE49-F238E27FC236}">
                <a16:creationId xmlns:a16="http://schemas.microsoft.com/office/drawing/2014/main" id="{2D155318-A8CB-46E1-9AF8-038A0676B6A4}"/>
              </a:ext>
            </a:extLst>
          </p:cNvPr>
          <p:cNvSpPr txBox="1"/>
          <p:nvPr/>
        </p:nvSpPr>
        <p:spPr>
          <a:xfrm>
            <a:off x="6560533" y="3972814"/>
            <a:ext cx="684075" cy="769441"/>
          </a:xfrm>
          <a:prstGeom prst="rect">
            <a:avLst/>
          </a:prstGeom>
          <a:noFill/>
        </p:spPr>
        <p:txBody>
          <a:bodyPr wrap="square" rtlCol="0">
            <a:spAutoFit/>
          </a:bodyPr>
          <a:lstStyle/>
          <a:p>
            <a:r>
              <a:rPr lang="en-US" sz="4400" b="1" dirty="0">
                <a:solidFill>
                  <a:srgbClr val="0070C0"/>
                </a:solidFill>
                <a:latin typeface="Times New Roman" panose="02020603050405020304" pitchFamily="18" charset="0"/>
                <a:cs typeface="Times New Roman" panose="02020603050405020304" pitchFamily="18" charset="0"/>
              </a:rPr>
              <a:t>⁞</a:t>
            </a:r>
            <a:endParaRPr lang="en-US" sz="4400" b="1" dirty="0">
              <a:solidFill>
                <a:srgbClr val="0070C0"/>
              </a:solidFill>
            </a:endParaRPr>
          </a:p>
        </p:txBody>
      </p:sp>
      <p:sp>
        <p:nvSpPr>
          <p:cNvPr id="162" name="TextBox 161">
            <a:extLst>
              <a:ext uri="{FF2B5EF4-FFF2-40B4-BE49-F238E27FC236}">
                <a16:creationId xmlns:a16="http://schemas.microsoft.com/office/drawing/2014/main" id="{7EA5924A-EC6D-45B4-B07C-A6253C7F8458}"/>
              </a:ext>
            </a:extLst>
          </p:cNvPr>
          <p:cNvSpPr txBox="1"/>
          <p:nvPr/>
        </p:nvSpPr>
        <p:spPr>
          <a:xfrm>
            <a:off x="897055" y="560485"/>
            <a:ext cx="1415772" cy="369332"/>
          </a:xfrm>
          <a:prstGeom prst="rect">
            <a:avLst/>
          </a:prstGeom>
          <a:noFill/>
        </p:spPr>
        <p:txBody>
          <a:bodyPr wrap="none" rtlCol="0">
            <a:spAutoFit/>
          </a:bodyPr>
          <a:lstStyle/>
          <a:p>
            <a:r>
              <a:rPr lang="en-US"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Round 0 Key</a:t>
            </a:r>
          </a:p>
        </p:txBody>
      </p:sp>
      <p:sp>
        <p:nvSpPr>
          <p:cNvPr id="164" name="TextBox 163">
            <a:extLst>
              <a:ext uri="{FF2B5EF4-FFF2-40B4-BE49-F238E27FC236}">
                <a16:creationId xmlns:a16="http://schemas.microsoft.com/office/drawing/2014/main" id="{1570FBF0-522D-4A11-A854-1CFF04B3E65C}"/>
              </a:ext>
            </a:extLst>
          </p:cNvPr>
          <p:cNvSpPr txBox="1"/>
          <p:nvPr/>
        </p:nvSpPr>
        <p:spPr>
          <a:xfrm>
            <a:off x="1613656" y="2311175"/>
            <a:ext cx="1582024" cy="369332"/>
          </a:xfrm>
          <a:prstGeom prst="rect">
            <a:avLst/>
          </a:prstGeom>
          <a:noFill/>
        </p:spPr>
        <p:txBody>
          <a:bodyPr wrap="square">
            <a:spAutoFit/>
          </a:bodyPr>
          <a:lstStyle/>
          <a:p>
            <a:r>
              <a:rPr lang="en-US"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Round 1 Key</a:t>
            </a:r>
          </a:p>
        </p:txBody>
      </p:sp>
      <p:sp>
        <p:nvSpPr>
          <p:cNvPr id="165" name="TextBox 164">
            <a:extLst>
              <a:ext uri="{FF2B5EF4-FFF2-40B4-BE49-F238E27FC236}">
                <a16:creationId xmlns:a16="http://schemas.microsoft.com/office/drawing/2014/main" id="{814B1865-0B9E-4AC3-A9DF-4D412F406CC2}"/>
              </a:ext>
            </a:extLst>
          </p:cNvPr>
          <p:cNvSpPr txBox="1"/>
          <p:nvPr/>
        </p:nvSpPr>
        <p:spPr>
          <a:xfrm>
            <a:off x="6310357" y="5890653"/>
            <a:ext cx="1868502" cy="369332"/>
          </a:xfrm>
          <a:prstGeom prst="rect">
            <a:avLst/>
          </a:prstGeom>
          <a:noFill/>
        </p:spPr>
        <p:txBody>
          <a:bodyPr wrap="square">
            <a:spAutoFit/>
          </a:bodyPr>
          <a:lstStyle/>
          <a:p>
            <a:r>
              <a:rPr lang="en-US"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Round 10 Key</a:t>
            </a:r>
          </a:p>
        </p:txBody>
      </p:sp>
      <p:sp>
        <p:nvSpPr>
          <p:cNvPr id="166" name="TextBox 165">
            <a:extLst>
              <a:ext uri="{FF2B5EF4-FFF2-40B4-BE49-F238E27FC236}">
                <a16:creationId xmlns:a16="http://schemas.microsoft.com/office/drawing/2014/main" id="{667B98E1-5428-405C-91DF-C42B9D6E1335}"/>
              </a:ext>
            </a:extLst>
          </p:cNvPr>
          <p:cNvSpPr txBox="1"/>
          <p:nvPr/>
        </p:nvSpPr>
        <p:spPr>
          <a:xfrm>
            <a:off x="4147517" y="3663217"/>
            <a:ext cx="1582024" cy="369332"/>
          </a:xfrm>
          <a:prstGeom prst="rect">
            <a:avLst/>
          </a:prstGeom>
          <a:noFill/>
        </p:spPr>
        <p:txBody>
          <a:bodyPr wrap="square">
            <a:spAutoFit/>
          </a:bodyPr>
          <a:lstStyle/>
          <a:p>
            <a:r>
              <a:rPr lang="en-US"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Round 2 Key</a:t>
            </a:r>
          </a:p>
        </p:txBody>
      </p:sp>
    </p:spTree>
    <p:extLst>
      <p:ext uri="{BB962C8B-B14F-4D97-AF65-F5344CB8AC3E}">
        <p14:creationId xmlns:p14="http://schemas.microsoft.com/office/powerpoint/2010/main" val="2762594376"/>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A2C4-BB58-46E0-843D-2992AD79760B}"/>
              </a:ext>
            </a:extLst>
          </p:cNvPr>
          <p:cNvSpPr>
            <a:spLocks noGrp="1"/>
          </p:cNvSpPr>
          <p:nvPr>
            <p:ph type="title"/>
          </p:nvPr>
        </p:nvSpPr>
        <p:spPr>
          <a:xfrm>
            <a:off x="3192329" y="2081554"/>
            <a:ext cx="3498956" cy="296233"/>
          </a:xfrm>
          <a:solidFill>
            <a:srgbClr val="FFFF00"/>
          </a:solidFill>
        </p:spPr>
        <p:txBody>
          <a:bodyPr/>
          <a:lstStyle/>
          <a:p>
            <a:r>
              <a:rPr lang="en-US" sz="2000" dirty="0">
                <a:solidFill>
                  <a:srgbClr val="00B050"/>
                </a:solidFill>
              </a:rPr>
              <a:t>G function Calculation</a:t>
            </a:r>
          </a:p>
        </p:txBody>
      </p:sp>
      <p:sp>
        <p:nvSpPr>
          <p:cNvPr id="4" name="Slide Number Placeholder 3">
            <a:extLst>
              <a:ext uri="{FF2B5EF4-FFF2-40B4-BE49-F238E27FC236}">
                <a16:creationId xmlns:a16="http://schemas.microsoft.com/office/drawing/2014/main" id="{742D2415-52E2-466B-B370-F46CBF6DB112}"/>
              </a:ext>
            </a:extLst>
          </p:cNvPr>
          <p:cNvSpPr>
            <a:spLocks noGrp="1"/>
          </p:cNvSpPr>
          <p:nvPr>
            <p:ph type="sldNum" sz="quarter" idx="10"/>
          </p:nvPr>
        </p:nvSpPr>
        <p:spPr>
          <a:xfrm>
            <a:off x="2441" y="6930878"/>
            <a:ext cx="673100" cy="215900"/>
          </a:xfrm>
        </p:spPr>
        <p:txBody>
          <a:bodyPr/>
          <a:lstStyle/>
          <a:p>
            <a:fld id="{237CFEF7-788F-4075-A3E8-ECA31F617BA2}" type="slidenum">
              <a:rPr lang="de-DE" altLang="en-US" smtClean="0"/>
              <a:pPr/>
              <a:t>35</a:t>
            </a:fld>
            <a:r>
              <a:rPr lang="de-DE" altLang="en-US"/>
              <a:t>/28</a:t>
            </a:r>
          </a:p>
        </p:txBody>
      </p:sp>
      <p:grpSp>
        <p:nvGrpSpPr>
          <p:cNvPr id="7" name="Group 6">
            <a:extLst>
              <a:ext uri="{FF2B5EF4-FFF2-40B4-BE49-F238E27FC236}">
                <a16:creationId xmlns:a16="http://schemas.microsoft.com/office/drawing/2014/main" id="{30754E2D-87CF-4139-A38E-B3F1A2F394DC}"/>
              </a:ext>
            </a:extLst>
          </p:cNvPr>
          <p:cNvGrpSpPr/>
          <p:nvPr/>
        </p:nvGrpSpPr>
        <p:grpSpPr>
          <a:xfrm>
            <a:off x="569539" y="2686739"/>
            <a:ext cx="2520280" cy="1518660"/>
            <a:chOff x="4727848" y="4358612"/>
            <a:chExt cx="2520280" cy="151866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173AA06-C55C-408B-8C2F-FA06EF1B3C30}"/>
                    </a:ext>
                  </a:extLst>
                </p:cNvPr>
                <p:cNvSpPr txBox="1"/>
                <p:nvPr/>
              </p:nvSpPr>
              <p:spPr>
                <a:xfrm>
                  <a:off x="4727848" y="4724505"/>
                  <a:ext cx="2351028" cy="1020472"/>
                </a:xfrm>
                <a:prstGeom prst="rect">
                  <a:avLst/>
                </a:prstGeom>
                <a:noFill/>
              </p:spPr>
              <p:txBody>
                <a:bodyPr wrap="none" lIns="0" tIns="0" rIns="0" bIns="0" rtlCol="0">
                  <a:spAutoFit/>
                </a:bodyPr>
                <a:lstStyle/>
                <a:p>
                  <a:r>
                    <a:rPr lang="en-US" dirty="0"/>
                    <a:t>K</a:t>
                  </a:r>
                  <a14:m>
                    <m:oMath xmlns:m="http://schemas.openxmlformats.org/officeDocument/2006/math">
                      <m:r>
                        <a:rPr lang="en-US"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7</m:t>
                                </m:r>
                                <m:r>
                                  <a:rPr lang="en-US" b="0" i="1" smtClean="0">
                                    <a:latin typeface="Cambria Math" panose="02040503050406030204" pitchFamily="18" charset="0"/>
                                  </a:rPr>
                                  <m:t>7</m:t>
                                </m:r>
                              </m:e>
                              <m:e>
                                <m:r>
                                  <a:rPr lang="en-US" b="0" i="1" smtClean="0">
                                    <a:latin typeface="Cambria Math" panose="02040503050406030204" pitchFamily="18" charset="0"/>
                                  </a:rPr>
                                  <m:t>76</m:t>
                                </m:r>
                              </m:e>
                              <m:e>
                                <m:r>
                                  <a:rPr lang="en-US" b="0" i="1" smtClean="0">
                                    <a:latin typeface="Cambria Math" panose="02040503050406030204" pitchFamily="18" charset="0"/>
                                  </a:rPr>
                                  <m:t>6</m:t>
                                </m:r>
                                <m:r>
                                  <a:rPr lang="en-US" b="0" i="1" smtClean="0">
                                    <a:latin typeface="Cambria Math" panose="02040503050406030204" pitchFamily="18" charset="0"/>
                                  </a:rPr>
                                  <m:t>𝐸</m:t>
                                </m:r>
                              </m:e>
                              <m:e>
                                <m:r>
                                  <a:rPr lang="en-US" b="0" i="1" smtClean="0">
                                    <a:latin typeface="Cambria Math" panose="02040503050406030204" pitchFamily="18" charset="0"/>
                                  </a:rPr>
                                  <m:t>64</m:t>
                                </m:r>
                              </m:e>
                            </m:mr>
                            <m:mr>
                              <m:e>
                                <m:r>
                                  <a:rPr lang="en-US" b="0" i="1" smtClean="0">
                                    <a:latin typeface="Cambria Math" panose="02040503050406030204" pitchFamily="18" charset="0"/>
                                  </a:rPr>
                                  <m:t>65</m:t>
                                </m:r>
                              </m:e>
                              <m:e>
                                <m:r>
                                  <a:rPr lang="en-US" b="0" i="1" smtClean="0">
                                    <a:latin typeface="Cambria Math" panose="02040503050406030204" pitchFamily="18" charset="0"/>
                                  </a:rPr>
                                  <m:t>65</m:t>
                                </m:r>
                              </m:e>
                              <m:e>
                                <m:r>
                                  <a:rPr lang="en-US" b="0" i="1" smtClean="0">
                                    <a:latin typeface="Cambria Math" panose="02040503050406030204" pitchFamily="18" charset="0"/>
                                  </a:rPr>
                                  <m:t>67</m:t>
                                </m:r>
                              </m:e>
                              <m:e>
                                <m:r>
                                  <a:rPr lang="en-US" b="0" i="1" smtClean="0">
                                    <a:latin typeface="Cambria Math" panose="02040503050406030204" pitchFamily="18" charset="0"/>
                                  </a:rPr>
                                  <m:t>65</m:t>
                                </m:r>
                              </m:e>
                            </m:mr>
                            <m:mr>
                              <m:e>
                                <m:r>
                                  <a:rPr lang="en-US" b="0" i="1" smtClean="0">
                                    <a:latin typeface="Cambria Math" panose="02040503050406030204" pitchFamily="18" charset="0"/>
                                  </a:rPr>
                                  <m:t>6</m:t>
                                </m:r>
                                <m:r>
                                  <a:rPr lang="en-US" b="0" i="1" smtClean="0">
                                    <a:latin typeface="Cambria Math" panose="02040503050406030204" pitchFamily="18" charset="0"/>
                                  </a:rPr>
                                  <m:t>𝐶</m:t>
                                </m:r>
                              </m:e>
                              <m:e>
                                <m:r>
                                  <a:rPr lang="en-US" b="0" i="1" smtClean="0">
                                    <a:latin typeface="Cambria Math" panose="02040503050406030204" pitchFamily="18" charset="0"/>
                                  </a:rPr>
                                  <m:t>62</m:t>
                                </m:r>
                              </m:e>
                              <m:e>
                                <m:r>
                                  <a:rPr lang="en-US" b="0" i="1" smtClean="0">
                                    <a:latin typeface="Cambria Math" panose="02040503050406030204" pitchFamily="18" charset="0"/>
                                  </a:rPr>
                                  <m:t>6</m:t>
                                </m:r>
                                <m:r>
                                  <a:rPr lang="en-US" b="0" i="1" smtClean="0">
                                    <a:latin typeface="Cambria Math" panose="02040503050406030204" pitchFamily="18" charset="0"/>
                                  </a:rPr>
                                  <m:t>𝐶</m:t>
                                </m:r>
                              </m:e>
                              <m:e>
                                <m:r>
                                  <a:rPr lang="en-US" b="0" i="1" smtClean="0">
                                    <a:latin typeface="Cambria Math" panose="02040503050406030204" pitchFamily="18" charset="0"/>
                                  </a:rPr>
                                  <m:t>73</m:t>
                                </m:r>
                              </m:e>
                            </m:mr>
                            <m:mr>
                              <m:e>
                                <m:r>
                                  <a:rPr lang="en-US" b="0" i="1" smtClean="0">
                                    <a:latin typeface="Cambria Math" panose="02040503050406030204" pitchFamily="18" charset="0"/>
                                  </a:rPr>
                                  <m:t>6</m:t>
                                </m:r>
                                <m:r>
                                  <a:rPr lang="en-US" b="0" i="1" smtClean="0">
                                    <a:latin typeface="Cambria Math" panose="02040503050406030204" pitchFamily="18" charset="0"/>
                                  </a:rPr>
                                  <m:t>𝐹</m:t>
                                </m:r>
                              </m:e>
                              <m:e>
                                <m:r>
                                  <a:rPr lang="en-US" b="0" i="1" smtClean="0">
                                    <a:latin typeface="Cambria Math" panose="02040503050406030204" pitchFamily="18" charset="0"/>
                                  </a:rPr>
                                  <m:t>31</m:t>
                                </m:r>
                              </m:e>
                              <m:e>
                                <m:r>
                                  <a:rPr lang="en-US" b="0" i="1" smtClean="0">
                                    <a:latin typeface="Cambria Math" panose="02040503050406030204" pitchFamily="18" charset="0"/>
                                  </a:rPr>
                                  <m:t>61</m:t>
                                </m:r>
                              </m:e>
                              <m:e>
                                <m:r>
                                  <a:rPr lang="en-US" b="0" i="1" smtClean="0">
                                    <a:latin typeface="Cambria Math" panose="02040503050406030204" pitchFamily="18" charset="0"/>
                                  </a:rPr>
                                  <m:t>68</m:t>
                                </m:r>
                              </m:e>
                            </m:mr>
                          </m:m>
                        </m:e>
                      </m:d>
                    </m:oMath>
                  </a14:m>
                  <a:endParaRPr lang="en-US" dirty="0"/>
                </a:p>
              </p:txBody>
            </p:sp>
          </mc:Choice>
          <mc:Fallback xmlns="">
            <p:sp>
              <p:nvSpPr>
                <p:cNvPr id="8" name="TextBox 7">
                  <a:extLst>
                    <a:ext uri="{FF2B5EF4-FFF2-40B4-BE49-F238E27FC236}">
                      <a16:creationId xmlns:a16="http://schemas.microsoft.com/office/drawing/2014/main" id="{A173AA06-C55C-408B-8C2F-FA06EF1B3C30}"/>
                    </a:ext>
                  </a:extLst>
                </p:cNvPr>
                <p:cNvSpPr txBox="1">
                  <a:spLocks noRot="1" noChangeAspect="1" noMove="1" noResize="1" noEditPoints="1" noAdjustHandles="1" noChangeArrowheads="1" noChangeShapeType="1" noTextEdit="1"/>
                </p:cNvSpPr>
                <p:nvPr/>
              </p:nvSpPr>
              <p:spPr>
                <a:xfrm>
                  <a:off x="4727848" y="4724505"/>
                  <a:ext cx="2351028" cy="1020472"/>
                </a:xfrm>
                <a:prstGeom prst="rect">
                  <a:avLst/>
                </a:prstGeom>
                <a:blipFill>
                  <a:blip r:embed="rId2"/>
                  <a:stretch>
                    <a:fillRect l="-5959"/>
                  </a:stretch>
                </a:blipFill>
              </p:spPr>
              <p:txBody>
                <a:bodyPr/>
                <a:lstStyle/>
                <a:p>
                  <a:r>
                    <a:rPr lang="en-US">
                      <a:noFill/>
                    </a:rPr>
                    <a:t> </a:t>
                  </a:r>
                </a:p>
              </p:txBody>
            </p:sp>
          </mc:Fallback>
        </mc:AlternateContent>
        <p:grpSp>
          <p:nvGrpSpPr>
            <p:cNvPr id="9" name="Group 8">
              <a:extLst>
                <a:ext uri="{FF2B5EF4-FFF2-40B4-BE49-F238E27FC236}">
                  <a16:creationId xmlns:a16="http://schemas.microsoft.com/office/drawing/2014/main" id="{73A337D4-0A2A-49C8-B284-E6D01660B237}"/>
                </a:ext>
              </a:extLst>
            </p:cNvPr>
            <p:cNvGrpSpPr/>
            <p:nvPr/>
          </p:nvGrpSpPr>
          <p:grpSpPr>
            <a:xfrm>
              <a:off x="5087888" y="4358612"/>
              <a:ext cx="2160240" cy="1518660"/>
              <a:chOff x="5087888" y="4358612"/>
              <a:chExt cx="2160240" cy="1518660"/>
            </a:xfrm>
          </p:grpSpPr>
          <p:sp>
            <p:nvSpPr>
              <p:cNvPr id="10" name="TextBox 9">
                <a:extLst>
                  <a:ext uri="{FF2B5EF4-FFF2-40B4-BE49-F238E27FC236}">
                    <a16:creationId xmlns:a16="http://schemas.microsoft.com/office/drawing/2014/main" id="{9A5AB7E7-370C-4A00-8985-29B4E59CF330}"/>
                  </a:ext>
                </a:extLst>
              </p:cNvPr>
              <p:cNvSpPr txBox="1"/>
              <p:nvPr/>
            </p:nvSpPr>
            <p:spPr>
              <a:xfrm>
                <a:off x="5087888" y="4358612"/>
                <a:ext cx="2160240" cy="369332"/>
              </a:xfrm>
              <a:prstGeom prst="rect">
                <a:avLst/>
              </a:prstGeom>
              <a:noFill/>
            </p:spPr>
            <p:txBody>
              <a:bodyPr wrap="square" rtlCol="0">
                <a:spAutoFit/>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W0    W1   W2   W3</a:t>
                </a:r>
              </a:p>
            </p:txBody>
          </p:sp>
          <p:cxnSp>
            <p:nvCxnSpPr>
              <p:cNvPr id="11" name="Straight Connector 10">
                <a:extLst>
                  <a:ext uri="{FF2B5EF4-FFF2-40B4-BE49-F238E27FC236}">
                    <a16:creationId xmlns:a16="http://schemas.microsoft.com/office/drawing/2014/main" id="{2970CDF4-06A5-4080-BDEC-275E6737D875}"/>
                  </a:ext>
                </a:extLst>
              </p:cNvPr>
              <p:cNvCxnSpPr>
                <a:cxnSpLocks/>
              </p:cNvCxnSpPr>
              <p:nvPr/>
            </p:nvCxnSpPr>
            <p:spPr bwMode="auto">
              <a:xfrm>
                <a:off x="5591944" y="4430620"/>
                <a:ext cx="0" cy="1446652"/>
              </a:xfrm>
              <a:prstGeom prst="line">
                <a:avLst/>
              </a:prstGeom>
              <a:noFill/>
              <a:ln w="9525" cap="flat" cmpd="sng" algn="ctr">
                <a:solidFill>
                  <a:schemeClr val="accent2"/>
                </a:solidFill>
                <a:prstDash val="solid"/>
                <a:round/>
                <a:headEnd type="none" w="med" len="med"/>
                <a:tailEnd type="none" w="med" len="med"/>
              </a:ln>
              <a:effectLst/>
            </p:spPr>
          </p:cxnSp>
          <p:cxnSp>
            <p:nvCxnSpPr>
              <p:cNvPr id="12" name="Straight Connector 11">
                <a:extLst>
                  <a:ext uri="{FF2B5EF4-FFF2-40B4-BE49-F238E27FC236}">
                    <a16:creationId xmlns:a16="http://schemas.microsoft.com/office/drawing/2014/main" id="{ED21F890-A8CE-4202-BD8B-859229CC4CF7}"/>
                  </a:ext>
                </a:extLst>
              </p:cNvPr>
              <p:cNvCxnSpPr>
                <a:cxnSpLocks/>
              </p:cNvCxnSpPr>
              <p:nvPr/>
            </p:nvCxnSpPr>
            <p:spPr bwMode="auto">
              <a:xfrm>
                <a:off x="6096000" y="4430620"/>
                <a:ext cx="0" cy="1446652"/>
              </a:xfrm>
              <a:prstGeom prst="line">
                <a:avLst/>
              </a:prstGeom>
              <a:noFill/>
              <a:ln w="9525" cap="flat" cmpd="sng" algn="ctr">
                <a:solidFill>
                  <a:schemeClr val="accent2"/>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02038660-0D28-4CF5-AB45-56361C92514D}"/>
                  </a:ext>
                </a:extLst>
              </p:cNvPr>
              <p:cNvCxnSpPr>
                <a:cxnSpLocks/>
              </p:cNvCxnSpPr>
              <p:nvPr/>
            </p:nvCxnSpPr>
            <p:spPr bwMode="auto">
              <a:xfrm>
                <a:off x="6600056" y="4430620"/>
                <a:ext cx="0" cy="1446652"/>
              </a:xfrm>
              <a:prstGeom prst="line">
                <a:avLst/>
              </a:prstGeom>
              <a:noFill/>
              <a:ln w="9525" cap="flat" cmpd="sng" algn="ctr">
                <a:solidFill>
                  <a:schemeClr val="accent2"/>
                </a:solidFill>
                <a:prstDash val="solid"/>
                <a:round/>
                <a:headEnd type="none" w="med" len="med"/>
                <a:tailEnd type="none" w="med" len="med"/>
              </a:ln>
              <a:effectLst/>
            </p:spPr>
          </p:cxnSp>
        </p:grpSp>
      </p:grpSp>
      <p:sp>
        <p:nvSpPr>
          <p:cNvPr id="15" name="TextBox 14">
            <a:extLst>
              <a:ext uri="{FF2B5EF4-FFF2-40B4-BE49-F238E27FC236}">
                <a16:creationId xmlns:a16="http://schemas.microsoft.com/office/drawing/2014/main" id="{8AB3B7A3-6CC2-429B-92E3-475B1FC2F838}"/>
              </a:ext>
            </a:extLst>
          </p:cNvPr>
          <p:cNvSpPr txBox="1"/>
          <p:nvPr/>
        </p:nvSpPr>
        <p:spPr>
          <a:xfrm>
            <a:off x="466654" y="4331028"/>
            <a:ext cx="2351027" cy="369332"/>
          </a:xfrm>
          <a:prstGeom prst="rect">
            <a:avLst/>
          </a:prstGeom>
          <a:noFill/>
        </p:spPr>
        <p:txBody>
          <a:bodyPr wrap="square">
            <a:spAutoFit/>
          </a:bodyPr>
          <a:lstStyle/>
          <a:p>
            <a:r>
              <a:rPr lang="en-US" b="1" i="0" dirty="0">
                <a:solidFill>
                  <a:srgbClr val="202124"/>
                </a:solidFill>
                <a:effectLst/>
                <a:latin typeface="arial" panose="020B0604020202020204" pitchFamily="34" charset="0"/>
              </a:rPr>
              <a:t>W4= </a:t>
            </a:r>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W0 </a:t>
            </a:r>
            <a:r>
              <a:rPr lang="en-US" b="1" i="0" dirty="0">
                <a:solidFill>
                  <a:srgbClr val="202124"/>
                </a:solidFill>
                <a:effectLst/>
                <a:latin typeface="arial" panose="020B0604020202020204" pitchFamily="34" charset="0"/>
              </a:rPr>
              <a:t>⊕ </a:t>
            </a:r>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G(W3) </a:t>
            </a:r>
            <a:endParaRPr lang="en-US" dirty="0"/>
          </a:p>
        </p:txBody>
      </p:sp>
      <p:sp>
        <p:nvSpPr>
          <p:cNvPr id="16" name="TextBox 15">
            <a:extLst>
              <a:ext uri="{FF2B5EF4-FFF2-40B4-BE49-F238E27FC236}">
                <a16:creationId xmlns:a16="http://schemas.microsoft.com/office/drawing/2014/main" id="{7825805F-19A0-4AA6-BF10-C2EAA9666478}"/>
              </a:ext>
            </a:extLst>
          </p:cNvPr>
          <p:cNvSpPr txBox="1"/>
          <p:nvPr/>
        </p:nvSpPr>
        <p:spPr>
          <a:xfrm>
            <a:off x="3192330" y="2376079"/>
            <a:ext cx="3980577" cy="369332"/>
          </a:xfrm>
          <a:prstGeom prst="rect">
            <a:avLst/>
          </a:prstGeom>
          <a:noFill/>
        </p:spPr>
        <p:txBody>
          <a:bodyPr wrap="none" rtlCol="0">
            <a:spAutoFit/>
          </a:bodyPr>
          <a:lstStyle/>
          <a:p>
            <a:r>
              <a:rPr lang="en-US" dirty="0">
                <a:solidFill>
                  <a:srgbClr val="C00000"/>
                </a:solidFill>
              </a:rPr>
              <a:t>Step 1: </a:t>
            </a:r>
            <a:r>
              <a:rPr lang="en-US" dirty="0">
                <a:solidFill>
                  <a:srgbClr val="0070C0"/>
                </a:solidFill>
              </a:rPr>
              <a:t>Performs a one byte left shift </a:t>
            </a:r>
          </a:p>
        </p:txBody>
      </p:sp>
      <p:sp>
        <p:nvSpPr>
          <p:cNvPr id="17" name="TextBox 16">
            <a:extLst>
              <a:ext uri="{FF2B5EF4-FFF2-40B4-BE49-F238E27FC236}">
                <a16:creationId xmlns:a16="http://schemas.microsoft.com/office/drawing/2014/main" id="{496EECC1-D3D1-4A65-BDA9-D2CF017A1921}"/>
              </a:ext>
            </a:extLst>
          </p:cNvPr>
          <p:cNvSpPr txBox="1"/>
          <p:nvPr/>
        </p:nvSpPr>
        <p:spPr>
          <a:xfrm>
            <a:off x="7244915" y="2377788"/>
            <a:ext cx="4680520" cy="369332"/>
          </a:xfrm>
          <a:prstGeom prst="rect">
            <a:avLst/>
          </a:prstGeom>
          <a:noFill/>
        </p:spPr>
        <p:txBody>
          <a:bodyPr wrap="square">
            <a:spAutoFit/>
          </a:bodyPr>
          <a:lstStyle/>
          <a:p>
            <a:r>
              <a:rPr lang="en-US" b="1" i="0" dirty="0">
                <a:solidFill>
                  <a:srgbClr val="202124"/>
                </a:solidFill>
                <a:effectLst/>
                <a:latin typeface="arial" panose="020B0604020202020204" pitchFamily="34" charset="0"/>
              </a:rPr>
              <a:t>W3= </a:t>
            </a:r>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64 65 73 68 </a:t>
            </a:r>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Wingdings" panose="05000000000000000000" pitchFamily="2" charset="2"/>
              </a:rPr>
              <a:t>RotWord</a:t>
            </a:r>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Wingdings" panose="05000000000000000000" pitchFamily="2" charset="2"/>
              </a:rPr>
              <a:t>= 65 73 68 64</a:t>
            </a:r>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dirty="0"/>
          </a:p>
        </p:txBody>
      </p:sp>
      <p:sp>
        <p:nvSpPr>
          <p:cNvPr id="18" name="TextBox 17">
            <a:extLst>
              <a:ext uri="{FF2B5EF4-FFF2-40B4-BE49-F238E27FC236}">
                <a16:creationId xmlns:a16="http://schemas.microsoft.com/office/drawing/2014/main" id="{D7028203-B272-48B5-B777-67FE42F3A02D}"/>
              </a:ext>
            </a:extLst>
          </p:cNvPr>
          <p:cNvSpPr txBox="1"/>
          <p:nvPr/>
        </p:nvSpPr>
        <p:spPr>
          <a:xfrm>
            <a:off x="3192329" y="2892016"/>
            <a:ext cx="3185487" cy="646331"/>
          </a:xfrm>
          <a:prstGeom prst="rect">
            <a:avLst/>
          </a:prstGeom>
          <a:noFill/>
        </p:spPr>
        <p:txBody>
          <a:bodyPr wrap="none" rtlCol="0">
            <a:spAutoFit/>
          </a:bodyPr>
          <a:lstStyle/>
          <a:p>
            <a:r>
              <a:rPr lang="en-US" dirty="0">
                <a:solidFill>
                  <a:srgbClr val="C00000"/>
                </a:solidFill>
              </a:rPr>
              <a:t>Step 2: </a:t>
            </a:r>
            <a:r>
              <a:rPr lang="en-US" dirty="0">
                <a:solidFill>
                  <a:srgbClr val="0070C0"/>
                </a:solidFill>
              </a:rPr>
              <a:t>performs a byte-wise </a:t>
            </a:r>
          </a:p>
          <a:p>
            <a:r>
              <a:rPr lang="en-US" dirty="0">
                <a:solidFill>
                  <a:srgbClr val="0070C0"/>
                </a:solidFill>
              </a:rPr>
              <a:t>             S-Box substitution</a:t>
            </a:r>
          </a:p>
        </p:txBody>
      </p:sp>
      <p:sp>
        <p:nvSpPr>
          <p:cNvPr id="19" name="TextBox 18">
            <a:extLst>
              <a:ext uri="{FF2B5EF4-FFF2-40B4-BE49-F238E27FC236}">
                <a16:creationId xmlns:a16="http://schemas.microsoft.com/office/drawing/2014/main" id="{A3E6FE81-6052-424D-8A00-24ED88049A4D}"/>
              </a:ext>
            </a:extLst>
          </p:cNvPr>
          <p:cNvSpPr txBox="1"/>
          <p:nvPr/>
        </p:nvSpPr>
        <p:spPr>
          <a:xfrm>
            <a:off x="6691285" y="2872563"/>
            <a:ext cx="5501516" cy="646331"/>
          </a:xfrm>
          <a:prstGeom prst="rect">
            <a:avLst/>
          </a:prstGeom>
          <a:noFill/>
        </p:spPr>
        <p:txBody>
          <a:bodyPr wrap="square">
            <a:spAutoFit/>
          </a:bodyPr>
          <a:lstStyle/>
          <a:p>
            <a:r>
              <a:rPr lang="en-US" dirty="0" err="1">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Wingdings" panose="05000000000000000000" pitchFamily="2" charset="2"/>
              </a:rPr>
              <a:t>RotWord</a:t>
            </a:r>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Wingdings" panose="05000000000000000000" pitchFamily="2" charset="2"/>
              </a:rPr>
              <a:t>= 65 73 68 64  </a:t>
            </a:r>
            <a:r>
              <a:rPr lang="en-US" dirty="0" err="1">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Wingdings" panose="05000000000000000000" pitchFamily="2" charset="2"/>
              </a:rPr>
              <a:t>SubWord</a:t>
            </a:r>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Wingdings" panose="05000000000000000000" pitchFamily="2" charset="2"/>
              </a:rPr>
              <a:t>= 4D 8F 45 43</a:t>
            </a:r>
          </a:p>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dirty="0"/>
          </a:p>
        </p:txBody>
      </p:sp>
      <p:grpSp>
        <p:nvGrpSpPr>
          <p:cNvPr id="20" name="Group 19">
            <a:extLst>
              <a:ext uri="{FF2B5EF4-FFF2-40B4-BE49-F238E27FC236}">
                <a16:creationId xmlns:a16="http://schemas.microsoft.com/office/drawing/2014/main" id="{AFCC2EC0-ABBC-410E-BB0C-25EF06D112D6}"/>
              </a:ext>
            </a:extLst>
          </p:cNvPr>
          <p:cNvGrpSpPr/>
          <p:nvPr/>
        </p:nvGrpSpPr>
        <p:grpSpPr>
          <a:xfrm>
            <a:off x="6691285" y="3230660"/>
            <a:ext cx="5405357" cy="3627340"/>
            <a:chOff x="834659" y="1063083"/>
            <a:chExt cx="7277565" cy="5182011"/>
          </a:xfrm>
        </p:grpSpPr>
        <p:pic>
          <p:nvPicPr>
            <p:cNvPr id="21" name="Picture 20">
              <a:extLst>
                <a:ext uri="{FF2B5EF4-FFF2-40B4-BE49-F238E27FC236}">
                  <a16:creationId xmlns:a16="http://schemas.microsoft.com/office/drawing/2014/main" id="{6864BC55-DE5C-4D28-95D0-2A33925D5460}"/>
                </a:ext>
              </a:extLst>
            </p:cNvPr>
            <p:cNvPicPr>
              <a:picLocks noChangeAspect="1"/>
            </p:cNvPicPr>
            <p:nvPr/>
          </p:nvPicPr>
          <p:blipFill>
            <a:blip r:embed="rId3"/>
            <a:stretch>
              <a:fillRect/>
            </a:stretch>
          </p:blipFill>
          <p:spPr>
            <a:xfrm>
              <a:off x="839416" y="1063083"/>
              <a:ext cx="7272808" cy="2558235"/>
            </a:xfrm>
            <a:prstGeom prst="rect">
              <a:avLst/>
            </a:prstGeom>
            <a:ln>
              <a:solidFill>
                <a:srgbClr val="0070C0"/>
              </a:solidFill>
            </a:ln>
          </p:spPr>
        </p:pic>
        <p:pic>
          <p:nvPicPr>
            <p:cNvPr id="22" name="Picture 21">
              <a:extLst>
                <a:ext uri="{FF2B5EF4-FFF2-40B4-BE49-F238E27FC236}">
                  <a16:creationId xmlns:a16="http://schemas.microsoft.com/office/drawing/2014/main" id="{D2B47017-5F93-4B37-A5A1-4464E7FE069F}"/>
                </a:ext>
              </a:extLst>
            </p:cNvPr>
            <p:cNvPicPr>
              <a:picLocks noChangeAspect="1"/>
            </p:cNvPicPr>
            <p:nvPr/>
          </p:nvPicPr>
          <p:blipFill>
            <a:blip r:embed="rId4"/>
            <a:stretch>
              <a:fillRect/>
            </a:stretch>
          </p:blipFill>
          <p:spPr>
            <a:xfrm>
              <a:off x="834659" y="3500120"/>
              <a:ext cx="7205557" cy="2744974"/>
            </a:xfrm>
            <a:prstGeom prst="rect">
              <a:avLst/>
            </a:prstGeom>
          </p:spPr>
        </p:pic>
      </p:grpSp>
      <p:sp>
        <p:nvSpPr>
          <p:cNvPr id="23" name="TextBox 22">
            <a:extLst>
              <a:ext uri="{FF2B5EF4-FFF2-40B4-BE49-F238E27FC236}">
                <a16:creationId xmlns:a16="http://schemas.microsoft.com/office/drawing/2014/main" id="{D5925719-9BA9-4E36-B507-2381FBC07579}"/>
              </a:ext>
            </a:extLst>
          </p:cNvPr>
          <p:cNvSpPr txBox="1"/>
          <p:nvPr/>
        </p:nvSpPr>
        <p:spPr>
          <a:xfrm>
            <a:off x="3193614" y="3691961"/>
            <a:ext cx="3527569" cy="646331"/>
          </a:xfrm>
          <a:prstGeom prst="rect">
            <a:avLst/>
          </a:prstGeom>
          <a:noFill/>
        </p:spPr>
        <p:txBody>
          <a:bodyPr wrap="none" rtlCol="0">
            <a:spAutoFit/>
          </a:bodyPr>
          <a:lstStyle/>
          <a:p>
            <a:r>
              <a:rPr lang="en-US" dirty="0">
                <a:solidFill>
                  <a:srgbClr val="C00000"/>
                </a:solidFill>
              </a:rPr>
              <a:t>Step 3: </a:t>
            </a:r>
            <a:r>
              <a:rPr lang="en-US" dirty="0">
                <a:solidFill>
                  <a:srgbClr val="0070C0"/>
                </a:solidFill>
              </a:rPr>
              <a:t>The result is XORed with</a:t>
            </a:r>
          </a:p>
          <a:p>
            <a:r>
              <a:rPr lang="en-US" dirty="0">
                <a:solidFill>
                  <a:srgbClr val="0070C0"/>
                </a:solidFill>
              </a:rPr>
              <a:t>            a round constant, </a:t>
            </a:r>
            <a:r>
              <a:rPr lang="en-US" dirty="0" err="1">
                <a:solidFill>
                  <a:srgbClr val="0070C0"/>
                </a:solidFill>
              </a:rPr>
              <a:t>Rcon</a:t>
            </a:r>
            <a:r>
              <a:rPr lang="en-US" dirty="0">
                <a:solidFill>
                  <a:srgbClr val="0070C0"/>
                </a:solidFill>
              </a:rPr>
              <a:t>[j]</a:t>
            </a:r>
          </a:p>
        </p:txBody>
      </p:sp>
      <p:pic>
        <p:nvPicPr>
          <p:cNvPr id="25" name="Picture 24">
            <a:extLst>
              <a:ext uri="{FF2B5EF4-FFF2-40B4-BE49-F238E27FC236}">
                <a16:creationId xmlns:a16="http://schemas.microsoft.com/office/drawing/2014/main" id="{CC982593-9EC9-40DA-A08B-56E8F517ED12}"/>
              </a:ext>
            </a:extLst>
          </p:cNvPr>
          <p:cNvPicPr>
            <a:picLocks noChangeAspect="1"/>
          </p:cNvPicPr>
          <p:nvPr/>
        </p:nvPicPr>
        <p:blipFill>
          <a:blip r:embed="rId5"/>
          <a:stretch>
            <a:fillRect/>
          </a:stretch>
        </p:blipFill>
        <p:spPr>
          <a:xfrm>
            <a:off x="6770119" y="3586645"/>
            <a:ext cx="5277587" cy="1686160"/>
          </a:xfrm>
          <a:prstGeom prst="rect">
            <a:avLst/>
          </a:prstGeom>
        </p:spPr>
      </p:pic>
      <p:sp>
        <p:nvSpPr>
          <p:cNvPr id="26" name="TextBox 25">
            <a:extLst>
              <a:ext uri="{FF2B5EF4-FFF2-40B4-BE49-F238E27FC236}">
                <a16:creationId xmlns:a16="http://schemas.microsoft.com/office/drawing/2014/main" id="{C985C250-D2A7-40E0-9E99-6C2F25F449AF}"/>
              </a:ext>
            </a:extLst>
          </p:cNvPr>
          <p:cNvSpPr txBox="1"/>
          <p:nvPr/>
        </p:nvSpPr>
        <p:spPr>
          <a:xfrm>
            <a:off x="6875651" y="5880251"/>
            <a:ext cx="2869407" cy="369332"/>
          </a:xfrm>
          <a:prstGeom prst="rect">
            <a:avLst/>
          </a:prstGeom>
          <a:noFill/>
        </p:spPr>
        <p:txBody>
          <a:bodyPr wrap="square">
            <a:spAutoFit/>
          </a:bodyPr>
          <a:lstStyle/>
          <a:p>
            <a:r>
              <a:rPr lang="en-US" b="1" dirty="0">
                <a:solidFill>
                  <a:srgbClr val="202124"/>
                </a:solidFill>
                <a:latin typeface="arial" panose="020B0604020202020204" pitchFamily="34" charset="0"/>
              </a:rPr>
              <a:t>G(W3)</a:t>
            </a:r>
            <a:r>
              <a:rPr lang="en-US" b="1" i="0" dirty="0">
                <a:solidFill>
                  <a:srgbClr val="202124"/>
                </a:solidFill>
                <a:effectLst/>
                <a:latin typeface="arial" panose="020B0604020202020204" pitchFamily="34" charset="0"/>
              </a:rPr>
              <a:t>= </a:t>
            </a:r>
            <a:r>
              <a:rPr lang="en-US" b="1" i="0" dirty="0" err="1">
                <a:solidFill>
                  <a:srgbClr val="202124"/>
                </a:solidFill>
                <a:effectLst/>
                <a:latin typeface="arial" panose="020B0604020202020204" pitchFamily="34" charset="0"/>
              </a:rPr>
              <a:t>SubWord</a:t>
            </a:r>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i="0" dirty="0">
                <a:solidFill>
                  <a:srgbClr val="202124"/>
                </a:solidFill>
                <a:effectLst/>
                <a:latin typeface="arial" panose="020B0604020202020204" pitchFamily="34" charset="0"/>
              </a:rPr>
              <a:t>⊕ </a:t>
            </a:r>
            <a:r>
              <a:rPr lang="en-US" b="1" i="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R1</a:t>
            </a:r>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dirty="0"/>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9141E8C6-C2FA-402E-8B0C-A2210F11CCA9}"/>
                  </a:ext>
                </a:extLst>
              </p:cNvPr>
              <p:cNvSpPr txBox="1"/>
              <p:nvPr/>
            </p:nvSpPr>
            <p:spPr>
              <a:xfrm>
                <a:off x="9636021" y="5531626"/>
                <a:ext cx="2067233" cy="1020472"/>
              </a:xfrm>
              <a:prstGeom prst="rect">
                <a:avLst/>
              </a:prstGeom>
              <a:noFill/>
            </p:spPr>
            <p:txBody>
              <a:bodyPr wrap="none" lIns="0" tIns="0" rIns="0" bIns="0" rtlCol="0">
                <a:spAutoFit/>
              </a:bodyPr>
              <a:lstStyle/>
              <a:p>
                <a14:m>
                  <m:oMath xmlns:m="http://schemas.openxmlformats.org/officeDocument/2006/math">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4</m:t>
                            </m:r>
                            <m:r>
                              <a:rPr lang="en-US" b="0" i="1" smtClean="0">
                                <a:latin typeface="Cambria Math" panose="02040503050406030204" pitchFamily="18" charset="0"/>
                              </a:rPr>
                              <m:t>𝐷</m:t>
                            </m:r>
                          </m:e>
                          <m:e>
                            <m:r>
                              <a:rPr lang="en-US" b="0" i="1" smtClean="0">
                                <a:latin typeface="Cambria Math" panose="02040503050406030204" pitchFamily="18" charset="0"/>
                              </a:rPr>
                              <m:t>8</m:t>
                            </m:r>
                            <m:r>
                              <a:rPr lang="en-US" b="0" i="1" smtClean="0">
                                <a:latin typeface="Cambria Math" panose="02040503050406030204" pitchFamily="18" charset="0"/>
                              </a:rPr>
                              <m:t>𝐹</m:t>
                            </m:r>
                          </m:e>
                          <m:e>
                            <m:r>
                              <a:rPr lang="en-US" b="0" i="1" smtClean="0">
                                <a:latin typeface="Cambria Math" panose="02040503050406030204" pitchFamily="18" charset="0"/>
                              </a:rPr>
                              <m:t>45</m:t>
                            </m:r>
                          </m:e>
                          <m:e>
                            <m:r>
                              <a:rPr lang="en-US" b="0" i="1" smtClean="0">
                                <a:latin typeface="Cambria Math" panose="02040503050406030204" pitchFamily="18" charset="0"/>
                              </a:rPr>
                              <m:t>43</m:t>
                            </m:r>
                          </m:e>
                        </m:eqArr>
                      </m:e>
                    </m:d>
                  </m:oMath>
                </a14:m>
                <a:r>
                  <a:rPr lang="en-US" b="1" dirty="0">
                    <a:solidFill>
                      <a:srgbClr val="202124"/>
                    </a:solidFill>
                    <a:latin typeface="arial" panose="020B0604020202020204" pitchFamily="34" charset="0"/>
                  </a:rPr>
                  <a:t> ⊕ </a:t>
                </a:r>
                <a14:m>
                  <m:oMath xmlns:m="http://schemas.openxmlformats.org/officeDocument/2006/math">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b="0" i="1" smtClean="0">
                                <a:latin typeface="Cambria Math" panose="02040503050406030204" pitchFamily="18" charset="0"/>
                              </a:rPr>
                              <m:t>01</m:t>
                            </m:r>
                          </m:e>
                          <m:e>
                            <m:r>
                              <a:rPr lang="en-US" b="0" i="1" smtClean="0">
                                <a:latin typeface="Cambria Math" panose="02040503050406030204" pitchFamily="18" charset="0"/>
                              </a:rPr>
                              <m:t>00</m:t>
                            </m:r>
                          </m:e>
                          <m:e>
                            <m:r>
                              <a:rPr lang="en-US" b="0" i="1" smtClean="0">
                                <a:latin typeface="Cambria Math" panose="02040503050406030204" pitchFamily="18" charset="0"/>
                              </a:rPr>
                              <m:t>00</m:t>
                            </m:r>
                          </m:e>
                          <m:e>
                            <m:r>
                              <a:rPr lang="en-US" b="0" i="1" smtClean="0">
                                <a:latin typeface="Cambria Math" panose="02040503050406030204" pitchFamily="18" charset="0"/>
                              </a:rPr>
                              <m:t>00</m:t>
                            </m:r>
                          </m:e>
                        </m:eqArr>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b="0" i="1" smtClean="0">
                                <a:latin typeface="Cambria Math" panose="02040503050406030204" pitchFamily="18" charset="0"/>
                              </a:rPr>
                              <m:t>4</m:t>
                            </m:r>
                            <m:r>
                              <a:rPr lang="en-US" b="0" i="1" smtClean="0">
                                <a:latin typeface="Cambria Math" panose="02040503050406030204" pitchFamily="18" charset="0"/>
                              </a:rPr>
                              <m:t>𝐶</m:t>
                            </m:r>
                          </m:e>
                          <m:e>
                            <m:r>
                              <a:rPr lang="en-US" b="0" i="1" smtClean="0">
                                <a:latin typeface="Cambria Math" panose="02040503050406030204" pitchFamily="18" charset="0"/>
                              </a:rPr>
                              <m:t>8</m:t>
                            </m:r>
                            <m:r>
                              <a:rPr lang="en-US" b="0" i="1" smtClean="0">
                                <a:latin typeface="Cambria Math" panose="02040503050406030204" pitchFamily="18" charset="0"/>
                              </a:rPr>
                              <m:t>𝐹</m:t>
                            </m:r>
                          </m:e>
                          <m:e>
                            <m:r>
                              <a:rPr lang="en-US" b="0" i="1" smtClean="0">
                                <a:latin typeface="Cambria Math" panose="02040503050406030204" pitchFamily="18" charset="0"/>
                              </a:rPr>
                              <m:t>45</m:t>
                            </m:r>
                          </m:e>
                          <m:e>
                            <m:r>
                              <a:rPr lang="en-US" b="0" i="1" smtClean="0">
                                <a:latin typeface="Cambria Math" panose="02040503050406030204" pitchFamily="18" charset="0"/>
                              </a:rPr>
                              <m:t>43</m:t>
                            </m:r>
                          </m:e>
                        </m:eqArr>
                      </m:e>
                    </m:d>
                  </m:oMath>
                </a14:m>
                <a:endParaRPr lang="en-US" dirty="0"/>
              </a:p>
            </p:txBody>
          </p:sp>
        </mc:Choice>
        <mc:Fallback xmlns="">
          <p:sp>
            <p:nvSpPr>
              <p:cNvPr id="28" name="TextBox 27">
                <a:extLst>
                  <a:ext uri="{FF2B5EF4-FFF2-40B4-BE49-F238E27FC236}">
                    <a16:creationId xmlns:a16="http://schemas.microsoft.com/office/drawing/2014/main" id="{9141E8C6-C2FA-402E-8B0C-A2210F11CCA9}"/>
                  </a:ext>
                </a:extLst>
              </p:cNvPr>
              <p:cNvSpPr txBox="1">
                <a:spLocks noRot="1" noChangeAspect="1" noMove="1" noResize="1" noEditPoints="1" noAdjustHandles="1" noChangeArrowheads="1" noChangeShapeType="1" noTextEdit="1"/>
              </p:cNvSpPr>
              <p:nvPr/>
            </p:nvSpPr>
            <p:spPr>
              <a:xfrm>
                <a:off x="9636021" y="5531626"/>
                <a:ext cx="2067233" cy="102047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247BAC1-5A3B-422C-B864-AB18697979A5}"/>
                  </a:ext>
                </a:extLst>
              </p:cNvPr>
              <p:cNvSpPr txBox="1"/>
              <p:nvPr/>
            </p:nvSpPr>
            <p:spPr>
              <a:xfrm>
                <a:off x="449529" y="5021390"/>
                <a:ext cx="2670331" cy="1020472"/>
              </a:xfrm>
              <a:prstGeom prst="rect">
                <a:avLst/>
              </a:prstGeom>
              <a:noFill/>
            </p:spPr>
            <p:txBody>
              <a:bodyPr wrap="square" lIns="0" tIns="0" rIns="0" bIns="0" rtlCol="0">
                <a:spAutoFit/>
              </a:bodyPr>
              <a:lstStyle/>
              <a:p>
                <a:r>
                  <a:rPr lang="en-US" b="1" dirty="0">
                    <a:solidFill>
                      <a:srgbClr val="202124"/>
                    </a:solidFill>
                    <a:latin typeface="arial" panose="020B0604020202020204" pitchFamily="34" charset="0"/>
                  </a:rPr>
                  <a:t>W4=</a:t>
                </a:r>
                <a14:m>
                  <m:oMath xmlns:m="http://schemas.openxmlformats.org/officeDocument/2006/math">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b="0" i="1" smtClean="0">
                                <a:latin typeface="Cambria Math" panose="02040503050406030204" pitchFamily="18" charset="0"/>
                              </a:rPr>
                              <m:t>77</m:t>
                            </m:r>
                          </m:e>
                          <m:e>
                            <m:r>
                              <a:rPr lang="en-US" b="0" i="1" smtClean="0">
                                <a:latin typeface="Cambria Math" panose="02040503050406030204" pitchFamily="18" charset="0"/>
                              </a:rPr>
                              <m:t>65</m:t>
                            </m:r>
                          </m:e>
                          <m:e>
                            <m:r>
                              <a:rPr lang="en-US" b="0" i="1" smtClean="0">
                                <a:latin typeface="Cambria Math" panose="02040503050406030204" pitchFamily="18" charset="0"/>
                              </a:rPr>
                              <m:t>6</m:t>
                            </m:r>
                            <m:r>
                              <a:rPr lang="en-US" b="0" i="1" smtClean="0">
                                <a:latin typeface="Cambria Math" panose="02040503050406030204" pitchFamily="18" charset="0"/>
                              </a:rPr>
                              <m:t>𝐶</m:t>
                            </m:r>
                          </m:e>
                          <m:e>
                            <m:r>
                              <a:rPr lang="en-US" b="0" i="1" smtClean="0">
                                <a:latin typeface="Cambria Math" panose="02040503050406030204" pitchFamily="18" charset="0"/>
                              </a:rPr>
                              <m:t>66</m:t>
                            </m:r>
                          </m:e>
                        </m:eqArr>
                      </m:e>
                    </m:d>
                    <m:r>
                      <m:rPr>
                        <m:nor/>
                      </m:rPr>
                      <a:rPr lang="en-US" b="1" dirty="0">
                        <a:solidFill>
                          <a:srgbClr val="202124"/>
                        </a:solidFill>
                        <a:latin typeface="arial" panose="020B0604020202020204" pitchFamily="34"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b="0" i="1" smtClean="0">
                                <a:latin typeface="Cambria Math" panose="02040503050406030204" pitchFamily="18" charset="0"/>
                              </a:rPr>
                              <m:t>4</m:t>
                            </m:r>
                            <m:r>
                              <a:rPr lang="en-US" b="0" i="1" smtClean="0">
                                <a:latin typeface="Cambria Math" panose="02040503050406030204" pitchFamily="18" charset="0"/>
                              </a:rPr>
                              <m:t>𝐶</m:t>
                            </m:r>
                          </m:e>
                          <m:e>
                            <m:r>
                              <a:rPr lang="en-US" b="0" i="1" smtClean="0">
                                <a:latin typeface="Cambria Math" panose="02040503050406030204" pitchFamily="18" charset="0"/>
                              </a:rPr>
                              <m:t>8</m:t>
                            </m:r>
                            <m:r>
                              <a:rPr lang="en-US" b="0" i="1" smtClean="0">
                                <a:latin typeface="Cambria Math" panose="02040503050406030204" pitchFamily="18" charset="0"/>
                              </a:rPr>
                              <m:t>𝐹</m:t>
                            </m:r>
                          </m:e>
                          <m:e>
                            <m:r>
                              <a:rPr lang="en-US" b="0" i="1" smtClean="0">
                                <a:latin typeface="Cambria Math" panose="02040503050406030204" pitchFamily="18" charset="0"/>
                              </a:rPr>
                              <m:t>45</m:t>
                            </m:r>
                          </m:e>
                          <m:e>
                            <m:r>
                              <a:rPr lang="en-US" b="0" i="1" smtClean="0">
                                <a:latin typeface="Cambria Math" panose="02040503050406030204" pitchFamily="18" charset="0"/>
                              </a:rPr>
                              <m:t>43</m:t>
                            </m:r>
                          </m:e>
                        </m:eqArr>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b="0" i="1" smtClean="0">
                                <a:latin typeface="Cambria Math" panose="02040503050406030204" pitchFamily="18" charset="0"/>
                              </a:rPr>
                              <m:t>3</m:t>
                            </m:r>
                            <m:r>
                              <a:rPr lang="en-US" b="0" i="1" smtClean="0">
                                <a:latin typeface="Cambria Math" panose="02040503050406030204" pitchFamily="18" charset="0"/>
                              </a:rPr>
                              <m:t>𝐵</m:t>
                            </m:r>
                          </m:e>
                          <m:e>
                            <m:r>
                              <a:rPr lang="en-US" b="0" i="1" smtClean="0">
                                <a:latin typeface="Cambria Math" panose="02040503050406030204" pitchFamily="18" charset="0"/>
                              </a:rPr>
                              <m:t>𝐸𝐴</m:t>
                            </m:r>
                          </m:e>
                          <m:e>
                            <m:r>
                              <a:rPr lang="en-US" b="0" i="1" smtClean="0">
                                <a:latin typeface="Cambria Math" panose="02040503050406030204" pitchFamily="18" charset="0"/>
                              </a:rPr>
                              <m:t>29</m:t>
                            </m:r>
                          </m:e>
                          <m:e>
                            <m:r>
                              <a:rPr lang="en-US" b="0" i="1" smtClean="0">
                                <a:latin typeface="Cambria Math" panose="02040503050406030204" pitchFamily="18" charset="0"/>
                              </a:rPr>
                              <m:t>2</m:t>
                            </m:r>
                            <m:r>
                              <a:rPr lang="en-US" b="0" i="1" smtClean="0">
                                <a:latin typeface="Cambria Math" panose="02040503050406030204" pitchFamily="18" charset="0"/>
                              </a:rPr>
                              <m:t>𝐶</m:t>
                            </m:r>
                          </m:e>
                        </m:eqArr>
                      </m:e>
                    </m:d>
                  </m:oMath>
                </a14:m>
                <a:endParaRPr lang="en-US" dirty="0"/>
              </a:p>
            </p:txBody>
          </p:sp>
        </mc:Choice>
        <mc:Fallback xmlns="">
          <p:sp>
            <p:nvSpPr>
              <p:cNvPr id="29" name="TextBox 28">
                <a:extLst>
                  <a:ext uri="{FF2B5EF4-FFF2-40B4-BE49-F238E27FC236}">
                    <a16:creationId xmlns:a16="http://schemas.microsoft.com/office/drawing/2014/main" id="{5247BAC1-5A3B-422C-B864-AB18697979A5}"/>
                  </a:ext>
                </a:extLst>
              </p:cNvPr>
              <p:cNvSpPr txBox="1">
                <a:spLocks noRot="1" noChangeAspect="1" noMove="1" noResize="1" noEditPoints="1" noAdjustHandles="1" noChangeArrowheads="1" noChangeShapeType="1" noTextEdit="1"/>
              </p:cNvSpPr>
              <p:nvPr/>
            </p:nvSpPr>
            <p:spPr>
              <a:xfrm>
                <a:off x="449529" y="5021390"/>
                <a:ext cx="2670331" cy="1020472"/>
              </a:xfrm>
              <a:prstGeom prst="rect">
                <a:avLst/>
              </a:prstGeom>
              <a:blipFill>
                <a:blip r:embed="rId7"/>
                <a:stretch>
                  <a:fillRect l="-5479"/>
                </a:stretch>
              </a:blipFill>
            </p:spPr>
            <p:txBody>
              <a:bodyPr/>
              <a:lstStyle/>
              <a:p>
                <a:r>
                  <a:rPr lang="en-US">
                    <a:noFill/>
                  </a:rPr>
                  <a:t> </a:t>
                </a:r>
              </a:p>
            </p:txBody>
          </p:sp>
        </mc:Fallback>
      </mc:AlternateContent>
      <p:sp>
        <p:nvSpPr>
          <p:cNvPr id="30" name="Title 1">
            <a:extLst>
              <a:ext uri="{FF2B5EF4-FFF2-40B4-BE49-F238E27FC236}">
                <a16:creationId xmlns:a16="http://schemas.microsoft.com/office/drawing/2014/main" id="{0A3CC0FB-5116-4A57-97C1-4CFA4E5ADF2E}"/>
              </a:ext>
            </a:extLst>
          </p:cNvPr>
          <p:cNvSpPr txBox="1">
            <a:spLocks/>
          </p:cNvSpPr>
          <p:nvPr/>
        </p:nvSpPr>
        <p:spPr bwMode="auto">
          <a:xfrm>
            <a:off x="623392" y="119791"/>
            <a:ext cx="106519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81000" indent="-381000" algn="l" rtl="0" eaLnBrk="0" fontAlgn="base" hangingPunct="0">
              <a:spcBef>
                <a:spcPct val="20000"/>
              </a:spcBef>
              <a:spcAft>
                <a:spcPct val="0"/>
              </a:spcAft>
              <a:buClr>
                <a:srgbClr val="007AC2"/>
              </a:buClr>
              <a:buSzPct val="120000"/>
              <a:buFont typeface="Webdings" panose="05030102010509060703" pitchFamily="18" charset="2"/>
              <a:buChar char="&lt;"/>
              <a:defRPr sz="1900" b="1">
                <a:solidFill>
                  <a:schemeClr val="tx2"/>
                </a:solidFill>
                <a:latin typeface="+mj-lt"/>
                <a:ea typeface="+mj-ea"/>
                <a:cs typeface="+mj-cs"/>
              </a:defRPr>
            </a:lvl1pPr>
            <a:lvl2pPr marL="381000" indent="-381000" algn="l" rtl="0" eaLnBrk="0" fontAlgn="base" hangingPunct="0">
              <a:spcBef>
                <a:spcPct val="20000"/>
              </a:spcBef>
              <a:spcAft>
                <a:spcPct val="0"/>
              </a:spcAft>
              <a:buClr>
                <a:srgbClr val="007AC2"/>
              </a:buClr>
              <a:buSzPct val="120000"/>
              <a:buFont typeface="Webdings" panose="05030102010509060703" pitchFamily="18" charset="2"/>
              <a:buChar char="&lt;"/>
              <a:defRPr sz="1900" b="1">
                <a:solidFill>
                  <a:schemeClr val="tx2"/>
                </a:solidFill>
                <a:latin typeface="Arial" charset="0"/>
              </a:defRPr>
            </a:lvl2pPr>
            <a:lvl3pPr marL="381000" indent="-381000" algn="l" rtl="0" eaLnBrk="0" fontAlgn="base" hangingPunct="0">
              <a:spcBef>
                <a:spcPct val="20000"/>
              </a:spcBef>
              <a:spcAft>
                <a:spcPct val="0"/>
              </a:spcAft>
              <a:buClr>
                <a:srgbClr val="007AC2"/>
              </a:buClr>
              <a:buSzPct val="120000"/>
              <a:buFont typeface="Webdings" panose="05030102010509060703" pitchFamily="18" charset="2"/>
              <a:buChar char="&lt;"/>
              <a:defRPr sz="1900" b="1">
                <a:solidFill>
                  <a:schemeClr val="tx2"/>
                </a:solidFill>
                <a:latin typeface="Arial" charset="0"/>
              </a:defRPr>
            </a:lvl3pPr>
            <a:lvl4pPr marL="381000" indent="-381000" algn="l" rtl="0" eaLnBrk="0" fontAlgn="base" hangingPunct="0">
              <a:spcBef>
                <a:spcPct val="20000"/>
              </a:spcBef>
              <a:spcAft>
                <a:spcPct val="0"/>
              </a:spcAft>
              <a:buClr>
                <a:srgbClr val="007AC2"/>
              </a:buClr>
              <a:buSzPct val="120000"/>
              <a:buFont typeface="Webdings" panose="05030102010509060703" pitchFamily="18" charset="2"/>
              <a:buChar char="&lt;"/>
              <a:defRPr sz="1900" b="1">
                <a:solidFill>
                  <a:schemeClr val="tx2"/>
                </a:solidFill>
                <a:latin typeface="Arial" charset="0"/>
              </a:defRPr>
            </a:lvl4pPr>
            <a:lvl5pPr marL="381000" indent="-381000" algn="l" rtl="0" eaLnBrk="0" fontAlgn="base" hangingPunct="0">
              <a:spcBef>
                <a:spcPct val="20000"/>
              </a:spcBef>
              <a:spcAft>
                <a:spcPct val="0"/>
              </a:spcAft>
              <a:buClr>
                <a:srgbClr val="007AC2"/>
              </a:buClr>
              <a:buSzPct val="120000"/>
              <a:buFont typeface="Webdings" panose="05030102010509060703" pitchFamily="18" charset="2"/>
              <a:buChar char="&lt;"/>
              <a:defRPr sz="1900" b="1">
                <a:solidFill>
                  <a:schemeClr val="tx2"/>
                </a:solidFill>
                <a:latin typeface="Arial" charset="0"/>
              </a:defRPr>
            </a:lvl5pPr>
            <a:lvl6pPr marL="8382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6pPr>
            <a:lvl7pPr marL="12954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7pPr>
            <a:lvl8pPr marL="17526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8pPr>
            <a:lvl9pPr marL="22098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9pPr>
          </a:lstStyle>
          <a:p>
            <a:r>
              <a:rPr lang="de-DE" altLang="en-US" sz="2000" kern="0" dirty="0"/>
              <a:t>Key Expansion Process with example</a:t>
            </a:r>
            <a:endParaRPr lang="en-US" sz="2000" kern="0" dirty="0"/>
          </a:p>
        </p:txBody>
      </p:sp>
      <mc:AlternateContent xmlns:mc="http://schemas.openxmlformats.org/markup-compatibility/2006" xmlns:a14="http://schemas.microsoft.com/office/drawing/2010/main">
        <mc:Choice Requires="a14">
          <p:graphicFrame>
            <p:nvGraphicFramePr>
              <p:cNvPr id="31" name="Table 6">
                <a:extLst>
                  <a:ext uri="{FF2B5EF4-FFF2-40B4-BE49-F238E27FC236}">
                    <a16:creationId xmlns:a16="http://schemas.microsoft.com/office/drawing/2014/main" id="{C2E4ECDE-11E1-4EB7-8A79-78F68FB1424A}"/>
                  </a:ext>
                </a:extLst>
              </p:cNvPr>
              <p:cNvGraphicFramePr>
                <a:graphicFrameLocks noGrp="1"/>
              </p:cNvGraphicFramePr>
              <p:nvPr>
                <p:ph idx="1"/>
                <p:extLst>
                  <p:ext uri="{D42A27DB-BD31-4B8C-83A1-F6EECF244321}">
                    <p14:modId xmlns:p14="http://schemas.microsoft.com/office/powerpoint/2010/main" val="283278650"/>
                  </p:ext>
                </p:extLst>
              </p:nvPr>
            </p:nvGraphicFramePr>
            <p:xfrm>
              <a:off x="675541" y="572816"/>
              <a:ext cx="10943825" cy="1455801"/>
            </p:xfrm>
            <a:graphic>
              <a:graphicData uri="http://schemas.openxmlformats.org/drawingml/2006/table">
                <a:tbl>
                  <a:tblPr firstRow="1" bandRow="1">
                    <a:tableStyleId>{5940675A-B579-460E-94D1-54222C63F5DA}</a:tableStyleId>
                  </a:tblPr>
                  <a:tblGrid>
                    <a:gridCol w="2158852">
                      <a:extLst>
                        <a:ext uri="{9D8B030D-6E8A-4147-A177-3AD203B41FA5}">
                          <a16:colId xmlns:a16="http://schemas.microsoft.com/office/drawing/2014/main" val="746363276"/>
                        </a:ext>
                      </a:extLst>
                    </a:gridCol>
                    <a:gridCol w="2304256">
                      <a:extLst>
                        <a:ext uri="{9D8B030D-6E8A-4147-A177-3AD203B41FA5}">
                          <a16:colId xmlns:a16="http://schemas.microsoft.com/office/drawing/2014/main" val="382657062"/>
                        </a:ext>
                      </a:extLst>
                    </a:gridCol>
                    <a:gridCol w="2160239">
                      <a:extLst>
                        <a:ext uri="{9D8B030D-6E8A-4147-A177-3AD203B41FA5}">
                          <a16:colId xmlns:a16="http://schemas.microsoft.com/office/drawing/2014/main" val="1705945743"/>
                        </a:ext>
                      </a:extLst>
                    </a:gridCol>
                    <a:gridCol w="2160239">
                      <a:extLst>
                        <a:ext uri="{9D8B030D-6E8A-4147-A177-3AD203B41FA5}">
                          <a16:colId xmlns:a16="http://schemas.microsoft.com/office/drawing/2014/main" val="1089090806"/>
                        </a:ext>
                      </a:extLst>
                    </a:gridCol>
                    <a:gridCol w="2160239">
                      <a:extLst>
                        <a:ext uri="{9D8B030D-6E8A-4147-A177-3AD203B41FA5}">
                          <a16:colId xmlns:a16="http://schemas.microsoft.com/office/drawing/2014/main" val="2294462104"/>
                        </a:ext>
                      </a:extLst>
                    </a:gridCol>
                  </a:tblGrid>
                  <a:tr h="370840">
                    <a:tc>
                      <a:txBody>
                        <a:bodyPr/>
                        <a:lstStyle/>
                        <a:p>
                          <a:r>
                            <a:rPr lang="en-US" b="1" dirty="0"/>
                            <a:t>W0   W1  W2   W3</a:t>
                          </a:r>
                        </a:p>
                      </a:txBody>
                      <a:tcPr>
                        <a:solidFill>
                          <a:schemeClr val="accent1">
                            <a:lumMod val="20000"/>
                            <a:lumOff val="80000"/>
                          </a:schemeClr>
                        </a:solidFill>
                      </a:tcPr>
                    </a:tc>
                    <a:tc>
                      <a:txBody>
                        <a:bodyPr/>
                        <a:lstStyle/>
                        <a:p>
                          <a:r>
                            <a:rPr lang="en-US" b="1" dirty="0"/>
                            <a:t>W4   W5  W6   W7</a:t>
                          </a:r>
                        </a:p>
                      </a:txBody>
                      <a:tcPr/>
                    </a:tc>
                    <a:tc>
                      <a:txBody>
                        <a:bodyPr/>
                        <a:lstStyle/>
                        <a:p>
                          <a:pPr algn="ctr"/>
                          <a:r>
                            <a:rPr lang="en-US" b="1" dirty="0"/>
                            <a:t>…</a:t>
                          </a:r>
                        </a:p>
                      </a:txBody>
                      <a:tcPr anchor="ctr"/>
                    </a:tc>
                    <a:tc>
                      <a:txBody>
                        <a:bodyPr/>
                        <a:lstStyle/>
                        <a:p>
                          <a:pPr algn="ctr"/>
                          <a:r>
                            <a:rPr lang="en-US" b="1" dirty="0"/>
                            <a:t>…</a:t>
                          </a:r>
                        </a:p>
                      </a:txBody>
                      <a:tcPr anchor="ctr"/>
                    </a:tc>
                    <a:tc>
                      <a:txBody>
                        <a:bodyPr/>
                        <a:lstStyle/>
                        <a:p>
                          <a:pPr algn="ctr"/>
                          <a:r>
                            <a:rPr lang="en-US" b="1" dirty="0"/>
                            <a:t>W43</a:t>
                          </a:r>
                        </a:p>
                      </a:txBody>
                      <a:tcPr anchor="ctr"/>
                    </a:tc>
                    <a:extLst>
                      <a:ext uri="{0D108BD9-81ED-4DB2-BD59-A6C34878D82A}">
                        <a16:rowId xmlns:a16="http://schemas.microsoft.com/office/drawing/2014/main" val="1578731990"/>
                      </a:ext>
                    </a:extLst>
                  </a:tr>
                  <a:tr h="370840">
                    <a:tc>
                      <a:txBody>
                        <a:bodyPr/>
                        <a:lstStyle/>
                        <a:p>
                          <a:pPr/>
                          <a14:m>
                            <m:oMathPara xmlns:m="http://schemas.openxmlformats.org/officeDocument/2006/math">
                              <m:oMathParaPr>
                                <m:jc m:val="left"/>
                              </m:oMathParaPr>
                              <m:oMath xmlns:m="http://schemas.openxmlformats.org/officeDocument/2006/math">
                                <m:m>
                                  <m:mPr>
                                    <m:mcs>
                                      <m:mc>
                                        <m:mcPr>
                                          <m:count m:val="4"/>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7</m:t>
                                      </m:r>
                                      <m:r>
                                        <a:rPr lang="en-US" b="0" i="1" smtClean="0">
                                          <a:latin typeface="Cambria Math" panose="02040503050406030204" pitchFamily="18" charset="0"/>
                                        </a:rPr>
                                        <m:t>7</m:t>
                                      </m:r>
                                    </m:e>
                                    <m:e>
                                      <m:r>
                                        <a:rPr lang="en-US" b="0" i="1" smtClean="0">
                                          <a:latin typeface="Cambria Math" panose="02040503050406030204" pitchFamily="18" charset="0"/>
                                        </a:rPr>
                                        <m:t>76</m:t>
                                      </m:r>
                                    </m:e>
                                    <m:e>
                                      <m:r>
                                        <a:rPr lang="en-US" b="0" i="1" smtClean="0">
                                          <a:latin typeface="Cambria Math" panose="02040503050406030204" pitchFamily="18" charset="0"/>
                                        </a:rPr>
                                        <m:t>6</m:t>
                                      </m:r>
                                      <m:r>
                                        <a:rPr lang="en-US" b="0" i="1" smtClean="0">
                                          <a:latin typeface="Cambria Math" panose="02040503050406030204" pitchFamily="18" charset="0"/>
                                        </a:rPr>
                                        <m:t>𝐸</m:t>
                                      </m:r>
                                    </m:e>
                                    <m:e>
                                      <m:r>
                                        <a:rPr lang="en-US" b="0" i="1" smtClean="0">
                                          <a:latin typeface="Cambria Math" panose="02040503050406030204" pitchFamily="18" charset="0"/>
                                        </a:rPr>
                                        <m:t>64</m:t>
                                      </m:r>
                                    </m:e>
                                  </m:mr>
                                  <m:mr>
                                    <m:e>
                                      <m:r>
                                        <a:rPr lang="en-US" b="0" i="1" smtClean="0">
                                          <a:latin typeface="Cambria Math" panose="02040503050406030204" pitchFamily="18" charset="0"/>
                                        </a:rPr>
                                        <m:t>65</m:t>
                                      </m:r>
                                    </m:e>
                                    <m:e>
                                      <m:r>
                                        <a:rPr lang="en-US" b="0" i="1" smtClean="0">
                                          <a:latin typeface="Cambria Math" panose="02040503050406030204" pitchFamily="18" charset="0"/>
                                        </a:rPr>
                                        <m:t>65</m:t>
                                      </m:r>
                                    </m:e>
                                    <m:e>
                                      <m:r>
                                        <a:rPr lang="en-US" b="0" i="1" smtClean="0">
                                          <a:latin typeface="Cambria Math" panose="02040503050406030204" pitchFamily="18" charset="0"/>
                                        </a:rPr>
                                        <m:t>67</m:t>
                                      </m:r>
                                    </m:e>
                                    <m:e>
                                      <m:r>
                                        <a:rPr lang="en-US" b="0" i="1" smtClean="0">
                                          <a:latin typeface="Cambria Math" panose="02040503050406030204" pitchFamily="18" charset="0"/>
                                        </a:rPr>
                                        <m:t>65</m:t>
                                      </m:r>
                                    </m:e>
                                  </m:mr>
                                  <m:mr>
                                    <m:e>
                                      <m:r>
                                        <a:rPr lang="en-US" b="0" i="1" smtClean="0">
                                          <a:latin typeface="Cambria Math" panose="02040503050406030204" pitchFamily="18" charset="0"/>
                                        </a:rPr>
                                        <m:t>6</m:t>
                                      </m:r>
                                      <m:r>
                                        <a:rPr lang="en-US" b="0" i="1" smtClean="0">
                                          <a:latin typeface="Cambria Math" panose="02040503050406030204" pitchFamily="18" charset="0"/>
                                        </a:rPr>
                                        <m:t>𝐶</m:t>
                                      </m:r>
                                    </m:e>
                                    <m:e>
                                      <m:r>
                                        <a:rPr lang="en-US" b="0" i="1" smtClean="0">
                                          <a:latin typeface="Cambria Math" panose="02040503050406030204" pitchFamily="18" charset="0"/>
                                        </a:rPr>
                                        <m:t>62</m:t>
                                      </m:r>
                                    </m:e>
                                    <m:e>
                                      <m:r>
                                        <a:rPr lang="en-US" b="0" i="1" smtClean="0">
                                          <a:latin typeface="Cambria Math" panose="02040503050406030204" pitchFamily="18" charset="0"/>
                                        </a:rPr>
                                        <m:t>6</m:t>
                                      </m:r>
                                      <m:r>
                                        <a:rPr lang="en-US" b="0" i="1" smtClean="0">
                                          <a:latin typeface="Cambria Math" panose="02040503050406030204" pitchFamily="18" charset="0"/>
                                        </a:rPr>
                                        <m:t>𝐶</m:t>
                                      </m:r>
                                    </m:e>
                                    <m:e>
                                      <m:r>
                                        <a:rPr lang="en-US" b="0" i="1" smtClean="0">
                                          <a:latin typeface="Cambria Math" panose="02040503050406030204" pitchFamily="18" charset="0"/>
                                        </a:rPr>
                                        <m:t>73</m:t>
                                      </m:r>
                                    </m:e>
                                  </m:mr>
                                  <m:mr>
                                    <m:e>
                                      <m:r>
                                        <a:rPr lang="en-US" b="0" i="1" smtClean="0">
                                          <a:latin typeface="Cambria Math" panose="02040503050406030204" pitchFamily="18" charset="0"/>
                                        </a:rPr>
                                        <m:t>6</m:t>
                                      </m:r>
                                      <m:r>
                                        <a:rPr lang="en-US" b="0" i="1" smtClean="0">
                                          <a:latin typeface="Cambria Math" panose="02040503050406030204" pitchFamily="18" charset="0"/>
                                        </a:rPr>
                                        <m:t>𝐹</m:t>
                                      </m:r>
                                    </m:e>
                                    <m:e>
                                      <m:r>
                                        <a:rPr lang="en-US" b="0" i="1" smtClean="0">
                                          <a:latin typeface="Cambria Math" panose="02040503050406030204" pitchFamily="18" charset="0"/>
                                        </a:rPr>
                                        <m:t>31</m:t>
                                      </m:r>
                                    </m:e>
                                    <m:e>
                                      <m:r>
                                        <a:rPr lang="en-US" b="0" i="1" smtClean="0">
                                          <a:latin typeface="Cambria Math" panose="02040503050406030204" pitchFamily="18" charset="0"/>
                                        </a:rPr>
                                        <m:t>61</m:t>
                                      </m:r>
                                    </m:e>
                                    <m:e>
                                      <m:r>
                                        <a:rPr lang="en-US" b="0" i="1" smtClean="0">
                                          <a:latin typeface="Cambria Math" panose="02040503050406030204" pitchFamily="18" charset="0"/>
                                        </a:rPr>
                                        <m:t>68</m:t>
                                      </m:r>
                                    </m:e>
                                  </m:mr>
                                </m:m>
                              </m:oMath>
                            </m:oMathPara>
                          </a14:m>
                          <a:endParaRPr lang="en-US" dirty="0"/>
                        </a:p>
                      </a:txBody>
                      <a:tcPr>
                        <a:solidFill>
                          <a:schemeClr val="accent1">
                            <a:lumMod val="20000"/>
                            <a:lumOff val="80000"/>
                          </a:schemeClr>
                        </a:solidFill>
                      </a:tcPr>
                    </a:tc>
                    <a:tc>
                      <a:txBody>
                        <a:bodyPr/>
                        <a:lstStyle/>
                        <a:p>
                          <a:pPr/>
                          <a14:m>
                            <m:oMathPara xmlns:m="http://schemas.openxmlformats.org/officeDocument/2006/math">
                              <m:oMathParaPr>
                                <m:jc m:val="left"/>
                              </m:oMathParaPr>
                              <m:oMath xmlns:m="http://schemas.openxmlformats.org/officeDocument/2006/math">
                                <m:m>
                                  <m:mPr>
                                    <m:mcs>
                                      <m:mc>
                                        <m:mcPr>
                                          <m:count m:val="4"/>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3</m:t>
                                      </m:r>
                                      <m:r>
                                        <a:rPr lang="en-US" b="0" i="1" smtClean="0">
                                          <a:latin typeface="Cambria Math" panose="02040503050406030204" pitchFamily="18" charset="0"/>
                                        </a:rPr>
                                        <m:t>𝐵</m:t>
                                      </m:r>
                                    </m:e>
                                    <m:e>
                                      <m:r>
                                        <a:rPr lang="en-US" b="0" i="1" smtClean="0">
                                          <a:latin typeface="Cambria Math" panose="02040503050406030204" pitchFamily="18" charset="0"/>
                                        </a:rPr>
                                        <m:t>4</m:t>
                                      </m:r>
                                      <m:r>
                                        <a:rPr lang="en-US" b="0" i="1" smtClean="0">
                                          <a:latin typeface="Cambria Math" panose="02040503050406030204" pitchFamily="18" charset="0"/>
                                        </a:rPr>
                                        <m:t>𝐷</m:t>
                                      </m:r>
                                    </m:e>
                                    <m:e>
                                      <m:r>
                                        <a:rPr lang="en-US" b="0" i="1" smtClean="0">
                                          <a:latin typeface="Cambria Math" panose="02040503050406030204" pitchFamily="18" charset="0"/>
                                        </a:rPr>
                                        <m:t>23</m:t>
                                      </m:r>
                                    </m:e>
                                    <m:e>
                                      <m:r>
                                        <a:rPr lang="en-US" b="0" i="1" smtClean="0">
                                          <a:latin typeface="Cambria Math" panose="02040503050406030204" pitchFamily="18" charset="0"/>
                                        </a:rPr>
                                        <m:t>47</m:t>
                                      </m:r>
                                    </m:e>
                                  </m:mr>
                                  <m:mr>
                                    <m:e>
                                      <m:r>
                                        <a:rPr lang="en-US" b="0" i="1" smtClean="0">
                                          <a:latin typeface="Cambria Math" panose="02040503050406030204" pitchFamily="18" charset="0"/>
                                        </a:rPr>
                                        <m:t>𝐸𝐴</m:t>
                                      </m:r>
                                    </m:e>
                                    <m:e>
                                      <m:r>
                                        <a:rPr lang="en-US" b="0" i="1" smtClean="0">
                                          <a:latin typeface="Cambria Math" panose="02040503050406030204" pitchFamily="18" charset="0"/>
                                        </a:rPr>
                                        <m:t>8</m:t>
                                      </m:r>
                                      <m:r>
                                        <a:rPr lang="en-US" b="0" i="1" smtClean="0">
                                          <a:latin typeface="Cambria Math" panose="02040503050406030204" pitchFamily="18" charset="0"/>
                                        </a:rPr>
                                        <m:t>𝐹</m:t>
                                      </m:r>
                                    </m:e>
                                    <m:e>
                                      <m:r>
                                        <a:rPr lang="en-US" b="0" i="1" smtClean="0">
                                          <a:latin typeface="Cambria Math" panose="02040503050406030204" pitchFamily="18" charset="0"/>
                                        </a:rPr>
                                        <m:t>𝐸</m:t>
                                      </m:r>
                                      <m:r>
                                        <a:rPr lang="en-US" b="0" i="1" smtClean="0">
                                          <a:latin typeface="Cambria Math" panose="02040503050406030204" pitchFamily="18" charset="0"/>
                                        </a:rPr>
                                        <m:t>8</m:t>
                                      </m:r>
                                    </m:e>
                                    <m:e>
                                      <m:r>
                                        <a:rPr lang="en-US" b="0" i="1" smtClean="0">
                                          <a:latin typeface="Cambria Math" panose="02040503050406030204" pitchFamily="18" charset="0"/>
                                        </a:rPr>
                                        <m:t>8</m:t>
                                      </m:r>
                                      <m:r>
                                        <a:rPr lang="en-US" b="0" i="1" smtClean="0">
                                          <a:latin typeface="Cambria Math" panose="02040503050406030204" pitchFamily="18" charset="0"/>
                                        </a:rPr>
                                        <m:t>𝐷</m:t>
                                      </m:r>
                                    </m:e>
                                  </m:mr>
                                  <m:mr>
                                    <m:e>
                                      <m:r>
                                        <a:rPr lang="en-US" b="0" i="1" smtClean="0">
                                          <a:latin typeface="Cambria Math" panose="02040503050406030204" pitchFamily="18" charset="0"/>
                                        </a:rPr>
                                        <m:t>45</m:t>
                                      </m:r>
                                    </m:e>
                                    <m:e>
                                      <m:r>
                                        <a:rPr lang="en-US" b="0" i="1" smtClean="0">
                                          <a:latin typeface="Cambria Math" panose="02040503050406030204" pitchFamily="18" charset="0"/>
                                        </a:rPr>
                                        <m:t>27</m:t>
                                      </m:r>
                                    </m:e>
                                    <m:e>
                                      <m:r>
                                        <a:rPr lang="en-US" b="0" i="1" smtClean="0">
                                          <a:latin typeface="Cambria Math" panose="02040503050406030204" pitchFamily="18" charset="0"/>
                                        </a:rPr>
                                        <m:t>4</m:t>
                                      </m:r>
                                      <m:r>
                                        <a:rPr lang="en-US" b="0" i="1" smtClean="0">
                                          <a:latin typeface="Cambria Math" panose="02040503050406030204" pitchFamily="18" charset="0"/>
                                        </a:rPr>
                                        <m:t>𝐵</m:t>
                                      </m:r>
                                    </m:e>
                                    <m:e>
                                      <m:r>
                                        <a:rPr lang="en-US" b="0" i="1" smtClean="0">
                                          <a:latin typeface="Cambria Math" panose="02040503050406030204" pitchFamily="18" charset="0"/>
                                        </a:rPr>
                                        <m:t>38</m:t>
                                      </m:r>
                                    </m:e>
                                  </m:mr>
                                  <m:mr>
                                    <m:e>
                                      <m:r>
                                        <a:rPr lang="en-US" b="0" i="1" smtClean="0">
                                          <a:latin typeface="Cambria Math" panose="02040503050406030204" pitchFamily="18" charset="0"/>
                                        </a:rPr>
                                        <m:t>43</m:t>
                                      </m:r>
                                    </m:e>
                                    <m:e>
                                      <m:r>
                                        <a:rPr lang="en-US" b="0" i="1" smtClean="0">
                                          <a:latin typeface="Cambria Math" panose="02040503050406030204" pitchFamily="18" charset="0"/>
                                        </a:rPr>
                                        <m:t>72</m:t>
                                      </m:r>
                                    </m:e>
                                    <m:e>
                                      <m:r>
                                        <a:rPr lang="en-US" b="0" i="1" smtClean="0">
                                          <a:latin typeface="Cambria Math" panose="02040503050406030204" pitchFamily="18" charset="0"/>
                                        </a:rPr>
                                        <m:t>13</m:t>
                                      </m:r>
                                    </m:e>
                                    <m:e>
                                      <m:r>
                                        <a:rPr lang="en-US" b="0" i="1" smtClean="0">
                                          <a:latin typeface="Cambria Math" panose="02040503050406030204" pitchFamily="18" charset="0"/>
                                        </a:rPr>
                                        <m:t>7</m:t>
                                      </m:r>
                                      <m:r>
                                        <a:rPr lang="en-US" b="0" i="1" smtClean="0">
                                          <a:latin typeface="Cambria Math" panose="02040503050406030204" pitchFamily="18" charset="0"/>
                                        </a:rPr>
                                        <m:t>𝐵</m:t>
                                      </m:r>
                                    </m:e>
                                  </m:mr>
                                </m:m>
                              </m:oMath>
                            </m:oMathPara>
                          </a14:m>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86840747"/>
                      </a:ext>
                    </a:extLst>
                  </a:tr>
                </a:tbl>
              </a:graphicData>
            </a:graphic>
          </p:graphicFrame>
        </mc:Choice>
        <mc:Fallback xmlns="">
          <p:graphicFrame>
            <p:nvGraphicFramePr>
              <p:cNvPr id="31" name="Table 6">
                <a:extLst>
                  <a:ext uri="{FF2B5EF4-FFF2-40B4-BE49-F238E27FC236}">
                    <a16:creationId xmlns:a16="http://schemas.microsoft.com/office/drawing/2014/main" id="{C2E4ECDE-11E1-4EB7-8A79-78F68FB1424A}"/>
                  </a:ext>
                </a:extLst>
              </p:cNvPr>
              <p:cNvGraphicFramePr>
                <a:graphicFrameLocks noGrp="1"/>
              </p:cNvGraphicFramePr>
              <p:nvPr>
                <p:ph idx="1"/>
                <p:extLst>
                  <p:ext uri="{D42A27DB-BD31-4B8C-83A1-F6EECF244321}">
                    <p14:modId xmlns:p14="http://schemas.microsoft.com/office/powerpoint/2010/main" val="283278650"/>
                  </p:ext>
                </p:extLst>
              </p:nvPr>
            </p:nvGraphicFramePr>
            <p:xfrm>
              <a:off x="675541" y="572816"/>
              <a:ext cx="10943825" cy="1455801"/>
            </p:xfrm>
            <a:graphic>
              <a:graphicData uri="http://schemas.openxmlformats.org/drawingml/2006/table">
                <a:tbl>
                  <a:tblPr firstRow="1" bandRow="1">
                    <a:tableStyleId>{5940675A-B579-460E-94D1-54222C63F5DA}</a:tableStyleId>
                  </a:tblPr>
                  <a:tblGrid>
                    <a:gridCol w="2158852">
                      <a:extLst>
                        <a:ext uri="{9D8B030D-6E8A-4147-A177-3AD203B41FA5}">
                          <a16:colId xmlns:a16="http://schemas.microsoft.com/office/drawing/2014/main" val="746363276"/>
                        </a:ext>
                      </a:extLst>
                    </a:gridCol>
                    <a:gridCol w="2304256">
                      <a:extLst>
                        <a:ext uri="{9D8B030D-6E8A-4147-A177-3AD203B41FA5}">
                          <a16:colId xmlns:a16="http://schemas.microsoft.com/office/drawing/2014/main" val="382657062"/>
                        </a:ext>
                      </a:extLst>
                    </a:gridCol>
                    <a:gridCol w="2160239">
                      <a:extLst>
                        <a:ext uri="{9D8B030D-6E8A-4147-A177-3AD203B41FA5}">
                          <a16:colId xmlns:a16="http://schemas.microsoft.com/office/drawing/2014/main" val="1705945743"/>
                        </a:ext>
                      </a:extLst>
                    </a:gridCol>
                    <a:gridCol w="2160239">
                      <a:extLst>
                        <a:ext uri="{9D8B030D-6E8A-4147-A177-3AD203B41FA5}">
                          <a16:colId xmlns:a16="http://schemas.microsoft.com/office/drawing/2014/main" val="1089090806"/>
                        </a:ext>
                      </a:extLst>
                    </a:gridCol>
                    <a:gridCol w="2160239">
                      <a:extLst>
                        <a:ext uri="{9D8B030D-6E8A-4147-A177-3AD203B41FA5}">
                          <a16:colId xmlns:a16="http://schemas.microsoft.com/office/drawing/2014/main" val="2294462104"/>
                        </a:ext>
                      </a:extLst>
                    </a:gridCol>
                  </a:tblGrid>
                  <a:tr h="370840">
                    <a:tc>
                      <a:txBody>
                        <a:bodyPr/>
                        <a:lstStyle/>
                        <a:p>
                          <a:r>
                            <a:rPr lang="en-US" b="1" dirty="0"/>
                            <a:t>W0   W1  W2   W3</a:t>
                          </a:r>
                        </a:p>
                      </a:txBody>
                      <a:tcPr>
                        <a:solidFill>
                          <a:schemeClr val="accent1">
                            <a:lumMod val="20000"/>
                            <a:lumOff val="80000"/>
                          </a:schemeClr>
                        </a:solidFill>
                      </a:tcPr>
                    </a:tc>
                    <a:tc>
                      <a:txBody>
                        <a:bodyPr/>
                        <a:lstStyle/>
                        <a:p>
                          <a:r>
                            <a:rPr lang="en-US" b="1" dirty="0"/>
                            <a:t>W4   W5  W6   W7</a:t>
                          </a:r>
                        </a:p>
                      </a:txBody>
                      <a:tcPr/>
                    </a:tc>
                    <a:tc>
                      <a:txBody>
                        <a:bodyPr/>
                        <a:lstStyle/>
                        <a:p>
                          <a:pPr algn="ctr"/>
                          <a:r>
                            <a:rPr lang="en-US" b="1" dirty="0"/>
                            <a:t>…</a:t>
                          </a:r>
                        </a:p>
                      </a:txBody>
                      <a:tcPr anchor="ctr"/>
                    </a:tc>
                    <a:tc>
                      <a:txBody>
                        <a:bodyPr/>
                        <a:lstStyle/>
                        <a:p>
                          <a:pPr algn="ctr"/>
                          <a:r>
                            <a:rPr lang="en-US" b="1" dirty="0"/>
                            <a:t>…</a:t>
                          </a:r>
                        </a:p>
                      </a:txBody>
                      <a:tcPr anchor="ctr"/>
                    </a:tc>
                    <a:tc>
                      <a:txBody>
                        <a:bodyPr/>
                        <a:lstStyle/>
                        <a:p>
                          <a:pPr algn="ctr"/>
                          <a:r>
                            <a:rPr lang="en-US" b="1" dirty="0"/>
                            <a:t>W43</a:t>
                          </a:r>
                        </a:p>
                      </a:txBody>
                      <a:tcPr anchor="ctr"/>
                    </a:tc>
                    <a:extLst>
                      <a:ext uri="{0D108BD9-81ED-4DB2-BD59-A6C34878D82A}">
                        <a16:rowId xmlns:a16="http://schemas.microsoft.com/office/drawing/2014/main" val="1578731990"/>
                      </a:ext>
                    </a:extLst>
                  </a:tr>
                  <a:tr h="1084961">
                    <a:tc>
                      <a:txBody>
                        <a:bodyPr/>
                        <a:lstStyle/>
                        <a:p>
                          <a:endParaRPr lang="en-US"/>
                        </a:p>
                      </a:txBody>
                      <a:tcPr>
                        <a:blipFill>
                          <a:blip r:embed="rId8"/>
                          <a:stretch>
                            <a:fillRect l="-282" t="-36872" r="-408192" b="-1117"/>
                          </a:stretch>
                        </a:blipFill>
                      </a:tcPr>
                    </a:tc>
                    <a:tc>
                      <a:txBody>
                        <a:bodyPr/>
                        <a:lstStyle/>
                        <a:p>
                          <a:endParaRPr lang="en-US"/>
                        </a:p>
                      </a:txBody>
                      <a:tcPr>
                        <a:blipFill>
                          <a:blip r:embed="rId8"/>
                          <a:stretch>
                            <a:fillRect l="-93668" t="-36872" r="-281266" b="-1117"/>
                          </a:stretch>
                        </a:blipFill>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86840747"/>
                      </a:ext>
                    </a:extLst>
                  </a:tr>
                </a:tbl>
              </a:graphicData>
            </a:graphic>
          </p:graphicFrame>
        </mc:Fallback>
      </mc:AlternateContent>
    </p:spTree>
    <p:extLst>
      <p:ext uri="{BB962C8B-B14F-4D97-AF65-F5344CB8AC3E}">
        <p14:creationId xmlns:p14="http://schemas.microsoft.com/office/powerpoint/2010/main" val="159241333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8" grpId="0"/>
      <p:bldP spid="2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4">
            <a:extLst>
              <a:ext uri="{FF2B5EF4-FFF2-40B4-BE49-F238E27FC236}">
                <a16:creationId xmlns:a16="http://schemas.microsoft.com/office/drawing/2014/main" id="{43A26105-023F-4008-B10F-19D8A6B089A1}"/>
              </a:ext>
            </a:extLst>
          </p:cNvPr>
          <p:cNvSpPr>
            <a:spLocks noGrp="1" noChangeArrowheads="1"/>
          </p:cNvSpPr>
          <p:nvPr>
            <p:ph type="title"/>
          </p:nvPr>
        </p:nvSpPr>
        <p:spPr/>
        <p:txBody>
          <a:bodyPr/>
          <a:lstStyle/>
          <a:p>
            <a:pPr>
              <a:buFont typeface="Webdings" panose="05030102010509060703" pitchFamily="18" charset="2"/>
              <a:buNone/>
            </a:pPr>
            <a:r>
              <a:rPr lang="de-DE" altLang="en-US" sz="2800"/>
              <a:t>Content of this Chapter</a:t>
            </a:r>
          </a:p>
        </p:txBody>
      </p:sp>
      <p:sp>
        <p:nvSpPr>
          <p:cNvPr id="34820" name="Rectangle 7">
            <a:extLst>
              <a:ext uri="{FF2B5EF4-FFF2-40B4-BE49-F238E27FC236}">
                <a16:creationId xmlns:a16="http://schemas.microsoft.com/office/drawing/2014/main" id="{896D203B-B03A-4957-92BF-AB1C57ADF08D}"/>
              </a:ext>
            </a:extLst>
          </p:cNvPr>
          <p:cNvSpPr>
            <a:spLocks noGrp="1" noChangeArrowheads="1"/>
          </p:cNvSpPr>
          <p:nvPr>
            <p:ph idx="1"/>
          </p:nvPr>
        </p:nvSpPr>
        <p:spPr>
          <a:noFill/>
        </p:spPr>
        <p:txBody>
          <a:bodyPr/>
          <a:lstStyle/>
          <a:p>
            <a:pPr marL="342900" indent="-342900"/>
            <a:r>
              <a:rPr lang="de-DE" altLang="en-US" sz="2000"/>
              <a:t>Overview of the AES algorithm</a:t>
            </a:r>
          </a:p>
          <a:p>
            <a:pPr marL="342900" indent="-342900"/>
            <a:r>
              <a:rPr lang="de-DE" altLang="en-US" sz="2000"/>
              <a:t>Internal structure of AES</a:t>
            </a:r>
          </a:p>
          <a:p>
            <a:pPr marL="720725" lvl="1" indent="-342900"/>
            <a:r>
              <a:rPr lang="de-DE" altLang="en-US" sz="2000"/>
              <a:t>Byte Substitution layer</a:t>
            </a:r>
          </a:p>
          <a:p>
            <a:pPr marL="720725" lvl="1" indent="-342900"/>
            <a:r>
              <a:rPr lang="de-DE" altLang="en-US" sz="2000"/>
              <a:t>Diffusion layer</a:t>
            </a:r>
          </a:p>
          <a:p>
            <a:pPr marL="720725" lvl="1" indent="-342900"/>
            <a:r>
              <a:rPr lang="de-DE" altLang="en-US" sz="2000"/>
              <a:t>Key Addition layer</a:t>
            </a:r>
          </a:p>
          <a:p>
            <a:pPr marL="720725" lvl="1" indent="-342900"/>
            <a:r>
              <a:rPr lang="de-DE" altLang="en-US" sz="2000"/>
              <a:t>Key schedule</a:t>
            </a:r>
          </a:p>
          <a:p>
            <a:pPr marL="342900" indent="-342900"/>
            <a:r>
              <a:rPr lang="de-DE" altLang="en-US" sz="2000" b="1"/>
              <a:t>Decryption</a:t>
            </a:r>
          </a:p>
          <a:p>
            <a:pPr marL="342900" indent="-342900"/>
            <a:r>
              <a:rPr lang="de-DE" altLang="en-US" sz="2000"/>
              <a:t>Practical issues</a:t>
            </a:r>
          </a:p>
        </p:txBody>
      </p:sp>
      <p:sp>
        <p:nvSpPr>
          <p:cNvPr id="34821" name="Foliennummernplatzhalter 6">
            <a:extLst>
              <a:ext uri="{FF2B5EF4-FFF2-40B4-BE49-F238E27FC236}">
                <a16:creationId xmlns:a16="http://schemas.microsoft.com/office/drawing/2014/main" id="{71A88A0F-15AD-4221-8AC3-36E21B72444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08A7E69-CE0E-413B-A874-8FE50BBCF229}" type="slidenum">
              <a:rPr lang="de-DE" altLang="en-US">
                <a:solidFill>
                  <a:srgbClr val="394073"/>
                </a:solidFill>
              </a:rPr>
              <a:pPr/>
              <a:t>36</a:t>
            </a:fld>
            <a:r>
              <a:rPr lang="de-DE" altLang="en-US">
                <a:solidFill>
                  <a:srgbClr val="394073"/>
                </a:solidFill>
              </a:rPr>
              <a:t>/28</a:t>
            </a:r>
          </a:p>
        </p:txBody>
      </p:sp>
      <p:sp>
        <p:nvSpPr>
          <p:cNvPr id="34818" name="Fußzeilenplatzhalter 4">
            <a:extLst>
              <a:ext uri="{FF2B5EF4-FFF2-40B4-BE49-F238E27FC236}">
                <a16:creationId xmlns:a16="http://schemas.microsoft.com/office/drawing/2014/main" id="{31A5731B-11A8-4543-938C-E6D22A35901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Chapter 4 of </a:t>
            </a:r>
            <a:r>
              <a:rPr lang="en-US" altLang="en-US" i="1"/>
              <a:t>Understanding Cryptography </a:t>
            </a:r>
            <a:r>
              <a:rPr lang="en-US" altLang="en-US"/>
              <a:t>by Christof Paar and Jan Pelzl</a:t>
            </a:r>
            <a:endParaRPr lang="de-DE" altLang="en-US"/>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el 1">
            <a:extLst>
              <a:ext uri="{FF2B5EF4-FFF2-40B4-BE49-F238E27FC236}">
                <a16:creationId xmlns:a16="http://schemas.microsoft.com/office/drawing/2014/main" id="{801D21C5-0B63-4C6B-A491-F879C3FCAF85}"/>
              </a:ext>
            </a:extLst>
          </p:cNvPr>
          <p:cNvSpPr>
            <a:spLocks noGrp="1"/>
          </p:cNvSpPr>
          <p:nvPr>
            <p:ph type="title"/>
          </p:nvPr>
        </p:nvSpPr>
        <p:spPr/>
        <p:txBody>
          <a:bodyPr/>
          <a:lstStyle/>
          <a:p>
            <a:r>
              <a:rPr lang="de-DE" altLang="en-US"/>
              <a:t>Decryption</a:t>
            </a:r>
          </a:p>
        </p:txBody>
      </p:sp>
      <p:sp>
        <p:nvSpPr>
          <p:cNvPr id="35843" name="Inhaltsplatzhalter 2">
            <a:extLst>
              <a:ext uri="{FF2B5EF4-FFF2-40B4-BE49-F238E27FC236}">
                <a16:creationId xmlns:a16="http://schemas.microsoft.com/office/drawing/2014/main" id="{C5B5615B-702D-409C-B632-5C5420F45F6A}"/>
              </a:ext>
            </a:extLst>
          </p:cNvPr>
          <p:cNvSpPr>
            <a:spLocks noGrp="1"/>
          </p:cNvSpPr>
          <p:nvPr>
            <p:ph idx="1"/>
          </p:nvPr>
        </p:nvSpPr>
        <p:spPr/>
        <p:txBody>
          <a:bodyPr/>
          <a:lstStyle/>
          <a:p>
            <a:r>
              <a:rPr lang="de-DE" altLang="en-US"/>
              <a:t>AES is not based on a Feistel network</a:t>
            </a:r>
          </a:p>
          <a:p>
            <a:pPr>
              <a:buFontTx/>
              <a:buNone/>
            </a:pPr>
            <a:r>
              <a:rPr lang="en-US" altLang="en-US">
                <a:sym typeface="Symbol" panose="05050102010706020507" pitchFamily="18" charset="2"/>
              </a:rPr>
              <a:t>  </a:t>
            </a:r>
            <a:r>
              <a:rPr lang="de-DE" altLang="en-US"/>
              <a:t>All layers must be inverted for decryption:</a:t>
            </a:r>
          </a:p>
          <a:p>
            <a:pPr lvl="1"/>
            <a:endParaRPr lang="de-DE" altLang="en-US"/>
          </a:p>
          <a:p>
            <a:pPr lvl="1"/>
            <a:r>
              <a:rPr lang="de-DE" altLang="en-US"/>
              <a:t>MixColumn layer → </a:t>
            </a:r>
            <a:r>
              <a:rPr lang="de-DE" altLang="en-US" b="1"/>
              <a:t>Inv MixColumn layer</a:t>
            </a:r>
          </a:p>
          <a:p>
            <a:pPr lvl="1"/>
            <a:endParaRPr lang="de-DE" altLang="en-US"/>
          </a:p>
          <a:p>
            <a:pPr lvl="1"/>
            <a:r>
              <a:rPr lang="de-DE" altLang="en-US"/>
              <a:t>ShiftRows layer→ </a:t>
            </a:r>
            <a:r>
              <a:rPr lang="de-DE" altLang="en-US" b="1"/>
              <a:t>Inv ShiftRows layer</a:t>
            </a:r>
            <a:endParaRPr lang="de-DE" altLang="en-US"/>
          </a:p>
          <a:p>
            <a:pPr lvl="1"/>
            <a:endParaRPr lang="de-DE" altLang="en-US"/>
          </a:p>
          <a:p>
            <a:pPr lvl="1"/>
            <a:r>
              <a:rPr lang="de-DE" altLang="en-US"/>
              <a:t>Byte Substitution layer → </a:t>
            </a:r>
            <a:r>
              <a:rPr lang="de-DE" altLang="en-US" b="1"/>
              <a:t>Inv Byte Substitution layer</a:t>
            </a:r>
          </a:p>
          <a:p>
            <a:pPr lvl="1"/>
            <a:endParaRPr lang="de-DE" altLang="en-US"/>
          </a:p>
          <a:p>
            <a:pPr lvl="1"/>
            <a:r>
              <a:rPr lang="de-DE" altLang="en-US"/>
              <a:t>Key Addition layer is its own inverse</a:t>
            </a:r>
          </a:p>
        </p:txBody>
      </p:sp>
      <p:sp>
        <p:nvSpPr>
          <p:cNvPr id="35846" name="Foliennummernplatzhalter 7">
            <a:extLst>
              <a:ext uri="{FF2B5EF4-FFF2-40B4-BE49-F238E27FC236}">
                <a16:creationId xmlns:a16="http://schemas.microsoft.com/office/drawing/2014/main" id="{B40692D4-440E-46E2-9001-9C184170AEF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9E73064-E616-42C2-921A-008132A74D24}" type="slidenum">
              <a:rPr lang="de-DE" altLang="en-US">
                <a:solidFill>
                  <a:srgbClr val="394073"/>
                </a:solidFill>
              </a:rPr>
              <a:pPr/>
              <a:t>37</a:t>
            </a:fld>
            <a:r>
              <a:rPr lang="de-DE" altLang="en-US">
                <a:solidFill>
                  <a:srgbClr val="394073"/>
                </a:solidFill>
              </a:rPr>
              <a:t>/28</a:t>
            </a:r>
          </a:p>
        </p:txBody>
      </p:sp>
      <p:sp>
        <p:nvSpPr>
          <p:cNvPr id="35844" name="Fußzeilenplatzhalter 4">
            <a:extLst>
              <a:ext uri="{FF2B5EF4-FFF2-40B4-BE49-F238E27FC236}">
                <a16:creationId xmlns:a16="http://schemas.microsoft.com/office/drawing/2014/main" id="{7010CD58-3E4B-40D7-BA3C-28C3CC73255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en-US"/>
              <a:t>Chapter 4 of </a:t>
            </a:r>
            <a:r>
              <a:rPr lang="de-DE" altLang="en-US" i="1"/>
              <a:t>Understanding Cryptography</a:t>
            </a:r>
            <a:r>
              <a:rPr lang="de-DE" altLang="en-US"/>
              <a:t> by Christof Paar and Jan Pelzl</a:t>
            </a:r>
          </a:p>
        </p:txBody>
      </p:sp>
      <p:pic>
        <p:nvPicPr>
          <p:cNvPr id="35845" name="Picture 6" descr="E:\Uni\Cryptobook\grundlagen_krypto\graphics\rijndael_invflow.png">
            <a:extLst>
              <a:ext uri="{FF2B5EF4-FFF2-40B4-BE49-F238E27FC236}">
                <a16:creationId xmlns:a16="http://schemas.microsoft.com/office/drawing/2014/main" id="{C2BE7803-3EAA-4860-B57D-8E293AF647D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16080" y="322264"/>
            <a:ext cx="4463635" cy="6062602"/>
          </a:xfrm>
          <a:prstGeom prst="rect">
            <a:avLst/>
          </a:prstGeom>
          <a:noFill/>
          <a:ln w="9525">
            <a:solidFill>
              <a:srgbClr val="0066FF"/>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el 1">
            <a:extLst>
              <a:ext uri="{FF2B5EF4-FFF2-40B4-BE49-F238E27FC236}">
                <a16:creationId xmlns:a16="http://schemas.microsoft.com/office/drawing/2014/main" id="{C5DE7EE1-0C57-4C1E-9A3E-D0D760516265}"/>
              </a:ext>
            </a:extLst>
          </p:cNvPr>
          <p:cNvSpPr>
            <a:spLocks noGrp="1"/>
          </p:cNvSpPr>
          <p:nvPr>
            <p:ph type="title"/>
          </p:nvPr>
        </p:nvSpPr>
        <p:spPr/>
        <p:txBody>
          <a:bodyPr/>
          <a:lstStyle/>
          <a:p>
            <a:r>
              <a:rPr lang="de-DE" altLang="en-US"/>
              <a:t>Decryption</a:t>
            </a:r>
          </a:p>
        </p:txBody>
      </p:sp>
      <p:sp>
        <p:nvSpPr>
          <p:cNvPr id="2052" name="Inhaltsplatzhalter 2">
            <a:extLst>
              <a:ext uri="{FF2B5EF4-FFF2-40B4-BE49-F238E27FC236}">
                <a16:creationId xmlns:a16="http://schemas.microsoft.com/office/drawing/2014/main" id="{BB2C817E-0FE0-45DE-A852-9292FA58DF4B}"/>
              </a:ext>
            </a:extLst>
          </p:cNvPr>
          <p:cNvSpPr>
            <a:spLocks noGrp="1"/>
          </p:cNvSpPr>
          <p:nvPr>
            <p:ph idx="1"/>
          </p:nvPr>
        </p:nvSpPr>
        <p:spPr/>
        <p:txBody>
          <a:bodyPr/>
          <a:lstStyle/>
          <a:p>
            <a:r>
              <a:rPr lang="de-DE" altLang="en-US" b="1"/>
              <a:t>Inv MixColumn layer</a:t>
            </a:r>
            <a:r>
              <a:rPr lang="de-DE" altLang="en-US"/>
              <a:t>:</a:t>
            </a:r>
          </a:p>
          <a:p>
            <a:pPr lvl="1"/>
            <a:r>
              <a:rPr lang="de-DE" altLang="en-US"/>
              <a:t>To reverse the MixColumn operation, each column of the state matrix </a:t>
            </a:r>
            <a:r>
              <a:rPr lang="de-DE" altLang="en-US" i="1"/>
              <a:t>C</a:t>
            </a:r>
            <a:r>
              <a:rPr lang="de-DE" altLang="en-US"/>
              <a:t> must be multiplied with the </a:t>
            </a:r>
            <a:r>
              <a:rPr lang="de-DE" altLang="en-US" b="1"/>
              <a:t>inverse of the 4x4 matrix</a:t>
            </a:r>
            <a:r>
              <a:rPr lang="de-DE" altLang="en-US"/>
              <a:t>, e.g.,</a:t>
            </a:r>
          </a:p>
          <a:p>
            <a:pPr lvl="1"/>
            <a:endParaRPr lang="de-DE" altLang="en-US"/>
          </a:p>
          <a:p>
            <a:pPr lvl="1"/>
            <a:endParaRPr lang="de-DE" altLang="en-US"/>
          </a:p>
          <a:p>
            <a:pPr lvl="1"/>
            <a:endParaRPr lang="de-DE" altLang="en-US"/>
          </a:p>
          <a:p>
            <a:pPr lvl="1"/>
            <a:endParaRPr lang="de-DE" altLang="en-US"/>
          </a:p>
          <a:p>
            <a:pPr lvl="1"/>
            <a:endParaRPr lang="de-DE" altLang="en-US"/>
          </a:p>
          <a:p>
            <a:pPr lvl="1">
              <a:buFontTx/>
              <a:buNone/>
            </a:pPr>
            <a:r>
              <a:rPr lang="de-DE" altLang="en-US"/>
              <a:t>	 where 09, 0</a:t>
            </a:r>
            <a:r>
              <a:rPr lang="de-DE" altLang="en-US" i="1"/>
              <a:t>B, 0D</a:t>
            </a:r>
            <a:r>
              <a:rPr lang="de-DE" altLang="en-US"/>
              <a:t> and 0</a:t>
            </a:r>
            <a:r>
              <a:rPr lang="de-DE" altLang="en-US" i="1"/>
              <a:t>E</a:t>
            </a:r>
            <a:r>
              <a:rPr lang="de-DE" altLang="en-US"/>
              <a:t> are given in hexadecimal notation</a:t>
            </a:r>
          </a:p>
          <a:p>
            <a:pPr lvl="1">
              <a:buFontTx/>
              <a:buNone/>
            </a:pPr>
            <a:endParaRPr lang="de-DE" altLang="en-US"/>
          </a:p>
          <a:p>
            <a:r>
              <a:rPr lang="de-DE" altLang="en-US"/>
              <a:t>Again, all arithmetic is done in the Galois field </a:t>
            </a:r>
            <a:r>
              <a:rPr lang="de-DE" altLang="en-US" i="1"/>
              <a:t>GF</a:t>
            </a:r>
            <a:r>
              <a:rPr lang="de-DE" altLang="en-US"/>
              <a:t>(2</a:t>
            </a:r>
            <a:r>
              <a:rPr lang="de-DE" altLang="en-US" sz="2400" baseline="30000"/>
              <a:t>8</a:t>
            </a:r>
            <a:r>
              <a:rPr lang="de-DE" altLang="en-US"/>
              <a:t>) (</a:t>
            </a:r>
            <a:r>
              <a:rPr lang="en-US" altLang="en-US"/>
              <a:t>for more information see Chapter 4.3 in </a:t>
            </a:r>
            <a:r>
              <a:rPr lang="en-US" altLang="en-US" i="1"/>
              <a:t>Understanding Cryptography</a:t>
            </a:r>
            <a:r>
              <a:rPr lang="en-US" altLang="en-US"/>
              <a:t>)</a:t>
            </a:r>
            <a:endParaRPr lang="de-DE" altLang="en-US"/>
          </a:p>
        </p:txBody>
      </p:sp>
      <p:sp>
        <p:nvSpPr>
          <p:cNvPr id="2054" name="Foliennummernplatzhalter 7">
            <a:extLst>
              <a:ext uri="{FF2B5EF4-FFF2-40B4-BE49-F238E27FC236}">
                <a16:creationId xmlns:a16="http://schemas.microsoft.com/office/drawing/2014/main" id="{50D264EA-D8FB-4749-9CC1-A752C7E52AA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D8BD3E3-2EB2-40AD-8F4E-72E50A566976}" type="slidenum">
              <a:rPr lang="de-DE" altLang="en-US">
                <a:solidFill>
                  <a:srgbClr val="394073"/>
                </a:solidFill>
              </a:rPr>
              <a:pPr/>
              <a:t>38</a:t>
            </a:fld>
            <a:r>
              <a:rPr lang="de-DE" altLang="en-US">
                <a:solidFill>
                  <a:srgbClr val="394073"/>
                </a:solidFill>
              </a:rPr>
              <a:t>/28</a:t>
            </a:r>
          </a:p>
        </p:txBody>
      </p:sp>
      <p:sp>
        <p:nvSpPr>
          <p:cNvPr id="2053" name="Fußzeilenplatzhalter 4">
            <a:extLst>
              <a:ext uri="{FF2B5EF4-FFF2-40B4-BE49-F238E27FC236}">
                <a16:creationId xmlns:a16="http://schemas.microsoft.com/office/drawing/2014/main" id="{88815BBC-BB76-4C8F-A04A-DA533CA1F34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en-US"/>
              <a:t>Chapter 4 of </a:t>
            </a:r>
            <a:r>
              <a:rPr lang="de-DE" altLang="en-US" i="1"/>
              <a:t>Understanding Cryptography</a:t>
            </a:r>
            <a:r>
              <a:rPr lang="de-DE" altLang="en-US"/>
              <a:t> by Christof Paar and Jan Pelzl</a:t>
            </a:r>
          </a:p>
        </p:txBody>
      </p:sp>
      <p:graphicFrame>
        <p:nvGraphicFramePr>
          <p:cNvPr id="2050" name="Object 3">
            <a:extLst>
              <a:ext uri="{FF2B5EF4-FFF2-40B4-BE49-F238E27FC236}">
                <a16:creationId xmlns:a16="http://schemas.microsoft.com/office/drawing/2014/main" id="{A8AC6BD1-63DD-49DA-9BDB-FAD6026C3579}"/>
              </a:ext>
            </a:extLst>
          </p:cNvPr>
          <p:cNvGraphicFramePr>
            <a:graphicFrameLocks noChangeAspect="1"/>
          </p:cNvGraphicFramePr>
          <p:nvPr/>
        </p:nvGraphicFramePr>
        <p:xfrm>
          <a:off x="4429125" y="2428876"/>
          <a:ext cx="3333750" cy="1350963"/>
        </p:xfrm>
        <a:graphic>
          <a:graphicData uri="http://schemas.openxmlformats.org/presentationml/2006/ole">
            <mc:AlternateContent xmlns:mc="http://schemas.openxmlformats.org/markup-compatibility/2006">
              <mc:Choice xmlns:v="urn:schemas-microsoft-com:vml" Requires="v">
                <p:oleObj name="Formel" r:id="rId2" imgW="3009600" imgH="1218960" progId="Equation.3">
                  <p:embed/>
                </p:oleObj>
              </mc:Choice>
              <mc:Fallback>
                <p:oleObj name="Formel" r:id="rId2" imgW="3009600" imgH="121896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125" y="2428876"/>
                        <a:ext cx="3333750" cy="1350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el 1">
            <a:extLst>
              <a:ext uri="{FF2B5EF4-FFF2-40B4-BE49-F238E27FC236}">
                <a16:creationId xmlns:a16="http://schemas.microsoft.com/office/drawing/2014/main" id="{9A069637-7F46-47C1-8D13-ACC72156B10E}"/>
              </a:ext>
            </a:extLst>
          </p:cNvPr>
          <p:cNvSpPr>
            <a:spLocks noGrp="1"/>
          </p:cNvSpPr>
          <p:nvPr>
            <p:ph type="title"/>
          </p:nvPr>
        </p:nvSpPr>
        <p:spPr/>
        <p:txBody>
          <a:bodyPr/>
          <a:lstStyle/>
          <a:p>
            <a:r>
              <a:rPr lang="de-DE" altLang="en-US"/>
              <a:t>Decryption</a:t>
            </a:r>
          </a:p>
        </p:txBody>
      </p:sp>
      <p:sp>
        <p:nvSpPr>
          <p:cNvPr id="36867" name="Inhaltsplatzhalter 2">
            <a:extLst>
              <a:ext uri="{FF2B5EF4-FFF2-40B4-BE49-F238E27FC236}">
                <a16:creationId xmlns:a16="http://schemas.microsoft.com/office/drawing/2014/main" id="{73AC9F04-6724-412E-B2EC-3E734E8260A2}"/>
              </a:ext>
            </a:extLst>
          </p:cNvPr>
          <p:cNvSpPr>
            <a:spLocks noGrp="1"/>
          </p:cNvSpPr>
          <p:nvPr>
            <p:ph idx="1"/>
          </p:nvPr>
        </p:nvSpPr>
        <p:spPr/>
        <p:txBody>
          <a:bodyPr/>
          <a:lstStyle/>
          <a:p>
            <a:r>
              <a:rPr lang="de-DE" altLang="en-US" b="1"/>
              <a:t>Inv ShiftRows layer</a:t>
            </a:r>
            <a:r>
              <a:rPr lang="de-DE" altLang="en-US"/>
              <a:t>: </a:t>
            </a:r>
          </a:p>
          <a:p>
            <a:pPr lvl="1"/>
            <a:r>
              <a:rPr lang="de-DE" altLang="en-US"/>
              <a:t>All rows of the state matrix </a:t>
            </a:r>
            <a:r>
              <a:rPr lang="de-DE" altLang="en-US" i="1"/>
              <a:t>B</a:t>
            </a:r>
            <a:r>
              <a:rPr lang="de-DE" altLang="en-US"/>
              <a:t> are shifted to the opposite direction:</a:t>
            </a:r>
          </a:p>
          <a:p>
            <a:pPr lvl="1"/>
            <a:endParaRPr lang="de-DE" altLang="en-US"/>
          </a:p>
          <a:p>
            <a:pPr lvl="1">
              <a:buFontTx/>
              <a:buNone/>
            </a:pPr>
            <a:r>
              <a:rPr lang="de-DE" altLang="en-US"/>
              <a:t>		Input matrix</a:t>
            </a:r>
          </a:p>
          <a:p>
            <a:pPr lvl="1">
              <a:buFontTx/>
              <a:buNone/>
            </a:pPr>
            <a:endParaRPr lang="de-DE" altLang="en-US"/>
          </a:p>
          <a:p>
            <a:pPr lvl="1">
              <a:buFontTx/>
              <a:buNone/>
            </a:pPr>
            <a:endParaRPr lang="de-DE" altLang="en-US"/>
          </a:p>
          <a:p>
            <a:pPr lvl="1">
              <a:buFontTx/>
              <a:buNone/>
            </a:pPr>
            <a:endParaRPr lang="de-DE" altLang="en-US"/>
          </a:p>
          <a:p>
            <a:pPr lvl="1">
              <a:buFontTx/>
              <a:buNone/>
            </a:pPr>
            <a:endParaRPr lang="de-DE" altLang="en-US"/>
          </a:p>
          <a:p>
            <a:pPr lvl="1">
              <a:buFontTx/>
              <a:buNone/>
            </a:pPr>
            <a:r>
              <a:rPr lang="de-DE" altLang="en-US"/>
              <a:t>		Output matrix</a:t>
            </a:r>
          </a:p>
        </p:txBody>
      </p:sp>
      <p:sp>
        <p:nvSpPr>
          <p:cNvPr id="36924" name="Foliennummernplatzhalter 9">
            <a:extLst>
              <a:ext uri="{FF2B5EF4-FFF2-40B4-BE49-F238E27FC236}">
                <a16:creationId xmlns:a16="http://schemas.microsoft.com/office/drawing/2014/main" id="{65E0E5B5-F979-4875-B467-76193568619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92C209C-B1AD-4F8F-B99E-7F440B36483B}" type="slidenum">
              <a:rPr lang="de-DE" altLang="en-US">
                <a:solidFill>
                  <a:srgbClr val="394073"/>
                </a:solidFill>
              </a:rPr>
              <a:pPr/>
              <a:t>39</a:t>
            </a:fld>
            <a:r>
              <a:rPr lang="de-DE" altLang="en-US">
                <a:solidFill>
                  <a:srgbClr val="394073"/>
                </a:solidFill>
              </a:rPr>
              <a:t>/28</a:t>
            </a:r>
          </a:p>
        </p:txBody>
      </p:sp>
      <p:sp>
        <p:nvSpPr>
          <p:cNvPr id="36868" name="Fußzeilenplatzhalter 4">
            <a:extLst>
              <a:ext uri="{FF2B5EF4-FFF2-40B4-BE49-F238E27FC236}">
                <a16:creationId xmlns:a16="http://schemas.microsoft.com/office/drawing/2014/main" id="{A8FA1DF5-28C3-4C4E-87C0-3B3CF9B1A7B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en-US"/>
              <a:t>Chapter 4 of </a:t>
            </a:r>
            <a:r>
              <a:rPr lang="de-DE" altLang="en-US" i="1"/>
              <a:t>Understanding Cryptography</a:t>
            </a:r>
            <a:r>
              <a:rPr lang="de-DE" altLang="en-US"/>
              <a:t> by Christof Paar and Jan Pelzl</a:t>
            </a:r>
          </a:p>
        </p:txBody>
      </p:sp>
      <p:graphicFrame>
        <p:nvGraphicFramePr>
          <p:cNvPr id="6" name="Tabelle 5">
            <a:extLst>
              <a:ext uri="{FF2B5EF4-FFF2-40B4-BE49-F238E27FC236}">
                <a16:creationId xmlns:a16="http://schemas.microsoft.com/office/drawing/2014/main" id="{D69A8E0C-CDA4-449D-9F3B-C10D384C1957}"/>
              </a:ext>
            </a:extLst>
          </p:cNvPr>
          <p:cNvGraphicFramePr>
            <a:graphicFrameLocks noGrp="1"/>
          </p:cNvGraphicFramePr>
          <p:nvPr/>
        </p:nvGraphicFramePr>
        <p:xfrm>
          <a:off x="5095875" y="2168525"/>
          <a:ext cx="2000252" cy="1341440"/>
        </p:xfrm>
        <a:graphic>
          <a:graphicData uri="http://schemas.openxmlformats.org/drawingml/2006/table">
            <a:tbl>
              <a:tblPr firstRow="1" bandRow="1">
                <a:effectLst/>
                <a:tableStyleId>{5940675A-B579-460E-94D1-54222C63F5DA}</a:tableStyleId>
              </a:tblPr>
              <a:tblGrid>
                <a:gridCol w="500063">
                  <a:extLst>
                    <a:ext uri="{9D8B030D-6E8A-4147-A177-3AD203B41FA5}">
                      <a16:colId xmlns:a16="http://schemas.microsoft.com/office/drawing/2014/main" val="20000"/>
                    </a:ext>
                  </a:extLst>
                </a:gridCol>
                <a:gridCol w="500063">
                  <a:extLst>
                    <a:ext uri="{9D8B030D-6E8A-4147-A177-3AD203B41FA5}">
                      <a16:colId xmlns:a16="http://schemas.microsoft.com/office/drawing/2014/main" val="20001"/>
                    </a:ext>
                  </a:extLst>
                </a:gridCol>
                <a:gridCol w="500063">
                  <a:extLst>
                    <a:ext uri="{9D8B030D-6E8A-4147-A177-3AD203B41FA5}">
                      <a16:colId xmlns:a16="http://schemas.microsoft.com/office/drawing/2014/main" val="20002"/>
                    </a:ext>
                  </a:extLst>
                </a:gridCol>
                <a:gridCol w="500063">
                  <a:extLst>
                    <a:ext uri="{9D8B030D-6E8A-4147-A177-3AD203B41FA5}">
                      <a16:colId xmlns:a16="http://schemas.microsoft.com/office/drawing/2014/main" val="20003"/>
                    </a:ext>
                  </a:extLst>
                </a:gridCol>
              </a:tblGrid>
              <a:tr h="335360">
                <a:tc>
                  <a:txBody>
                    <a:bodyPr/>
                    <a:lstStyle/>
                    <a:p>
                      <a:pPr algn="l"/>
                      <a:r>
                        <a:rPr lang="de-DE" sz="1600" i="1" dirty="0"/>
                        <a:t>B</a:t>
                      </a:r>
                      <a:r>
                        <a:rPr lang="de-DE" sz="1800" baseline="-25000" dirty="0"/>
                        <a:t>0</a:t>
                      </a:r>
                      <a:endParaRPr lang="de-DE" sz="1600" baseline="-25000" dirty="0"/>
                    </a:p>
                  </a:txBody>
                  <a:tcPr marL="91439" marR="91439" marT="45731" marB="45731" anchor="ctr"/>
                </a:tc>
                <a:tc>
                  <a:txBody>
                    <a:bodyPr/>
                    <a:lstStyle/>
                    <a:p>
                      <a:pPr algn="l"/>
                      <a:r>
                        <a:rPr lang="de-DE" sz="1600" i="1" dirty="0"/>
                        <a:t>B</a:t>
                      </a:r>
                      <a:r>
                        <a:rPr lang="de-DE" sz="1800" baseline="-25000" dirty="0"/>
                        <a:t>4</a:t>
                      </a:r>
                      <a:endParaRPr lang="de-DE" sz="1600" baseline="-25000" dirty="0"/>
                    </a:p>
                  </a:txBody>
                  <a:tcPr marL="91439" marR="91439" marT="45731" marB="45731" anchor="ctr"/>
                </a:tc>
                <a:tc>
                  <a:txBody>
                    <a:bodyPr/>
                    <a:lstStyle/>
                    <a:p>
                      <a:pPr algn="l"/>
                      <a:r>
                        <a:rPr lang="de-DE" sz="1600" i="1" dirty="0"/>
                        <a:t>B</a:t>
                      </a:r>
                      <a:r>
                        <a:rPr lang="de-DE" sz="1800" baseline="-25000" dirty="0"/>
                        <a:t>8</a:t>
                      </a:r>
                      <a:endParaRPr lang="de-DE" sz="1600" baseline="-25000" dirty="0"/>
                    </a:p>
                  </a:txBody>
                  <a:tcPr marL="91439" marR="91439" marT="45731" marB="45731" anchor="ctr"/>
                </a:tc>
                <a:tc>
                  <a:txBody>
                    <a:bodyPr/>
                    <a:lstStyle/>
                    <a:p>
                      <a:pPr algn="l"/>
                      <a:r>
                        <a:rPr lang="de-DE" sz="1600" i="1" dirty="0"/>
                        <a:t>B</a:t>
                      </a:r>
                      <a:r>
                        <a:rPr lang="de-DE" sz="1800" baseline="-25000" dirty="0"/>
                        <a:t>12</a:t>
                      </a:r>
                      <a:endParaRPr lang="de-DE" sz="1600" baseline="-25000" dirty="0"/>
                    </a:p>
                  </a:txBody>
                  <a:tcPr marL="91439" marR="91439" marT="45731" marB="45731" anchor="ctr"/>
                </a:tc>
                <a:extLst>
                  <a:ext uri="{0D108BD9-81ED-4DB2-BD59-A6C34878D82A}">
                    <a16:rowId xmlns:a16="http://schemas.microsoft.com/office/drawing/2014/main" val="10000"/>
                  </a:ext>
                </a:extLst>
              </a:tr>
              <a:tr h="335360">
                <a:tc>
                  <a:txBody>
                    <a:bodyPr/>
                    <a:lstStyle/>
                    <a:p>
                      <a:pPr algn="l"/>
                      <a:r>
                        <a:rPr lang="de-DE" sz="1600" i="1" dirty="0"/>
                        <a:t>B</a:t>
                      </a:r>
                      <a:r>
                        <a:rPr lang="de-DE" sz="1800" baseline="-25000" dirty="0"/>
                        <a:t>1</a:t>
                      </a:r>
                      <a:endParaRPr lang="de-DE" sz="1600" baseline="-25000" dirty="0"/>
                    </a:p>
                  </a:txBody>
                  <a:tcPr marL="91439" marR="91439" marT="45731" marB="45731" anchor="ctr"/>
                </a:tc>
                <a:tc>
                  <a:txBody>
                    <a:bodyPr/>
                    <a:lstStyle/>
                    <a:p>
                      <a:pPr algn="l"/>
                      <a:r>
                        <a:rPr lang="de-DE" sz="1600" i="1" dirty="0"/>
                        <a:t>B</a:t>
                      </a:r>
                      <a:r>
                        <a:rPr lang="de-DE" sz="1800" baseline="-25000" dirty="0"/>
                        <a:t>5</a:t>
                      </a:r>
                      <a:endParaRPr lang="de-DE" sz="1600" baseline="-25000" dirty="0"/>
                    </a:p>
                  </a:txBody>
                  <a:tcPr marL="91439" marR="91439" marT="45731" marB="45731" anchor="ctr"/>
                </a:tc>
                <a:tc>
                  <a:txBody>
                    <a:bodyPr/>
                    <a:lstStyle/>
                    <a:p>
                      <a:pPr algn="l"/>
                      <a:r>
                        <a:rPr lang="de-DE" sz="1600" i="1" dirty="0"/>
                        <a:t>B</a:t>
                      </a:r>
                      <a:r>
                        <a:rPr lang="de-DE" sz="1800" baseline="-25000" dirty="0"/>
                        <a:t>9</a:t>
                      </a:r>
                      <a:endParaRPr lang="de-DE" sz="1600" baseline="-25000" dirty="0"/>
                    </a:p>
                  </a:txBody>
                  <a:tcPr marL="91439" marR="91439" marT="45731" marB="45731" anchor="ctr"/>
                </a:tc>
                <a:tc>
                  <a:txBody>
                    <a:bodyPr/>
                    <a:lstStyle/>
                    <a:p>
                      <a:pPr algn="l"/>
                      <a:r>
                        <a:rPr lang="de-DE" sz="1600" i="1" dirty="0"/>
                        <a:t>B</a:t>
                      </a:r>
                      <a:r>
                        <a:rPr lang="de-DE" sz="1800" baseline="-25000" dirty="0"/>
                        <a:t>13</a:t>
                      </a:r>
                      <a:endParaRPr lang="de-DE" sz="1600" baseline="-25000" dirty="0"/>
                    </a:p>
                  </a:txBody>
                  <a:tcPr marL="91439" marR="91439" marT="45731" marB="45731" anchor="ctr"/>
                </a:tc>
                <a:extLst>
                  <a:ext uri="{0D108BD9-81ED-4DB2-BD59-A6C34878D82A}">
                    <a16:rowId xmlns:a16="http://schemas.microsoft.com/office/drawing/2014/main" val="10001"/>
                  </a:ext>
                </a:extLst>
              </a:tr>
              <a:tr h="335360">
                <a:tc>
                  <a:txBody>
                    <a:bodyPr/>
                    <a:lstStyle/>
                    <a:p>
                      <a:pPr algn="l"/>
                      <a:r>
                        <a:rPr lang="de-DE" sz="1600" i="1" dirty="0"/>
                        <a:t>B</a:t>
                      </a:r>
                      <a:r>
                        <a:rPr lang="de-DE" sz="1800" baseline="-25000" dirty="0"/>
                        <a:t>2</a:t>
                      </a:r>
                      <a:endParaRPr lang="de-DE" sz="1600" baseline="-25000" dirty="0"/>
                    </a:p>
                  </a:txBody>
                  <a:tcPr marL="91439" marR="91439" marT="45731" marB="45731" anchor="ctr"/>
                </a:tc>
                <a:tc>
                  <a:txBody>
                    <a:bodyPr/>
                    <a:lstStyle/>
                    <a:p>
                      <a:pPr algn="l"/>
                      <a:r>
                        <a:rPr lang="de-DE" sz="1600" i="1" dirty="0"/>
                        <a:t>B</a:t>
                      </a:r>
                      <a:r>
                        <a:rPr lang="de-DE" sz="1800" baseline="-25000" dirty="0"/>
                        <a:t>6</a:t>
                      </a:r>
                      <a:endParaRPr lang="de-DE" sz="1600" baseline="-25000" dirty="0"/>
                    </a:p>
                  </a:txBody>
                  <a:tcPr marL="91439" marR="91439" marT="45731" marB="45731" anchor="ctr"/>
                </a:tc>
                <a:tc>
                  <a:txBody>
                    <a:bodyPr/>
                    <a:lstStyle/>
                    <a:p>
                      <a:pPr algn="l"/>
                      <a:r>
                        <a:rPr lang="de-DE" sz="1600" i="1" dirty="0"/>
                        <a:t>B</a:t>
                      </a:r>
                      <a:r>
                        <a:rPr lang="de-DE" sz="1800" baseline="-25000" dirty="0"/>
                        <a:t>10</a:t>
                      </a:r>
                    </a:p>
                  </a:txBody>
                  <a:tcPr marL="91439" marR="91439" marT="45731" marB="45731" anchor="ctr"/>
                </a:tc>
                <a:tc>
                  <a:txBody>
                    <a:bodyPr/>
                    <a:lstStyle/>
                    <a:p>
                      <a:pPr algn="l"/>
                      <a:r>
                        <a:rPr lang="de-DE" sz="1600" i="1" dirty="0"/>
                        <a:t>B</a:t>
                      </a:r>
                      <a:r>
                        <a:rPr lang="de-DE" sz="1800" baseline="-25000" dirty="0"/>
                        <a:t>14</a:t>
                      </a:r>
                    </a:p>
                  </a:txBody>
                  <a:tcPr marL="91439" marR="91439" marT="45731" marB="45731" anchor="ctr"/>
                </a:tc>
                <a:extLst>
                  <a:ext uri="{0D108BD9-81ED-4DB2-BD59-A6C34878D82A}">
                    <a16:rowId xmlns:a16="http://schemas.microsoft.com/office/drawing/2014/main" val="10002"/>
                  </a:ext>
                </a:extLst>
              </a:tr>
              <a:tr h="335360">
                <a:tc>
                  <a:txBody>
                    <a:bodyPr/>
                    <a:lstStyle/>
                    <a:p>
                      <a:pPr algn="l"/>
                      <a:r>
                        <a:rPr lang="de-DE" sz="1600" i="1" dirty="0"/>
                        <a:t>B</a:t>
                      </a:r>
                      <a:r>
                        <a:rPr lang="de-DE" sz="1800" baseline="-25000" dirty="0"/>
                        <a:t>3</a:t>
                      </a:r>
                      <a:endParaRPr lang="de-DE" sz="1600" baseline="-25000" dirty="0"/>
                    </a:p>
                  </a:txBody>
                  <a:tcPr marL="91439" marR="91439" marT="45731" marB="45731" anchor="ctr"/>
                </a:tc>
                <a:tc>
                  <a:txBody>
                    <a:bodyPr/>
                    <a:lstStyle/>
                    <a:p>
                      <a:pPr algn="l"/>
                      <a:r>
                        <a:rPr lang="de-DE" sz="1600" i="1" dirty="0"/>
                        <a:t>B</a:t>
                      </a:r>
                      <a:r>
                        <a:rPr lang="de-DE" sz="1800" baseline="-25000" dirty="0"/>
                        <a:t>7</a:t>
                      </a:r>
                      <a:endParaRPr lang="de-DE" sz="1600" baseline="-25000" dirty="0"/>
                    </a:p>
                  </a:txBody>
                  <a:tcPr marL="91439" marR="91439" marT="45731" marB="45731" anchor="ctr"/>
                </a:tc>
                <a:tc>
                  <a:txBody>
                    <a:bodyPr/>
                    <a:lstStyle/>
                    <a:p>
                      <a:pPr algn="l"/>
                      <a:r>
                        <a:rPr lang="de-DE" sz="1600" i="1" dirty="0"/>
                        <a:t>B</a:t>
                      </a:r>
                      <a:r>
                        <a:rPr lang="de-DE" sz="1800" baseline="-25000" dirty="0"/>
                        <a:t>11</a:t>
                      </a:r>
                      <a:endParaRPr lang="de-DE" sz="1600" baseline="-25000" dirty="0"/>
                    </a:p>
                  </a:txBody>
                  <a:tcPr marL="91439" marR="91439" marT="45731" marB="45731" anchor="ctr"/>
                </a:tc>
                <a:tc>
                  <a:txBody>
                    <a:bodyPr/>
                    <a:lstStyle/>
                    <a:p>
                      <a:pPr algn="l"/>
                      <a:r>
                        <a:rPr lang="de-DE" sz="1600" i="1" dirty="0"/>
                        <a:t>B</a:t>
                      </a:r>
                      <a:r>
                        <a:rPr lang="de-DE" sz="1800" baseline="-25000" dirty="0"/>
                        <a:t>15</a:t>
                      </a:r>
                      <a:endParaRPr lang="de-DE" sz="1600" baseline="-25000" dirty="0"/>
                    </a:p>
                  </a:txBody>
                  <a:tcPr marL="91439" marR="91439" marT="45731" marB="45731" anchor="ctr"/>
                </a:tc>
                <a:extLst>
                  <a:ext uri="{0D108BD9-81ED-4DB2-BD59-A6C34878D82A}">
                    <a16:rowId xmlns:a16="http://schemas.microsoft.com/office/drawing/2014/main" val="10003"/>
                  </a:ext>
                </a:extLst>
              </a:tr>
            </a:tbl>
          </a:graphicData>
        </a:graphic>
      </p:graphicFrame>
      <p:graphicFrame>
        <p:nvGraphicFramePr>
          <p:cNvPr id="7" name="Tabelle 6">
            <a:extLst>
              <a:ext uri="{FF2B5EF4-FFF2-40B4-BE49-F238E27FC236}">
                <a16:creationId xmlns:a16="http://schemas.microsoft.com/office/drawing/2014/main" id="{4C1F4279-1DE0-4F1F-88FE-18BEDB49D5BC}"/>
              </a:ext>
            </a:extLst>
          </p:cNvPr>
          <p:cNvGraphicFramePr>
            <a:graphicFrameLocks noGrp="1"/>
          </p:cNvGraphicFramePr>
          <p:nvPr/>
        </p:nvGraphicFramePr>
        <p:xfrm>
          <a:off x="5095875" y="4041775"/>
          <a:ext cx="2000252" cy="1341440"/>
        </p:xfrm>
        <a:graphic>
          <a:graphicData uri="http://schemas.openxmlformats.org/drawingml/2006/table">
            <a:tbl>
              <a:tblPr firstRow="1" bandRow="1">
                <a:effectLst/>
                <a:tableStyleId>{5940675A-B579-460E-94D1-54222C63F5DA}</a:tableStyleId>
              </a:tblPr>
              <a:tblGrid>
                <a:gridCol w="500063">
                  <a:extLst>
                    <a:ext uri="{9D8B030D-6E8A-4147-A177-3AD203B41FA5}">
                      <a16:colId xmlns:a16="http://schemas.microsoft.com/office/drawing/2014/main" val="20000"/>
                    </a:ext>
                  </a:extLst>
                </a:gridCol>
                <a:gridCol w="500063">
                  <a:extLst>
                    <a:ext uri="{9D8B030D-6E8A-4147-A177-3AD203B41FA5}">
                      <a16:colId xmlns:a16="http://schemas.microsoft.com/office/drawing/2014/main" val="20001"/>
                    </a:ext>
                  </a:extLst>
                </a:gridCol>
                <a:gridCol w="500063">
                  <a:extLst>
                    <a:ext uri="{9D8B030D-6E8A-4147-A177-3AD203B41FA5}">
                      <a16:colId xmlns:a16="http://schemas.microsoft.com/office/drawing/2014/main" val="20002"/>
                    </a:ext>
                  </a:extLst>
                </a:gridCol>
                <a:gridCol w="500063">
                  <a:extLst>
                    <a:ext uri="{9D8B030D-6E8A-4147-A177-3AD203B41FA5}">
                      <a16:colId xmlns:a16="http://schemas.microsoft.com/office/drawing/2014/main" val="20003"/>
                    </a:ext>
                  </a:extLst>
                </a:gridCol>
              </a:tblGrid>
              <a:tr h="335360">
                <a:tc>
                  <a:txBody>
                    <a:bodyPr/>
                    <a:lstStyle/>
                    <a:p>
                      <a:pPr algn="l"/>
                      <a:r>
                        <a:rPr lang="de-DE" sz="1600" i="1" dirty="0"/>
                        <a:t>B</a:t>
                      </a:r>
                      <a:r>
                        <a:rPr lang="de-DE" sz="1800" baseline="-25000" dirty="0"/>
                        <a:t>0</a:t>
                      </a:r>
                      <a:endParaRPr lang="de-DE" sz="1600" baseline="-25000" dirty="0"/>
                    </a:p>
                  </a:txBody>
                  <a:tcPr marL="91439" marR="91439" marT="45731" marB="45731" anchor="ctr"/>
                </a:tc>
                <a:tc>
                  <a:txBody>
                    <a:bodyPr/>
                    <a:lstStyle/>
                    <a:p>
                      <a:pPr algn="l"/>
                      <a:r>
                        <a:rPr lang="de-DE" sz="1600" i="1" dirty="0"/>
                        <a:t>B</a:t>
                      </a:r>
                      <a:r>
                        <a:rPr lang="de-DE" sz="1800" baseline="-25000" dirty="0"/>
                        <a:t>4</a:t>
                      </a:r>
                      <a:endParaRPr lang="de-DE" sz="1600" baseline="-25000" dirty="0"/>
                    </a:p>
                  </a:txBody>
                  <a:tcPr marL="91439" marR="91439" marT="45731" marB="45731" anchor="ctr"/>
                </a:tc>
                <a:tc>
                  <a:txBody>
                    <a:bodyPr/>
                    <a:lstStyle/>
                    <a:p>
                      <a:pPr algn="l"/>
                      <a:r>
                        <a:rPr lang="de-DE" sz="1600" i="1" dirty="0"/>
                        <a:t>B</a:t>
                      </a:r>
                      <a:r>
                        <a:rPr lang="de-DE" sz="1800" baseline="-25000" dirty="0"/>
                        <a:t>8</a:t>
                      </a:r>
                      <a:endParaRPr lang="de-DE" sz="1600" baseline="-25000" dirty="0"/>
                    </a:p>
                  </a:txBody>
                  <a:tcPr marL="91439" marR="91439" marT="45731" marB="45731" anchor="ctr"/>
                </a:tc>
                <a:tc>
                  <a:txBody>
                    <a:bodyPr/>
                    <a:lstStyle/>
                    <a:p>
                      <a:pPr algn="l"/>
                      <a:r>
                        <a:rPr lang="de-DE" sz="1600" i="1" dirty="0"/>
                        <a:t>B</a:t>
                      </a:r>
                      <a:r>
                        <a:rPr lang="de-DE" sz="1800" baseline="-25000" dirty="0"/>
                        <a:t>12</a:t>
                      </a:r>
                      <a:endParaRPr lang="de-DE" sz="1600" baseline="-25000" dirty="0"/>
                    </a:p>
                  </a:txBody>
                  <a:tcPr marL="91439" marR="91439" marT="45731" marB="45731" anchor="ctr"/>
                </a:tc>
                <a:extLst>
                  <a:ext uri="{0D108BD9-81ED-4DB2-BD59-A6C34878D82A}">
                    <a16:rowId xmlns:a16="http://schemas.microsoft.com/office/drawing/2014/main" val="10000"/>
                  </a:ext>
                </a:extLst>
              </a:tr>
              <a:tr h="335360">
                <a:tc>
                  <a:txBody>
                    <a:bodyPr/>
                    <a:lstStyle/>
                    <a:p>
                      <a:pPr algn="l"/>
                      <a:r>
                        <a:rPr lang="de-DE" sz="1600" i="1" dirty="0"/>
                        <a:t>B</a:t>
                      </a:r>
                      <a:r>
                        <a:rPr lang="de-DE" sz="1800" i="1" baseline="-25000" dirty="0"/>
                        <a:t>13</a:t>
                      </a:r>
                      <a:endParaRPr lang="de-DE" sz="1600" baseline="-25000" dirty="0"/>
                    </a:p>
                  </a:txBody>
                  <a:tcPr marL="91439" marR="91439" marT="45731" marB="45731" anchor="ctr"/>
                </a:tc>
                <a:tc>
                  <a:txBody>
                    <a:bodyPr/>
                    <a:lstStyle/>
                    <a:p>
                      <a:pPr algn="l"/>
                      <a:r>
                        <a:rPr lang="de-DE" sz="1600" i="1" dirty="0"/>
                        <a:t>B</a:t>
                      </a:r>
                      <a:r>
                        <a:rPr lang="de-DE" sz="1800" i="1" baseline="-25000" dirty="0"/>
                        <a:t>1</a:t>
                      </a:r>
                      <a:endParaRPr lang="de-DE" sz="1600" baseline="-25000" dirty="0"/>
                    </a:p>
                  </a:txBody>
                  <a:tcPr marL="91439" marR="91439" marT="45731" marB="45731" anchor="ctr"/>
                </a:tc>
                <a:tc>
                  <a:txBody>
                    <a:bodyPr/>
                    <a:lstStyle/>
                    <a:p>
                      <a:pPr algn="l"/>
                      <a:r>
                        <a:rPr lang="de-DE" sz="1600" i="1" dirty="0"/>
                        <a:t>B</a:t>
                      </a:r>
                      <a:r>
                        <a:rPr lang="de-DE" sz="1800" i="1" baseline="-25000" dirty="0"/>
                        <a:t>5</a:t>
                      </a:r>
                      <a:endParaRPr lang="de-DE" sz="1600" baseline="-25000" dirty="0"/>
                    </a:p>
                  </a:txBody>
                  <a:tcPr marL="91439" marR="91439" marT="45731" marB="45731" anchor="ctr"/>
                </a:tc>
                <a:tc>
                  <a:txBody>
                    <a:bodyPr/>
                    <a:lstStyle/>
                    <a:p>
                      <a:pPr algn="l"/>
                      <a:r>
                        <a:rPr lang="de-DE" sz="1600" i="1" dirty="0"/>
                        <a:t>B</a:t>
                      </a:r>
                      <a:r>
                        <a:rPr lang="de-DE" sz="1800" i="1" baseline="-25000" dirty="0"/>
                        <a:t>9</a:t>
                      </a:r>
                      <a:endParaRPr lang="de-DE" sz="1600" baseline="-25000" dirty="0"/>
                    </a:p>
                  </a:txBody>
                  <a:tcPr marL="91439" marR="91439" marT="45731" marB="45731" anchor="ctr"/>
                </a:tc>
                <a:extLst>
                  <a:ext uri="{0D108BD9-81ED-4DB2-BD59-A6C34878D82A}">
                    <a16:rowId xmlns:a16="http://schemas.microsoft.com/office/drawing/2014/main" val="10001"/>
                  </a:ext>
                </a:extLst>
              </a:tr>
              <a:tr h="335360">
                <a:tc>
                  <a:txBody>
                    <a:bodyPr/>
                    <a:lstStyle/>
                    <a:p>
                      <a:pPr algn="l"/>
                      <a:r>
                        <a:rPr lang="de-DE" sz="1600" i="1" dirty="0"/>
                        <a:t>B</a:t>
                      </a:r>
                      <a:r>
                        <a:rPr lang="de-DE" sz="1800" i="1" baseline="-25000" dirty="0"/>
                        <a:t>10</a:t>
                      </a:r>
                      <a:endParaRPr lang="de-DE" sz="1600" baseline="-25000" dirty="0"/>
                    </a:p>
                  </a:txBody>
                  <a:tcPr marL="91439" marR="91439" marT="45731" marB="45731" anchor="ctr"/>
                </a:tc>
                <a:tc>
                  <a:txBody>
                    <a:bodyPr/>
                    <a:lstStyle/>
                    <a:p>
                      <a:pPr algn="l"/>
                      <a:r>
                        <a:rPr lang="de-DE" sz="1600" i="1" dirty="0"/>
                        <a:t>B</a:t>
                      </a:r>
                      <a:r>
                        <a:rPr lang="de-DE" sz="1800" i="1" baseline="-25000" dirty="0"/>
                        <a:t>14</a:t>
                      </a:r>
                      <a:endParaRPr lang="de-DE" sz="1600" baseline="-25000" dirty="0"/>
                    </a:p>
                  </a:txBody>
                  <a:tcPr marL="91439" marR="91439" marT="45731" marB="45731" anchor="ctr"/>
                </a:tc>
                <a:tc>
                  <a:txBody>
                    <a:bodyPr/>
                    <a:lstStyle/>
                    <a:p>
                      <a:pPr algn="l"/>
                      <a:r>
                        <a:rPr lang="de-DE" sz="1600" i="1" dirty="0"/>
                        <a:t>B</a:t>
                      </a:r>
                      <a:r>
                        <a:rPr lang="de-DE" sz="1800" i="1" baseline="-25000" dirty="0"/>
                        <a:t>2</a:t>
                      </a:r>
                      <a:endParaRPr lang="de-DE" sz="1800" baseline="-25000" dirty="0"/>
                    </a:p>
                  </a:txBody>
                  <a:tcPr marL="91439" marR="91439" marT="45731" marB="45731" anchor="ctr"/>
                </a:tc>
                <a:tc>
                  <a:txBody>
                    <a:bodyPr/>
                    <a:lstStyle/>
                    <a:p>
                      <a:pPr algn="l"/>
                      <a:r>
                        <a:rPr lang="de-DE" sz="1600" i="1" dirty="0"/>
                        <a:t>B</a:t>
                      </a:r>
                      <a:r>
                        <a:rPr lang="de-DE" sz="1800" i="1" baseline="-25000" dirty="0"/>
                        <a:t>6</a:t>
                      </a:r>
                      <a:endParaRPr lang="de-DE" sz="1800" baseline="-25000" dirty="0"/>
                    </a:p>
                  </a:txBody>
                  <a:tcPr marL="91439" marR="91439" marT="45731" marB="45731" anchor="ctr"/>
                </a:tc>
                <a:extLst>
                  <a:ext uri="{0D108BD9-81ED-4DB2-BD59-A6C34878D82A}">
                    <a16:rowId xmlns:a16="http://schemas.microsoft.com/office/drawing/2014/main" val="10002"/>
                  </a:ext>
                </a:extLst>
              </a:tr>
              <a:tr h="335360">
                <a:tc>
                  <a:txBody>
                    <a:bodyPr/>
                    <a:lstStyle/>
                    <a:p>
                      <a:pPr algn="l"/>
                      <a:r>
                        <a:rPr lang="de-DE" sz="1600" i="1" dirty="0"/>
                        <a:t>B</a:t>
                      </a:r>
                      <a:r>
                        <a:rPr lang="de-DE" sz="1800" i="1" baseline="-25000" dirty="0"/>
                        <a:t>7</a:t>
                      </a:r>
                      <a:endParaRPr lang="de-DE" sz="1600" baseline="-25000" dirty="0"/>
                    </a:p>
                  </a:txBody>
                  <a:tcPr marL="91439" marR="91439" marT="45731" marB="45731" anchor="ctr"/>
                </a:tc>
                <a:tc>
                  <a:txBody>
                    <a:bodyPr/>
                    <a:lstStyle/>
                    <a:p>
                      <a:pPr algn="l"/>
                      <a:r>
                        <a:rPr lang="de-DE" sz="1600" i="1" dirty="0"/>
                        <a:t>B</a:t>
                      </a:r>
                      <a:r>
                        <a:rPr lang="de-DE" sz="1800" i="1" baseline="-25000" dirty="0"/>
                        <a:t>11</a:t>
                      </a:r>
                      <a:endParaRPr lang="de-DE" sz="1600" baseline="-25000" dirty="0"/>
                    </a:p>
                  </a:txBody>
                  <a:tcPr marL="91439" marR="91439" marT="45731" marB="45731" anchor="ctr"/>
                </a:tc>
                <a:tc>
                  <a:txBody>
                    <a:bodyPr/>
                    <a:lstStyle/>
                    <a:p>
                      <a:pPr algn="l"/>
                      <a:r>
                        <a:rPr lang="de-DE" sz="1600" i="1" dirty="0"/>
                        <a:t>B</a:t>
                      </a:r>
                      <a:r>
                        <a:rPr lang="de-DE" sz="1800" i="1" baseline="-25000" dirty="0"/>
                        <a:t>15</a:t>
                      </a:r>
                      <a:endParaRPr lang="de-DE" sz="1600" baseline="-25000" dirty="0"/>
                    </a:p>
                  </a:txBody>
                  <a:tcPr marL="91439" marR="91439" marT="45731" marB="45731" anchor="ctr"/>
                </a:tc>
                <a:tc>
                  <a:txBody>
                    <a:bodyPr/>
                    <a:lstStyle/>
                    <a:p>
                      <a:pPr algn="l"/>
                      <a:r>
                        <a:rPr lang="de-DE" sz="1600" i="1" dirty="0"/>
                        <a:t>B</a:t>
                      </a:r>
                      <a:r>
                        <a:rPr lang="de-DE" sz="1800" baseline="-25000" dirty="0"/>
                        <a:t>3</a:t>
                      </a:r>
                      <a:endParaRPr lang="de-DE" sz="1600" baseline="-25000" dirty="0"/>
                    </a:p>
                  </a:txBody>
                  <a:tcPr marL="91439" marR="91439" marT="45731" marB="45731" anchor="ctr"/>
                </a:tc>
                <a:extLst>
                  <a:ext uri="{0D108BD9-81ED-4DB2-BD59-A6C34878D82A}">
                    <a16:rowId xmlns:a16="http://schemas.microsoft.com/office/drawing/2014/main" val="10003"/>
                  </a:ext>
                </a:extLst>
              </a:tr>
            </a:tbl>
          </a:graphicData>
        </a:graphic>
      </p:graphicFrame>
      <p:sp>
        <p:nvSpPr>
          <p:cNvPr id="36923" name="Textfeld 12">
            <a:extLst>
              <a:ext uri="{FF2B5EF4-FFF2-40B4-BE49-F238E27FC236}">
                <a16:creationId xmlns:a16="http://schemas.microsoft.com/office/drawing/2014/main" id="{2F8F7BE7-143D-4612-A04A-8B505E8BEF11}"/>
              </a:ext>
            </a:extLst>
          </p:cNvPr>
          <p:cNvSpPr txBox="1">
            <a:spLocks noChangeArrowheads="1"/>
          </p:cNvSpPr>
          <p:nvPr/>
        </p:nvSpPr>
        <p:spPr bwMode="auto">
          <a:xfrm>
            <a:off x="6530975" y="4043364"/>
            <a:ext cx="3333750" cy="135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en-US" sz="1600"/>
              <a:t>	no shift</a:t>
            </a:r>
          </a:p>
          <a:p>
            <a:endParaRPr lang="de-DE" altLang="en-US" sz="600"/>
          </a:p>
          <a:p>
            <a:r>
              <a:rPr lang="de-DE" altLang="en-US" sz="1600"/>
              <a:t>           → 	one position right shift</a:t>
            </a:r>
          </a:p>
          <a:p>
            <a:endParaRPr lang="de-DE" altLang="en-US" sz="600"/>
          </a:p>
          <a:p>
            <a:r>
              <a:rPr lang="de-DE" altLang="en-US" sz="1600"/>
              <a:t>           → 	two positions right shift</a:t>
            </a:r>
          </a:p>
          <a:p>
            <a:endParaRPr lang="de-DE" altLang="en-US" sz="600"/>
          </a:p>
          <a:p>
            <a:r>
              <a:rPr lang="de-DE" altLang="en-US" sz="1600"/>
              <a:t>           → 	three positions right shift</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32F62-C7ED-4BF8-877C-7AC61906F43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566CBC2-807A-42E2-AB65-AD7B2A638632}"/>
              </a:ext>
            </a:extLst>
          </p:cNvPr>
          <p:cNvSpPr>
            <a:spLocks noGrp="1"/>
          </p:cNvSpPr>
          <p:nvPr>
            <p:ph idx="1"/>
          </p:nvPr>
        </p:nvSpPr>
        <p:spPr>
          <a:xfrm>
            <a:off x="628651" y="1130300"/>
            <a:ext cx="10651925" cy="4790479"/>
          </a:xfrm>
        </p:spPr>
        <p:txBody>
          <a:bodyPr/>
          <a:lstStyle/>
          <a:p>
            <a:pPr>
              <a:lnSpc>
                <a:spcPct val="150000"/>
              </a:lnSpc>
            </a:pPr>
            <a:r>
              <a:rPr lang="en-US" sz="2000" dirty="0"/>
              <a:t>The Advanced Encryption Standard (AES) is the most widely used symmetric cipher today.</a:t>
            </a:r>
          </a:p>
          <a:p>
            <a:pPr>
              <a:lnSpc>
                <a:spcPct val="150000"/>
              </a:lnSpc>
            </a:pPr>
            <a:r>
              <a:rPr lang="en-US" sz="2000" dirty="0"/>
              <a:t>AES block cipher is also mandatory in several industry standards and is used in many commercial systems. </a:t>
            </a:r>
          </a:p>
          <a:p>
            <a:pPr>
              <a:lnSpc>
                <a:spcPct val="150000"/>
              </a:lnSpc>
            </a:pPr>
            <a:r>
              <a:rPr lang="en-US" sz="2000" dirty="0"/>
              <a:t>AES are used the Internet security standard IPsec, TLS, the Wi-Fi encryption standard IEEE 802.11i, the secure shell network protocol SSH (Secure Shell), the Internet phone Skype and numerous security products around the world. </a:t>
            </a:r>
          </a:p>
          <a:p>
            <a:pPr>
              <a:lnSpc>
                <a:spcPct val="150000"/>
              </a:lnSpc>
            </a:pPr>
            <a:r>
              <a:rPr lang="en-US" sz="2000" dirty="0"/>
              <a:t>To date, there are no attacks better than brute-force known against AES</a:t>
            </a:r>
          </a:p>
        </p:txBody>
      </p:sp>
      <p:sp>
        <p:nvSpPr>
          <p:cNvPr id="4" name="Slide Number Placeholder 3">
            <a:extLst>
              <a:ext uri="{FF2B5EF4-FFF2-40B4-BE49-F238E27FC236}">
                <a16:creationId xmlns:a16="http://schemas.microsoft.com/office/drawing/2014/main" id="{996204A3-4257-463B-B5CA-94700C1B3CD3}"/>
              </a:ext>
            </a:extLst>
          </p:cNvPr>
          <p:cNvSpPr>
            <a:spLocks noGrp="1"/>
          </p:cNvSpPr>
          <p:nvPr>
            <p:ph type="sldNum" sz="quarter" idx="10"/>
          </p:nvPr>
        </p:nvSpPr>
        <p:spPr/>
        <p:txBody>
          <a:bodyPr/>
          <a:lstStyle/>
          <a:p>
            <a:fld id="{237CFEF7-788F-4075-A3E8-ECA31F617BA2}" type="slidenum">
              <a:rPr lang="de-DE" altLang="en-US" smtClean="0"/>
              <a:pPr/>
              <a:t>4</a:t>
            </a:fld>
            <a:r>
              <a:rPr lang="de-DE" altLang="en-US"/>
              <a:t>/28</a:t>
            </a:r>
          </a:p>
        </p:txBody>
      </p:sp>
      <p:sp>
        <p:nvSpPr>
          <p:cNvPr id="5" name="Footer Placeholder 4">
            <a:extLst>
              <a:ext uri="{FF2B5EF4-FFF2-40B4-BE49-F238E27FC236}">
                <a16:creationId xmlns:a16="http://schemas.microsoft.com/office/drawing/2014/main" id="{0208BD10-600B-464A-8A40-B694DB8BB8C0}"/>
              </a:ext>
            </a:extLst>
          </p:cNvPr>
          <p:cNvSpPr>
            <a:spLocks noGrp="1"/>
          </p:cNvSpPr>
          <p:nvPr>
            <p:ph type="ftr" sz="quarter" idx="11"/>
          </p:nvPr>
        </p:nvSpPr>
        <p:spPr/>
        <p:txBody>
          <a:bodyPr/>
          <a:lstStyle/>
          <a:p>
            <a:pPr>
              <a:defRPr/>
            </a:pPr>
            <a:r>
              <a:rPr lang="de-DE"/>
              <a:t>Chapter 4 of </a:t>
            </a:r>
            <a:r>
              <a:rPr lang="de-DE" i="1"/>
              <a:t>Understanding Cryptography</a:t>
            </a:r>
            <a:r>
              <a:rPr lang="de-DE"/>
              <a:t> by Christof Paar and Jan Pelzl</a:t>
            </a:r>
          </a:p>
        </p:txBody>
      </p:sp>
    </p:spTree>
    <p:extLst>
      <p:ext uri="{BB962C8B-B14F-4D97-AF65-F5344CB8AC3E}">
        <p14:creationId xmlns:p14="http://schemas.microsoft.com/office/powerpoint/2010/main" val="2478170413"/>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el 1">
            <a:extLst>
              <a:ext uri="{FF2B5EF4-FFF2-40B4-BE49-F238E27FC236}">
                <a16:creationId xmlns:a16="http://schemas.microsoft.com/office/drawing/2014/main" id="{26483EE9-C410-4313-99B9-3E02751CF13D}"/>
              </a:ext>
            </a:extLst>
          </p:cNvPr>
          <p:cNvSpPr>
            <a:spLocks noGrp="1"/>
          </p:cNvSpPr>
          <p:nvPr>
            <p:ph type="title"/>
          </p:nvPr>
        </p:nvSpPr>
        <p:spPr/>
        <p:txBody>
          <a:bodyPr/>
          <a:lstStyle/>
          <a:p>
            <a:r>
              <a:rPr lang="de-DE" altLang="en-US"/>
              <a:t>Decryption</a:t>
            </a:r>
          </a:p>
        </p:txBody>
      </p:sp>
      <p:sp>
        <p:nvSpPr>
          <p:cNvPr id="37891" name="Inhaltsplatzhalter 2">
            <a:extLst>
              <a:ext uri="{FF2B5EF4-FFF2-40B4-BE49-F238E27FC236}">
                <a16:creationId xmlns:a16="http://schemas.microsoft.com/office/drawing/2014/main" id="{ADE9970E-1BE4-4DB0-BD94-C1A4AC72D523}"/>
              </a:ext>
            </a:extLst>
          </p:cNvPr>
          <p:cNvSpPr>
            <a:spLocks noGrp="1"/>
          </p:cNvSpPr>
          <p:nvPr>
            <p:ph idx="1"/>
          </p:nvPr>
        </p:nvSpPr>
        <p:spPr/>
        <p:txBody>
          <a:bodyPr/>
          <a:lstStyle/>
          <a:p>
            <a:r>
              <a:rPr lang="de-DE" altLang="en-US" b="1"/>
              <a:t>Inv Byte Substitution layer</a:t>
            </a:r>
            <a:r>
              <a:rPr lang="de-DE" altLang="en-US"/>
              <a:t>:</a:t>
            </a:r>
          </a:p>
          <a:p>
            <a:pPr lvl="1"/>
            <a:r>
              <a:rPr lang="de-DE" altLang="en-US"/>
              <a:t>Since the S-Box is bijective, it is possible to construct an inverse, such that</a:t>
            </a:r>
          </a:p>
          <a:p>
            <a:pPr lvl="1">
              <a:buFontTx/>
              <a:buNone/>
            </a:pPr>
            <a:r>
              <a:rPr lang="de-DE" altLang="en-US"/>
              <a:t>				</a:t>
            </a:r>
            <a:r>
              <a:rPr lang="de-DE" altLang="en-US" i="1"/>
              <a:t>A</a:t>
            </a:r>
            <a:r>
              <a:rPr lang="de-DE" altLang="en-US" sz="1800" i="1" baseline="-25000"/>
              <a:t>i</a:t>
            </a:r>
            <a:r>
              <a:rPr lang="de-DE" altLang="en-US"/>
              <a:t> = </a:t>
            </a:r>
            <a:r>
              <a:rPr lang="de-DE" altLang="en-US" i="1"/>
              <a:t>S</a:t>
            </a:r>
            <a:r>
              <a:rPr lang="de-DE" altLang="en-US" sz="1800" baseline="30000"/>
              <a:t>-1</a:t>
            </a:r>
            <a:r>
              <a:rPr lang="de-DE" altLang="en-US"/>
              <a:t>(</a:t>
            </a:r>
            <a:r>
              <a:rPr lang="de-DE" altLang="en-US" i="1"/>
              <a:t>B</a:t>
            </a:r>
            <a:r>
              <a:rPr lang="de-DE" altLang="en-US" sz="1800" i="1" baseline="-25000"/>
              <a:t>i</a:t>
            </a:r>
            <a:r>
              <a:rPr lang="de-DE" altLang="en-US"/>
              <a:t>) = </a:t>
            </a:r>
            <a:r>
              <a:rPr lang="de-DE" altLang="en-US" i="1"/>
              <a:t>S</a:t>
            </a:r>
            <a:r>
              <a:rPr lang="de-DE" altLang="en-US" sz="1800" baseline="30000"/>
              <a:t>-1</a:t>
            </a:r>
            <a:r>
              <a:rPr lang="de-DE" altLang="en-US"/>
              <a:t>(</a:t>
            </a:r>
            <a:r>
              <a:rPr lang="de-DE" altLang="en-US" i="1"/>
              <a:t>S</a:t>
            </a:r>
            <a:r>
              <a:rPr lang="de-DE" altLang="en-US"/>
              <a:t>(</a:t>
            </a:r>
            <a:r>
              <a:rPr lang="de-DE" altLang="en-US" i="1"/>
              <a:t>A</a:t>
            </a:r>
            <a:r>
              <a:rPr lang="de-DE" altLang="en-US" sz="1800" i="1" baseline="-25000"/>
              <a:t>i</a:t>
            </a:r>
            <a:r>
              <a:rPr lang="de-DE" altLang="en-US"/>
              <a:t>))</a:t>
            </a:r>
          </a:p>
          <a:p>
            <a:pPr lvl="1">
              <a:buFontTx/>
              <a:buNone/>
            </a:pPr>
            <a:r>
              <a:rPr lang="en-US" altLang="en-US">
                <a:sym typeface="Symbol" panose="05050102010706020507" pitchFamily="18" charset="2"/>
              </a:rPr>
              <a:t>	 The inverse S-Box is used for decryption. It is usually realized as a lookup table</a:t>
            </a:r>
          </a:p>
          <a:p>
            <a:pPr lvl="1">
              <a:buFontTx/>
              <a:buNone/>
            </a:pPr>
            <a:endParaRPr lang="de-DE" altLang="en-US">
              <a:sym typeface="Symbol" panose="05050102010706020507" pitchFamily="18" charset="2"/>
            </a:endParaRPr>
          </a:p>
          <a:p>
            <a:r>
              <a:rPr lang="de-DE" altLang="en-US" b="1">
                <a:sym typeface="Symbol" panose="05050102010706020507" pitchFamily="18" charset="2"/>
              </a:rPr>
              <a:t>Decryption key schedule</a:t>
            </a:r>
            <a:r>
              <a:rPr lang="de-DE" altLang="en-US">
                <a:sym typeface="Symbol" panose="05050102010706020507" pitchFamily="18" charset="2"/>
              </a:rPr>
              <a:t>:</a:t>
            </a:r>
          </a:p>
          <a:p>
            <a:pPr lvl="1"/>
            <a:r>
              <a:rPr lang="en-US" altLang="en-US">
                <a:sym typeface="Symbol" panose="05050102010706020507" pitchFamily="18" charset="2"/>
              </a:rPr>
              <a:t>Subkeys are needed in reversed order (compared to encryption)</a:t>
            </a:r>
          </a:p>
          <a:p>
            <a:pPr lvl="1"/>
            <a:r>
              <a:rPr lang="en-US" altLang="en-US">
                <a:sym typeface="Symbol" panose="05050102010706020507" pitchFamily="18" charset="2"/>
              </a:rPr>
              <a:t>In practice, for encryption and decryption, the same key schedule is used. This requires that all subkeys must be computed before the encryption of the first block can begin</a:t>
            </a:r>
          </a:p>
        </p:txBody>
      </p:sp>
      <p:sp>
        <p:nvSpPr>
          <p:cNvPr id="37893" name="Foliennummernplatzhalter 6">
            <a:extLst>
              <a:ext uri="{FF2B5EF4-FFF2-40B4-BE49-F238E27FC236}">
                <a16:creationId xmlns:a16="http://schemas.microsoft.com/office/drawing/2014/main" id="{11E7FE63-785E-4383-ABCA-C4F27EA5FFC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7419FD0-6D55-48A9-ACA0-6917E7E75DF7}" type="slidenum">
              <a:rPr lang="de-DE" altLang="en-US">
                <a:solidFill>
                  <a:srgbClr val="394073"/>
                </a:solidFill>
              </a:rPr>
              <a:pPr/>
              <a:t>40</a:t>
            </a:fld>
            <a:r>
              <a:rPr lang="de-DE" altLang="en-US">
                <a:solidFill>
                  <a:srgbClr val="394073"/>
                </a:solidFill>
              </a:rPr>
              <a:t>/28</a:t>
            </a:r>
          </a:p>
        </p:txBody>
      </p:sp>
      <p:sp>
        <p:nvSpPr>
          <p:cNvPr id="37892" name="Fußzeilenplatzhalter 4">
            <a:extLst>
              <a:ext uri="{FF2B5EF4-FFF2-40B4-BE49-F238E27FC236}">
                <a16:creationId xmlns:a16="http://schemas.microsoft.com/office/drawing/2014/main" id="{85A8A015-66C5-494A-9030-956015ED72C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en-US"/>
              <a:t>Chapter 4 of </a:t>
            </a:r>
            <a:r>
              <a:rPr lang="de-DE" altLang="en-US" i="1"/>
              <a:t>Understanding Cryptography</a:t>
            </a:r>
            <a:r>
              <a:rPr lang="de-DE" altLang="en-US"/>
              <a:t> by Christof Paar and Jan Pelzl</a:t>
            </a: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4">
            <a:extLst>
              <a:ext uri="{FF2B5EF4-FFF2-40B4-BE49-F238E27FC236}">
                <a16:creationId xmlns:a16="http://schemas.microsoft.com/office/drawing/2014/main" id="{86EB3DA2-0D4A-4C6A-BAEE-0C8300C62B8F}"/>
              </a:ext>
            </a:extLst>
          </p:cNvPr>
          <p:cNvSpPr>
            <a:spLocks noGrp="1" noChangeArrowheads="1"/>
          </p:cNvSpPr>
          <p:nvPr>
            <p:ph type="title"/>
          </p:nvPr>
        </p:nvSpPr>
        <p:spPr/>
        <p:txBody>
          <a:bodyPr/>
          <a:lstStyle/>
          <a:p>
            <a:pPr>
              <a:buFont typeface="Webdings" panose="05030102010509060703" pitchFamily="18" charset="2"/>
              <a:buNone/>
            </a:pPr>
            <a:r>
              <a:rPr lang="de-DE" altLang="en-US" sz="2800"/>
              <a:t>Content of this Chapter</a:t>
            </a:r>
          </a:p>
        </p:txBody>
      </p:sp>
      <p:sp>
        <p:nvSpPr>
          <p:cNvPr id="38916" name="Rectangle 7">
            <a:extLst>
              <a:ext uri="{FF2B5EF4-FFF2-40B4-BE49-F238E27FC236}">
                <a16:creationId xmlns:a16="http://schemas.microsoft.com/office/drawing/2014/main" id="{9BFDE1AD-4B69-4B80-901D-7FBA4FF909E1}"/>
              </a:ext>
            </a:extLst>
          </p:cNvPr>
          <p:cNvSpPr>
            <a:spLocks noGrp="1" noChangeArrowheads="1"/>
          </p:cNvSpPr>
          <p:nvPr>
            <p:ph idx="1"/>
          </p:nvPr>
        </p:nvSpPr>
        <p:spPr>
          <a:noFill/>
        </p:spPr>
        <p:txBody>
          <a:bodyPr/>
          <a:lstStyle/>
          <a:p>
            <a:pPr marL="342900" indent="-342900"/>
            <a:r>
              <a:rPr lang="de-DE" altLang="en-US" sz="2000"/>
              <a:t>Overview of the AES algorithm</a:t>
            </a:r>
          </a:p>
          <a:p>
            <a:pPr marL="342900" indent="-342900"/>
            <a:r>
              <a:rPr lang="de-DE" altLang="en-US" sz="2000"/>
              <a:t>Internal structure of AES</a:t>
            </a:r>
          </a:p>
          <a:p>
            <a:pPr marL="720725" lvl="1" indent="-342900"/>
            <a:r>
              <a:rPr lang="de-DE" altLang="en-US" sz="2000"/>
              <a:t>Byte Substitution layer</a:t>
            </a:r>
          </a:p>
          <a:p>
            <a:pPr marL="720725" lvl="1" indent="-342900"/>
            <a:r>
              <a:rPr lang="de-DE" altLang="en-US" sz="2000"/>
              <a:t>Diffusion layer</a:t>
            </a:r>
          </a:p>
          <a:p>
            <a:pPr marL="720725" lvl="1" indent="-342900"/>
            <a:r>
              <a:rPr lang="de-DE" altLang="en-US" sz="2000"/>
              <a:t>Key Addition layer</a:t>
            </a:r>
          </a:p>
          <a:p>
            <a:pPr marL="720725" lvl="1" indent="-342900"/>
            <a:r>
              <a:rPr lang="de-DE" altLang="en-US" sz="2000"/>
              <a:t>Key schedule</a:t>
            </a:r>
          </a:p>
          <a:p>
            <a:pPr marL="342900" indent="-342900"/>
            <a:r>
              <a:rPr lang="de-DE" altLang="en-US" sz="2000"/>
              <a:t>Decryption</a:t>
            </a:r>
          </a:p>
          <a:p>
            <a:pPr marL="342900" indent="-342900"/>
            <a:r>
              <a:rPr lang="de-DE" altLang="en-US" sz="2000" b="1"/>
              <a:t>Practical issues</a:t>
            </a:r>
          </a:p>
        </p:txBody>
      </p:sp>
      <p:sp>
        <p:nvSpPr>
          <p:cNvPr id="38917" name="Foliennummernplatzhalter 6">
            <a:extLst>
              <a:ext uri="{FF2B5EF4-FFF2-40B4-BE49-F238E27FC236}">
                <a16:creationId xmlns:a16="http://schemas.microsoft.com/office/drawing/2014/main" id="{6BA3F56E-90BC-4B5E-8EAF-BD6FFAFE98A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5707AF0-8DB4-48EB-BF44-7786D89C09DE}" type="slidenum">
              <a:rPr lang="de-DE" altLang="en-US">
                <a:solidFill>
                  <a:srgbClr val="394073"/>
                </a:solidFill>
              </a:rPr>
              <a:pPr/>
              <a:t>41</a:t>
            </a:fld>
            <a:r>
              <a:rPr lang="de-DE" altLang="en-US">
                <a:solidFill>
                  <a:srgbClr val="394073"/>
                </a:solidFill>
              </a:rPr>
              <a:t>/28</a:t>
            </a:r>
          </a:p>
        </p:txBody>
      </p:sp>
      <p:sp>
        <p:nvSpPr>
          <p:cNvPr id="38914" name="Fußzeilenplatzhalter 4">
            <a:extLst>
              <a:ext uri="{FF2B5EF4-FFF2-40B4-BE49-F238E27FC236}">
                <a16:creationId xmlns:a16="http://schemas.microsoft.com/office/drawing/2014/main" id="{E5849228-76E7-4A12-A769-4D06E2B1F26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Chapter 4 of </a:t>
            </a:r>
            <a:r>
              <a:rPr lang="en-US" altLang="en-US" i="1"/>
              <a:t>Understanding Cryptography </a:t>
            </a:r>
            <a:r>
              <a:rPr lang="en-US" altLang="en-US"/>
              <a:t>by Christof Paar and Jan Pelzl</a:t>
            </a:r>
            <a:endParaRPr lang="de-DE" altLang="en-US"/>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el 1">
            <a:extLst>
              <a:ext uri="{FF2B5EF4-FFF2-40B4-BE49-F238E27FC236}">
                <a16:creationId xmlns:a16="http://schemas.microsoft.com/office/drawing/2014/main" id="{A969C636-A459-4D86-A90C-F2445A049116}"/>
              </a:ext>
            </a:extLst>
          </p:cNvPr>
          <p:cNvSpPr>
            <a:spLocks noGrp="1"/>
          </p:cNvSpPr>
          <p:nvPr>
            <p:ph type="title"/>
          </p:nvPr>
        </p:nvSpPr>
        <p:spPr/>
        <p:txBody>
          <a:bodyPr/>
          <a:lstStyle/>
          <a:p>
            <a:r>
              <a:rPr lang="de-DE" altLang="en-US"/>
              <a:t>Implementation in Software</a:t>
            </a:r>
          </a:p>
        </p:txBody>
      </p:sp>
      <p:sp>
        <p:nvSpPr>
          <p:cNvPr id="39939" name="Inhaltsplatzhalter 2">
            <a:extLst>
              <a:ext uri="{FF2B5EF4-FFF2-40B4-BE49-F238E27FC236}">
                <a16:creationId xmlns:a16="http://schemas.microsoft.com/office/drawing/2014/main" id="{2C571EF3-89B1-4F60-BBD5-5DDE330B1030}"/>
              </a:ext>
            </a:extLst>
          </p:cNvPr>
          <p:cNvSpPr>
            <a:spLocks noGrp="1"/>
          </p:cNvSpPr>
          <p:nvPr>
            <p:ph idx="1"/>
          </p:nvPr>
        </p:nvSpPr>
        <p:spPr/>
        <p:txBody>
          <a:bodyPr/>
          <a:lstStyle/>
          <a:p>
            <a:r>
              <a:rPr lang="de-DE" altLang="en-US"/>
              <a:t>One requirement of AES was the possibility of an efficient software implementation</a:t>
            </a:r>
          </a:p>
          <a:p>
            <a:endParaRPr lang="de-DE" altLang="en-US"/>
          </a:p>
          <a:p>
            <a:r>
              <a:rPr lang="de-DE" altLang="en-US"/>
              <a:t>Straightforward implementation is well suited for 8-bit processors (e.g., smart cards), but inefficient on 32-bit or 64-bit processors</a:t>
            </a:r>
          </a:p>
          <a:p>
            <a:pPr lvl="1"/>
            <a:endParaRPr lang="de-DE" altLang="en-US"/>
          </a:p>
          <a:p>
            <a:r>
              <a:rPr lang="de-DE" altLang="en-US"/>
              <a:t>A more sophisticated approach: Merge all round functions (except the key addition) into one table look-up</a:t>
            </a:r>
          </a:p>
          <a:p>
            <a:pPr lvl="1"/>
            <a:r>
              <a:rPr lang="de-DE" altLang="en-US"/>
              <a:t>This results in four tables with 256 entries, where each entry is 32 bits wide</a:t>
            </a:r>
          </a:p>
          <a:p>
            <a:pPr lvl="1"/>
            <a:r>
              <a:rPr lang="de-DE" altLang="en-US"/>
              <a:t>One round can be computed with 16 table look-ups</a:t>
            </a:r>
          </a:p>
          <a:p>
            <a:pPr lvl="1"/>
            <a:endParaRPr lang="de-DE" altLang="en-US"/>
          </a:p>
          <a:p>
            <a:r>
              <a:rPr lang="de-DE" altLang="en-US"/>
              <a:t>Typical SW speeds are more than 1.6 Gbit/s on modern 64-bit processors</a:t>
            </a:r>
          </a:p>
        </p:txBody>
      </p:sp>
      <p:sp>
        <p:nvSpPr>
          <p:cNvPr id="39941" name="Foliennummernplatzhalter 6">
            <a:extLst>
              <a:ext uri="{FF2B5EF4-FFF2-40B4-BE49-F238E27FC236}">
                <a16:creationId xmlns:a16="http://schemas.microsoft.com/office/drawing/2014/main" id="{1AB859C4-6023-451C-8488-A575D677AD3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34D73C0-573F-4DC5-A387-DF42FE5C3A26}" type="slidenum">
              <a:rPr lang="de-DE" altLang="en-US">
                <a:solidFill>
                  <a:srgbClr val="394073"/>
                </a:solidFill>
              </a:rPr>
              <a:pPr/>
              <a:t>42</a:t>
            </a:fld>
            <a:r>
              <a:rPr lang="de-DE" altLang="en-US">
                <a:solidFill>
                  <a:srgbClr val="394073"/>
                </a:solidFill>
              </a:rPr>
              <a:t>/28</a:t>
            </a:r>
          </a:p>
        </p:txBody>
      </p:sp>
      <p:sp>
        <p:nvSpPr>
          <p:cNvPr id="39940" name="Fußzeilenplatzhalter 4">
            <a:extLst>
              <a:ext uri="{FF2B5EF4-FFF2-40B4-BE49-F238E27FC236}">
                <a16:creationId xmlns:a16="http://schemas.microsoft.com/office/drawing/2014/main" id="{6E2D2777-B2A0-450D-9D2C-5845E3ED953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en-US"/>
              <a:t>Chapter 4 of </a:t>
            </a:r>
            <a:r>
              <a:rPr lang="de-DE" altLang="en-US" i="1"/>
              <a:t>Understanding Cryptography</a:t>
            </a:r>
            <a:r>
              <a:rPr lang="de-DE" altLang="en-US"/>
              <a:t> by Christof Paar and Jan Pelzl</a:t>
            </a: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el 1">
            <a:extLst>
              <a:ext uri="{FF2B5EF4-FFF2-40B4-BE49-F238E27FC236}">
                <a16:creationId xmlns:a16="http://schemas.microsoft.com/office/drawing/2014/main" id="{B6FCA20E-9E5C-4500-B5D7-767E42C2A31A}"/>
              </a:ext>
            </a:extLst>
          </p:cNvPr>
          <p:cNvSpPr>
            <a:spLocks noGrp="1"/>
          </p:cNvSpPr>
          <p:nvPr>
            <p:ph type="title"/>
          </p:nvPr>
        </p:nvSpPr>
        <p:spPr/>
        <p:txBody>
          <a:bodyPr/>
          <a:lstStyle/>
          <a:p>
            <a:r>
              <a:rPr lang="en-US" altLang="en-US"/>
              <a:t>Security</a:t>
            </a:r>
          </a:p>
        </p:txBody>
      </p:sp>
      <p:sp>
        <p:nvSpPr>
          <p:cNvPr id="3" name="Inhaltsplatzhalter 2">
            <a:extLst>
              <a:ext uri="{FF2B5EF4-FFF2-40B4-BE49-F238E27FC236}">
                <a16:creationId xmlns:a16="http://schemas.microsoft.com/office/drawing/2014/main" id="{CB2BB435-50F6-4DF9-B067-C801E94FD703}"/>
              </a:ext>
            </a:extLst>
          </p:cNvPr>
          <p:cNvSpPr>
            <a:spLocks noGrp="1"/>
          </p:cNvSpPr>
          <p:nvPr>
            <p:ph idx="1"/>
          </p:nvPr>
        </p:nvSpPr>
        <p:spPr>
          <a:xfrm>
            <a:off x="912285" y="1130300"/>
            <a:ext cx="10368291" cy="2124171"/>
          </a:xfrm>
        </p:spPr>
        <p:txBody>
          <a:bodyPr/>
          <a:lstStyle/>
          <a:p>
            <a:pPr marL="304800" indent="-304800">
              <a:defRPr/>
            </a:pPr>
            <a:r>
              <a:rPr lang="de-DE" b="1" dirty="0" err="1"/>
              <a:t>Brute-force</a:t>
            </a:r>
            <a:r>
              <a:rPr lang="de-DE" b="1" dirty="0"/>
              <a:t> </a:t>
            </a:r>
            <a:r>
              <a:rPr lang="de-DE" b="1" dirty="0" err="1"/>
              <a:t>attack</a:t>
            </a:r>
            <a:r>
              <a:rPr lang="de-DE" b="1" dirty="0"/>
              <a:t>:</a:t>
            </a:r>
            <a:r>
              <a:rPr lang="de-DE" dirty="0"/>
              <a:t> Due </a:t>
            </a:r>
            <a:r>
              <a:rPr lang="de-DE" dirty="0" err="1"/>
              <a:t>to</a:t>
            </a:r>
            <a:r>
              <a:rPr lang="de-DE" dirty="0"/>
              <a:t> </a:t>
            </a:r>
            <a:r>
              <a:rPr lang="de-DE" dirty="0" err="1"/>
              <a:t>the</a:t>
            </a:r>
            <a:r>
              <a:rPr lang="de-DE" dirty="0"/>
              <a:t> </a:t>
            </a:r>
            <a:r>
              <a:rPr lang="de-DE" dirty="0" err="1"/>
              <a:t>key</a:t>
            </a:r>
            <a:r>
              <a:rPr lang="de-DE" dirty="0"/>
              <a:t> </a:t>
            </a:r>
            <a:r>
              <a:rPr lang="de-DE" dirty="0" err="1"/>
              <a:t>length</a:t>
            </a:r>
            <a:r>
              <a:rPr lang="de-DE" dirty="0"/>
              <a:t> </a:t>
            </a:r>
            <a:r>
              <a:rPr lang="de-DE" dirty="0" err="1"/>
              <a:t>of</a:t>
            </a:r>
            <a:r>
              <a:rPr lang="de-DE" dirty="0"/>
              <a:t> 128, 192 </a:t>
            </a:r>
            <a:r>
              <a:rPr lang="de-DE" dirty="0" err="1"/>
              <a:t>or</a:t>
            </a:r>
            <a:r>
              <a:rPr lang="de-DE" dirty="0"/>
              <a:t> 256 </a:t>
            </a:r>
            <a:r>
              <a:rPr lang="de-DE" dirty="0" err="1"/>
              <a:t>bits</a:t>
            </a:r>
            <a:r>
              <a:rPr lang="de-DE" dirty="0"/>
              <a:t>, a </a:t>
            </a:r>
            <a:r>
              <a:rPr lang="de-DE" dirty="0" err="1"/>
              <a:t>brute-force</a:t>
            </a:r>
            <a:r>
              <a:rPr lang="de-DE" dirty="0"/>
              <a:t> </a:t>
            </a:r>
            <a:r>
              <a:rPr lang="de-DE" dirty="0" err="1"/>
              <a:t>attack</a:t>
            </a:r>
            <a:r>
              <a:rPr lang="de-DE" dirty="0"/>
              <a:t> </a:t>
            </a:r>
            <a:r>
              <a:rPr lang="de-DE" dirty="0" err="1"/>
              <a:t>is</a:t>
            </a:r>
            <a:r>
              <a:rPr lang="de-DE" dirty="0"/>
              <a:t> not </a:t>
            </a:r>
            <a:r>
              <a:rPr lang="de-DE" dirty="0" err="1"/>
              <a:t>possible</a:t>
            </a:r>
            <a:endParaRPr lang="de-DE" dirty="0"/>
          </a:p>
          <a:p>
            <a:pPr marL="304800" indent="-304800">
              <a:defRPr/>
            </a:pPr>
            <a:r>
              <a:rPr lang="de-DE" b="1" dirty="0"/>
              <a:t>Analytical attacks: </a:t>
            </a:r>
            <a:r>
              <a:rPr lang="de-DE" dirty="0"/>
              <a:t>There is no analytical attack known that is better than brute-force</a:t>
            </a:r>
          </a:p>
          <a:p>
            <a:pPr marL="304800" indent="-304800">
              <a:defRPr/>
            </a:pPr>
            <a:r>
              <a:rPr lang="de-DE" b="1" dirty="0"/>
              <a:t>Side-channel attacks: </a:t>
            </a:r>
            <a:endParaRPr lang="de-DE" dirty="0"/>
          </a:p>
          <a:p>
            <a:pPr marL="762000" lvl="1" indent="-304800">
              <a:defRPr/>
            </a:pPr>
            <a:r>
              <a:rPr lang="de-DE" dirty="0" err="1"/>
              <a:t>Several</a:t>
            </a:r>
            <a:r>
              <a:rPr lang="de-DE" dirty="0"/>
              <a:t> </a:t>
            </a:r>
            <a:r>
              <a:rPr lang="de-DE" dirty="0" err="1"/>
              <a:t>side-channel</a:t>
            </a:r>
            <a:r>
              <a:rPr lang="de-DE" dirty="0"/>
              <a:t> </a:t>
            </a:r>
            <a:r>
              <a:rPr lang="de-DE" dirty="0" err="1"/>
              <a:t>attacks</a:t>
            </a:r>
            <a:r>
              <a:rPr lang="de-DE" dirty="0"/>
              <a:t> </a:t>
            </a:r>
            <a:r>
              <a:rPr lang="de-DE" dirty="0" err="1"/>
              <a:t>have</a:t>
            </a:r>
            <a:r>
              <a:rPr lang="de-DE" dirty="0"/>
              <a:t> </a:t>
            </a:r>
            <a:r>
              <a:rPr lang="de-DE" dirty="0" err="1"/>
              <a:t>been</a:t>
            </a:r>
            <a:r>
              <a:rPr lang="de-DE" dirty="0"/>
              <a:t> </a:t>
            </a:r>
            <a:r>
              <a:rPr lang="de-DE" dirty="0" err="1"/>
              <a:t>published</a:t>
            </a:r>
            <a:endParaRPr lang="de-DE" dirty="0"/>
          </a:p>
          <a:p>
            <a:pPr marL="762000" lvl="1" indent="-304800">
              <a:defRPr/>
            </a:pPr>
            <a:r>
              <a:rPr lang="de-DE" dirty="0"/>
              <a:t>Note </a:t>
            </a:r>
            <a:r>
              <a:rPr lang="de-DE" dirty="0" err="1"/>
              <a:t>that</a:t>
            </a:r>
            <a:r>
              <a:rPr lang="de-DE" dirty="0"/>
              <a:t> </a:t>
            </a:r>
            <a:r>
              <a:rPr lang="de-DE" dirty="0" err="1"/>
              <a:t>side-channel</a:t>
            </a:r>
            <a:r>
              <a:rPr lang="de-DE" dirty="0"/>
              <a:t> </a:t>
            </a:r>
            <a:r>
              <a:rPr lang="de-DE" dirty="0" err="1"/>
              <a:t>attacks</a:t>
            </a:r>
            <a:r>
              <a:rPr lang="de-DE" dirty="0"/>
              <a:t> do not </a:t>
            </a:r>
            <a:r>
              <a:rPr lang="de-DE" dirty="0" err="1"/>
              <a:t>attack</a:t>
            </a:r>
            <a:r>
              <a:rPr lang="de-DE" dirty="0"/>
              <a:t> </a:t>
            </a:r>
            <a:r>
              <a:rPr lang="de-DE" dirty="0" err="1"/>
              <a:t>the</a:t>
            </a:r>
            <a:r>
              <a:rPr lang="de-DE" dirty="0"/>
              <a:t> </a:t>
            </a:r>
            <a:r>
              <a:rPr lang="de-DE" dirty="0" err="1"/>
              <a:t>underlying</a:t>
            </a:r>
            <a:r>
              <a:rPr lang="de-DE" dirty="0"/>
              <a:t> </a:t>
            </a:r>
            <a:r>
              <a:rPr lang="de-DE" dirty="0" err="1"/>
              <a:t>algorithm</a:t>
            </a:r>
            <a:r>
              <a:rPr lang="de-DE" dirty="0"/>
              <a:t> but </a:t>
            </a:r>
            <a:r>
              <a:rPr lang="de-DE" dirty="0" err="1"/>
              <a:t>the</a:t>
            </a:r>
            <a:r>
              <a:rPr lang="de-DE" dirty="0"/>
              <a:t> </a:t>
            </a:r>
            <a:r>
              <a:rPr lang="de-DE" dirty="0" err="1"/>
              <a:t>implementation</a:t>
            </a:r>
            <a:r>
              <a:rPr lang="de-DE" dirty="0"/>
              <a:t> </a:t>
            </a:r>
            <a:r>
              <a:rPr lang="de-DE" dirty="0" err="1"/>
              <a:t>of</a:t>
            </a:r>
            <a:r>
              <a:rPr lang="de-DE" dirty="0"/>
              <a:t> </a:t>
            </a:r>
            <a:r>
              <a:rPr lang="de-DE" dirty="0" err="1"/>
              <a:t>it</a:t>
            </a:r>
            <a:endParaRPr lang="de-DE" dirty="0"/>
          </a:p>
          <a:p>
            <a:pPr>
              <a:defRPr/>
            </a:pPr>
            <a:endParaRPr lang="en-US" dirty="0"/>
          </a:p>
        </p:txBody>
      </p:sp>
      <p:sp>
        <p:nvSpPr>
          <p:cNvPr id="40965" name="Foliennummernplatzhalter 6">
            <a:extLst>
              <a:ext uri="{FF2B5EF4-FFF2-40B4-BE49-F238E27FC236}">
                <a16:creationId xmlns:a16="http://schemas.microsoft.com/office/drawing/2014/main" id="{25CEE433-5B44-4518-9703-5F57C73D1C5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39DA5BA-547A-454F-8637-9BBAFBA3477C}" type="slidenum">
              <a:rPr lang="de-DE" altLang="en-US">
                <a:solidFill>
                  <a:srgbClr val="394073"/>
                </a:solidFill>
              </a:rPr>
              <a:pPr/>
              <a:t>43</a:t>
            </a:fld>
            <a:r>
              <a:rPr lang="de-DE" altLang="en-US">
                <a:solidFill>
                  <a:srgbClr val="394073"/>
                </a:solidFill>
              </a:rPr>
              <a:t>/28</a:t>
            </a:r>
          </a:p>
        </p:txBody>
      </p:sp>
      <p:sp>
        <p:nvSpPr>
          <p:cNvPr id="40964" name="Fußzeilenplatzhalter 4">
            <a:extLst>
              <a:ext uri="{FF2B5EF4-FFF2-40B4-BE49-F238E27FC236}">
                <a16:creationId xmlns:a16="http://schemas.microsoft.com/office/drawing/2014/main" id="{CF2A2F74-FF9D-42C6-BABA-8686DECDFE6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en-US"/>
              <a:t>Chapter 4 of </a:t>
            </a:r>
            <a:r>
              <a:rPr lang="de-DE" altLang="en-US" i="1"/>
              <a:t>Understanding Cryptography</a:t>
            </a:r>
            <a:r>
              <a:rPr lang="de-DE" altLang="en-US"/>
              <a:t> by Christof Paar and Jan Pelzl</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a:extLst>
              <a:ext uri="{FF2B5EF4-FFF2-40B4-BE49-F238E27FC236}">
                <a16:creationId xmlns:a16="http://schemas.microsoft.com/office/drawing/2014/main" id="{E6E9D3ED-0E78-488C-9672-9BD728FB6ACD}"/>
              </a:ext>
            </a:extLst>
          </p:cNvPr>
          <p:cNvSpPr>
            <a:spLocks noGrp="1" noChangeArrowheads="1"/>
          </p:cNvSpPr>
          <p:nvPr>
            <p:ph type="title"/>
          </p:nvPr>
        </p:nvSpPr>
        <p:spPr/>
        <p:txBody>
          <a:bodyPr/>
          <a:lstStyle/>
          <a:p>
            <a:r>
              <a:rPr lang="de-DE" altLang="en-US"/>
              <a:t>Some Basic Facts</a:t>
            </a:r>
          </a:p>
        </p:txBody>
      </p:sp>
      <p:sp>
        <p:nvSpPr>
          <p:cNvPr id="20485" name="Foliennummernplatzhalter 5">
            <a:extLst>
              <a:ext uri="{FF2B5EF4-FFF2-40B4-BE49-F238E27FC236}">
                <a16:creationId xmlns:a16="http://schemas.microsoft.com/office/drawing/2014/main" id="{F0388D6D-53CA-42EE-B51D-CD199829C6D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0E8CC54-A64F-49BC-832F-10E5F572F15E}" type="slidenum">
              <a:rPr lang="de-DE" altLang="en-US">
                <a:solidFill>
                  <a:srgbClr val="394073"/>
                </a:solidFill>
              </a:rPr>
              <a:pPr/>
              <a:t>5</a:t>
            </a:fld>
            <a:r>
              <a:rPr lang="de-DE" altLang="en-US">
                <a:solidFill>
                  <a:srgbClr val="394073"/>
                </a:solidFill>
              </a:rPr>
              <a:t>/28</a:t>
            </a:r>
          </a:p>
        </p:txBody>
      </p:sp>
      <p:sp>
        <p:nvSpPr>
          <p:cNvPr id="20482" name="Fußzeilenplatzhalter 4">
            <a:extLst>
              <a:ext uri="{FF2B5EF4-FFF2-40B4-BE49-F238E27FC236}">
                <a16:creationId xmlns:a16="http://schemas.microsoft.com/office/drawing/2014/main" id="{16A5CD09-1F78-4343-9D7B-509898782D7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Chapter 4 of </a:t>
            </a:r>
            <a:r>
              <a:rPr lang="en-US" altLang="en-US" i="1"/>
              <a:t>Understanding Cryptography </a:t>
            </a:r>
            <a:r>
              <a:rPr lang="en-US" altLang="en-US"/>
              <a:t>by Christof Paar and Jan Pelzl</a:t>
            </a:r>
            <a:endParaRPr lang="de-DE" altLang="en-US"/>
          </a:p>
        </p:txBody>
      </p:sp>
      <p:sp>
        <p:nvSpPr>
          <p:cNvPr id="46" name="Rectangle 5">
            <a:extLst>
              <a:ext uri="{FF2B5EF4-FFF2-40B4-BE49-F238E27FC236}">
                <a16:creationId xmlns:a16="http://schemas.microsoft.com/office/drawing/2014/main" id="{CE8E0C4C-16DF-476A-B838-5391F80EE870}"/>
              </a:ext>
            </a:extLst>
          </p:cNvPr>
          <p:cNvSpPr txBox="1">
            <a:spLocks noChangeArrowheads="1"/>
          </p:cNvSpPr>
          <p:nvPr/>
        </p:nvSpPr>
        <p:spPr bwMode="auto">
          <a:xfrm>
            <a:off x="911424" y="1053506"/>
            <a:ext cx="10297144" cy="4755917"/>
          </a:xfrm>
          <a:prstGeom prst="rect">
            <a:avLst/>
          </a:prstGeom>
          <a:noFill/>
          <a:ln w="9525">
            <a:noFill/>
            <a:miter lim="800000"/>
            <a:headEnd/>
            <a:tailEnd/>
          </a:ln>
        </p:spPr>
        <p:txBody>
          <a:bodyPr wrap="square" lIns="0" tIns="0" rIns="0" bIns="0">
            <a:spAutoFit/>
          </a:bodyPr>
          <a:lstStyle/>
          <a:p>
            <a:pPr marL="195263" indent="-195263">
              <a:lnSpc>
                <a:spcPct val="125000"/>
              </a:lnSpc>
              <a:spcBef>
                <a:spcPct val="25000"/>
              </a:spcBef>
              <a:buClr>
                <a:srgbClr val="007AC2"/>
              </a:buClr>
              <a:buSzPct val="120000"/>
              <a:buFontTx/>
              <a:buChar char="•"/>
              <a:defRPr/>
            </a:pPr>
            <a:r>
              <a:rPr lang="en-US" sz="2400" kern="0" dirty="0">
                <a:latin typeface="+mn-lt"/>
              </a:rPr>
              <a:t> The algorithm for AES was chosen by the US </a:t>
            </a:r>
            <a:r>
              <a:rPr lang="en-US" sz="2400" i="1" kern="0" dirty="0">
                <a:latin typeface="+mn-lt"/>
              </a:rPr>
              <a:t>National Institute of Standards and Technology</a:t>
            </a:r>
            <a:r>
              <a:rPr lang="en-US" sz="2400" kern="0" dirty="0">
                <a:latin typeface="+mn-lt"/>
              </a:rPr>
              <a:t> (NIST) in a multi-year selection process</a:t>
            </a:r>
          </a:p>
          <a:p>
            <a:pPr marL="195263" indent="-195263">
              <a:lnSpc>
                <a:spcPct val="125000"/>
              </a:lnSpc>
              <a:spcBef>
                <a:spcPct val="25000"/>
              </a:spcBef>
              <a:buClr>
                <a:srgbClr val="007AC2"/>
              </a:buClr>
              <a:buSzPct val="120000"/>
              <a:buFontTx/>
              <a:buChar char="•"/>
              <a:defRPr/>
            </a:pPr>
            <a:endParaRPr lang="en-US" sz="2400" kern="0" dirty="0">
              <a:latin typeface="+mn-lt"/>
            </a:endParaRPr>
          </a:p>
          <a:p>
            <a:pPr marL="195263" indent="-195263">
              <a:lnSpc>
                <a:spcPct val="125000"/>
              </a:lnSpc>
              <a:spcBef>
                <a:spcPct val="25000"/>
              </a:spcBef>
              <a:buClr>
                <a:srgbClr val="007AC2"/>
              </a:buClr>
              <a:buSzPct val="120000"/>
              <a:buFontTx/>
              <a:buChar char="•"/>
              <a:defRPr/>
            </a:pPr>
            <a:r>
              <a:rPr lang="en-US" sz="2400" kern="0" dirty="0">
                <a:latin typeface="+mn-lt"/>
              </a:rPr>
              <a:t> The requirements for all AES candidate submissions were:</a:t>
            </a:r>
          </a:p>
          <a:p>
            <a:pPr marL="652463" lvl="1" indent="-195263">
              <a:lnSpc>
                <a:spcPct val="125000"/>
              </a:lnSpc>
              <a:spcBef>
                <a:spcPct val="25000"/>
              </a:spcBef>
              <a:buClr>
                <a:srgbClr val="007AC2"/>
              </a:buClr>
              <a:buSzPct val="120000"/>
              <a:buFontTx/>
              <a:buChar char="•"/>
              <a:defRPr/>
            </a:pPr>
            <a:r>
              <a:rPr lang="en-US" sz="2400" kern="0" dirty="0">
                <a:latin typeface="+mn-lt"/>
              </a:rPr>
              <a:t>Block cipher with </a:t>
            </a:r>
            <a:r>
              <a:rPr lang="en-US" sz="2400" b="1" kern="0" dirty="0">
                <a:latin typeface="+mn-lt"/>
              </a:rPr>
              <a:t>128-bit block size</a:t>
            </a:r>
          </a:p>
          <a:p>
            <a:pPr marL="652463" lvl="1" indent="-195263">
              <a:lnSpc>
                <a:spcPct val="125000"/>
              </a:lnSpc>
              <a:spcBef>
                <a:spcPct val="25000"/>
              </a:spcBef>
              <a:buClr>
                <a:srgbClr val="007AC2"/>
              </a:buClr>
              <a:buSzPct val="120000"/>
              <a:buFontTx/>
              <a:buChar char="•"/>
              <a:defRPr/>
            </a:pPr>
            <a:r>
              <a:rPr lang="en-US" sz="2400" b="1" kern="0" dirty="0">
                <a:latin typeface="+mn-lt"/>
              </a:rPr>
              <a:t>Three </a:t>
            </a:r>
            <a:r>
              <a:rPr lang="en-US" sz="2400" b="1" kern="0" dirty="0" err="1">
                <a:latin typeface="+mn-lt"/>
              </a:rPr>
              <a:t>supported</a:t>
            </a:r>
            <a:r>
              <a:rPr lang="en-US" sz="2400" b="1" kern="0" dirty="0">
                <a:latin typeface="+mn-lt"/>
              </a:rPr>
              <a:t> key lengths</a:t>
            </a:r>
            <a:r>
              <a:rPr lang="en-US" sz="2400" kern="0" dirty="0">
                <a:latin typeface="+mn-lt"/>
              </a:rPr>
              <a:t>:</a:t>
            </a:r>
            <a:r>
              <a:rPr lang="en-US" sz="2400" b="1" kern="0" dirty="0">
                <a:latin typeface="+mn-lt"/>
              </a:rPr>
              <a:t> </a:t>
            </a:r>
            <a:r>
              <a:rPr lang="en-US" sz="2400" kern="0" dirty="0">
                <a:latin typeface="+mn-lt"/>
              </a:rPr>
              <a:t>128, 192 and 256 bit</a:t>
            </a:r>
          </a:p>
          <a:p>
            <a:pPr marL="652463" lvl="1" indent="-195263">
              <a:lnSpc>
                <a:spcPct val="125000"/>
              </a:lnSpc>
              <a:spcBef>
                <a:spcPct val="25000"/>
              </a:spcBef>
              <a:buClr>
                <a:srgbClr val="007AC2"/>
              </a:buClr>
              <a:buSzPct val="120000"/>
              <a:buFontTx/>
              <a:buChar char="•"/>
              <a:defRPr/>
            </a:pPr>
            <a:r>
              <a:rPr lang="en-US" sz="2400" kern="0" dirty="0">
                <a:latin typeface="+mn-lt"/>
              </a:rPr>
              <a:t>Security relative to other submitted algorithms</a:t>
            </a:r>
          </a:p>
          <a:p>
            <a:pPr marL="652463" lvl="1" indent="-195263">
              <a:lnSpc>
                <a:spcPct val="125000"/>
              </a:lnSpc>
              <a:spcBef>
                <a:spcPct val="25000"/>
              </a:spcBef>
              <a:buClr>
                <a:srgbClr val="007AC2"/>
              </a:buClr>
              <a:buSzPct val="120000"/>
              <a:buFontTx/>
              <a:buChar char="•"/>
              <a:defRPr/>
            </a:pPr>
            <a:r>
              <a:rPr lang="en-US" sz="2400" b="1" kern="0" dirty="0">
                <a:latin typeface="+mn-lt"/>
              </a:rPr>
              <a:t>Efficiency</a:t>
            </a:r>
            <a:r>
              <a:rPr lang="en-US" sz="2400" kern="0" dirty="0">
                <a:latin typeface="+mn-lt"/>
              </a:rPr>
              <a:t> in software and hardware</a:t>
            </a:r>
          </a:p>
          <a:p>
            <a:pPr>
              <a:lnSpc>
                <a:spcPct val="125000"/>
              </a:lnSpc>
              <a:spcBef>
                <a:spcPct val="25000"/>
              </a:spcBef>
              <a:buClr>
                <a:srgbClr val="007AC2"/>
              </a:buClr>
              <a:buSzPct val="120000"/>
              <a:defRPr/>
            </a:pPr>
            <a:endParaRPr lang="en-US" sz="2400" kern="0" dirty="0">
              <a:latin typeface="+mn-lt"/>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ußzeilenplatzhalter 4">
            <a:extLst>
              <a:ext uri="{FF2B5EF4-FFF2-40B4-BE49-F238E27FC236}">
                <a16:creationId xmlns:a16="http://schemas.microsoft.com/office/drawing/2014/main" id="{807D4FE0-D71E-45E3-9791-17569C03F84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Chapter 4 of </a:t>
            </a:r>
            <a:r>
              <a:rPr lang="en-US" altLang="en-US" i="1"/>
              <a:t>Understanding Cryptography </a:t>
            </a:r>
            <a:r>
              <a:rPr lang="en-US" altLang="en-US"/>
              <a:t>by Christof Paar and Jan Pelzl</a:t>
            </a:r>
            <a:endParaRPr lang="de-DE" altLang="en-US"/>
          </a:p>
        </p:txBody>
      </p:sp>
      <p:sp>
        <p:nvSpPr>
          <p:cNvPr id="21507" name="Rectangle 4">
            <a:extLst>
              <a:ext uri="{FF2B5EF4-FFF2-40B4-BE49-F238E27FC236}">
                <a16:creationId xmlns:a16="http://schemas.microsoft.com/office/drawing/2014/main" id="{881CB556-5ED4-4D80-8F05-9EFF595D2EBF}"/>
              </a:ext>
            </a:extLst>
          </p:cNvPr>
          <p:cNvSpPr>
            <a:spLocks noGrp="1" noChangeArrowheads="1"/>
          </p:cNvSpPr>
          <p:nvPr>
            <p:ph type="title"/>
          </p:nvPr>
        </p:nvSpPr>
        <p:spPr/>
        <p:txBody>
          <a:bodyPr/>
          <a:lstStyle/>
          <a:p>
            <a:r>
              <a:rPr lang="de-DE" altLang="en-US" sz="2400" dirty="0"/>
              <a:t>Chronology of the AES Selection</a:t>
            </a:r>
          </a:p>
        </p:txBody>
      </p:sp>
      <p:sp>
        <p:nvSpPr>
          <p:cNvPr id="21508" name="Inhaltsplatzhalter 5">
            <a:extLst>
              <a:ext uri="{FF2B5EF4-FFF2-40B4-BE49-F238E27FC236}">
                <a16:creationId xmlns:a16="http://schemas.microsoft.com/office/drawing/2014/main" id="{A6BFDB58-41A3-449D-9B3C-FE3CEADC00EB}"/>
              </a:ext>
            </a:extLst>
          </p:cNvPr>
          <p:cNvSpPr>
            <a:spLocks noGrp="1"/>
          </p:cNvSpPr>
          <p:nvPr>
            <p:ph idx="1"/>
          </p:nvPr>
        </p:nvSpPr>
        <p:spPr>
          <a:xfrm>
            <a:off x="639845" y="785969"/>
            <a:ext cx="11006705" cy="5863913"/>
          </a:xfrm>
        </p:spPr>
        <p:txBody>
          <a:bodyPr/>
          <a:lstStyle/>
          <a:p>
            <a:r>
              <a:rPr lang="de-DE" altLang="en-US" sz="2400" dirty="0"/>
              <a:t>The need for a new block cipher announced by NIST in January, 1997</a:t>
            </a:r>
          </a:p>
          <a:p>
            <a:r>
              <a:rPr lang="de-DE" altLang="en-US" sz="2400" dirty="0"/>
              <a:t>15 candidates algorithms accepted in August, 1998</a:t>
            </a:r>
          </a:p>
          <a:p>
            <a:r>
              <a:rPr lang="de-DE" altLang="en-US" sz="2400" dirty="0">
                <a:solidFill>
                  <a:srgbClr val="FF0000"/>
                </a:solidFill>
              </a:rPr>
              <a:t>5 finalists announced </a:t>
            </a:r>
            <a:r>
              <a:rPr lang="de-DE" altLang="en-US" sz="2400" dirty="0"/>
              <a:t>in August, 1999:</a:t>
            </a:r>
          </a:p>
          <a:p>
            <a:pPr lvl="1"/>
            <a:r>
              <a:rPr lang="de-DE" altLang="en-US" sz="2400" i="1" dirty="0"/>
              <a:t>Mars</a:t>
            </a:r>
            <a:r>
              <a:rPr lang="de-DE" altLang="en-US" sz="2400" dirty="0"/>
              <a:t> – IBM Corporation</a:t>
            </a:r>
          </a:p>
          <a:p>
            <a:pPr lvl="1"/>
            <a:r>
              <a:rPr lang="de-DE" altLang="en-US" sz="2400" i="1" dirty="0"/>
              <a:t>RC6 </a:t>
            </a:r>
            <a:r>
              <a:rPr lang="de-DE" altLang="en-US" sz="2400" dirty="0"/>
              <a:t>– </a:t>
            </a:r>
            <a:r>
              <a:rPr lang="de-DE" altLang="en-US" sz="2400" i="1" dirty="0"/>
              <a:t>RSA</a:t>
            </a:r>
            <a:r>
              <a:rPr lang="de-DE" altLang="en-US" sz="2400" dirty="0"/>
              <a:t> Laboratories</a:t>
            </a:r>
          </a:p>
          <a:p>
            <a:pPr lvl="1"/>
            <a:r>
              <a:rPr lang="de-DE" altLang="en-US" sz="2400" i="1" dirty="0"/>
              <a:t>Rijndael </a:t>
            </a:r>
            <a:r>
              <a:rPr lang="de-DE" altLang="en-US" sz="2400" dirty="0"/>
              <a:t>– J. Daemen &amp; V. Rijmen</a:t>
            </a:r>
          </a:p>
          <a:p>
            <a:pPr lvl="1"/>
            <a:r>
              <a:rPr lang="de-DE" altLang="en-US" sz="2400" i="1" dirty="0"/>
              <a:t>Serpent </a:t>
            </a:r>
            <a:r>
              <a:rPr lang="de-DE" altLang="en-US" sz="2400" dirty="0"/>
              <a:t>– Eli Biham et al.</a:t>
            </a:r>
          </a:p>
          <a:p>
            <a:pPr lvl="1"/>
            <a:r>
              <a:rPr lang="de-DE" altLang="en-US" sz="2400" i="1" dirty="0"/>
              <a:t>Twofish </a:t>
            </a:r>
            <a:r>
              <a:rPr lang="de-DE" altLang="en-US" sz="2400" dirty="0"/>
              <a:t>– B. Schneier et al.</a:t>
            </a:r>
          </a:p>
          <a:p>
            <a:r>
              <a:rPr lang="de-DE" altLang="en-US" sz="2400" dirty="0"/>
              <a:t>In October 2000, </a:t>
            </a:r>
            <a:r>
              <a:rPr lang="de-DE" altLang="en-US" sz="2400" i="1" dirty="0"/>
              <a:t>Rijndael</a:t>
            </a:r>
            <a:r>
              <a:rPr lang="de-DE" altLang="en-US" sz="2400" dirty="0"/>
              <a:t> was chosen as the AES</a:t>
            </a:r>
          </a:p>
          <a:p>
            <a:r>
              <a:rPr lang="de-DE" altLang="en-US" sz="2400" dirty="0"/>
              <a:t>AES was formally approved as a US federal standard in November 2001</a:t>
            </a:r>
          </a:p>
        </p:txBody>
      </p:sp>
      <p:sp>
        <p:nvSpPr>
          <p:cNvPr id="21509" name="Foliennummernplatzhalter 6">
            <a:extLst>
              <a:ext uri="{FF2B5EF4-FFF2-40B4-BE49-F238E27FC236}">
                <a16:creationId xmlns:a16="http://schemas.microsoft.com/office/drawing/2014/main" id="{2436CFE9-EF3B-4E5F-98DB-F5C93EDE415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8447B38-DBE5-4472-8DBF-8B01B4920D36}" type="slidenum">
              <a:rPr lang="de-DE" altLang="en-US">
                <a:solidFill>
                  <a:srgbClr val="394073"/>
                </a:solidFill>
              </a:rPr>
              <a:pPr/>
              <a:t>6</a:t>
            </a:fld>
            <a:r>
              <a:rPr lang="de-DE" altLang="en-US">
                <a:solidFill>
                  <a:srgbClr val="394073"/>
                </a:solidFill>
              </a:rPr>
              <a:t>/28</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el 1">
            <a:extLst>
              <a:ext uri="{FF2B5EF4-FFF2-40B4-BE49-F238E27FC236}">
                <a16:creationId xmlns:a16="http://schemas.microsoft.com/office/drawing/2014/main" id="{BC015047-B28E-45F8-B21B-64842A2D2154}"/>
              </a:ext>
            </a:extLst>
          </p:cNvPr>
          <p:cNvSpPr>
            <a:spLocks noGrp="1"/>
          </p:cNvSpPr>
          <p:nvPr>
            <p:ph type="title"/>
          </p:nvPr>
        </p:nvSpPr>
        <p:spPr/>
        <p:txBody>
          <a:bodyPr/>
          <a:lstStyle/>
          <a:p>
            <a:r>
              <a:rPr lang="de-DE" altLang="en-US"/>
              <a:t>AES: Overview</a:t>
            </a:r>
          </a:p>
        </p:txBody>
      </p:sp>
      <p:sp>
        <p:nvSpPr>
          <p:cNvPr id="22531" name="Inhaltsplatzhalter 2">
            <a:extLst>
              <a:ext uri="{FF2B5EF4-FFF2-40B4-BE49-F238E27FC236}">
                <a16:creationId xmlns:a16="http://schemas.microsoft.com/office/drawing/2014/main" id="{E9A0494D-BA3F-4B4B-BD52-B38F8516072D}"/>
              </a:ext>
            </a:extLst>
          </p:cNvPr>
          <p:cNvSpPr>
            <a:spLocks noGrp="1"/>
          </p:cNvSpPr>
          <p:nvPr>
            <p:ph idx="1"/>
          </p:nvPr>
        </p:nvSpPr>
        <p:spPr>
          <a:xfrm>
            <a:off x="575735" y="1318139"/>
            <a:ext cx="8995741" cy="3093924"/>
          </a:xfrm>
        </p:spPr>
        <p:txBody>
          <a:bodyPr/>
          <a:lstStyle/>
          <a:p>
            <a:endParaRPr lang="de-DE" altLang="en-US" sz="2400" dirty="0"/>
          </a:p>
          <a:p>
            <a:endParaRPr lang="de-DE" altLang="en-US" sz="2400" dirty="0"/>
          </a:p>
          <a:p>
            <a:endParaRPr lang="de-DE" altLang="en-US" sz="2400" dirty="0"/>
          </a:p>
          <a:p>
            <a:endParaRPr lang="de-DE" altLang="en-US" sz="2400" dirty="0"/>
          </a:p>
          <a:p>
            <a:pPr>
              <a:buFontTx/>
              <a:buNone/>
            </a:pPr>
            <a:r>
              <a:rPr lang="de-DE" altLang="en-US" sz="2400" dirty="0"/>
              <a:t>The number of rounds depends on the chosen key length:</a:t>
            </a:r>
          </a:p>
        </p:txBody>
      </p:sp>
      <p:sp>
        <p:nvSpPr>
          <p:cNvPr id="22532" name="Fußzeilenplatzhalter 4">
            <a:extLst>
              <a:ext uri="{FF2B5EF4-FFF2-40B4-BE49-F238E27FC236}">
                <a16:creationId xmlns:a16="http://schemas.microsoft.com/office/drawing/2014/main" id="{6BE4A9BA-1B3B-4698-8A3D-155569C546A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Chapter 4 of </a:t>
            </a:r>
            <a:r>
              <a:rPr lang="en-US" altLang="en-US" i="1"/>
              <a:t>Understanding Cryptography </a:t>
            </a:r>
            <a:r>
              <a:rPr lang="en-US" altLang="en-US"/>
              <a:t>by Christof Paar and Jan Pelzl</a:t>
            </a:r>
            <a:endParaRPr lang="de-DE" altLang="en-US"/>
          </a:p>
        </p:txBody>
      </p:sp>
      <p:pic>
        <p:nvPicPr>
          <p:cNvPr id="22533" name="Picture 2" descr="E:\Uni\Cryptobook\grundlagen_krypto\graphics\rijndael_princ.png">
            <a:extLst>
              <a:ext uri="{FF2B5EF4-FFF2-40B4-BE49-F238E27FC236}">
                <a16:creationId xmlns:a16="http://schemas.microsoft.com/office/drawing/2014/main" id="{BA068624-3E17-4A82-86C3-FE327062235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88088" y="430640"/>
            <a:ext cx="3600400" cy="29983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graphicFrame>
        <p:nvGraphicFramePr>
          <p:cNvPr id="7" name="Tabelle 6">
            <a:extLst>
              <a:ext uri="{FF2B5EF4-FFF2-40B4-BE49-F238E27FC236}">
                <a16:creationId xmlns:a16="http://schemas.microsoft.com/office/drawing/2014/main" id="{8EDF644B-2E05-483C-B5DB-D165FA64CDE3}"/>
              </a:ext>
            </a:extLst>
          </p:cNvPr>
          <p:cNvGraphicFramePr>
            <a:graphicFrameLocks noGrp="1"/>
          </p:cNvGraphicFramePr>
          <p:nvPr>
            <p:extLst>
              <p:ext uri="{D42A27DB-BD31-4B8C-83A1-F6EECF244321}">
                <p14:modId xmlns:p14="http://schemas.microsoft.com/office/powerpoint/2010/main" val="2945877250"/>
              </p:ext>
            </p:extLst>
          </p:nvPr>
        </p:nvGraphicFramePr>
        <p:xfrm>
          <a:off x="2025605" y="4293096"/>
          <a:ext cx="6096000" cy="1828640"/>
        </p:xfrm>
        <a:graphic>
          <a:graphicData uri="http://schemas.openxmlformats.org/drawingml/2006/table">
            <a:tbl>
              <a:tblPr firstRow="1" bandRow="1">
                <a:tableStyleId>{9D7B26C5-4107-4FEC-AEDC-1716B250A1EF}</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277227">
                <a:tc>
                  <a:txBody>
                    <a:bodyPr/>
                    <a:lstStyle/>
                    <a:p>
                      <a:pPr algn="ctr"/>
                      <a:r>
                        <a:rPr lang="de-DE" sz="2400" dirty="0"/>
                        <a:t>Key </a:t>
                      </a:r>
                      <a:r>
                        <a:rPr lang="de-DE" sz="2400" dirty="0" err="1"/>
                        <a:t>length</a:t>
                      </a:r>
                      <a:r>
                        <a:rPr lang="de-DE" sz="2400" baseline="0" dirty="0"/>
                        <a:t> (</a:t>
                      </a:r>
                      <a:r>
                        <a:rPr lang="de-DE" sz="2400" baseline="0" dirty="0" err="1"/>
                        <a:t>bits</a:t>
                      </a:r>
                      <a:r>
                        <a:rPr lang="de-DE" sz="2400" baseline="0" dirty="0"/>
                        <a:t>)</a:t>
                      </a:r>
                      <a:endParaRPr lang="de-DE" sz="2400" dirty="0"/>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2400" dirty="0" err="1"/>
                        <a:t>Number</a:t>
                      </a:r>
                      <a:r>
                        <a:rPr lang="de-DE" sz="2400" baseline="0" dirty="0"/>
                        <a:t> </a:t>
                      </a:r>
                      <a:r>
                        <a:rPr lang="de-DE" sz="2400" baseline="0" dirty="0" err="1"/>
                        <a:t>of</a:t>
                      </a:r>
                      <a:r>
                        <a:rPr lang="de-DE" sz="2400" baseline="0" dirty="0"/>
                        <a:t> </a:t>
                      </a:r>
                      <a:r>
                        <a:rPr lang="de-DE" sz="2400" baseline="0" dirty="0" err="1"/>
                        <a:t>rounds</a:t>
                      </a:r>
                      <a:endParaRPr lang="de-DE" sz="2400" dirty="0"/>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681">
                <a:tc>
                  <a:txBody>
                    <a:bodyPr/>
                    <a:lstStyle/>
                    <a:p>
                      <a:pPr algn="ctr"/>
                      <a:r>
                        <a:rPr lang="de-DE" sz="2400" dirty="0"/>
                        <a:t>128</a:t>
                      </a: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de-DE" sz="2400" dirty="0"/>
                        <a:t>10</a:t>
                      </a: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681">
                <a:tc>
                  <a:txBody>
                    <a:bodyPr/>
                    <a:lstStyle/>
                    <a:p>
                      <a:pPr algn="ctr"/>
                      <a:r>
                        <a:rPr lang="de-DE" sz="2400" dirty="0"/>
                        <a:t>192</a:t>
                      </a: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de-DE" sz="2400" dirty="0"/>
                        <a:t>12</a:t>
                      </a: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681">
                <a:tc>
                  <a:txBody>
                    <a:bodyPr/>
                    <a:lstStyle/>
                    <a:p>
                      <a:pPr algn="ctr"/>
                      <a:r>
                        <a:rPr lang="de-DE" sz="2400" dirty="0"/>
                        <a:t>256</a:t>
                      </a: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de-DE" sz="2400" dirty="0"/>
                        <a:t>14</a:t>
                      </a: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22551" name="Foliennummernplatzhalter 8">
            <a:extLst>
              <a:ext uri="{FF2B5EF4-FFF2-40B4-BE49-F238E27FC236}">
                <a16:creationId xmlns:a16="http://schemas.microsoft.com/office/drawing/2014/main" id="{C7AE5889-D858-49C0-A4F1-1A4CCFBEBC9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3C9D540-7AC2-4EF0-B2F2-3B94DBD15D2D}" type="slidenum">
              <a:rPr lang="de-DE" altLang="en-US">
                <a:solidFill>
                  <a:srgbClr val="394073"/>
                </a:solidFill>
              </a:rPr>
              <a:pPr/>
              <a:t>7</a:t>
            </a:fld>
            <a:r>
              <a:rPr lang="de-DE" altLang="en-US">
                <a:solidFill>
                  <a:srgbClr val="394073"/>
                </a:solidFill>
              </a:rPr>
              <a:t>/28</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el 1">
            <a:extLst>
              <a:ext uri="{FF2B5EF4-FFF2-40B4-BE49-F238E27FC236}">
                <a16:creationId xmlns:a16="http://schemas.microsoft.com/office/drawing/2014/main" id="{2B72F520-0A7C-40C0-8BAF-B8CE4920A668}"/>
              </a:ext>
            </a:extLst>
          </p:cNvPr>
          <p:cNvSpPr>
            <a:spLocks noGrp="1"/>
          </p:cNvSpPr>
          <p:nvPr>
            <p:ph type="title"/>
          </p:nvPr>
        </p:nvSpPr>
        <p:spPr/>
        <p:txBody>
          <a:bodyPr/>
          <a:lstStyle/>
          <a:p>
            <a:r>
              <a:rPr lang="de-DE" altLang="en-US" dirty="0"/>
              <a:t>AES: Overview</a:t>
            </a:r>
          </a:p>
        </p:txBody>
      </p:sp>
      <p:pic>
        <p:nvPicPr>
          <p:cNvPr id="23555" name="Inhaltsplatzhalter 5" descr="rijndael_flow.png">
            <a:extLst>
              <a:ext uri="{FF2B5EF4-FFF2-40B4-BE49-F238E27FC236}">
                <a16:creationId xmlns:a16="http://schemas.microsoft.com/office/drawing/2014/main" id="{5D2ACF88-3DF4-4252-8C0D-D102674F4C78}"/>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7464152" y="121822"/>
            <a:ext cx="4357097" cy="6345161"/>
          </a:xfrm>
          <a:ln>
            <a:solidFill>
              <a:schemeClr val="accent1"/>
            </a:solidFill>
          </a:ln>
        </p:spPr>
      </p:pic>
      <p:sp>
        <p:nvSpPr>
          <p:cNvPr id="6" name="Inhaltsplatzhalter 5">
            <a:extLst>
              <a:ext uri="{FF2B5EF4-FFF2-40B4-BE49-F238E27FC236}">
                <a16:creationId xmlns:a16="http://schemas.microsoft.com/office/drawing/2014/main" id="{2FCE6923-B4D8-40EE-9B82-E0B5A6F97825}"/>
              </a:ext>
            </a:extLst>
          </p:cNvPr>
          <p:cNvSpPr txBox="1">
            <a:spLocks/>
          </p:cNvSpPr>
          <p:nvPr/>
        </p:nvSpPr>
        <p:spPr bwMode="auto">
          <a:xfrm>
            <a:off x="978921" y="5807973"/>
            <a:ext cx="6173391" cy="727763"/>
          </a:xfrm>
          <a:prstGeom prst="rect">
            <a:avLst/>
          </a:prstGeom>
          <a:solidFill>
            <a:srgbClr val="00B050"/>
          </a:solidFill>
          <a:ln w="9525">
            <a:solidFill>
              <a:srgbClr val="FF0000"/>
            </a:solidFill>
            <a:miter lim="800000"/>
            <a:headEnd/>
            <a:tailEnd/>
          </a:ln>
        </p:spPr>
        <p:txBody>
          <a:bodyPr wrap="square" lIns="0" tIns="0" rIns="0" bIns="0">
            <a:spAutoFit/>
          </a:bodyPr>
          <a:lstStyle/>
          <a:p>
            <a:pPr marL="195263" indent="-195263">
              <a:lnSpc>
                <a:spcPct val="125000"/>
              </a:lnSpc>
              <a:spcBef>
                <a:spcPct val="25000"/>
              </a:spcBef>
              <a:buClr>
                <a:srgbClr val="007AC2"/>
              </a:buClr>
              <a:buSzPct val="120000"/>
              <a:buFontTx/>
              <a:buChar char="•"/>
              <a:defRPr/>
            </a:pPr>
            <a:r>
              <a:rPr lang="de-DE" kern="0" dirty="0">
                <a:latin typeface="+mn-lt"/>
              </a:rPr>
              <a:t>Iterated cipher with 10/12/14 rounds</a:t>
            </a:r>
          </a:p>
          <a:p>
            <a:pPr marL="195263" indent="-195263">
              <a:lnSpc>
                <a:spcPct val="125000"/>
              </a:lnSpc>
              <a:spcBef>
                <a:spcPct val="25000"/>
              </a:spcBef>
              <a:buClr>
                <a:srgbClr val="007AC2"/>
              </a:buClr>
              <a:buSzPct val="120000"/>
              <a:buFontTx/>
              <a:buChar char="•"/>
              <a:defRPr/>
            </a:pPr>
            <a:r>
              <a:rPr lang="de-DE" kern="0" dirty="0" err="1">
                <a:latin typeface="+mn-lt"/>
              </a:rPr>
              <a:t>Each</a:t>
            </a:r>
            <a:r>
              <a:rPr lang="de-DE" kern="0" dirty="0">
                <a:latin typeface="+mn-lt"/>
              </a:rPr>
              <a:t> </a:t>
            </a:r>
            <a:r>
              <a:rPr lang="de-DE" kern="0" dirty="0" err="1">
                <a:latin typeface="+mn-lt"/>
              </a:rPr>
              <a:t>round</a:t>
            </a:r>
            <a:r>
              <a:rPr lang="de-DE" kern="0" dirty="0">
                <a:latin typeface="+mn-lt"/>
              </a:rPr>
              <a:t> </a:t>
            </a:r>
            <a:r>
              <a:rPr lang="de-DE" kern="0" dirty="0" err="1">
                <a:latin typeface="+mn-lt"/>
              </a:rPr>
              <a:t>consists</a:t>
            </a:r>
            <a:r>
              <a:rPr lang="de-DE" kern="0" dirty="0">
                <a:latin typeface="+mn-lt"/>
              </a:rPr>
              <a:t> </a:t>
            </a:r>
            <a:r>
              <a:rPr lang="de-DE" kern="0" dirty="0" err="1">
                <a:latin typeface="+mn-lt"/>
              </a:rPr>
              <a:t>of</a:t>
            </a:r>
            <a:r>
              <a:rPr lang="de-DE" kern="0" dirty="0">
                <a:latin typeface="+mn-lt"/>
              </a:rPr>
              <a:t> </a:t>
            </a:r>
            <a:r>
              <a:rPr lang="en-US" kern="0" dirty="0">
                <a:latin typeface="+mn-lt"/>
              </a:rPr>
              <a:t>“Layers”</a:t>
            </a:r>
          </a:p>
        </p:txBody>
      </p:sp>
      <p:sp>
        <p:nvSpPr>
          <p:cNvPr id="23558" name="Foliennummernplatzhalter 7">
            <a:extLst>
              <a:ext uri="{FF2B5EF4-FFF2-40B4-BE49-F238E27FC236}">
                <a16:creationId xmlns:a16="http://schemas.microsoft.com/office/drawing/2014/main" id="{ED5E581D-5DF0-4C9F-9050-F10842FF8AF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7848CA1-A05F-4F19-9B09-4C4BDDDD76B6}" type="slidenum">
              <a:rPr lang="de-DE" altLang="en-US">
                <a:solidFill>
                  <a:srgbClr val="394073"/>
                </a:solidFill>
              </a:rPr>
              <a:pPr/>
              <a:t>8</a:t>
            </a:fld>
            <a:r>
              <a:rPr lang="de-DE" altLang="en-US">
                <a:solidFill>
                  <a:srgbClr val="394073"/>
                </a:solidFill>
              </a:rPr>
              <a:t>/28</a:t>
            </a:r>
          </a:p>
        </p:txBody>
      </p:sp>
      <p:sp>
        <p:nvSpPr>
          <p:cNvPr id="8" name="TextBox 7">
            <a:extLst>
              <a:ext uri="{FF2B5EF4-FFF2-40B4-BE49-F238E27FC236}">
                <a16:creationId xmlns:a16="http://schemas.microsoft.com/office/drawing/2014/main" id="{DF66E008-A0B6-4331-8C4D-E8900D4D4E50}"/>
              </a:ext>
            </a:extLst>
          </p:cNvPr>
          <p:cNvSpPr txBox="1"/>
          <p:nvPr/>
        </p:nvSpPr>
        <p:spPr>
          <a:xfrm>
            <a:off x="514768" y="598626"/>
            <a:ext cx="6805368" cy="5021311"/>
          </a:xfrm>
          <a:prstGeom prst="rect">
            <a:avLst/>
          </a:prstGeom>
          <a:noFill/>
        </p:spPr>
        <p:txBody>
          <a:bodyPr wrap="square">
            <a:spAutoFit/>
          </a:bodyPr>
          <a:lstStyle/>
          <a:p>
            <a:pPr marL="285750" indent="-285750" algn="just">
              <a:lnSpc>
                <a:spcPct val="150000"/>
              </a:lnSpc>
              <a:buClr>
                <a:srgbClr val="0070C0"/>
              </a:buClr>
              <a:buFont typeface="Wingdings" panose="05000000000000000000" pitchFamily="2" charset="2"/>
              <a:buChar char="§"/>
            </a:pPr>
            <a:r>
              <a:rPr lang="en-US" sz="2000" dirty="0"/>
              <a:t>AES consists of so-called layers. </a:t>
            </a:r>
          </a:p>
          <a:p>
            <a:pPr marL="742950" lvl="1" indent="-285750" algn="just">
              <a:lnSpc>
                <a:spcPct val="150000"/>
              </a:lnSpc>
              <a:buClr>
                <a:srgbClr val="0070C0"/>
              </a:buClr>
              <a:buFont typeface="Wingdings" panose="05000000000000000000" pitchFamily="2" charset="2"/>
              <a:buChar char="§"/>
            </a:pPr>
            <a:r>
              <a:rPr lang="en-US" dirty="0"/>
              <a:t>Each layer manipulates all 128 bits of the data path. The data path is also referred to as the state of the algorithm. </a:t>
            </a:r>
          </a:p>
          <a:p>
            <a:pPr marL="285750" indent="-285750" algn="just">
              <a:lnSpc>
                <a:spcPct val="150000"/>
              </a:lnSpc>
              <a:buClr>
                <a:srgbClr val="0070C0"/>
              </a:buClr>
              <a:buFont typeface="Wingdings" panose="05000000000000000000" pitchFamily="2" charset="2"/>
              <a:buChar char="§"/>
            </a:pPr>
            <a:r>
              <a:rPr lang="en-US" sz="2000" dirty="0"/>
              <a:t>There are only </a:t>
            </a:r>
            <a:r>
              <a:rPr lang="en-US" sz="2000" dirty="0">
                <a:solidFill>
                  <a:srgbClr val="FF0000"/>
                </a:solidFill>
              </a:rPr>
              <a:t>three different types </a:t>
            </a:r>
            <a:r>
              <a:rPr lang="en-US" sz="2000" dirty="0"/>
              <a:t>of layers. </a:t>
            </a:r>
          </a:p>
          <a:p>
            <a:pPr marL="285750" indent="-285750" algn="just">
              <a:lnSpc>
                <a:spcPct val="150000"/>
              </a:lnSpc>
              <a:buClr>
                <a:srgbClr val="0070C0"/>
              </a:buClr>
              <a:buFont typeface="Wingdings" panose="05000000000000000000" pitchFamily="2" charset="2"/>
              <a:buChar char="§"/>
            </a:pPr>
            <a:r>
              <a:rPr lang="en-US" sz="2000" dirty="0"/>
              <a:t>Each round, with the exception of the first, consists of all three layers as shown</a:t>
            </a:r>
          </a:p>
          <a:p>
            <a:pPr marL="285750" indent="-285750" algn="just">
              <a:lnSpc>
                <a:spcPct val="150000"/>
              </a:lnSpc>
              <a:buClr>
                <a:srgbClr val="0070C0"/>
              </a:buClr>
              <a:buFont typeface="Wingdings" panose="05000000000000000000" pitchFamily="2" charset="2"/>
              <a:buChar char="§"/>
            </a:pPr>
            <a:r>
              <a:rPr lang="en-US" sz="2000" dirty="0"/>
              <a:t>Here the plaintext is denoted as </a:t>
            </a:r>
            <a:r>
              <a:rPr lang="en-US" sz="2000" i="1" dirty="0">
                <a:solidFill>
                  <a:srgbClr val="FF0000"/>
                </a:solidFill>
              </a:rPr>
              <a:t>x</a:t>
            </a:r>
            <a:r>
              <a:rPr lang="en-US" sz="2000" dirty="0"/>
              <a:t>, the ciphertext as </a:t>
            </a:r>
            <a:r>
              <a:rPr lang="en-US" sz="2000" i="1" dirty="0"/>
              <a:t>y</a:t>
            </a:r>
            <a:r>
              <a:rPr lang="en-US" sz="2000" dirty="0"/>
              <a:t> and the </a:t>
            </a:r>
            <a:r>
              <a:rPr lang="en-US" sz="2000" b="1" dirty="0">
                <a:solidFill>
                  <a:schemeClr val="accent2">
                    <a:lumMod val="75000"/>
                  </a:schemeClr>
                </a:solidFill>
              </a:rPr>
              <a:t>number of rounds as </a:t>
            </a:r>
            <a:r>
              <a:rPr lang="en-US" sz="2000" i="1" dirty="0">
                <a:solidFill>
                  <a:srgbClr val="FF0000"/>
                </a:solidFill>
              </a:rPr>
              <a:t>n</a:t>
            </a:r>
            <a:r>
              <a:rPr lang="en-US" sz="2000" i="1" baseline="-25000" dirty="0">
                <a:solidFill>
                  <a:srgbClr val="FF0000"/>
                </a:solidFill>
              </a:rPr>
              <a:t>r</a:t>
            </a:r>
            <a:r>
              <a:rPr lang="en-US" sz="2000" i="1" dirty="0">
                <a:solidFill>
                  <a:srgbClr val="FF0000"/>
                </a:solidFill>
              </a:rPr>
              <a:t>.</a:t>
            </a:r>
            <a:r>
              <a:rPr lang="en-US" sz="2000" dirty="0"/>
              <a:t> </a:t>
            </a:r>
          </a:p>
          <a:p>
            <a:pPr marL="285750" indent="-285750" algn="just">
              <a:lnSpc>
                <a:spcPct val="150000"/>
              </a:lnSpc>
              <a:buClr>
                <a:srgbClr val="0070C0"/>
              </a:buClr>
              <a:buFont typeface="Wingdings" panose="05000000000000000000" pitchFamily="2" charset="2"/>
              <a:buChar char="§"/>
            </a:pPr>
            <a:r>
              <a:rPr lang="en-US" sz="2000" dirty="0"/>
              <a:t>Moreover, the last round </a:t>
            </a:r>
            <a:r>
              <a:rPr lang="en-US" sz="2000" i="1" dirty="0">
                <a:solidFill>
                  <a:srgbClr val="FF0000"/>
                </a:solidFill>
              </a:rPr>
              <a:t>n</a:t>
            </a:r>
            <a:r>
              <a:rPr lang="en-US" sz="2000" i="1" baseline="-25000" dirty="0">
                <a:solidFill>
                  <a:srgbClr val="FF0000"/>
                </a:solidFill>
              </a:rPr>
              <a:t>r</a:t>
            </a:r>
            <a:r>
              <a:rPr lang="en-US" sz="2000" dirty="0"/>
              <a:t> does not make use of the </a:t>
            </a:r>
            <a:r>
              <a:rPr lang="en-US" sz="2000" dirty="0" err="1"/>
              <a:t>MixColumn</a:t>
            </a:r>
            <a:r>
              <a:rPr lang="en-US" sz="2000" dirty="0"/>
              <a:t> transformation, which makes the encryption and decryption scheme symmetric. </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015AC-F139-4970-B01C-C346747C2719}"/>
              </a:ext>
            </a:extLst>
          </p:cNvPr>
          <p:cNvSpPr>
            <a:spLocks noGrp="1"/>
          </p:cNvSpPr>
          <p:nvPr>
            <p:ph type="title"/>
          </p:nvPr>
        </p:nvSpPr>
        <p:spPr/>
        <p:txBody>
          <a:bodyPr/>
          <a:lstStyle/>
          <a:p>
            <a:r>
              <a:rPr lang="de-DE" altLang="en-US" dirty="0"/>
              <a:t>AES: Overview (Cont..)</a:t>
            </a:r>
            <a:endParaRPr lang="en-US" dirty="0"/>
          </a:p>
        </p:txBody>
      </p:sp>
      <p:sp>
        <p:nvSpPr>
          <p:cNvPr id="3" name="Content Placeholder 2">
            <a:extLst>
              <a:ext uri="{FF2B5EF4-FFF2-40B4-BE49-F238E27FC236}">
                <a16:creationId xmlns:a16="http://schemas.microsoft.com/office/drawing/2014/main" id="{CADDFC8F-B1B5-4A95-953F-3DDEFBC39B78}"/>
              </a:ext>
            </a:extLst>
          </p:cNvPr>
          <p:cNvSpPr>
            <a:spLocks noGrp="1"/>
          </p:cNvSpPr>
          <p:nvPr>
            <p:ph idx="1"/>
          </p:nvPr>
        </p:nvSpPr>
        <p:spPr>
          <a:xfrm>
            <a:off x="546287" y="838202"/>
            <a:ext cx="6840387" cy="5386603"/>
          </a:xfrm>
        </p:spPr>
        <p:txBody>
          <a:bodyPr/>
          <a:lstStyle/>
          <a:p>
            <a:r>
              <a:rPr lang="en-US" b="1" dirty="0"/>
              <a:t>Key Addition layer:</a:t>
            </a:r>
          </a:p>
          <a:p>
            <a:pPr lvl="1"/>
            <a:r>
              <a:rPr lang="en-US" dirty="0"/>
              <a:t> A 128-bit round key, or subkey, which has been derived from the main key in the key schedule, is XORed to the state. </a:t>
            </a:r>
          </a:p>
          <a:p>
            <a:r>
              <a:rPr lang="en-US" b="1" dirty="0"/>
              <a:t>Byte Substitution layer (S-Box):</a:t>
            </a:r>
          </a:p>
          <a:p>
            <a:pPr lvl="1"/>
            <a:r>
              <a:rPr lang="en-US" dirty="0"/>
              <a:t>Each element of the state is nonlinearly transformed using lookup tables with special mathematical properties. This introduces confusion to the data, i.e., it assures that changes in individual state bits propagate quickly across the data path. </a:t>
            </a:r>
          </a:p>
          <a:p>
            <a:r>
              <a:rPr lang="en-US" b="1" dirty="0"/>
              <a:t>Diffusion layer</a:t>
            </a:r>
          </a:p>
          <a:p>
            <a:pPr lvl="1"/>
            <a:r>
              <a:rPr lang="en-US" dirty="0"/>
              <a:t>It provides diffusion over all state bits. It consists of two sublayers, both of which perform linear operations:  </a:t>
            </a:r>
          </a:p>
          <a:p>
            <a:pPr lvl="2"/>
            <a:r>
              <a:rPr lang="en-US" dirty="0"/>
              <a:t>The </a:t>
            </a:r>
            <a:r>
              <a:rPr lang="en-US" b="1" i="1" dirty="0" err="1"/>
              <a:t>ShiftRows</a:t>
            </a:r>
            <a:r>
              <a:rPr lang="en-US" dirty="0"/>
              <a:t> layer permutes the data on a byte level. </a:t>
            </a:r>
          </a:p>
          <a:p>
            <a:pPr lvl="2"/>
            <a:r>
              <a:rPr lang="en-US" dirty="0"/>
              <a:t>The </a:t>
            </a:r>
            <a:r>
              <a:rPr lang="en-US" b="1" i="1" dirty="0" err="1"/>
              <a:t>MixColumn</a:t>
            </a:r>
            <a:r>
              <a:rPr lang="en-US" dirty="0"/>
              <a:t> layer is a matrix operation which combines (mixes) blocks of four bytes. </a:t>
            </a:r>
          </a:p>
          <a:p>
            <a:pPr lvl="1"/>
            <a:r>
              <a:rPr lang="en-US" dirty="0"/>
              <a:t>Similar to DES, the key schedule computes round keys, or subkeys,(k</a:t>
            </a:r>
            <a:r>
              <a:rPr lang="en-US" baseline="-25000" dirty="0"/>
              <a:t>0</a:t>
            </a:r>
            <a:r>
              <a:rPr lang="en-US" dirty="0"/>
              <a:t>,k</a:t>
            </a:r>
            <a:r>
              <a:rPr lang="en-US" baseline="-25000" dirty="0"/>
              <a:t>1</a:t>
            </a:r>
            <a:r>
              <a:rPr lang="en-US" dirty="0"/>
              <a:t>,...,</a:t>
            </a:r>
            <a:r>
              <a:rPr lang="en-US" dirty="0" err="1"/>
              <a:t>k</a:t>
            </a:r>
            <a:r>
              <a:rPr lang="en-US" baseline="-25000" dirty="0" err="1"/>
              <a:t>nr</a:t>
            </a:r>
            <a:r>
              <a:rPr lang="en-US" dirty="0"/>
              <a:t>) from the original AES key. </a:t>
            </a:r>
          </a:p>
        </p:txBody>
      </p:sp>
      <p:sp>
        <p:nvSpPr>
          <p:cNvPr id="4" name="Slide Number Placeholder 3">
            <a:extLst>
              <a:ext uri="{FF2B5EF4-FFF2-40B4-BE49-F238E27FC236}">
                <a16:creationId xmlns:a16="http://schemas.microsoft.com/office/drawing/2014/main" id="{142D708F-98BE-49B4-8C47-03A16181DBDF}"/>
              </a:ext>
            </a:extLst>
          </p:cNvPr>
          <p:cNvSpPr>
            <a:spLocks noGrp="1"/>
          </p:cNvSpPr>
          <p:nvPr>
            <p:ph type="sldNum" sz="quarter" idx="10"/>
          </p:nvPr>
        </p:nvSpPr>
        <p:spPr/>
        <p:txBody>
          <a:bodyPr/>
          <a:lstStyle/>
          <a:p>
            <a:fld id="{237CFEF7-788F-4075-A3E8-ECA31F617BA2}" type="slidenum">
              <a:rPr lang="de-DE" altLang="en-US" smtClean="0"/>
              <a:pPr/>
              <a:t>9</a:t>
            </a:fld>
            <a:r>
              <a:rPr lang="de-DE" altLang="en-US"/>
              <a:t>/28</a:t>
            </a:r>
          </a:p>
        </p:txBody>
      </p:sp>
      <p:sp>
        <p:nvSpPr>
          <p:cNvPr id="5" name="Footer Placeholder 4">
            <a:extLst>
              <a:ext uri="{FF2B5EF4-FFF2-40B4-BE49-F238E27FC236}">
                <a16:creationId xmlns:a16="http://schemas.microsoft.com/office/drawing/2014/main" id="{CCC8971F-FA8C-4D8D-B37F-6F74B80CB772}"/>
              </a:ext>
            </a:extLst>
          </p:cNvPr>
          <p:cNvSpPr>
            <a:spLocks noGrp="1"/>
          </p:cNvSpPr>
          <p:nvPr>
            <p:ph type="ftr" sz="quarter" idx="11"/>
          </p:nvPr>
        </p:nvSpPr>
        <p:spPr/>
        <p:txBody>
          <a:bodyPr/>
          <a:lstStyle/>
          <a:p>
            <a:pPr>
              <a:defRPr/>
            </a:pPr>
            <a:r>
              <a:rPr lang="de-DE"/>
              <a:t>Chapter 4 of </a:t>
            </a:r>
            <a:r>
              <a:rPr lang="de-DE" i="1"/>
              <a:t>Understanding Cryptography</a:t>
            </a:r>
            <a:r>
              <a:rPr lang="de-DE"/>
              <a:t> by Christof Paar and Jan Pelzl</a:t>
            </a:r>
          </a:p>
        </p:txBody>
      </p:sp>
      <p:pic>
        <p:nvPicPr>
          <p:cNvPr id="6" name="Inhaltsplatzhalter 5" descr="rijndael_flow.png">
            <a:extLst>
              <a:ext uri="{FF2B5EF4-FFF2-40B4-BE49-F238E27FC236}">
                <a16:creationId xmlns:a16="http://schemas.microsoft.com/office/drawing/2014/main" id="{2C7800A2-0CCE-4FA7-A495-36F074B41BA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08169" y="285861"/>
            <a:ext cx="4334182" cy="6311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1791946"/>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84"/>
  <p:tag name="DEFAULTHEIGHT" val="319"/>
</p:tagLst>
</file>

<file path=ppt/theme/theme1.xml><?xml version="1.0" encoding="utf-8"?>
<a:theme xmlns:a="http://schemas.openxmlformats.org/drawingml/2006/main" name="Folienvorlage2">
  <a:themeElements>
    <a:clrScheme name="Folienvorlage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Folienvorlage2">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Folienvorlage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Folienvorlage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Folienvorlage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Folienvorlage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Folienvorlage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Folienvorlage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Folienvorlage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Folienvorlage2</Template>
  <TotalTime>2572</TotalTime>
  <Words>4574</Words>
  <Application>Microsoft Office PowerPoint</Application>
  <PresentationFormat>Widescreen</PresentationFormat>
  <Paragraphs>610</Paragraphs>
  <Slides>43</Slides>
  <Notes>17</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6" baseType="lpstr">
      <vt:lpstr>arial</vt:lpstr>
      <vt:lpstr>arial</vt:lpstr>
      <vt:lpstr>Cambria Math</vt:lpstr>
      <vt:lpstr>CMMI10</vt:lpstr>
      <vt:lpstr>CMR10</vt:lpstr>
      <vt:lpstr>Symbol</vt:lpstr>
      <vt:lpstr>Times New Roman</vt:lpstr>
      <vt:lpstr>Times-Italic</vt:lpstr>
      <vt:lpstr>Times-Roman</vt:lpstr>
      <vt:lpstr>Webdings</vt:lpstr>
      <vt:lpstr>Wingdings</vt:lpstr>
      <vt:lpstr>Folienvorlage2</vt:lpstr>
      <vt:lpstr>Formel</vt:lpstr>
      <vt:lpstr>  Understanding Cryptography by Christof Paar and Jan Pelzl  www.crypto-textbook.com   Chapter 4 – The Advanced Encryption Standard (AES)</vt:lpstr>
      <vt:lpstr>Content of this Chapter</vt:lpstr>
      <vt:lpstr>Classification of DES in the Field of Cryptology</vt:lpstr>
      <vt:lpstr>Introduction</vt:lpstr>
      <vt:lpstr>Some Basic Facts</vt:lpstr>
      <vt:lpstr>Chronology of the AES Selection</vt:lpstr>
      <vt:lpstr>AES: Overview</vt:lpstr>
      <vt:lpstr>AES: Overview</vt:lpstr>
      <vt:lpstr>AES: Overview (Cont..)</vt:lpstr>
      <vt:lpstr>Content of this Chapter</vt:lpstr>
      <vt:lpstr>Internal Structure of AES</vt:lpstr>
      <vt:lpstr>Internal Structure of AES</vt:lpstr>
      <vt:lpstr>Byte Substitution Layer</vt:lpstr>
      <vt:lpstr>Lookup Table</vt:lpstr>
      <vt:lpstr>Example Let’s assume the input byte to the S-Box is Ai = (C2)hex, then the substituted value is</vt:lpstr>
      <vt:lpstr>Mathematical description of the S-Box</vt:lpstr>
      <vt:lpstr>Generate the multiplication table for the extension field GF(23) for the case  that the irreducible polynomial is P(x)=x3+x+1. The multiplication table is in this case a 8×8 table. (Remark: You can do this manually or write a program for it.</vt:lpstr>
      <vt:lpstr>Multiplicative inverse table in GF(28) for bytes xy used within the AES S-Box</vt:lpstr>
      <vt:lpstr>Mathematical description of the S-Box</vt:lpstr>
      <vt:lpstr>Example</vt:lpstr>
      <vt:lpstr>Advantages</vt:lpstr>
      <vt:lpstr>Diffusion Layer</vt:lpstr>
      <vt:lpstr>ShiftRows Sublayer</vt:lpstr>
      <vt:lpstr>MixColumn Sublayer</vt:lpstr>
      <vt:lpstr>Example: Let’s assume the input A=(C2,C2,...,C2) find the  </vt:lpstr>
      <vt:lpstr>Byte transformation table</vt:lpstr>
      <vt:lpstr>Inverse Byte transformation table</vt:lpstr>
      <vt:lpstr>Continue</vt:lpstr>
      <vt:lpstr>Continue</vt:lpstr>
      <vt:lpstr>Key Addition Layer</vt:lpstr>
      <vt:lpstr>AES Encryption and Decryption Process </vt:lpstr>
      <vt:lpstr>Key Expansion Process</vt:lpstr>
      <vt:lpstr>Key Expansion Process with example</vt:lpstr>
      <vt:lpstr>Sub Key generation process </vt:lpstr>
      <vt:lpstr>G function Calculation</vt:lpstr>
      <vt:lpstr>Content of this Chapter</vt:lpstr>
      <vt:lpstr>Decryption</vt:lpstr>
      <vt:lpstr>Decryption</vt:lpstr>
      <vt:lpstr>Decryption</vt:lpstr>
      <vt:lpstr>Decryption</vt:lpstr>
      <vt:lpstr>Content of this Chapter</vt:lpstr>
      <vt:lpstr>Implementation in Software</vt:lpstr>
      <vt:lpstr>Security</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subject>Auswertung</dc:subject>
  <dc:creator>Jan Pelzl</dc:creator>
  <cp:lastModifiedBy>Dr. Abu Sayed Mostafizur Rahman</cp:lastModifiedBy>
  <cp:revision>776</cp:revision>
  <cp:lastPrinted>2003-07-29T11:52:19Z</cp:lastPrinted>
  <dcterms:created xsi:type="dcterms:W3CDTF">2004-07-26T14:24:04Z</dcterms:created>
  <dcterms:modified xsi:type="dcterms:W3CDTF">2025-02-25T06:35:58Z</dcterms:modified>
</cp:coreProperties>
</file>