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578" r:id="rId2"/>
    <p:sldId id="271" r:id="rId3"/>
    <p:sldId id="558" r:id="rId4"/>
    <p:sldId id="559" r:id="rId5"/>
    <p:sldId id="560" r:id="rId6"/>
    <p:sldId id="561" r:id="rId7"/>
    <p:sldId id="577" r:id="rId8"/>
    <p:sldId id="562" r:id="rId9"/>
    <p:sldId id="572" r:id="rId10"/>
    <p:sldId id="573" r:id="rId11"/>
    <p:sldId id="574" r:id="rId12"/>
    <p:sldId id="575" r:id="rId13"/>
    <p:sldId id="576" r:id="rId14"/>
    <p:sldId id="557" r:id="rId15"/>
    <p:sldId id="256" r:id="rId16"/>
    <p:sldId id="275" r:id="rId17"/>
    <p:sldId id="262" r:id="rId18"/>
    <p:sldId id="263" r:id="rId19"/>
    <p:sldId id="276" r:id="rId20"/>
    <p:sldId id="555" r:id="rId21"/>
    <p:sldId id="264" r:id="rId22"/>
    <p:sldId id="571" r:id="rId23"/>
    <p:sldId id="563" r:id="rId24"/>
    <p:sldId id="568" r:id="rId25"/>
    <p:sldId id="570" r:id="rId26"/>
    <p:sldId id="569" r:id="rId27"/>
    <p:sldId id="580" r:id="rId28"/>
    <p:sldId id="257" r:id="rId29"/>
    <p:sldId id="258" r:id="rId30"/>
    <p:sldId id="259" r:id="rId31"/>
    <p:sldId id="260" r:id="rId32"/>
    <p:sldId id="261" r:id="rId33"/>
    <p:sldId id="579" r:id="rId34"/>
    <p:sldId id="581" r:id="rId35"/>
    <p:sldId id="585" r:id="rId36"/>
    <p:sldId id="582" r:id="rId37"/>
    <p:sldId id="265" r:id="rId38"/>
    <p:sldId id="586" r:id="rId39"/>
    <p:sldId id="587" r:id="rId40"/>
    <p:sldId id="583" r:id="rId41"/>
    <p:sldId id="588" r:id="rId42"/>
    <p:sldId id="589" r:id="rId43"/>
    <p:sldId id="590" r:id="rId44"/>
    <p:sldId id="584" r:id="rId4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0" autoAdjust="0"/>
  </p:normalViewPr>
  <p:slideViewPr>
    <p:cSldViewPr snapToGrid="0">
      <p:cViewPr varScale="1">
        <p:scale>
          <a:sx n="103" d="100"/>
          <a:sy n="103" d="100"/>
        </p:scale>
        <p:origin x="8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0ED5AA7-84F2-42DE-BEA8-90D7F5A60919}" type="datetimeFigureOut">
              <a:rPr lang="en-US" smtClean="0"/>
              <a:t>2/7/2025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7C40932-40D0-4193-A920-3B8DBAA2CB4C}" type="slidenum">
              <a:rPr lang="en-US" smtClean="0"/>
              <a:t>‹#›</a:t>
            </a:fld>
            <a:endParaRPr lang="en-US"/>
          </a:p>
        </p:txBody>
      </p:sp>
    </p:spTree>
    <p:extLst>
      <p:ext uri="{BB962C8B-B14F-4D97-AF65-F5344CB8AC3E}">
        <p14:creationId xmlns:p14="http://schemas.microsoft.com/office/powerpoint/2010/main" val="159409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technological </a:t>
            </a:r>
            <a:r>
              <a:rPr lang="en-US" sz="1200" b="0" i="0" kern="1200" dirty="0" err="1">
                <a:solidFill>
                  <a:schemeClr val="tx1"/>
                </a:solidFill>
                <a:effectLst/>
                <a:latin typeface="+mn-lt"/>
                <a:ea typeface="+mn-ea"/>
                <a:cs typeface="+mn-cs"/>
              </a:rPr>
              <a:t>defences</a:t>
            </a:r>
            <a:r>
              <a:rPr lang="en-US" sz="1200" b="0" i="0" kern="1200" dirty="0">
                <a:solidFill>
                  <a:schemeClr val="tx1"/>
                </a:solidFill>
                <a:effectLst/>
                <a:latin typeface="+mn-lt"/>
                <a:ea typeface="+mn-ea"/>
                <a:cs typeface="+mn-cs"/>
              </a:rPr>
              <a:t> become more robust, cyber criminals are increasingly using social engineering techniques to exploit the weakest link in the security chain: people.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FCD1518-CF50-4A79-877E-7F9987EE9BB4}" type="slidenum">
              <a:rPr lang="en-US" smtClean="0"/>
              <a:pPr/>
              <a:t>24</a:t>
            </a:fld>
            <a:endParaRPr lang="en-US"/>
          </a:p>
        </p:txBody>
      </p:sp>
    </p:spTree>
    <p:extLst>
      <p:ext uri="{BB962C8B-B14F-4D97-AF65-F5344CB8AC3E}">
        <p14:creationId xmlns:p14="http://schemas.microsoft.com/office/powerpoint/2010/main" val="412079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71193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0758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796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691740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0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15021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61679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76494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50910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7C97-9361-4C51-9E01-F3DD5E6E5A20}"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73099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69099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47C97-9361-4C51-9E01-F3DD5E6E5A20}"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28081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47C97-9361-4C51-9E01-F3DD5E6E5A20}"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6934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47C97-9361-4C51-9E01-F3DD5E6E5A20}"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320111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275591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47C97-9361-4C51-9E01-F3DD5E6E5A20}"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693D8D-5DF5-454D-9318-52581A540B39}" type="slidenum">
              <a:rPr lang="en-IN" smtClean="0"/>
              <a:t>‹#›</a:t>
            </a:fld>
            <a:endParaRPr lang="en-IN"/>
          </a:p>
        </p:txBody>
      </p:sp>
    </p:spTree>
    <p:extLst>
      <p:ext uri="{BB962C8B-B14F-4D97-AF65-F5344CB8AC3E}">
        <p14:creationId xmlns:p14="http://schemas.microsoft.com/office/powerpoint/2010/main" val="10618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247C97-9361-4C51-9E01-F3DD5E6E5A20}" type="datetimeFigureOut">
              <a:rPr lang="en-IN" smtClean="0"/>
              <a:t>07-02-2025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693D8D-5DF5-454D-9318-52581A540B39}" type="slidenum">
              <a:rPr lang="en-IN" smtClean="0"/>
              <a:t>‹#›</a:t>
            </a:fld>
            <a:endParaRPr lang="en-IN"/>
          </a:p>
        </p:txBody>
      </p:sp>
    </p:spTree>
    <p:extLst>
      <p:ext uri="{BB962C8B-B14F-4D97-AF65-F5344CB8AC3E}">
        <p14:creationId xmlns:p14="http://schemas.microsoft.com/office/powerpoint/2010/main" val="174564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cscc.ox.ac.uk/dimension-5-standards-and-technologi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cscc.ox.ac.uk/dimension-2-encouraging-responsible-cybersecurity-culture-within-society" TargetMode="External"/><Relationship Id="rId2" Type="http://schemas.openxmlformats.org/officeDocument/2006/relationships/hyperlink" Target="https://gcscc.ox.ac.uk/dimension-1-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cscc.ox.ac.uk/dimension-4-legal-and-regulatory-frameworks" TargetMode="External"/><Relationship Id="rId2" Type="http://schemas.openxmlformats.org/officeDocument/2006/relationships/hyperlink" Target="https://gcscc.ox.ac.uk/dimension-3-cybersecurity-knowledge-and-capabilities" TargetMode="External"/><Relationship Id="rId1" Type="http://schemas.openxmlformats.org/officeDocument/2006/relationships/slideLayout" Target="../slideLayouts/slideLayout2.xml"/><Relationship Id="rId4" Type="http://schemas.openxmlformats.org/officeDocument/2006/relationships/hyperlink" Target="https://gcscc.ox.ac.uk/dimension-5-standards-and-technologie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768B-B7D3-45A1-A5AB-1DBDBFF3D659}"/>
              </a:ext>
            </a:extLst>
          </p:cNvPr>
          <p:cNvSpPr>
            <a:spLocks noGrp="1"/>
          </p:cNvSpPr>
          <p:nvPr>
            <p:ph type="title"/>
          </p:nvPr>
        </p:nvSpPr>
        <p:spPr>
          <a:xfrm>
            <a:off x="2592925" y="624110"/>
            <a:ext cx="8911687" cy="859633"/>
          </a:xfrm>
        </p:spPr>
        <p:txBody>
          <a:bodyPr/>
          <a:lstStyle/>
          <a:p>
            <a:r>
              <a:rPr lang="en-US" b="1" dirty="0"/>
              <a:t>Outline</a:t>
            </a:r>
          </a:p>
        </p:txBody>
      </p:sp>
      <p:sp>
        <p:nvSpPr>
          <p:cNvPr id="3" name="Content Placeholder 2">
            <a:extLst>
              <a:ext uri="{FF2B5EF4-FFF2-40B4-BE49-F238E27FC236}">
                <a16:creationId xmlns:a16="http://schemas.microsoft.com/office/drawing/2014/main" id="{6897E435-DCC2-4930-A349-F6CF55D3DC7E}"/>
              </a:ext>
            </a:extLst>
          </p:cNvPr>
          <p:cNvSpPr>
            <a:spLocks noGrp="1"/>
          </p:cNvSpPr>
          <p:nvPr>
            <p:ph idx="1"/>
          </p:nvPr>
        </p:nvSpPr>
        <p:spPr>
          <a:xfrm>
            <a:off x="2054374" y="1745410"/>
            <a:ext cx="9375626" cy="4577751"/>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Course: MISS 1102: Secure Software Design</a:t>
            </a:r>
          </a:p>
          <a:p>
            <a:r>
              <a:rPr lang="en-US" b="1" dirty="0">
                <a:latin typeface="Times New Roman" panose="02020603050405020304" pitchFamily="18" charset="0"/>
                <a:cs typeface="Times New Roman" panose="02020603050405020304" pitchFamily="18" charset="0"/>
              </a:rPr>
              <a:t>Course objectives</a:t>
            </a:r>
          </a:p>
          <a:p>
            <a:r>
              <a:rPr lang="en-US" b="1" dirty="0">
                <a:latin typeface="Times New Roman" panose="02020603050405020304" pitchFamily="18" charset="0"/>
                <a:cs typeface="Times New Roman" panose="02020603050405020304" pitchFamily="18" charset="0"/>
              </a:rPr>
              <a:t>Course outcome</a:t>
            </a:r>
          </a:p>
          <a:p>
            <a:r>
              <a:rPr lang="en-US" b="1" dirty="0">
                <a:latin typeface="Times New Roman" panose="02020603050405020304" pitchFamily="18" charset="0"/>
                <a:cs typeface="Times New Roman" panose="02020603050405020304" pitchFamily="18" charset="0"/>
              </a:rPr>
              <a:t>Course content, Laboratory and case studies</a:t>
            </a:r>
          </a:p>
          <a:p>
            <a:r>
              <a:rPr lang="en-US" b="1" dirty="0">
                <a:latin typeface="Times New Roman" panose="02020603050405020304" pitchFamily="18" charset="0"/>
                <a:cs typeface="Times New Roman" panose="02020603050405020304" pitchFamily="18" charset="0"/>
              </a:rPr>
              <a:t>Reference books</a:t>
            </a:r>
          </a:p>
          <a:p>
            <a:r>
              <a:rPr lang="en-US" b="1" dirty="0">
                <a:latin typeface="Times New Roman" panose="02020603050405020304" pitchFamily="18" charset="0"/>
                <a:cs typeface="Times New Roman" panose="02020603050405020304" pitchFamily="18" charset="0"/>
              </a:rPr>
              <a:t>Why do we need to study secure software design?</a:t>
            </a:r>
          </a:p>
          <a:p>
            <a:r>
              <a:rPr lang="en-US" b="1" dirty="0">
                <a:latin typeface="Times New Roman" panose="02020603050405020304" pitchFamily="18" charset="0"/>
                <a:cs typeface="Times New Roman" panose="02020603050405020304" pitchFamily="18" charset="0"/>
              </a:rPr>
              <a:t>What is security and cybersecuty?</a:t>
            </a:r>
          </a:p>
          <a:p>
            <a:r>
              <a:rPr lang="en-US" b="1" dirty="0">
                <a:latin typeface="Times New Roman" panose="02020603050405020304" pitchFamily="18" charset="0"/>
                <a:cs typeface="Times New Roman" panose="02020603050405020304" pitchFamily="18" charset="0"/>
              </a:rPr>
              <a:t>CIA triad</a:t>
            </a:r>
          </a:p>
          <a:p>
            <a:r>
              <a:rPr lang="en-US" b="1" dirty="0">
                <a:latin typeface="Times New Roman" panose="02020603050405020304" pitchFamily="18" charset="0"/>
                <a:cs typeface="Times New Roman" panose="02020603050405020304" pitchFamily="18" charset="0"/>
              </a:rPr>
              <a:t>Three pillars of cybersecurity</a:t>
            </a:r>
          </a:p>
          <a:p>
            <a:r>
              <a:rPr lang="en-US" b="1" dirty="0">
                <a:latin typeface="Times New Roman" panose="02020603050405020304" pitchFamily="18" charset="0"/>
                <a:cs typeface="Times New Roman" panose="02020603050405020304" pitchFamily="18" charset="0"/>
              </a:rPr>
              <a:t>Some ICT indices and Bangladesh Position in the world</a:t>
            </a:r>
          </a:p>
          <a:p>
            <a:r>
              <a:rPr lang="en-US" b="1" dirty="0">
                <a:latin typeface="Times New Roman" panose="02020603050405020304" pitchFamily="18" charset="0"/>
                <a:cs typeface="Times New Roman" panose="02020603050405020304" pitchFamily="18" charset="0"/>
              </a:rPr>
              <a:t>Dimensions of cybersecurity : for assessing  the cybersecurity preparedness of a country</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506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650E-3229-44CF-889F-563607E062F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E7B050F-41E9-4F28-BA55-F84C1F390304}"/>
              </a:ext>
            </a:extLst>
          </p:cNvPr>
          <p:cNvSpPr>
            <a:spLocks noGrp="1"/>
          </p:cNvSpPr>
          <p:nvPr>
            <p:ph idx="1"/>
          </p:nvPr>
        </p:nvSpPr>
        <p:spPr>
          <a:xfrm>
            <a:off x="2268747" y="1779917"/>
            <a:ext cx="9235865"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4. Compliance with Regulations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Many industries are subject to strict security and privacy regulations (e.g., GDPR, HIPAA, PCI-DSS).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ensures compliance with these regulations, avoiding legal penalties, fines, and reputational damage.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5. Cost-Effective in the Long Run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Fixing security issues after deployment is significantly more expensive than addressing them during development.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reduces the likelihood of costly breaches, downtime, and emergency patches.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p>
        </p:txBody>
      </p:sp>
    </p:spTree>
    <p:extLst>
      <p:ext uri="{BB962C8B-B14F-4D97-AF65-F5344CB8AC3E}">
        <p14:creationId xmlns:p14="http://schemas.microsoft.com/office/powerpoint/2010/main" val="3220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A610-CD88-49FD-8545-EFEF5AD3E1EA}"/>
              </a:ext>
            </a:extLst>
          </p:cNvPr>
          <p:cNvSpPr>
            <a:spLocks noGrp="1"/>
          </p:cNvSpPr>
          <p:nvPr>
            <p:ph type="title"/>
          </p:nvPr>
        </p:nvSpPr>
        <p:spPr>
          <a:xfrm>
            <a:off x="2592925" y="624110"/>
            <a:ext cx="8911687" cy="980403"/>
          </a:xfrm>
        </p:spPr>
        <p:txBody>
          <a:bodyPr/>
          <a:lstStyle/>
          <a:p>
            <a:r>
              <a:rPr lang="en-US" dirty="0"/>
              <a:t>Continue..</a:t>
            </a:r>
          </a:p>
        </p:txBody>
      </p:sp>
      <p:sp>
        <p:nvSpPr>
          <p:cNvPr id="3" name="Content Placeholder 2">
            <a:extLst>
              <a:ext uri="{FF2B5EF4-FFF2-40B4-BE49-F238E27FC236}">
                <a16:creationId xmlns:a16="http://schemas.microsoft.com/office/drawing/2014/main" id="{3FF9D45D-4C15-4D99-9E0E-DBCAB71DE851}"/>
              </a:ext>
            </a:extLst>
          </p:cNvPr>
          <p:cNvSpPr>
            <a:spLocks noGrp="1"/>
          </p:cNvSpPr>
          <p:nvPr>
            <p:ph idx="1"/>
          </p:nvPr>
        </p:nvSpPr>
        <p:spPr>
          <a:xfrm>
            <a:off x="2035834" y="1728158"/>
            <a:ext cx="9244491"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6. Mitigates Risks in a Connected World</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Modern software is often interconnected with other systems, devices, and services (e.g., cloud, IoT).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Vulnerabilities in one component can compromise an entire ecosystem, making secure development critical for overall system resilience.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7. Ensures Business Continuity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Security incidents can disrupt operations, leading to downtime, lost productivity, and revenue loss.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helps build resilient systems that can withstand attacks and maintain availability.</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353103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F0AF-B05B-4AE9-9422-61C2CB9D99F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1403CB6D-939E-436E-9C27-1738C914087A}"/>
              </a:ext>
            </a:extLst>
          </p:cNvPr>
          <p:cNvSpPr>
            <a:spLocks noGrp="1"/>
          </p:cNvSpPr>
          <p:nvPr>
            <p:ph idx="1"/>
          </p:nvPr>
        </p:nvSpPr>
        <p:spPr>
          <a:xfrm>
            <a:off x="2113472" y="1650521"/>
            <a:ext cx="9391140" cy="3777622"/>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8. Defends Against Evolving Threats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Cyber threats are constantly evolving, with attackers using advanced techniques to exploit weaknesses.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practices, such as threat </a:t>
            </a:r>
            <a:r>
              <a:rPr lang="en-IN" sz="1800" dirty="0" err="1">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modeling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and penetration testing, help anticipate and mitigate these threats.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9. Supports Secure Software Lifecycle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Security is not a one-time task but an ongoing process.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integrates security into every phase of the software development lifecycle (SDLC), from design to deployment and maintenance.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96228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C795-78B9-40CC-9768-18C7F32A1DF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C2C65CB-E6BD-42DE-86AA-291906EF111B}"/>
              </a:ext>
            </a:extLst>
          </p:cNvPr>
          <p:cNvSpPr>
            <a:spLocks noGrp="1"/>
          </p:cNvSpPr>
          <p:nvPr>
            <p:ph idx="1"/>
          </p:nvPr>
        </p:nvSpPr>
        <p:spPr>
          <a:xfrm>
            <a:off x="2287287" y="1540188"/>
            <a:ext cx="8911687" cy="5024513"/>
          </a:xfrm>
        </p:spPr>
        <p:txBody>
          <a:bodyPr>
            <a:normAutofit fontScale="85000" lnSpcReduction="10000"/>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10. Ethical Responsibility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Developers and organizations have a moral obligation to protect users and their data from harm.</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ensures that software does not inadvertently enable malicious activities or cause harm.</a:t>
            </a:r>
          </a:p>
          <a:p>
            <a:pPr marL="0" marR="0" lvl="0" indent="0">
              <a:lnSpc>
                <a:spcPct val="107000"/>
              </a:lnSpc>
              <a:spcBef>
                <a:spcPts val="0"/>
              </a:spcBef>
              <a:spcAft>
                <a:spcPts val="800"/>
              </a:spcAft>
              <a:buSzPts val="1000"/>
              <a:buNone/>
              <a:tabLst>
                <a:tab pos="457200" algn="l"/>
              </a:tabLst>
            </a:pPr>
            <a:endParaRPr lang="en-US" sz="36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36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Key Practices in Secure Software Development:</a:t>
            </a:r>
            <a:endParaRPr lang="en-US" sz="36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Threat Modelling: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Identify potential threats and vulnerabilities early in the design phase.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Coding Standards:</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Follow best practices to avoid common vulnerabilities.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Code Reviews and Static Analysis:</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Detect and fix security issues in the code.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Penetration Testing: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Simulate attacks to identify weaknesses.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Input Validation and Sanitization:</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Prevent injection attacks and other exploits.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Encryption:</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Protect sensitive data in transit and at rest.</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Regular Updates and Patching:</a:t>
            </a: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 Address vulnerabilities promptly.</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326691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EFCB-C727-4687-B85C-255DFB22E216}"/>
              </a:ext>
            </a:extLst>
          </p:cNvPr>
          <p:cNvSpPr>
            <a:spLocks noGrp="1"/>
          </p:cNvSpPr>
          <p:nvPr>
            <p:ph type="title"/>
          </p:nvPr>
        </p:nvSpPr>
        <p:spPr>
          <a:xfrm>
            <a:off x="1531309" y="519275"/>
            <a:ext cx="8911687" cy="947216"/>
          </a:xfrm>
        </p:spPr>
        <p:txBody>
          <a:bodyPr/>
          <a:lstStyle/>
          <a:p>
            <a:r>
              <a:rPr lang="en-US" b="1" dirty="0"/>
              <a:t>Security</a:t>
            </a:r>
          </a:p>
        </p:txBody>
      </p:sp>
      <p:sp>
        <p:nvSpPr>
          <p:cNvPr id="3" name="Content Placeholder 2">
            <a:extLst>
              <a:ext uri="{FF2B5EF4-FFF2-40B4-BE49-F238E27FC236}">
                <a16:creationId xmlns:a16="http://schemas.microsoft.com/office/drawing/2014/main" id="{037BEED0-E9C7-4B0C-A38B-51A400559C05}"/>
              </a:ext>
            </a:extLst>
          </p:cNvPr>
          <p:cNvSpPr>
            <a:spLocks noGrp="1"/>
          </p:cNvSpPr>
          <p:nvPr>
            <p:ph idx="1"/>
          </p:nvPr>
        </p:nvSpPr>
        <p:spPr>
          <a:xfrm>
            <a:off x="1745291" y="1391727"/>
            <a:ext cx="9624324" cy="4946997"/>
          </a:xfrm>
        </p:spPr>
        <p:txBody>
          <a:bodyPr/>
          <a:lstStyle/>
          <a:p>
            <a:r>
              <a:rPr lang="en-US" dirty="0"/>
              <a:t>Security can be defined as -</a:t>
            </a:r>
          </a:p>
          <a:p>
            <a:pPr indent="4763">
              <a:buFontTx/>
              <a:buChar char="-"/>
            </a:pPr>
            <a:r>
              <a:rPr lang="en-US" b="1" i="1" dirty="0"/>
              <a:t>“The state of being free from danger or threat</a:t>
            </a:r>
            <a:r>
              <a:rPr lang="en-US" b="1" dirty="0"/>
              <a:t>”</a:t>
            </a:r>
          </a:p>
          <a:p>
            <a:pPr indent="4763">
              <a:buNone/>
            </a:pPr>
            <a:endParaRPr lang="en-US" sz="200" b="1" dirty="0"/>
          </a:p>
          <a:p>
            <a:pPr indent="4763">
              <a:buFontTx/>
              <a:buChar char="-"/>
            </a:pPr>
            <a:r>
              <a:rPr lang="en-US" b="1" i="1" dirty="0"/>
              <a:t>“Security is the right not to have one’s activities adversely affected via tampering with one’s objects.”</a:t>
            </a:r>
          </a:p>
          <a:p>
            <a:endParaRPr lang="en-US" dirty="0"/>
          </a:p>
        </p:txBody>
      </p:sp>
      <p:sp>
        <p:nvSpPr>
          <p:cNvPr id="4" name="TextBox 3">
            <a:extLst>
              <a:ext uri="{FF2B5EF4-FFF2-40B4-BE49-F238E27FC236}">
                <a16:creationId xmlns:a16="http://schemas.microsoft.com/office/drawing/2014/main" id="{B0B77671-767E-481E-964F-90B09CDEAFE1}"/>
              </a:ext>
            </a:extLst>
          </p:cNvPr>
          <p:cNvSpPr txBox="1"/>
          <p:nvPr/>
        </p:nvSpPr>
        <p:spPr>
          <a:xfrm>
            <a:off x="2329134" y="3429000"/>
            <a:ext cx="4648200" cy="224676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1" dirty="0">
                <a:latin typeface="+mj-lt"/>
                <a:ea typeface="Cambria" panose="02040503050406030204" pitchFamily="18" charset="0"/>
                <a:cs typeface="Times New Roman" panose="02020603050405020304" pitchFamily="18" charset="0"/>
              </a:rPr>
              <a:t>Security</a:t>
            </a:r>
            <a:r>
              <a:rPr lang="en-US" sz="2000" dirty="0">
                <a:latin typeface="+mj-lt"/>
                <a:ea typeface="Cambria" panose="02040503050406030204" pitchFamily="18" charset="0"/>
                <a:cs typeface="Times New Roman" panose="02020603050405020304" pitchFamily="18" charset="0"/>
              </a:rPr>
              <a:t> is all about knowing who and what to trust.</a:t>
            </a:r>
          </a:p>
          <a:p>
            <a:pPr marL="342900" indent="-342900" algn="just">
              <a:buFont typeface="Wingdings" panose="05000000000000000000" pitchFamily="2" charset="2"/>
              <a:buChar char="§"/>
            </a:pPr>
            <a:r>
              <a:rPr lang="en-US" sz="2000" dirty="0">
                <a:latin typeface="+mj-lt"/>
                <a:ea typeface="Cambria" panose="02040503050406030204" pitchFamily="18" charset="0"/>
                <a:cs typeface="Times New Roman" panose="02020603050405020304" pitchFamily="18" charset="0"/>
              </a:rPr>
              <a:t>It is important to know when and when not to take a person at </a:t>
            </a:r>
            <a:r>
              <a:rPr lang="en-US" sz="2000" b="1" dirty="0">
                <a:latin typeface="+mj-lt"/>
                <a:ea typeface="Cambria" panose="02040503050406030204" pitchFamily="18" charset="0"/>
                <a:cs typeface="Times New Roman" panose="02020603050405020304" pitchFamily="18" charset="0"/>
              </a:rPr>
              <a:t>their word </a:t>
            </a:r>
            <a:r>
              <a:rPr lang="en-US" sz="2000" dirty="0">
                <a:latin typeface="+mj-lt"/>
                <a:ea typeface="Cambria" panose="02040503050406030204" pitchFamily="18" charset="0"/>
                <a:cs typeface="Times New Roman" panose="02020603050405020304" pitchFamily="18" charset="0"/>
              </a:rPr>
              <a:t>and when the person you are communicating with &amp; </a:t>
            </a:r>
            <a:r>
              <a:rPr lang="en-US" sz="2000" b="1" dirty="0">
                <a:latin typeface="+mj-lt"/>
                <a:ea typeface="Cambria" panose="02040503050406030204" pitchFamily="18" charset="0"/>
                <a:cs typeface="Times New Roman" panose="02020603050405020304" pitchFamily="18" charset="0"/>
              </a:rPr>
              <a:t>what they say </a:t>
            </a:r>
            <a:r>
              <a:rPr lang="en-US" sz="2000" dirty="0">
                <a:latin typeface="+mj-lt"/>
                <a:ea typeface="Cambria" panose="02040503050406030204" pitchFamily="18" charset="0"/>
                <a:cs typeface="Times New Roman" panose="02020603050405020304" pitchFamily="18" charset="0"/>
              </a:rPr>
              <a:t>who  </a:t>
            </a:r>
            <a:r>
              <a:rPr lang="en-US" sz="2000" b="1" dirty="0">
                <a:latin typeface="+mj-lt"/>
                <a:ea typeface="Cambria" panose="02040503050406030204" pitchFamily="18" charset="0"/>
                <a:cs typeface="Times New Roman" panose="02020603050405020304" pitchFamily="18" charset="0"/>
              </a:rPr>
              <a:t>they are</a:t>
            </a:r>
            <a:r>
              <a:rPr lang="en-US" sz="2000" dirty="0">
                <a:latin typeface="+mj-lt"/>
                <a:ea typeface="Cambria" panose="020405030504060302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FE7EBB9-EDA5-4823-AD20-8C847208A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199" y="3375947"/>
            <a:ext cx="3015983" cy="2352874"/>
          </a:xfrm>
          <a:prstGeom prst="rect">
            <a:avLst/>
          </a:prstGeom>
          <a:scene3d>
            <a:camera prst="orthographicFront"/>
            <a:lightRig rig="threePt" dir="t"/>
          </a:scene3d>
          <a:sp3d contourW="12700">
            <a:contourClr>
              <a:srgbClr val="0070C0"/>
            </a:contourClr>
          </a:sp3d>
        </p:spPr>
      </p:pic>
    </p:spTree>
    <p:extLst>
      <p:ext uri="{BB962C8B-B14F-4D97-AF65-F5344CB8AC3E}">
        <p14:creationId xmlns:p14="http://schemas.microsoft.com/office/powerpoint/2010/main" val="336728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0311" y="348450"/>
            <a:ext cx="8915399" cy="814526"/>
          </a:xfrm>
        </p:spPr>
        <p:txBody>
          <a:bodyPr>
            <a:normAutofit fontScale="90000"/>
          </a:bodyPr>
          <a:lstStyle/>
          <a:p>
            <a:r>
              <a:rPr lang="en-IN" b="1" dirty="0"/>
              <a:t>What is cybersecurity?</a:t>
            </a:r>
          </a:p>
        </p:txBody>
      </p:sp>
      <p:sp>
        <p:nvSpPr>
          <p:cNvPr id="3" name="Subtitle 2"/>
          <p:cNvSpPr>
            <a:spLocks noGrp="1"/>
          </p:cNvSpPr>
          <p:nvPr>
            <p:ph type="subTitle" idx="1"/>
          </p:nvPr>
        </p:nvSpPr>
        <p:spPr>
          <a:xfrm>
            <a:off x="1816855" y="1750094"/>
            <a:ext cx="10230143" cy="4925914"/>
          </a:xfrm>
        </p:spPr>
        <p:txBody>
          <a:bodyPr>
            <a:noAutofit/>
          </a:bodyPr>
          <a:lstStyle/>
          <a:p>
            <a:r>
              <a:rPr lang="en-IN" sz="2400" dirty="0"/>
              <a:t>Cyber security is the practice </a:t>
            </a:r>
            <a:r>
              <a:rPr lang="en-IN" sz="2400" b="1" dirty="0"/>
              <a:t>of defending computers, servers, mobile devices, electronic systems, networks</a:t>
            </a:r>
            <a:r>
              <a:rPr lang="en-IN" sz="2400" dirty="0"/>
              <a:t>, and data from malicious attacks.</a:t>
            </a:r>
          </a:p>
          <a:p>
            <a:pPr algn="ctr"/>
            <a:r>
              <a:rPr lang="en-IN" sz="2400" b="1" dirty="0"/>
              <a:t>Or</a:t>
            </a:r>
          </a:p>
          <a:p>
            <a:r>
              <a:rPr lang="en-IN" sz="2400" dirty="0"/>
              <a:t>Cyber security is </a:t>
            </a:r>
            <a:r>
              <a:rPr lang="en-IN" sz="2400" b="1" dirty="0"/>
              <a:t>the application of technologies, processes, and controls to protect systems, networks, programs</a:t>
            </a:r>
            <a:r>
              <a:rPr lang="en-IN" sz="2400" dirty="0"/>
              <a:t>, devices and data from cyber attacks.</a:t>
            </a:r>
          </a:p>
          <a:p>
            <a:pPr algn="ctr"/>
            <a:r>
              <a:rPr lang="en-IN" sz="2400" b="1" dirty="0"/>
              <a:t>Or</a:t>
            </a:r>
          </a:p>
          <a:p>
            <a:r>
              <a:rPr lang="en-IN" sz="2400" dirty="0"/>
              <a:t>Cyber security refers </a:t>
            </a:r>
            <a:r>
              <a:rPr lang="en-IN" sz="2400" b="1" dirty="0"/>
              <a:t>to every aspect of protecting an organization and its employees and assets against cyber threats</a:t>
            </a:r>
            <a:r>
              <a:rPr lang="en-IN" sz="2400" dirty="0"/>
              <a:t>.</a:t>
            </a:r>
          </a:p>
        </p:txBody>
      </p:sp>
    </p:spTree>
    <p:extLst>
      <p:ext uri="{BB962C8B-B14F-4D97-AF65-F5344CB8AC3E}">
        <p14:creationId xmlns:p14="http://schemas.microsoft.com/office/powerpoint/2010/main" val="406631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B206-AC7F-4B4D-A4C9-6C650B448453}"/>
              </a:ext>
            </a:extLst>
          </p:cNvPr>
          <p:cNvSpPr>
            <a:spLocks noGrp="1"/>
          </p:cNvSpPr>
          <p:nvPr>
            <p:ph type="title"/>
          </p:nvPr>
        </p:nvSpPr>
        <p:spPr/>
        <p:txBody>
          <a:bodyPr>
            <a:normAutofit/>
          </a:bodyPr>
          <a:lstStyle/>
          <a:p>
            <a:pPr algn="ctr"/>
            <a:r>
              <a:rPr lang="en-US" sz="6000" b="1" u="sng" dirty="0"/>
              <a:t>CIA Triad</a:t>
            </a:r>
          </a:p>
        </p:txBody>
      </p:sp>
      <p:sp>
        <p:nvSpPr>
          <p:cNvPr id="3" name="Content Placeholder 2">
            <a:extLst>
              <a:ext uri="{FF2B5EF4-FFF2-40B4-BE49-F238E27FC236}">
                <a16:creationId xmlns:a16="http://schemas.microsoft.com/office/drawing/2014/main" id="{2BB47B57-07C1-45DB-9285-B07F92328E0E}"/>
              </a:ext>
            </a:extLst>
          </p:cNvPr>
          <p:cNvSpPr>
            <a:spLocks noGrp="1"/>
          </p:cNvSpPr>
          <p:nvPr>
            <p:ph idx="1"/>
          </p:nvPr>
        </p:nvSpPr>
        <p:spPr>
          <a:xfrm>
            <a:off x="2295914" y="2073215"/>
            <a:ext cx="8915400" cy="3777622"/>
          </a:xfrm>
        </p:spPr>
        <p:txBody>
          <a:bodyPr/>
          <a:lstStyle/>
          <a:p>
            <a:r>
              <a:rPr lang="en-US" sz="3600" b="1" dirty="0"/>
              <a:t>Confidentiality</a:t>
            </a:r>
          </a:p>
          <a:p>
            <a:r>
              <a:rPr lang="en-US" sz="3600" b="1" dirty="0"/>
              <a:t>Integrity</a:t>
            </a:r>
          </a:p>
          <a:p>
            <a:r>
              <a:rPr lang="en-US" sz="3600" b="1" dirty="0"/>
              <a:t>Availability</a:t>
            </a:r>
          </a:p>
          <a:p>
            <a:endParaRPr lang="en-US" dirty="0"/>
          </a:p>
        </p:txBody>
      </p:sp>
      <p:pic>
        <p:nvPicPr>
          <p:cNvPr id="4" name="Picture 3" descr="download (1).jpg">
            <a:extLst>
              <a:ext uri="{FF2B5EF4-FFF2-40B4-BE49-F238E27FC236}">
                <a16:creationId xmlns:a16="http://schemas.microsoft.com/office/drawing/2014/main" id="{9B525AB1-865A-4126-AF1B-C8881072ECC2}"/>
              </a:ext>
            </a:extLst>
          </p:cNvPr>
          <p:cNvPicPr>
            <a:picLocks noChangeAspect="1"/>
          </p:cNvPicPr>
          <p:nvPr/>
        </p:nvPicPr>
        <p:blipFill>
          <a:blip r:embed="rId2"/>
          <a:stretch>
            <a:fillRect/>
          </a:stretch>
        </p:blipFill>
        <p:spPr>
          <a:xfrm>
            <a:off x="6338977" y="2458528"/>
            <a:ext cx="5029200" cy="2819400"/>
          </a:xfrm>
          <a:prstGeom prst="rect">
            <a:avLst/>
          </a:prstGeom>
        </p:spPr>
      </p:pic>
    </p:spTree>
    <p:extLst>
      <p:ext uri="{BB962C8B-B14F-4D97-AF65-F5344CB8AC3E}">
        <p14:creationId xmlns:p14="http://schemas.microsoft.com/office/powerpoint/2010/main" val="177312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13" y="287680"/>
            <a:ext cx="8911687" cy="574962"/>
          </a:xfrm>
        </p:spPr>
        <p:txBody>
          <a:bodyPr>
            <a:normAutofit fontScale="90000"/>
          </a:bodyPr>
          <a:lstStyle/>
          <a:p>
            <a:r>
              <a:rPr lang="en-US" sz="3600" b="1" dirty="0"/>
              <a:t>Confidentiality</a:t>
            </a:r>
            <a:br>
              <a:rPr lang="en-US" sz="3600" b="1" dirty="0"/>
            </a:br>
            <a:endParaRPr lang="en-IN" dirty="0"/>
          </a:p>
        </p:txBody>
      </p:sp>
      <p:sp>
        <p:nvSpPr>
          <p:cNvPr id="3" name="Content Placeholder 2"/>
          <p:cNvSpPr>
            <a:spLocks noGrp="1"/>
          </p:cNvSpPr>
          <p:nvPr>
            <p:ph idx="1"/>
          </p:nvPr>
        </p:nvSpPr>
        <p:spPr>
          <a:xfrm>
            <a:off x="1882788" y="1177880"/>
            <a:ext cx="9737935" cy="5162536"/>
          </a:xfrm>
        </p:spPr>
        <p:txBody>
          <a:bodyPr>
            <a:noAutofit/>
          </a:bodyPr>
          <a:lstStyle/>
          <a:p>
            <a:pPr algn="l"/>
            <a:r>
              <a:rPr lang="en-US" sz="2400" b="1" i="1" u="none" strike="noStrike" baseline="0" dirty="0">
                <a:latin typeface="+mj-lt"/>
              </a:rPr>
              <a:t>Confidentiality</a:t>
            </a:r>
            <a:r>
              <a:rPr lang="en-US" sz="2400" b="0" i="1" u="none" strike="noStrike" baseline="0" dirty="0">
                <a:latin typeface="+mj-lt"/>
              </a:rPr>
              <a:t> </a:t>
            </a:r>
            <a:r>
              <a:rPr lang="en-US" sz="2400" b="0" i="0" u="none" strike="noStrike" baseline="0" dirty="0">
                <a:latin typeface="+mj-lt"/>
              </a:rPr>
              <a:t>is the concealment of information or resources. </a:t>
            </a:r>
          </a:p>
          <a:p>
            <a:pPr algn="l"/>
            <a:r>
              <a:rPr lang="en-US" sz="2400" b="0" i="0" u="none" strike="noStrike" baseline="0" dirty="0">
                <a:latin typeface="+mj-lt"/>
              </a:rPr>
              <a:t>The need for keeping information secret arises from the use of computers in sensitive fields such as government and industry. For example, military and civilian institutions in the government often restrict access to information to those who need that information.</a:t>
            </a:r>
          </a:p>
          <a:p>
            <a:pPr algn="l"/>
            <a:r>
              <a:rPr lang="en-US" sz="2400" b="0" i="0" u="none" strike="noStrike" baseline="0" dirty="0">
                <a:latin typeface="+mj-lt"/>
              </a:rPr>
              <a:t>Access control mechanisms support confidentiality. One access control mechanism for preserving confidentiality is cryptography, which scrambles data to make it incomprehensible. </a:t>
            </a:r>
            <a:endParaRPr lang="en-IN" sz="2400" dirty="0">
              <a:latin typeface="+mj-lt"/>
            </a:endParaRPr>
          </a:p>
          <a:p>
            <a:r>
              <a:rPr lang="en-IN" sz="2400" dirty="0">
                <a:latin typeface="+mj-lt"/>
              </a:rPr>
              <a:t>Standard measures to establish confidentiality include: </a:t>
            </a:r>
            <a:r>
              <a:rPr lang="en-IN" sz="2400" dirty="0">
                <a:solidFill>
                  <a:srgbClr val="FF0000"/>
                </a:solidFill>
                <a:latin typeface="+mj-lt"/>
              </a:rPr>
              <a:t>Data Encryption, Two-factor authentication, Biometric Verification, Security Tokens etc.</a:t>
            </a:r>
          </a:p>
        </p:txBody>
      </p:sp>
    </p:spTree>
    <p:extLst>
      <p:ext uri="{BB962C8B-B14F-4D97-AF65-F5344CB8AC3E}">
        <p14:creationId xmlns:p14="http://schemas.microsoft.com/office/powerpoint/2010/main" val="333049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284" y="285552"/>
            <a:ext cx="8911687" cy="661226"/>
          </a:xfrm>
        </p:spPr>
        <p:txBody>
          <a:bodyPr/>
          <a:lstStyle/>
          <a:p>
            <a:r>
              <a:rPr lang="en-IN" b="1" dirty="0"/>
              <a:t>Integrity</a:t>
            </a:r>
          </a:p>
        </p:txBody>
      </p:sp>
      <p:sp>
        <p:nvSpPr>
          <p:cNvPr id="3" name="Content Placeholder 2"/>
          <p:cNvSpPr>
            <a:spLocks noGrp="1"/>
          </p:cNvSpPr>
          <p:nvPr>
            <p:ph idx="1"/>
          </p:nvPr>
        </p:nvSpPr>
        <p:spPr>
          <a:xfrm>
            <a:off x="2235529" y="1288210"/>
            <a:ext cx="9134086" cy="5060832"/>
          </a:xfrm>
        </p:spPr>
        <p:txBody>
          <a:bodyPr>
            <a:normAutofit/>
          </a:bodyPr>
          <a:lstStyle/>
          <a:p>
            <a:pPr algn="l"/>
            <a:r>
              <a:rPr lang="en-US" sz="1800" b="1" i="1" u="none" strike="noStrike" baseline="0" dirty="0">
                <a:latin typeface="+mj-lt"/>
              </a:rPr>
              <a:t>Integrity</a:t>
            </a:r>
            <a:r>
              <a:rPr lang="en-US" sz="1800" b="0" i="1" u="none" strike="noStrike" baseline="0" dirty="0">
                <a:latin typeface="+mj-lt"/>
              </a:rPr>
              <a:t> </a:t>
            </a:r>
            <a:r>
              <a:rPr lang="en-US" sz="1800" b="0" i="0" u="none" strike="noStrike" baseline="0" dirty="0">
                <a:latin typeface="+mj-lt"/>
              </a:rPr>
              <a:t>refers to the trustworthiness of data or resources, and it is usually phrased in terms of preventing improper or unauthorized change. Integrity includes data integrity (the </a:t>
            </a:r>
            <a:r>
              <a:rPr lang="en-US" sz="1800" b="1" i="0" u="none" strike="noStrike" baseline="0" dirty="0">
                <a:latin typeface="+mj-lt"/>
              </a:rPr>
              <a:t>content of the information</a:t>
            </a:r>
            <a:r>
              <a:rPr lang="en-US" sz="1800" b="0" i="0" u="none" strike="noStrike" baseline="0" dirty="0">
                <a:latin typeface="+mj-lt"/>
              </a:rPr>
              <a:t>) and origin integrity (the source of the data, often called </a:t>
            </a:r>
            <a:r>
              <a:rPr lang="en-US" sz="1800" b="1" i="1" u="none" strike="noStrike" baseline="0" dirty="0">
                <a:latin typeface="+mj-lt"/>
              </a:rPr>
              <a:t>authentication</a:t>
            </a:r>
            <a:r>
              <a:rPr lang="en-US" sz="1800" b="0" i="0" u="none" strike="noStrike" baseline="0" dirty="0">
                <a:latin typeface="+mj-lt"/>
              </a:rPr>
              <a:t>).</a:t>
            </a:r>
          </a:p>
          <a:p>
            <a:pPr algn="l"/>
            <a:r>
              <a:rPr lang="en-US" sz="1800" b="0" i="0" u="none" strike="noStrike" baseline="0" dirty="0">
                <a:latin typeface="+mj-lt"/>
              </a:rPr>
              <a:t>Integrity mechanisms fall into two classes: </a:t>
            </a:r>
            <a:r>
              <a:rPr lang="en-US" sz="1800" b="0" i="1" u="none" strike="noStrike" baseline="0" dirty="0">
                <a:latin typeface="+mj-lt"/>
              </a:rPr>
              <a:t>prevention </a:t>
            </a:r>
            <a:r>
              <a:rPr lang="en-US" sz="1800" b="0" i="0" u="none" strike="noStrike" baseline="0" dirty="0">
                <a:latin typeface="+mj-lt"/>
              </a:rPr>
              <a:t>mechanisms and </a:t>
            </a:r>
            <a:r>
              <a:rPr lang="en-US" sz="1800" b="0" i="1" u="none" strike="noStrike" baseline="0" dirty="0">
                <a:latin typeface="+mj-lt"/>
              </a:rPr>
              <a:t>detection </a:t>
            </a:r>
            <a:r>
              <a:rPr lang="en-US" sz="1800" b="0" i="0" u="none" strike="noStrike" baseline="0" dirty="0">
                <a:latin typeface="+mj-lt"/>
              </a:rPr>
              <a:t>mechanisms. </a:t>
            </a:r>
          </a:p>
          <a:p>
            <a:pPr algn="l"/>
            <a:endParaRPr lang="en-US" sz="500" b="0" i="0" u="none" strike="noStrike" baseline="0" dirty="0">
              <a:latin typeface="+mj-lt"/>
            </a:endParaRPr>
          </a:p>
          <a:p>
            <a:pPr algn="l"/>
            <a:r>
              <a:rPr lang="en-US" sz="1800" b="0" i="0" u="none" strike="noStrike" baseline="0" dirty="0">
                <a:latin typeface="+mj-lt"/>
              </a:rPr>
              <a:t>Prevention mechanisms seek to maintain the integrity of the data by blocking any unauthorized attempts to change the data or any attempts to change the data in unauthorized ways.</a:t>
            </a:r>
          </a:p>
          <a:p>
            <a:pPr algn="l"/>
            <a:endParaRPr lang="en-US" sz="1050" b="0" i="0" u="none" strike="noStrike" baseline="0" dirty="0">
              <a:latin typeface="+mj-lt"/>
            </a:endParaRPr>
          </a:p>
          <a:p>
            <a:pPr algn="l"/>
            <a:r>
              <a:rPr lang="en-US" sz="1800" b="0" i="0" u="none" strike="noStrike" baseline="0" dirty="0">
                <a:latin typeface="+mj-lt"/>
              </a:rPr>
              <a:t>Detection mechanisms do not try to prevent violations of integrity; they simply report that the data’s integrity is no longer trustworthy.</a:t>
            </a:r>
          </a:p>
          <a:p>
            <a:pPr algn="l"/>
            <a:endParaRPr lang="en-IN" sz="1050" dirty="0">
              <a:latin typeface="+mj-lt"/>
            </a:endParaRPr>
          </a:p>
          <a:p>
            <a:r>
              <a:rPr lang="en-IN" dirty="0">
                <a:latin typeface="+mj-lt"/>
              </a:rPr>
              <a:t>Standard measures to guarantee Integrity include: </a:t>
            </a:r>
            <a:r>
              <a:rPr lang="en-IN" b="1" dirty="0">
                <a:solidFill>
                  <a:srgbClr val="FF0000"/>
                </a:solidFill>
                <a:latin typeface="+mj-lt"/>
              </a:rPr>
              <a:t>Cryptography checksums Using file permissions, Uninterrupted power supplies,  Data backups etc.</a:t>
            </a:r>
          </a:p>
        </p:txBody>
      </p:sp>
    </p:spTree>
    <p:extLst>
      <p:ext uri="{BB962C8B-B14F-4D97-AF65-F5344CB8AC3E}">
        <p14:creationId xmlns:p14="http://schemas.microsoft.com/office/powerpoint/2010/main" val="241965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61AA-6691-4DCA-86C6-42569AEAE813}"/>
              </a:ext>
            </a:extLst>
          </p:cNvPr>
          <p:cNvSpPr>
            <a:spLocks noGrp="1"/>
          </p:cNvSpPr>
          <p:nvPr>
            <p:ph type="title"/>
          </p:nvPr>
        </p:nvSpPr>
        <p:spPr>
          <a:xfrm>
            <a:off x="1475117" y="253175"/>
            <a:ext cx="10029495" cy="816501"/>
          </a:xfrm>
        </p:spPr>
        <p:txBody>
          <a:bodyPr>
            <a:normAutofit/>
          </a:bodyPr>
          <a:lstStyle/>
          <a:p>
            <a:r>
              <a:rPr lang="en-US" sz="2800" b="1" dirty="0"/>
              <a:t>Difference between confidentiality and integrity</a:t>
            </a:r>
          </a:p>
        </p:txBody>
      </p:sp>
      <p:sp>
        <p:nvSpPr>
          <p:cNvPr id="3" name="Content Placeholder 2">
            <a:extLst>
              <a:ext uri="{FF2B5EF4-FFF2-40B4-BE49-F238E27FC236}">
                <a16:creationId xmlns:a16="http://schemas.microsoft.com/office/drawing/2014/main" id="{2BE251C5-6D28-47C5-BEB2-2FCCEDC72452}"/>
              </a:ext>
            </a:extLst>
          </p:cNvPr>
          <p:cNvSpPr>
            <a:spLocks noGrp="1"/>
          </p:cNvSpPr>
          <p:nvPr>
            <p:ph idx="1"/>
          </p:nvPr>
        </p:nvSpPr>
        <p:spPr>
          <a:xfrm>
            <a:off x="1600842" y="1150188"/>
            <a:ext cx="10165588" cy="5454637"/>
          </a:xfrm>
        </p:spPr>
        <p:txBody>
          <a:bodyPr>
            <a:noAutofit/>
          </a:bodyPr>
          <a:lstStyle/>
          <a:p>
            <a:pPr algn="l"/>
            <a:r>
              <a:rPr lang="en-US" sz="2400" b="0" i="0" u="none" strike="noStrike" baseline="0" dirty="0">
                <a:latin typeface="+mj-lt"/>
              </a:rPr>
              <a:t>Working with integrity is very different from working with confidentiality. With </a:t>
            </a:r>
            <a:r>
              <a:rPr lang="en-US" sz="2400" b="1" i="0" u="none" strike="noStrike" baseline="0" dirty="0">
                <a:solidFill>
                  <a:srgbClr val="FF0000"/>
                </a:solidFill>
                <a:latin typeface="+mj-lt"/>
              </a:rPr>
              <a:t>confidentiality</a:t>
            </a:r>
            <a:r>
              <a:rPr lang="en-US" sz="2400" b="0" i="0" u="none" strike="noStrike" baseline="0" dirty="0">
                <a:latin typeface="+mj-lt"/>
              </a:rPr>
              <a:t>, the data is either </a:t>
            </a:r>
            <a:r>
              <a:rPr lang="en-US" sz="2400" b="1" i="0" u="none" strike="noStrike" baseline="0" dirty="0">
                <a:latin typeface="+mj-lt"/>
              </a:rPr>
              <a:t>compromised or it is not</a:t>
            </a:r>
            <a:r>
              <a:rPr lang="en-US" sz="2400" b="0" i="0" u="none" strike="noStrike" baseline="0" dirty="0">
                <a:latin typeface="+mj-lt"/>
              </a:rPr>
              <a:t>, but </a:t>
            </a:r>
            <a:r>
              <a:rPr lang="en-US" sz="2400" b="1" i="0" u="none" strike="noStrike" baseline="0" dirty="0">
                <a:solidFill>
                  <a:srgbClr val="FF0000"/>
                </a:solidFill>
                <a:latin typeface="+mj-lt"/>
              </a:rPr>
              <a:t>integrity</a:t>
            </a:r>
            <a:r>
              <a:rPr lang="en-US" sz="2400" b="0" i="0" u="none" strike="noStrike" baseline="0" dirty="0">
                <a:latin typeface="+mj-lt"/>
              </a:rPr>
              <a:t> includes both the </a:t>
            </a:r>
            <a:r>
              <a:rPr lang="en-US" sz="2400" b="1" i="0" u="none" strike="noStrike" baseline="0" dirty="0">
                <a:latin typeface="+mj-lt"/>
              </a:rPr>
              <a:t>correctness and the trustworthiness </a:t>
            </a:r>
            <a:r>
              <a:rPr lang="en-US" sz="2400" b="0" i="0" u="none" strike="noStrike" baseline="0" dirty="0">
                <a:latin typeface="+mj-lt"/>
              </a:rPr>
              <a:t>of the data. </a:t>
            </a:r>
          </a:p>
          <a:p>
            <a:pPr algn="l"/>
            <a:r>
              <a:rPr lang="en-US" sz="2400" b="0" i="0" u="none" strike="noStrike" baseline="0" dirty="0">
                <a:latin typeface="+mj-lt"/>
              </a:rPr>
              <a:t>The origin of the data (how and from whom it was obtained), how well the data was protected before it </a:t>
            </a:r>
            <a:r>
              <a:rPr lang="en-US" sz="2400" b="1" i="0" u="none" strike="noStrike" baseline="0" dirty="0">
                <a:latin typeface="+mj-lt"/>
              </a:rPr>
              <a:t>arrived at the current machine</a:t>
            </a:r>
            <a:r>
              <a:rPr lang="en-US" sz="2400" b="0" i="0" u="none" strike="noStrike" baseline="0" dirty="0">
                <a:latin typeface="+mj-lt"/>
              </a:rPr>
              <a:t>, and how </a:t>
            </a:r>
            <a:r>
              <a:rPr lang="en-US" sz="2400" b="1" i="0" u="none" strike="noStrike" baseline="0" dirty="0">
                <a:latin typeface="+mj-lt"/>
              </a:rPr>
              <a:t>well the data is protected on the current machine</a:t>
            </a:r>
            <a:r>
              <a:rPr lang="en-US" sz="2400" b="0" i="0" u="none" strike="noStrike" baseline="0" dirty="0">
                <a:latin typeface="+mj-lt"/>
              </a:rPr>
              <a:t> all affect the integrity of the data. </a:t>
            </a:r>
          </a:p>
          <a:p>
            <a:pPr algn="l"/>
            <a:r>
              <a:rPr lang="en-US" sz="2400" b="0" i="0" u="none" strike="noStrike" baseline="0" dirty="0">
                <a:latin typeface="+mj-lt"/>
              </a:rPr>
              <a:t>Thus, </a:t>
            </a:r>
            <a:r>
              <a:rPr lang="en-US" sz="2400" b="1" i="0" u="none" strike="noStrike" baseline="0" dirty="0">
                <a:latin typeface="+mj-lt"/>
              </a:rPr>
              <a:t>evaluating integrity is often very difficult</a:t>
            </a:r>
            <a:r>
              <a:rPr lang="en-US" sz="2400" b="0" i="0" u="none" strike="noStrike" baseline="0" dirty="0">
                <a:latin typeface="+mj-lt"/>
              </a:rPr>
              <a:t>, because it relies on assumptions about the source of the data and about trust in that source—two underpinnings of security that are often overlooked.</a:t>
            </a:r>
            <a:endParaRPr lang="en-US" sz="2400" dirty="0">
              <a:latin typeface="+mj-lt"/>
            </a:endParaRPr>
          </a:p>
        </p:txBody>
      </p:sp>
    </p:spTree>
    <p:extLst>
      <p:ext uri="{BB962C8B-B14F-4D97-AF65-F5344CB8AC3E}">
        <p14:creationId xmlns:p14="http://schemas.microsoft.com/office/powerpoint/2010/main" val="243542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9AAC-AC3D-4D26-9241-921B42D3DD00}"/>
              </a:ext>
            </a:extLst>
          </p:cNvPr>
          <p:cNvSpPr>
            <a:spLocks noGrp="1"/>
          </p:cNvSpPr>
          <p:nvPr>
            <p:ph type="title"/>
          </p:nvPr>
        </p:nvSpPr>
        <p:spPr>
          <a:xfrm>
            <a:off x="1937317" y="606857"/>
            <a:ext cx="10148291" cy="971777"/>
          </a:xfrm>
        </p:spPr>
        <p:txBody>
          <a:bodyPr>
            <a:noAutofit/>
          </a:bodyPr>
          <a:lstStyle/>
          <a:p>
            <a:pPr marL="0" marR="0">
              <a:lnSpc>
                <a:spcPct val="115000"/>
              </a:lnSpc>
              <a:spcBef>
                <a:spcPts val="0"/>
              </a:spcBef>
              <a:spcAft>
                <a:spcPts val="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MISS-1102: Secure Software Design</a:t>
            </a:r>
            <a:r>
              <a:rPr lang="en-US" sz="3200"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Credit Hour: 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F747F-BC62-4DEA-B683-B04523885550}"/>
              </a:ext>
            </a:extLst>
          </p:cNvPr>
          <p:cNvSpPr>
            <a:spLocks noGrp="1"/>
          </p:cNvSpPr>
          <p:nvPr>
            <p:ph idx="1"/>
          </p:nvPr>
        </p:nvSpPr>
        <p:spPr>
          <a:xfrm>
            <a:off x="2088879" y="1457865"/>
            <a:ext cx="9039196" cy="4612257"/>
          </a:xfrm>
        </p:spPr>
        <p:txBody>
          <a:bodyPr>
            <a:normAutofit/>
          </a:bodyPr>
          <a:lstStyle/>
          <a:p>
            <a:pPr marL="0" indent="0" algn="ctr">
              <a:buNone/>
            </a:pPr>
            <a:r>
              <a:rPr lang="en-US" sz="3200" b="1" dirty="0">
                <a:effectLst/>
                <a:latin typeface="Calibri" panose="020F0502020204030204" pitchFamily="34" charset="0"/>
                <a:ea typeface="Calibri" panose="020F0502020204030204" pitchFamily="34" charset="0"/>
              </a:rPr>
              <a:t>Course Objectives</a:t>
            </a:r>
          </a:p>
          <a:p>
            <a:pPr marL="0" indent="0" algn="ctr">
              <a:buNone/>
            </a:pPr>
            <a:endParaRPr lang="en-US" sz="2800" b="1"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role of security in the Software Development Life Cycle (SDLC) process and explain it clearly</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understand the impact of security principles and practices on a software product, which is essential to consider in SDLC</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master comprehensive development considerations for ensuring a secure software system</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get oriented with the best cyber-attacks the best coding practices for ensuring system security against the most common and impactful cyber-attacks</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To get acquainted with software UI design considerations and practices for designing more secure websites and applications</a:t>
            </a:r>
            <a:endPar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5528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pPr algn="l"/>
            <a:r>
              <a:rPr lang="en-US" b="1" dirty="0"/>
              <a:t>Availability</a:t>
            </a:r>
          </a:p>
        </p:txBody>
      </p:sp>
      <p:sp>
        <p:nvSpPr>
          <p:cNvPr id="3" name="Content Placeholder 2"/>
          <p:cNvSpPr>
            <a:spLocks noGrp="1"/>
          </p:cNvSpPr>
          <p:nvPr>
            <p:ph idx="1"/>
          </p:nvPr>
        </p:nvSpPr>
        <p:spPr>
          <a:xfrm>
            <a:off x="1708030" y="990601"/>
            <a:ext cx="8502770" cy="4525963"/>
          </a:xfrm>
        </p:spPr>
        <p:txBody>
          <a:bodyPr/>
          <a:lstStyle/>
          <a:p>
            <a:pPr marL="0" indent="0" algn="just">
              <a:buNone/>
            </a:pPr>
            <a:r>
              <a:rPr lang="en-US" sz="2200" dirty="0"/>
              <a:t>Its ensure that required </a:t>
            </a:r>
            <a:r>
              <a:rPr lang="en-US" sz="2200" b="1" dirty="0"/>
              <a:t>data</a:t>
            </a:r>
            <a:r>
              <a:rPr lang="en-US" sz="2200" dirty="0"/>
              <a:t> is always accessible when and where needed within an organization's IT infrastructure, even when disruptions occur. The concerns are:</a:t>
            </a:r>
          </a:p>
          <a:p>
            <a:endParaRPr lang="en-US" dirty="0"/>
          </a:p>
        </p:txBody>
      </p:sp>
      <p:sp>
        <p:nvSpPr>
          <p:cNvPr id="10" name="TextBox 9"/>
          <p:cNvSpPr txBox="1"/>
          <p:nvPr/>
        </p:nvSpPr>
        <p:spPr>
          <a:xfrm>
            <a:off x="1883434" y="2398752"/>
            <a:ext cx="4648200" cy="4585871"/>
          </a:xfrm>
          <a:prstGeom prst="rect">
            <a:avLst/>
          </a:prstGeom>
          <a:noFill/>
        </p:spPr>
        <p:txBody>
          <a:bodyPr wrap="square" rtlCol="0">
            <a:spAutoFit/>
          </a:bodyPr>
          <a:lstStyle/>
          <a:p>
            <a:pPr marL="173038" lvl="1" indent="-173038">
              <a:buFont typeface="Arial" pitchFamily="34" charset="0"/>
              <a:buChar char="•"/>
            </a:pPr>
            <a:r>
              <a:rPr lang="en-US" dirty="0"/>
              <a:t>  </a:t>
            </a:r>
            <a:r>
              <a:rPr lang="en-US" altLang="en-US" sz="2000" dirty="0">
                <a:solidFill>
                  <a:srgbClr val="1E1C11"/>
                </a:solidFill>
                <a:latin typeface="+mj-lt"/>
                <a:ea typeface="ＭＳ Ｐゴシック" pitchFamily="34" charset="-128"/>
                <a:cs typeface="Times New Roman" pitchFamily="18" charset="0"/>
              </a:rPr>
              <a:t>Will critical systems go down at the client, if the provider is attacked in a Denial of Service attack?</a:t>
            </a:r>
          </a:p>
          <a:p>
            <a:pPr marL="173038" lvl="1" indent="-173038">
              <a:buFont typeface="Arial" pitchFamily="34" charset="0"/>
              <a:buChar char="•"/>
            </a:pPr>
            <a:endParaRPr lang="en-US" altLang="en-US" sz="12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What happens if cloud provider goes out of business?</a:t>
            </a:r>
          </a:p>
          <a:p>
            <a:pPr marL="173038" lvl="1" indent="-173038">
              <a:buFont typeface="Arial" pitchFamily="34" charset="0"/>
              <a:buChar char="•"/>
            </a:pPr>
            <a:endParaRPr lang="en-US" altLang="en-US" sz="10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Would cloud scale well-enough?</a:t>
            </a:r>
          </a:p>
          <a:p>
            <a:pPr marL="173038" lvl="1" indent="-173038">
              <a:buFont typeface="Arial" pitchFamily="34" charset="0"/>
              <a:buChar char="•"/>
            </a:pPr>
            <a:endParaRPr lang="en-US" altLang="en-US" sz="1400" dirty="0">
              <a:solidFill>
                <a:srgbClr val="1E1C11"/>
              </a:solidFill>
              <a:latin typeface="+mj-lt"/>
              <a:ea typeface="ＭＳ Ｐゴシック" pitchFamily="34" charset="-128"/>
              <a:cs typeface="Times New Roman" pitchFamily="18" charset="0"/>
            </a:endParaRPr>
          </a:p>
          <a:p>
            <a:pPr marL="173038" lvl="1" indent="-173038">
              <a:buFont typeface="Arial" pitchFamily="34" charset="0"/>
              <a:buChar char="•"/>
            </a:pPr>
            <a:r>
              <a:rPr lang="en-US" altLang="en-US" sz="2000" dirty="0">
                <a:solidFill>
                  <a:srgbClr val="1E1C11"/>
                </a:solidFill>
                <a:latin typeface="+mj-lt"/>
                <a:ea typeface="ＭＳ Ｐゴシック" pitchFamily="34" charset="-128"/>
                <a:cs typeface="Times New Roman" pitchFamily="18" charset="0"/>
              </a:rPr>
              <a:t> Often-voiced concern-</a:t>
            </a:r>
          </a:p>
          <a:p>
            <a:pPr marL="509588" lvl="2" indent="-46038"/>
            <a:r>
              <a:rPr lang="en-US" altLang="en-US" i="1" dirty="0">
                <a:solidFill>
                  <a:srgbClr val="1E1C11"/>
                </a:solidFill>
                <a:latin typeface="+mj-lt"/>
                <a:ea typeface="ＭＳ Ｐゴシック" pitchFamily="34" charset="-128"/>
                <a:cs typeface="Times New Roman" pitchFamily="18" charset="0"/>
              </a:rPr>
              <a:t>Although cloud providers argue their downtime compares well with cloud user’s own data centers</a:t>
            </a:r>
          </a:p>
          <a:p>
            <a:pPr marL="115888" indent="-115888">
              <a:buFont typeface="Arial" pitchFamily="34" charset="0"/>
              <a:buChar char="•"/>
            </a:pPr>
            <a:endParaRPr lang="en-US" sz="2400" dirty="0">
              <a:latin typeface="Cambria" pitchFamily="18" charset="0"/>
            </a:endParaRPr>
          </a:p>
          <a:p>
            <a:endParaRPr lang="en-US" dirty="0"/>
          </a:p>
        </p:txBody>
      </p:sp>
      <p:pic>
        <p:nvPicPr>
          <p:cNvPr id="12" name="Picture 6" descr="http://geekswithblogs.net/images/geekswithblogs_net/starr/Green-Traffic-Light.jpg"/>
          <p:cNvPicPr>
            <a:picLocks noChangeAspect="1" noChangeArrowheads="1"/>
          </p:cNvPicPr>
          <p:nvPr/>
        </p:nvPicPr>
        <p:blipFill>
          <a:blip r:embed="rId2" cstate="print"/>
          <a:srcRect t="5333" b="6667"/>
          <a:stretch>
            <a:fillRect/>
          </a:stretch>
        </p:blipFill>
        <p:spPr bwMode="auto">
          <a:xfrm>
            <a:off x="7650193" y="2797834"/>
            <a:ext cx="3352800" cy="3505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down)">
                                      <p:cBhvr>
                                        <p:cTn id="15" dur="500"/>
                                        <p:tgtEl>
                                          <p:spTgt spid="10">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wipe(down)">
                                      <p:cBhvr>
                                        <p:cTn id="18" dur="500"/>
                                        <p:tgtEl>
                                          <p:spTgt spid="10">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wipe(down)">
                                      <p:cBhvr>
                                        <p:cTn id="21" dur="500"/>
                                        <p:tgtEl>
                                          <p:spTgt spid="10">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Effect transition="in" filter="wipe(down)">
                                      <p:cBhvr>
                                        <p:cTn id="2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944" y="296306"/>
            <a:ext cx="8911687" cy="661226"/>
          </a:xfrm>
        </p:spPr>
        <p:txBody>
          <a:bodyPr/>
          <a:lstStyle/>
          <a:p>
            <a:r>
              <a:rPr lang="en-IN" b="1" dirty="0"/>
              <a:t>Availability</a:t>
            </a:r>
          </a:p>
        </p:txBody>
      </p:sp>
      <p:sp>
        <p:nvSpPr>
          <p:cNvPr id="3" name="Content Placeholder 2"/>
          <p:cNvSpPr>
            <a:spLocks noGrp="1"/>
          </p:cNvSpPr>
          <p:nvPr>
            <p:ph idx="1"/>
          </p:nvPr>
        </p:nvSpPr>
        <p:spPr>
          <a:xfrm>
            <a:off x="1388853" y="1210573"/>
            <a:ext cx="10558732" cy="5216106"/>
          </a:xfrm>
        </p:spPr>
        <p:txBody>
          <a:bodyPr>
            <a:noAutofit/>
          </a:bodyPr>
          <a:lstStyle/>
          <a:p>
            <a:pPr algn="l"/>
            <a:r>
              <a:rPr lang="en-US" sz="2400" b="0" i="0" u="none" strike="noStrike" baseline="0" dirty="0">
                <a:latin typeface="+mj-lt"/>
              </a:rPr>
              <a:t>Availability is an important aspect of reliability as well as of system design because an unavailable system is at least as bad as no system at all. The aspect of availability that is relevant to security is that someone may deliberately arrange to deny access to data or to a service by making it unavailable.</a:t>
            </a:r>
          </a:p>
          <a:p>
            <a:pPr algn="l"/>
            <a:endParaRPr lang="en-US" sz="900" b="0" i="0" u="none" strike="noStrike" baseline="0" dirty="0">
              <a:latin typeface="+mj-lt"/>
            </a:endParaRPr>
          </a:p>
          <a:p>
            <a:pPr algn="l"/>
            <a:r>
              <a:rPr lang="en-US" sz="2400" b="0" i="0" u="none" strike="noStrike" baseline="0" dirty="0">
                <a:latin typeface="+mj-lt"/>
              </a:rPr>
              <a:t>Attempts to </a:t>
            </a:r>
            <a:r>
              <a:rPr lang="en-US" sz="2400" b="1" i="0" u="none" strike="noStrike" baseline="0" dirty="0">
                <a:latin typeface="+mj-lt"/>
              </a:rPr>
              <a:t>block availability, called </a:t>
            </a:r>
            <a:r>
              <a:rPr lang="en-US" sz="2400" b="1" i="1" u="none" strike="noStrike" baseline="0" dirty="0">
                <a:latin typeface="+mj-lt"/>
              </a:rPr>
              <a:t>denial of service attacks</a:t>
            </a:r>
            <a:r>
              <a:rPr lang="en-US" sz="2400" b="0" i="0" u="none" strike="noStrike" baseline="0" dirty="0">
                <a:latin typeface="+mj-lt"/>
              </a:rPr>
              <a:t>, can be the most difficult to detect, because the analyst must determine if the unusual access patterns are attributable to deliberate manipulation of resources or of environment.</a:t>
            </a:r>
          </a:p>
          <a:p>
            <a:pPr marL="0" indent="0" algn="l">
              <a:buNone/>
            </a:pPr>
            <a:endParaRPr lang="en-IN" sz="900" dirty="0">
              <a:latin typeface="+mj-lt"/>
            </a:endParaRPr>
          </a:p>
          <a:p>
            <a:r>
              <a:rPr lang="en-IN" sz="2400" dirty="0">
                <a:latin typeface="+mj-lt"/>
              </a:rPr>
              <a:t>Standard measures to guarantee Availability include: </a:t>
            </a:r>
            <a:r>
              <a:rPr lang="en-IN" sz="2400" b="1" dirty="0">
                <a:solidFill>
                  <a:srgbClr val="FF0000"/>
                </a:solidFill>
                <a:latin typeface="+mj-lt"/>
              </a:rPr>
              <a:t>Backing up data to external drives,  Implementing firewalls,  having backup,  power supplies data redundancy etc.</a:t>
            </a:r>
          </a:p>
        </p:txBody>
      </p:sp>
    </p:spTree>
    <p:extLst>
      <p:ext uri="{BB962C8B-B14F-4D97-AF65-F5344CB8AC3E}">
        <p14:creationId xmlns:p14="http://schemas.microsoft.com/office/powerpoint/2010/main" val="1255624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78BF3-3E30-4E26-B6EB-F74278A68EE3}"/>
              </a:ext>
            </a:extLst>
          </p:cNvPr>
          <p:cNvSpPr>
            <a:spLocks noGrp="1"/>
          </p:cNvSpPr>
          <p:nvPr>
            <p:ph idx="1"/>
          </p:nvPr>
        </p:nvSpPr>
        <p:spPr>
          <a:xfrm>
            <a:off x="1786956" y="831011"/>
            <a:ext cx="8915400" cy="4267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sz="4400" b="1" dirty="0"/>
              <a:t>Cybersecurity Problems/Needs</a:t>
            </a:r>
          </a:p>
          <a:p>
            <a:pPr marL="0" indent="0" algn="ctr">
              <a:buNone/>
            </a:pPr>
            <a:r>
              <a:rPr lang="en-US" sz="2400" b="1" dirty="0"/>
              <a:t>OR</a:t>
            </a:r>
          </a:p>
          <a:p>
            <a:pPr marL="0" indent="0" algn="ctr">
              <a:buNone/>
            </a:pPr>
            <a:r>
              <a:rPr lang="en-US" sz="3400" b="1" dirty="0">
                <a:solidFill>
                  <a:schemeClr val="tx1"/>
                </a:solidFill>
              </a:rPr>
              <a:t>Three Pillars of Cybersecurity</a:t>
            </a:r>
            <a:endParaRPr lang="en-US" sz="3400" b="1" dirty="0"/>
          </a:p>
          <a:p>
            <a:pPr marL="0" indent="0" algn="ctr">
              <a:buNone/>
            </a:pPr>
            <a:r>
              <a:rPr lang="en-US" sz="2400" b="1" dirty="0"/>
              <a:t>(People Process and Technology)</a:t>
            </a:r>
          </a:p>
        </p:txBody>
      </p:sp>
    </p:spTree>
    <p:extLst>
      <p:ext uri="{BB962C8B-B14F-4D97-AF65-F5344CB8AC3E}">
        <p14:creationId xmlns:p14="http://schemas.microsoft.com/office/powerpoint/2010/main" val="2202586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F005-D451-4681-941B-680DE1E80F73}"/>
              </a:ext>
            </a:extLst>
          </p:cNvPr>
          <p:cNvSpPr>
            <a:spLocks noGrp="1"/>
          </p:cNvSpPr>
          <p:nvPr>
            <p:ph type="title"/>
          </p:nvPr>
        </p:nvSpPr>
        <p:spPr>
          <a:xfrm>
            <a:off x="1797666" y="557841"/>
            <a:ext cx="8596668" cy="701615"/>
          </a:xfrm>
        </p:spPr>
        <p:txBody>
          <a:bodyPr>
            <a:normAutofit fontScale="90000"/>
          </a:bodyPr>
          <a:lstStyle/>
          <a:p>
            <a:r>
              <a:rPr lang="en-US" b="1" i="0" u="none" strike="noStrike" baseline="0" dirty="0">
                <a:latin typeface="Helvetica-Bold"/>
              </a:rPr>
              <a:t> Cybersecurity: People Problems (Pillar 1)</a:t>
            </a:r>
            <a:endParaRPr lang="en-US" dirty="0"/>
          </a:p>
        </p:txBody>
      </p:sp>
      <p:sp>
        <p:nvSpPr>
          <p:cNvPr id="3" name="Content Placeholder 2">
            <a:extLst>
              <a:ext uri="{FF2B5EF4-FFF2-40B4-BE49-F238E27FC236}">
                <a16:creationId xmlns:a16="http://schemas.microsoft.com/office/drawing/2014/main" id="{EE9ABA88-FC3A-489D-9EE0-4579BD2B59D0}"/>
              </a:ext>
            </a:extLst>
          </p:cNvPr>
          <p:cNvSpPr>
            <a:spLocks noGrp="1"/>
          </p:cNvSpPr>
          <p:nvPr>
            <p:ph idx="1"/>
          </p:nvPr>
        </p:nvSpPr>
        <p:spPr>
          <a:xfrm>
            <a:off x="2178330" y="1518250"/>
            <a:ext cx="8596668" cy="5080957"/>
          </a:xfrm>
        </p:spPr>
        <p:txBody>
          <a:bodyPr>
            <a:normAutofit lnSpcReduction="10000"/>
          </a:bodyPr>
          <a:lstStyle/>
          <a:p>
            <a:r>
              <a:rPr lang="en-US" sz="2400" dirty="0"/>
              <a:t>A company may have purchased the best security technologies that money can buy, trained their people so well that they lock up all their secrets before going home at night, and hired building guards from the best security firm in the business.</a:t>
            </a:r>
            <a:br>
              <a:rPr lang="en-US" sz="2400" dirty="0"/>
            </a:br>
            <a:r>
              <a:rPr lang="en-US" sz="2400" dirty="0"/>
              <a:t>   </a:t>
            </a:r>
            <a:r>
              <a:rPr lang="en-US" sz="2400" dirty="0">
                <a:solidFill>
                  <a:srgbClr val="FF0000"/>
                </a:solidFill>
              </a:rPr>
              <a:t>- That company is still totally vulnerable.</a:t>
            </a:r>
          </a:p>
          <a:p>
            <a:endParaRPr lang="en-US" sz="2400" dirty="0"/>
          </a:p>
          <a:p>
            <a:r>
              <a:rPr lang="en-US" sz="2400" dirty="0"/>
              <a:t>Individuals may follow every best-security practice recommended by the experts, slavishly install every recommended security product, and be thoroughly vigilant</a:t>
            </a:r>
            <a:br>
              <a:rPr lang="en-US" sz="2400" dirty="0"/>
            </a:br>
            <a:r>
              <a:rPr lang="en-US" sz="2400" dirty="0"/>
              <a:t>about proper system configuration and applying security patches.</a:t>
            </a:r>
            <a:br>
              <a:rPr lang="en-US" sz="2400" dirty="0"/>
            </a:br>
            <a:r>
              <a:rPr lang="en-US" sz="2400" dirty="0"/>
              <a:t>   - </a:t>
            </a:r>
            <a:r>
              <a:rPr lang="en-US" sz="2400" dirty="0">
                <a:solidFill>
                  <a:srgbClr val="FF0000"/>
                </a:solidFill>
              </a:rPr>
              <a:t>Those individuals are still completely vulnerable </a:t>
            </a:r>
          </a:p>
          <a:p>
            <a:endParaRPr lang="en-US" dirty="0"/>
          </a:p>
        </p:txBody>
      </p:sp>
    </p:spTree>
    <p:extLst>
      <p:ext uri="{BB962C8B-B14F-4D97-AF65-F5344CB8AC3E}">
        <p14:creationId xmlns:p14="http://schemas.microsoft.com/office/powerpoint/2010/main" val="241124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44" y="284700"/>
            <a:ext cx="8596668" cy="675736"/>
          </a:xfrm>
        </p:spPr>
        <p:txBody>
          <a:bodyPr>
            <a:normAutofit/>
          </a:bodyPr>
          <a:lstStyle/>
          <a:p>
            <a:r>
              <a:rPr lang="en-US" i="0" dirty="0">
                <a:solidFill>
                  <a:schemeClr val="tx1"/>
                </a:solidFill>
              </a:rPr>
              <a:t>Human Factor: Security’s weakest link</a:t>
            </a:r>
            <a:endParaRPr lang="en-US" dirty="0">
              <a:solidFill>
                <a:schemeClr val="tx1"/>
              </a:solidFill>
            </a:endParaRPr>
          </a:p>
        </p:txBody>
      </p:sp>
      <p:sp>
        <p:nvSpPr>
          <p:cNvPr id="3" name="Content Placeholder 2"/>
          <p:cNvSpPr>
            <a:spLocks noGrp="1"/>
          </p:cNvSpPr>
          <p:nvPr>
            <p:ph idx="1"/>
          </p:nvPr>
        </p:nvSpPr>
        <p:spPr>
          <a:xfrm>
            <a:off x="1044402" y="1371601"/>
            <a:ext cx="8229600" cy="4525963"/>
          </a:xfrm>
        </p:spPr>
        <p:txBody>
          <a:bodyPr>
            <a:normAutofit/>
          </a:bodyPr>
          <a:lstStyle/>
          <a:p>
            <a:r>
              <a:rPr lang="en-US" dirty="0">
                <a:solidFill>
                  <a:schemeClr val="tx1"/>
                </a:solidFill>
                <a:ea typeface="ＭＳ Ｐゴシック" pitchFamily="34" charset="-128"/>
              </a:rPr>
              <a:t>Anyone who thinks that security products alone offer true security is settling for the </a:t>
            </a:r>
            <a:r>
              <a:rPr lang="en-US" b="1" dirty="0">
                <a:solidFill>
                  <a:schemeClr val="tx1"/>
                </a:solidFill>
                <a:ea typeface="ＭＳ Ｐゴシック" pitchFamily="34" charset="-128"/>
              </a:rPr>
              <a:t>illusion of security</a:t>
            </a:r>
            <a:r>
              <a:rPr lang="en-US" dirty="0">
                <a:solidFill>
                  <a:schemeClr val="tx1"/>
                </a:solidFill>
                <a:ea typeface="ＭＳ Ｐゴシック" pitchFamily="34" charset="-128"/>
              </a:rPr>
              <a:t>. </a:t>
            </a:r>
          </a:p>
          <a:p>
            <a:r>
              <a:rPr lang="en-US" dirty="0">
                <a:solidFill>
                  <a:schemeClr val="tx1"/>
                </a:solidFill>
                <a:ea typeface="ＭＳ Ｐゴシック" pitchFamily="34" charset="-128"/>
              </a:rPr>
              <a:t>It is  a case of living in a world of fantasy: they will inevitably, later if not sooner, suffer a security incident.</a:t>
            </a:r>
            <a:endParaRPr lang="en-US" sz="1600" dirty="0">
              <a:solidFill>
                <a:schemeClr val="tx1"/>
              </a:solidFill>
              <a:ea typeface="ＭＳ Ｐゴシック" pitchFamily="34" charset="-128"/>
            </a:endParaRPr>
          </a:p>
          <a:p>
            <a:r>
              <a:rPr lang="en-US" b="1" dirty="0"/>
              <a:t>Why? </a:t>
            </a:r>
          </a:p>
          <a:p>
            <a:endParaRPr lang="en-US" dirty="0">
              <a:solidFill>
                <a:schemeClr val="tx1"/>
              </a:solidFill>
              <a:ea typeface="ＭＳ Ｐゴシック" pitchFamily="34" charset="-128"/>
            </a:endParaRPr>
          </a:p>
          <a:p>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24</a:t>
            </a:fld>
            <a:endParaRPr lang="en-US"/>
          </a:p>
        </p:txBody>
      </p:sp>
      <p:sp>
        <p:nvSpPr>
          <p:cNvPr id="4" name="TextBox 3"/>
          <p:cNvSpPr txBox="1"/>
          <p:nvPr/>
        </p:nvSpPr>
        <p:spPr>
          <a:xfrm>
            <a:off x="893471" y="3292415"/>
            <a:ext cx="5805497" cy="3447098"/>
          </a:xfrm>
          <a:prstGeom prst="rect">
            <a:avLst/>
          </a:prstGeom>
          <a:noFill/>
        </p:spPr>
        <p:txBody>
          <a:bodyPr wrap="square" rtlCol="0">
            <a:spAutoFit/>
          </a:bodyPr>
          <a:lstStyle/>
          <a:p>
            <a:pPr marL="571500" indent="-571500">
              <a:buFont typeface="Arial" panose="020B0604020202020204" pitchFamily="34" charset="0"/>
              <a:buChar char="•"/>
            </a:pPr>
            <a:r>
              <a:rPr lang="en-US" sz="4000" b="1" dirty="0">
                <a:latin typeface="Century Gothic" panose="020B0502020202020204" pitchFamily="34" charset="0"/>
              </a:rPr>
              <a:t>Because the human factor is truly security’s weakest link.</a:t>
            </a:r>
            <a:br>
              <a:rPr lang="en-US" sz="4000" dirty="0">
                <a:latin typeface="Century Gothic" panose="020B0502020202020204" pitchFamily="34" charset="0"/>
              </a:rPr>
            </a:br>
            <a:endParaRPr lang="en-US" sz="4000" dirty="0">
              <a:latin typeface="Century Gothic" panose="020B0502020202020204" pitchFamily="34" charset="0"/>
            </a:endParaRP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827" y="3933277"/>
            <a:ext cx="3117115" cy="1964287"/>
          </a:xfrm>
          <a:prstGeom prst="rect">
            <a:avLst/>
          </a:prstGeom>
        </p:spPr>
      </p:pic>
    </p:spTree>
    <p:extLst>
      <p:ext uri="{BB962C8B-B14F-4D97-AF65-F5344CB8AC3E}">
        <p14:creationId xmlns:p14="http://schemas.microsoft.com/office/powerpoint/2010/main" val="1614139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F14E-12BC-44FE-B090-65CD96409AFC}"/>
              </a:ext>
            </a:extLst>
          </p:cNvPr>
          <p:cNvSpPr>
            <a:spLocks noGrp="1"/>
          </p:cNvSpPr>
          <p:nvPr>
            <p:ph type="title"/>
          </p:nvPr>
        </p:nvSpPr>
        <p:spPr>
          <a:xfrm>
            <a:off x="1797666" y="497456"/>
            <a:ext cx="8596668" cy="744747"/>
          </a:xfrm>
        </p:spPr>
        <p:txBody>
          <a:bodyPr/>
          <a:lstStyle/>
          <a:p>
            <a:r>
              <a:rPr lang="en-US" dirty="0">
                <a:solidFill>
                  <a:schemeClr val="tx1"/>
                </a:solidFill>
              </a:rPr>
              <a:t>Other Pillars of Cybersecurity</a:t>
            </a:r>
          </a:p>
        </p:txBody>
      </p:sp>
      <p:sp>
        <p:nvSpPr>
          <p:cNvPr id="3" name="Content Placeholder 2">
            <a:extLst>
              <a:ext uri="{FF2B5EF4-FFF2-40B4-BE49-F238E27FC236}">
                <a16:creationId xmlns:a16="http://schemas.microsoft.com/office/drawing/2014/main" id="{E88C2351-B89F-4D7D-97E1-A3F4CB4F0E00}"/>
              </a:ext>
            </a:extLst>
          </p:cNvPr>
          <p:cNvSpPr>
            <a:spLocks noGrp="1"/>
          </p:cNvSpPr>
          <p:nvPr>
            <p:ph idx="1"/>
          </p:nvPr>
        </p:nvSpPr>
        <p:spPr>
          <a:xfrm>
            <a:off x="677334" y="1345721"/>
            <a:ext cx="8923866" cy="4727275"/>
          </a:xfrm>
        </p:spPr>
        <p:txBody>
          <a:bodyPr>
            <a:normAutofit fontScale="92500" lnSpcReduction="20000"/>
          </a:bodyPr>
          <a:lstStyle/>
          <a:p>
            <a:pPr algn="l" fontAlgn="base"/>
            <a:r>
              <a:rPr lang="en-US" sz="2400" b="0" i="0" dirty="0">
                <a:solidFill>
                  <a:srgbClr val="444444"/>
                </a:solidFill>
                <a:effectLst/>
                <a:latin typeface="Verdana" panose="020B0604030504040204" pitchFamily="34" charset="0"/>
              </a:rPr>
              <a:t>It’s a common misconception that cyber security is all about technology (hardware and software). Technology is obviously a massive part of cyber security, but alone it is not enough to protect you from modern cyber threats.</a:t>
            </a:r>
          </a:p>
          <a:p>
            <a:pPr algn="l" fontAlgn="base"/>
            <a:endParaRPr lang="en-US" sz="2400" b="0" i="0" dirty="0">
              <a:solidFill>
                <a:srgbClr val="444444"/>
              </a:solidFill>
              <a:effectLst/>
              <a:latin typeface="Verdana" panose="020B0604030504040204" pitchFamily="34" charset="0"/>
            </a:endParaRPr>
          </a:p>
          <a:p>
            <a:pPr algn="l" fontAlgn="base"/>
            <a:r>
              <a:rPr lang="en-US" sz="2400" dirty="0">
                <a:solidFill>
                  <a:srgbClr val="929803"/>
                </a:solidFill>
                <a:latin typeface="Verdana" panose="020B0604030504040204" pitchFamily="34" charset="0"/>
              </a:rPr>
              <a:t>Cyber security</a:t>
            </a:r>
            <a:r>
              <a:rPr lang="en-US" sz="2400" dirty="0">
                <a:solidFill>
                  <a:srgbClr val="444444"/>
                </a:solidFill>
                <a:latin typeface="Verdana" panose="020B0604030504040204" pitchFamily="34" charset="0"/>
              </a:rPr>
              <a:t> </a:t>
            </a:r>
            <a:r>
              <a:rPr lang="en-US" sz="2400" b="0" i="0" dirty="0">
                <a:solidFill>
                  <a:srgbClr val="444444"/>
                </a:solidFill>
                <a:effectLst/>
                <a:latin typeface="Verdana" panose="020B0604030504040204" pitchFamily="34" charset="0"/>
              </a:rPr>
              <a:t>consists of technologies, processes and measures that are designed to protect individuals and organizations from cyber crimes. Effective cyber security reduces the risk of a cyber attack through the deliberate exploitation of systems, networks and technologies. </a:t>
            </a:r>
          </a:p>
          <a:p>
            <a:pPr algn="l" fontAlgn="base"/>
            <a:endParaRPr lang="en-US" sz="2400" b="0" i="0" dirty="0">
              <a:solidFill>
                <a:srgbClr val="444444"/>
              </a:solidFill>
              <a:effectLst/>
              <a:latin typeface="Verdana" panose="020B0604030504040204" pitchFamily="34" charset="0"/>
            </a:endParaRPr>
          </a:p>
          <a:p>
            <a:pPr algn="l" fontAlgn="base"/>
            <a:r>
              <a:rPr lang="en-US" sz="2400" b="0" i="0" dirty="0">
                <a:solidFill>
                  <a:srgbClr val="444444"/>
                </a:solidFill>
                <a:effectLst/>
                <a:latin typeface="Verdana" panose="020B0604030504040204" pitchFamily="34" charset="0"/>
              </a:rPr>
              <a:t>Effective and robust cyber security requires an </a:t>
            </a:r>
            <a:r>
              <a:rPr lang="en-US" sz="2400" dirty="0">
                <a:solidFill>
                  <a:srgbClr val="929803"/>
                </a:solidFill>
                <a:latin typeface="Verdana" panose="020B0604030504040204" pitchFamily="34" charset="0"/>
              </a:rPr>
              <a:t>information security management system (ISMS)</a:t>
            </a:r>
            <a:r>
              <a:rPr lang="en-US" sz="2400" b="0" i="0" dirty="0">
                <a:solidFill>
                  <a:srgbClr val="444444"/>
                </a:solidFill>
                <a:effectLst/>
                <a:latin typeface="Verdana" panose="020B0604030504040204" pitchFamily="34" charset="0"/>
              </a:rPr>
              <a:t> built on three pillars: </a:t>
            </a:r>
            <a:r>
              <a:rPr lang="en-US" sz="2400" b="1" i="0" dirty="0">
                <a:solidFill>
                  <a:srgbClr val="444444"/>
                </a:solidFill>
                <a:effectLst/>
                <a:latin typeface="inherit"/>
              </a:rPr>
              <a:t>people, processes and technology.</a:t>
            </a:r>
            <a:endParaRPr lang="en-US" sz="2400" b="0" i="0" dirty="0">
              <a:solidFill>
                <a:srgbClr val="444444"/>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422088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4328-2A45-4F4F-B6D7-782F3B260761}"/>
              </a:ext>
            </a:extLst>
          </p:cNvPr>
          <p:cNvSpPr>
            <a:spLocks noGrp="1"/>
          </p:cNvSpPr>
          <p:nvPr>
            <p:ph type="title"/>
          </p:nvPr>
        </p:nvSpPr>
        <p:spPr>
          <a:xfrm>
            <a:off x="1660745" y="687714"/>
            <a:ext cx="8596668" cy="796506"/>
          </a:xfrm>
        </p:spPr>
        <p:txBody>
          <a:bodyPr>
            <a:normAutofit/>
          </a:bodyPr>
          <a:lstStyle/>
          <a:p>
            <a:r>
              <a:rPr lang="en-US" dirty="0">
                <a:solidFill>
                  <a:schemeClr val="tx1"/>
                </a:solidFill>
              </a:rPr>
              <a:t>Three Pillars of Cybersecurity </a:t>
            </a:r>
          </a:p>
        </p:txBody>
      </p:sp>
      <p:pic>
        <p:nvPicPr>
          <p:cNvPr id="9" name="Picture 8">
            <a:extLst>
              <a:ext uri="{FF2B5EF4-FFF2-40B4-BE49-F238E27FC236}">
                <a16:creationId xmlns:a16="http://schemas.microsoft.com/office/drawing/2014/main" id="{2702B055-F212-4E3B-B84F-30704C4CE3AE}"/>
              </a:ext>
            </a:extLst>
          </p:cNvPr>
          <p:cNvPicPr>
            <a:picLocks noChangeAspect="1"/>
          </p:cNvPicPr>
          <p:nvPr/>
        </p:nvPicPr>
        <p:blipFill>
          <a:blip r:embed="rId2"/>
          <a:stretch>
            <a:fillRect/>
          </a:stretch>
        </p:blipFill>
        <p:spPr>
          <a:xfrm>
            <a:off x="1509623" y="1484220"/>
            <a:ext cx="6142006" cy="4597880"/>
          </a:xfrm>
          <a:prstGeom prst="rect">
            <a:avLst/>
          </a:prstGeom>
        </p:spPr>
      </p:pic>
    </p:spTree>
    <p:extLst>
      <p:ext uri="{BB962C8B-B14F-4D97-AF65-F5344CB8AC3E}">
        <p14:creationId xmlns:p14="http://schemas.microsoft.com/office/powerpoint/2010/main" val="91341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55C7E-B4F8-4A71-8194-0D22DD4F7F8C}"/>
              </a:ext>
            </a:extLst>
          </p:cNvPr>
          <p:cNvSpPr>
            <a:spLocks noGrp="1"/>
          </p:cNvSpPr>
          <p:nvPr>
            <p:ph idx="1"/>
          </p:nvPr>
        </p:nvSpPr>
        <p:spPr>
          <a:xfrm>
            <a:off x="1761076" y="1641894"/>
            <a:ext cx="8915400" cy="3777622"/>
          </a:xfrm>
        </p:spPr>
        <p:txBody>
          <a:bodyPr/>
          <a:lstStyle/>
          <a:p>
            <a:pPr marL="0" indent="0">
              <a:buNone/>
            </a:pPr>
            <a:endParaRPr lang="en-US" dirty="0"/>
          </a:p>
          <a:p>
            <a:pPr marL="0" indent="0">
              <a:buNone/>
            </a:pPr>
            <a:endParaRPr lang="en-US" sz="3600" b="1" dirty="0"/>
          </a:p>
          <a:p>
            <a:pPr marL="0" indent="0">
              <a:buNone/>
            </a:pPr>
            <a:r>
              <a:rPr lang="en-US" sz="3600" b="1" dirty="0"/>
              <a:t>Some Global  ICT indices </a:t>
            </a:r>
          </a:p>
        </p:txBody>
      </p:sp>
    </p:spTree>
    <p:extLst>
      <p:ext uri="{BB962C8B-B14F-4D97-AF65-F5344CB8AC3E}">
        <p14:creationId xmlns:p14="http://schemas.microsoft.com/office/powerpoint/2010/main" val="3289943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3E4D-1056-4412-AE33-4B9BCE80B55E}"/>
              </a:ext>
            </a:extLst>
          </p:cNvPr>
          <p:cNvSpPr>
            <a:spLocks noGrp="1"/>
          </p:cNvSpPr>
          <p:nvPr>
            <p:ph type="title"/>
          </p:nvPr>
        </p:nvSpPr>
        <p:spPr>
          <a:xfrm>
            <a:off x="1676400" y="546281"/>
            <a:ext cx="10515600" cy="730430"/>
          </a:xfrm>
        </p:spPr>
        <p:txBody>
          <a:bodyPr/>
          <a:lstStyle/>
          <a:p>
            <a:r>
              <a:rPr lang="en-US" b="1" dirty="0"/>
              <a:t>Some important indexes of ICT</a:t>
            </a:r>
          </a:p>
        </p:txBody>
      </p:sp>
      <p:sp>
        <p:nvSpPr>
          <p:cNvPr id="3" name="Content Placeholder 2">
            <a:extLst>
              <a:ext uri="{FF2B5EF4-FFF2-40B4-BE49-F238E27FC236}">
                <a16:creationId xmlns:a16="http://schemas.microsoft.com/office/drawing/2014/main" id="{AEEC2502-351C-4B33-9ABC-DC2F58577611}"/>
              </a:ext>
            </a:extLst>
          </p:cNvPr>
          <p:cNvSpPr>
            <a:spLocks noGrp="1"/>
          </p:cNvSpPr>
          <p:nvPr>
            <p:ph idx="1"/>
          </p:nvPr>
        </p:nvSpPr>
        <p:spPr>
          <a:xfrm>
            <a:off x="1010728" y="1399979"/>
            <a:ext cx="10997241" cy="5363129"/>
          </a:xfrm>
        </p:spPr>
        <p:txBody>
          <a:bodyPr>
            <a:normAutofit/>
          </a:bodyPr>
          <a:lstStyle/>
          <a:p>
            <a:pPr marL="0" indent="0">
              <a:buNone/>
            </a:pPr>
            <a:r>
              <a:rPr lang="en-US" dirty="0"/>
              <a:t>To measure the strength of ICT development, deployment, usages- there are various standard indexes are used using various relevant parameters. 5 such indexes for your information. This indexes will help you to understand the current level of ICT development and deployment in Bangladesh.</a:t>
            </a:r>
          </a:p>
          <a:p>
            <a:pPr marL="0" indent="0">
              <a:buNone/>
            </a:pPr>
            <a:endParaRPr lang="en-US" sz="1800" dirty="0"/>
          </a:p>
          <a:p>
            <a:pPr lvl="1"/>
            <a:r>
              <a:rPr lang="en-US" sz="3200" b="1" dirty="0"/>
              <a:t>Networked Readiness Index (NRI)</a:t>
            </a:r>
          </a:p>
          <a:p>
            <a:pPr lvl="1"/>
            <a:r>
              <a:rPr lang="en-US" sz="3200" b="1" dirty="0"/>
              <a:t>ICT Development Index (IDI)</a:t>
            </a:r>
          </a:p>
          <a:p>
            <a:pPr lvl="1"/>
            <a:r>
              <a:rPr lang="en-US" sz="3200" b="1" dirty="0"/>
              <a:t>E-Government Development Index (EGDI)</a:t>
            </a:r>
          </a:p>
          <a:p>
            <a:pPr lvl="1"/>
            <a:r>
              <a:rPr lang="en-US" sz="3200" b="1" dirty="0"/>
              <a:t>Global Cybersecurity Index (GCI)</a:t>
            </a:r>
          </a:p>
          <a:p>
            <a:pPr lvl="1"/>
            <a:r>
              <a:rPr lang="en-US" sz="3200" b="1" dirty="0"/>
              <a:t>National Cyber Security Index (NCSI)</a:t>
            </a:r>
          </a:p>
        </p:txBody>
      </p:sp>
    </p:spTree>
    <p:extLst>
      <p:ext uri="{BB962C8B-B14F-4D97-AF65-F5344CB8AC3E}">
        <p14:creationId xmlns:p14="http://schemas.microsoft.com/office/powerpoint/2010/main" val="196247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54D6-AD5C-4C58-8C38-8F382FDDCDDB}"/>
              </a:ext>
            </a:extLst>
          </p:cNvPr>
          <p:cNvSpPr>
            <a:spLocks noGrp="1"/>
          </p:cNvSpPr>
          <p:nvPr>
            <p:ph type="title"/>
          </p:nvPr>
        </p:nvSpPr>
        <p:spPr>
          <a:xfrm>
            <a:off x="1676400" y="529026"/>
            <a:ext cx="10515600" cy="635089"/>
          </a:xfrm>
        </p:spPr>
        <p:txBody>
          <a:bodyPr>
            <a:normAutofit fontScale="90000"/>
          </a:bodyPr>
          <a:lstStyle/>
          <a:p>
            <a:r>
              <a:rPr lang="en-US" b="1" dirty="0"/>
              <a:t>Networked Readiness Index (NRI)</a:t>
            </a:r>
            <a:br>
              <a:rPr lang="en-US" b="1" dirty="0"/>
            </a:br>
            <a:endParaRPr lang="en-US" dirty="0"/>
          </a:p>
        </p:txBody>
      </p:sp>
      <p:sp>
        <p:nvSpPr>
          <p:cNvPr id="3" name="Content Placeholder 2">
            <a:extLst>
              <a:ext uri="{FF2B5EF4-FFF2-40B4-BE49-F238E27FC236}">
                <a16:creationId xmlns:a16="http://schemas.microsoft.com/office/drawing/2014/main" id="{F9D41ACC-05A2-4A33-8B74-12F10747DC8B}"/>
              </a:ext>
            </a:extLst>
          </p:cNvPr>
          <p:cNvSpPr>
            <a:spLocks noGrp="1"/>
          </p:cNvSpPr>
          <p:nvPr>
            <p:ph idx="1"/>
          </p:nvPr>
        </p:nvSpPr>
        <p:spPr>
          <a:xfrm>
            <a:off x="1519687" y="1460364"/>
            <a:ext cx="9289211" cy="5319997"/>
          </a:xfrm>
        </p:spPr>
        <p:txBody>
          <a:bodyPr>
            <a:normAutofit/>
          </a:bodyPr>
          <a:lstStyle/>
          <a:p>
            <a:pPr algn="just"/>
            <a:r>
              <a:rPr lang="en-US" dirty="0"/>
              <a:t>It is introduced by World Economic Forum (WEF). </a:t>
            </a:r>
          </a:p>
          <a:p>
            <a:pPr algn="just"/>
            <a:r>
              <a:rPr lang="en-US" dirty="0"/>
              <a:t>The WEF assesses the impact of ICT on the competitiveness of the nations of the world. The 3 components of NRI are :</a:t>
            </a:r>
          </a:p>
          <a:p>
            <a:pPr marL="0" indent="0" algn="just">
              <a:buNone/>
            </a:pPr>
            <a:endParaRPr lang="en-US" sz="1050" dirty="0"/>
          </a:p>
          <a:p>
            <a:pPr marL="854075" lvl="1" indent="-396875" algn="just">
              <a:buNone/>
            </a:pPr>
            <a:r>
              <a:rPr lang="en-US" dirty="0"/>
              <a:t> </a:t>
            </a:r>
            <a:r>
              <a:rPr lang="en-US" dirty="0" err="1"/>
              <a:t>i</a:t>
            </a:r>
            <a:r>
              <a:rPr lang="en-US" dirty="0"/>
              <a:t>) </a:t>
            </a:r>
            <a:r>
              <a:rPr lang="en-US" b="1" dirty="0">
                <a:solidFill>
                  <a:srgbClr val="002060"/>
                </a:solidFill>
              </a:rPr>
              <a:t>Environment for ICT (market, political and regulatory, infrastructural environment), </a:t>
            </a:r>
          </a:p>
          <a:p>
            <a:pPr marL="854075" lvl="1" indent="-396875" algn="just">
              <a:buNone/>
            </a:pPr>
            <a:r>
              <a:rPr lang="en-US" b="1" dirty="0">
                <a:solidFill>
                  <a:srgbClr val="002060"/>
                </a:solidFill>
              </a:rPr>
              <a:t>ii) The Stakeholders (individuals, businesses and government) to use ICT, and</a:t>
            </a:r>
          </a:p>
          <a:p>
            <a:pPr marL="854075" lvl="1" indent="-396875" algn="just">
              <a:buNone/>
            </a:pPr>
            <a:r>
              <a:rPr lang="en-US" b="1" dirty="0">
                <a:solidFill>
                  <a:srgbClr val="002060"/>
                </a:solidFill>
              </a:rPr>
              <a:t>iii) The usage</a:t>
            </a:r>
            <a:r>
              <a:rPr lang="en-US" dirty="0">
                <a:solidFill>
                  <a:srgbClr val="002060"/>
                </a:solidFill>
              </a:rPr>
              <a:t> </a:t>
            </a:r>
            <a:r>
              <a:rPr lang="en-US" b="1" dirty="0">
                <a:solidFill>
                  <a:srgbClr val="002060"/>
                </a:solidFill>
              </a:rPr>
              <a:t>of ICT</a:t>
            </a:r>
            <a:r>
              <a:rPr lang="en-US" dirty="0">
                <a:solidFill>
                  <a:srgbClr val="002060"/>
                </a:solidFill>
              </a:rPr>
              <a:t>. </a:t>
            </a:r>
          </a:p>
          <a:p>
            <a:pPr marL="854075" lvl="1" indent="-396875" algn="just">
              <a:buNone/>
            </a:pPr>
            <a:endParaRPr lang="en-US" dirty="0">
              <a:solidFill>
                <a:srgbClr val="002060"/>
              </a:solidFill>
            </a:endParaRPr>
          </a:p>
          <a:p>
            <a:pPr marL="0" indent="0" algn="just">
              <a:buNone/>
            </a:pPr>
            <a:r>
              <a:rPr lang="en-US" dirty="0"/>
              <a:t>In 2024, Bangladesh is in </a:t>
            </a:r>
            <a:r>
              <a:rPr lang="en-US" dirty="0" err="1"/>
              <a:t>91th</a:t>
            </a:r>
            <a:r>
              <a:rPr lang="en-US" dirty="0"/>
              <a:t>  position.</a:t>
            </a:r>
          </a:p>
        </p:txBody>
      </p:sp>
    </p:spTree>
    <p:extLst>
      <p:ext uri="{BB962C8B-B14F-4D97-AF65-F5344CB8AC3E}">
        <p14:creationId xmlns:p14="http://schemas.microsoft.com/office/powerpoint/2010/main" val="341633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6581-350C-4AF0-BCC6-9AC514F76107}"/>
              </a:ext>
            </a:extLst>
          </p:cNvPr>
          <p:cNvSpPr>
            <a:spLocks noGrp="1"/>
          </p:cNvSpPr>
          <p:nvPr>
            <p:ph type="title"/>
          </p:nvPr>
        </p:nvSpPr>
        <p:spPr>
          <a:xfrm>
            <a:off x="2592925" y="624110"/>
            <a:ext cx="8911687" cy="471445"/>
          </a:xfrm>
        </p:spPr>
        <p:txBody>
          <a:bodyPr>
            <a:normAutofit fontScale="90000"/>
          </a:bodyPr>
          <a:lstStyle/>
          <a:p>
            <a:r>
              <a:rPr lang="en-US" sz="4900" b="1" dirty="0">
                <a:effectLst/>
                <a:latin typeface="Times New Roman" panose="02020603050405020304" pitchFamily="18" charset="0"/>
                <a:ea typeface="Calibri" panose="020F0502020204030204" pitchFamily="34" charset="0"/>
                <a:cs typeface="Times New Roman" panose="02020603050405020304" pitchFamily="18" charset="0"/>
              </a:rPr>
              <a:t>Course Outcomes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D5FC6A6-9635-4FD5-92F6-B9A586ED77DA}"/>
              </a:ext>
            </a:extLst>
          </p:cNvPr>
          <p:cNvSpPr>
            <a:spLocks noGrp="1"/>
          </p:cNvSpPr>
          <p:nvPr>
            <p:ph idx="1"/>
          </p:nvPr>
        </p:nvSpPr>
        <p:spPr>
          <a:xfrm>
            <a:off x="1638299" y="1662154"/>
            <a:ext cx="9360379" cy="4571735"/>
          </a:xfrm>
        </p:spPr>
        <p:txBody>
          <a:bodyPr>
            <a:normAutofit fontScale="92500" lnSpcReduction="20000"/>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Upon completing the course, the students will be able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Understand the principles of designing secure software architecture, including the use of security patterns and best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define, and integrate security requirements into the software development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Conduct threat modeling to identify, assess, and prioritize potential security risks.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Write secure code, identify common programming vulnerabilities, and conduct code reviews and static code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secure authentication mechanisms and implement proper authorization controls.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Handle sensitive data securely, including the use of encryption and hashing techniques and database security considerations.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common web and mobile application vulnerabilities, write secure code for these applications, and implement security measures like web application firewalls.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Integrate security into the DevOps pipeline and implement continuous integration and continuous deployment (CI/CD) security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Understand how to prepare for and respond to security incidents during development, maintain security during software updates, and implement patch and vulnerability management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Analyze security risks and make informed decisions about security measures and effectively communicate security concepts and recommendations to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2872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1498-F613-47A0-938A-71F7757A5621}"/>
              </a:ext>
            </a:extLst>
          </p:cNvPr>
          <p:cNvSpPr>
            <a:spLocks noGrp="1"/>
          </p:cNvSpPr>
          <p:nvPr>
            <p:ph type="title"/>
          </p:nvPr>
        </p:nvSpPr>
        <p:spPr>
          <a:xfrm>
            <a:off x="1769853" y="667049"/>
            <a:ext cx="10515600" cy="411252"/>
          </a:xfrm>
        </p:spPr>
        <p:txBody>
          <a:bodyPr>
            <a:normAutofit fontScale="90000"/>
          </a:bodyPr>
          <a:lstStyle/>
          <a:p>
            <a:r>
              <a:rPr lang="en-US" b="1" dirty="0"/>
              <a:t>ICT Development Index (IDI)</a:t>
            </a:r>
          </a:p>
        </p:txBody>
      </p:sp>
      <p:sp>
        <p:nvSpPr>
          <p:cNvPr id="3" name="Content Placeholder 2">
            <a:extLst>
              <a:ext uri="{FF2B5EF4-FFF2-40B4-BE49-F238E27FC236}">
                <a16:creationId xmlns:a16="http://schemas.microsoft.com/office/drawing/2014/main" id="{BF691EAE-04DA-49BF-AD89-89B6B68CF3AB}"/>
              </a:ext>
            </a:extLst>
          </p:cNvPr>
          <p:cNvSpPr>
            <a:spLocks noGrp="1"/>
          </p:cNvSpPr>
          <p:nvPr>
            <p:ph idx="1"/>
          </p:nvPr>
        </p:nvSpPr>
        <p:spPr>
          <a:xfrm>
            <a:off x="1226389" y="1546629"/>
            <a:ext cx="10298502" cy="4233070"/>
          </a:xfrm>
        </p:spPr>
        <p:txBody>
          <a:bodyPr>
            <a:normAutofit/>
          </a:bodyPr>
          <a:lstStyle/>
          <a:p>
            <a:r>
              <a:rPr lang="en-US" dirty="0"/>
              <a:t>It is introduced by International Telecommunication Union (ITU). The IDI is a valuable tool for benchmarking the most important indicators for measuring information society or impact of ICT in the society. </a:t>
            </a:r>
          </a:p>
          <a:p>
            <a:r>
              <a:rPr lang="en-US" dirty="0"/>
              <a:t>This index is dependent on eleven indicators, is grouped into 3-major categories: </a:t>
            </a:r>
          </a:p>
          <a:p>
            <a:pPr marL="571500" indent="-571500">
              <a:buAutoNum type="romanLcParenR"/>
            </a:pPr>
            <a:r>
              <a:rPr lang="en-US" b="1" dirty="0">
                <a:solidFill>
                  <a:srgbClr val="00B0F0"/>
                </a:solidFill>
              </a:rPr>
              <a:t>ICT readiness (Infrastructure, access) - reflecting the level of networked infrastructure and access to ICTs, </a:t>
            </a:r>
          </a:p>
          <a:p>
            <a:pPr marL="571500" indent="-571500">
              <a:buAutoNum type="romanLcParenR"/>
            </a:pPr>
            <a:r>
              <a:rPr lang="en-US" b="1" dirty="0">
                <a:solidFill>
                  <a:srgbClr val="00B0F0"/>
                </a:solidFill>
              </a:rPr>
              <a:t> ICT Use (Intensity) - reflecting the level of use of ICTs in the society and </a:t>
            </a:r>
          </a:p>
          <a:p>
            <a:pPr marL="0" indent="0">
              <a:buNone/>
            </a:pPr>
            <a:r>
              <a:rPr lang="en-US" b="1" dirty="0">
                <a:solidFill>
                  <a:srgbClr val="00B0F0"/>
                </a:solidFill>
              </a:rPr>
              <a:t>iii) ICT capability (Skills) - reflecting the results/outcomes of more efficient and effective ICT use. </a:t>
            </a:r>
          </a:p>
          <a:p>
            <a:pPr marL="0" indent="0">
              <a:buNone/>
            </a:pPr>
            <a:r>
              <a:rPr lang="en-US" b="1" dirty="0"/>
              <a:t>In 2023, Bangladesh score is 61.1 </a:t>
            </a:r>
            <a:r>
              <a:rPr lang="en-US" dirty="0"/>
              <a:t>whereas </a:t>
            </a:r>
            <a:r>
              <a:rPr lang="en-US" b="0" i="0" dirty="0">
                <a:solidFill>
                  <a:srgbClr val="101828"/>
                </a:solidFill>
                <a:effectLst/>
                <a:latin typeface="Noto Serif JP"/>
              </a:rPr>
              <a:t>Sri Lanka registering a score of 69.9, Bhutan 76.5, Vietnam 80.6, Maldives 79 and Cambodia 68.5.</a:t>
            </a:r>
            <a:endParaRPr lang="en-US" dirty="0"/>
          </a:p>
        </p:txBody>
      </p:sp>
    </p:spTree>
    <p:extLst>
      <p:ext uri="{BB962C8B-B14F-4D97-AF65-F5344CB8AC3E}">
        <p14:creationId xmlns:p14="http://schemas.microsoft.com/office/powerpoint/2010/main" val="166661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F5CF-7C7E-45E7-AB57-0AEA21231CAF}"/>
              </a:ext>
            </a:extLst>
          </p:cNvPr>
          <p:cNvSpPr>
            <a:spLocks noGrp="1"/>
          </p:cNvSpPr>
          <p:nvPr>
            <p:ph type="title"/>
          </p:nvPr>
        </p:nvSpPr>
        <p:spPr>
          <a:xfrm>
            <a:off x="1676400" y="639762"/>
            <a:ext cx="9995140" cy="670045"/>
          </a:xfrm>
        </p:spPr>
        <p:txBody>
          <a:bodyPr>
            <a:normAutofit/>
          </a:bodyPr>
          <a:lstStyle/>
          <a:p>
            <a:r>
              <a:rPr lang="en-US" b="1" dirty="0"/>
              <a:t>E-Government Development Index (EGDI)</a:t>
            </a:r>
          </a:p>
        </p:txBody>
      </p:sp>
      <p:sp>
        <p:nvSpPr>
          <p:cNvPr id="3" name="Content Placeholder 2">
            <a:extLst>
              <a:ext uri="{FF2B5EF4-FFF2-40B4-BE49-F238E27FC236}">
                <a16:creationId xmlns:a16="http://schemas.microsoft.com/office/drawing/2014/main" id="{3EF3DEB2-E550-4FDE-9B7D-EE683C649329}"/>
              </a:ext>
            </a:extLst>
          </p:cNvPr>
          <p:cNvSpPr>
            <a:spLocks noGrp="1"/>
          </p:cNvSpPr>
          <p:nvPr>
            <p:ph idx="1"/>
          </p:nvPr>
        </p:nvSpPr>
        <p:spPr>
          <a:xfrm>
            <a:off x="1666336" y="1719294"/>
            <a:ext cx="9289212" cy="4163921"/>
          </a:xfrm>
        </p:spPr>
        <p:txBody>
          <a:bodyPr>
            <a:normAutofit/>
          </a:bodyPr>
          <a:lstStyle/>
          <a:p>
            <a:r>
              <a:rPr lang="en-US" dirty="0"/>
              <a:t>It is introduced by United Nations. The EGDI evaluates the impact of ICT on the political economy of a country. </a:t>
            </a:r>
          </a:p>
          <a:p>
            <a:r>
              <a:rPr lang="en-US" dirty="0"/>
              <a:t>This index focuses on how the governments use ICT to deliver services to the people and opportunities for citizens to participate in decision making process. </a:t>
            </a:r>
          </a:p>
          <a:p>
            <a:r>
              <a:rPr lang="en-US" dirty="0"/>
              <a:t>The EGDI consists of 3-components: </a:t>
            </a:r>
          </a:p>
          <a:p>
            <a:pPr marL="0" indent="0">
              <a:buNone/>
            </a:pPr>
            <a:r>
              <a:rPr lang="en-US" dirty="0"/>
              <a:t>	</a:t>
            </a:r>
            <a:r>
              <a:rPr lang="en-US" b="1" dirty="0" err="1">
                <a:solidFill>
                  <a:srgbClr val="00B0F0"/>
                </a:solidFill>
              </a:rPr>
              <a:t>i</a:t>
            </a:r>
            <a:r>
              <a:rPr lang="en-US" b="1" dirty="0">
                <a:solidFill>
                  <a:srgbClr val="00B0F0"/>
                </a:solidFill>
              </a:rPr>
              <a:t>) Online service, </a:t>
            </a:r>
          </a:p>
          <a:p>
            <a:pPr marL="0" indent="0">
              <a:buNone/>
            </a:pPr>
            <a:r>
              <a:rPr lang="en-US" b="1" dirty="0">
                <a:solidFill>
                  <a:srgbClr val="00B0F0"/>
                </a:solidFill>
              </a:rPr>
              <a:t>	ii)Technological infrastructure and</a:t>
            </a:r>
          </a:p>
          <a:p>
            <a:pPr marL="0" indent="0">
              <a:buNone/>
            </a:pPr>
            <a:r>
              <a:rPr lang="en-US" b="1" dirty="0">
                <a:solidFill>
                  <a:srgbClr val="00B0F0"/>
                </a:solidFill>
              </a:rPr>
              <a:t> 	iii) Human capital. </a:t>
            </a:r>
          </a:p>
          <a:p>
            <a:pPr marL="0" indent="0">
              <a:buNone/>
            </a:pPr>
            <a:r>
              <a:rPr lang="en-US" dirty="0"/>
              <a:t>In 2024, Bangladesh is 111th position).</a:t>
            </a:r>
          </a:p>
        </p:txBody>
      </p:sp>
    </p:spTree>
    <p:extLst>
      <p:ext uri="{BB962C8B-B14F-4D97-AF65-F5344CB8AC3E}">
        <p14:creationId xmlns:p14="http://schemas.microsoft.com/office/powerpoint/2010/main" val="78453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01C5-9D3A-47C9-91F9-AB26560B6930}"/>
              </a:ext>
            </a:extLst>
          </p:cNvPr>
          <p:cNvSpPr>
            <a:spLocks noGrp="1"/>
          </p:cNvSpPr>
          <p:nvPr>
            <p:ph type="title"/>
          </p:nvPr>
        </p:nvSpPr>
        <p:spPr>
          <a:xfrm>
            <a:off x="1676400" y="658425"/>
            <a:ext cx="10515600" cy="695924"/>
          </a:xfrm>
        </p:spPr>
        <p:txBody>
          <a:bodyPr/>
          <a:lstStyle/>
          <a:p>
            <a:r>
              <a:rPr lang="en-US" b="1" dirty="0"/>
              <a:t>Global Cybersecurity Index (GCI)</a:t>
            </a:r>
          </a:p>
        </p:txBody>
      </p:sp>
      <p:sp>
        <p:nvSpPr>
          <p:cNvPr id="3" name="Content Placeholder 2">
            <a:extLst>
              <a:ext uri="{FF2B5EF4-FFF2-40B4-BE49-F238E27FC236}">
                <a16:creationId xmlns:a16="http://schemas.microsoft.com/office/drawing/2014/main" id="{B8E4DE01-1A79-45BC-AEC4-3AC63C0309C1}"/>
              </a:ext>
            </a:extLst>
          </p:cNvPr>
          <p:cNvSpPr>
            <a:spLocks noGrp="1"/>
          </p:cNvSpPr>
          <p:nvPr>
            <p:ph idx="1"/>
          </p:nvPr>
        </p:nvSpPr>
        <p:spPr>
          <a:xfrm>
            <a:off x="1424796" y="1635844"/>
            <a:ext cx="9780917" cy="4351338"/>
          </a:xfrm>
        </p:spPr>
        <p:txBody>
          <a:bodyPr>
            <a:normAutofit/>
          </a:bodyPr>
          <a:lstStyle/>
          <a:p>
            <a:r>
              <a:rPr lang="en-US" dirty="0"/>
              <a:t>It is introduced by ITU. The GCI results show overall improvement and strengthening of all 5 pillars of the cybersecurity agenda: </a:t>
            </a:r>
          </a:p>
          <a:p>
            <a:pPr marL="457200" lvl="1" indent="0">
              <a:buNone/>
            </a:pPr>
            <a:r>
              <a:rPr lang="en-US" sz="2800" b="1" dirty="0" err="1">
                <a:solidFill>
                  <a:srgbClr val="00B0F0"/>
                </a:solidFill>
              </a:rPr>
              <a:t>i</a:t>
            </a:r>
            <a:r>
              <a:rPr lang="en-US" sz="2800" b="1" dirty="0">
                <a:solidFill>
                  <a:srgbClr val="00B0F0"/>
                </a:solidFill>
              </a:rPr>
              <a:t>) Legal measures, </a:t>
            </a:r>
          </a:p>
          <a:p>
            <a:pPr marL="457200" lvl="1" indent="0">
              <a:buNone/>
            </a:pPr>
            <a:r>
              <a:rPr lang="en-US" sz="2800" b="1" dirty="0">
                <a:solidFill>
                  <a:srgbClr val="00B0F0"/>
                </a:solidFill>
              </a:rPr>
              <a:t>ii) Technical measures,</a:t>
            </a:r>
          </a:p>
          <a:p>
            <a:pPr marL="457200" lvl="1" indent="0">
              <a:buNone/>
            </a:pPr>
            <a:r>
              <a:rPr lang="en-US" sz="2800" b="1" dirty="0">
                <a:solidFill>
                  <a:srgbClr val="00B0F0"/>
                </a:solidFill>
              </a:rPr>
              <a:t>iii) Organizational measures, </a:t>
            </a:r>
          </a:p>
          <a:p>
            <a:pPr marL="457200" lvl="1" indent="0">
              <a:buNone/>
            </a:pPr>
            <a:r>
              <a:rPr lang="en-US" sz="2800" b="1" dirty="0">
                <a:solidFill>
                  <a:srgbClr val="00B0F0"/>
                </a:solidFill>
              </a:rPr>
              <a:t>iv) Capacity development measures, and</a:t>
            </a:r>
          </a:p>
          <a:p>
            <a:pPr marL="457200" lvl="1" indent="0">
              <a:buNone/>
            </a:pPr>
            <a:r>
              <a:rPr lang="en-US" sz="2800" b="1" dirty="0">
                <a:solidFill>
                  <a:srgbClr val="00B0F0"/>
                </a:solidFill>
              </a:rPr>
              <a:t>v) Cooperation measures.</a:t>
            </a:r>
          </a:p>
          <a:p>
            <a:pPr marL="0" indent="0">
              <a:buNone/>
            </a:pPr>
            <a:r>
              <a:rPr lang="en-US" dirty="0"/>
              <a:t> In 2024, Bangladesh is </a:t>
            </a:r>
            <a:r>
              <a:rPr lang="en-US" dirty="0" err="1"/>
              <a:t>53th</a:t>
            </a:r>
            <a:r>
              <a:rPr lang="en-US" dirty="0"/>
              <a:t> position).</a:t>
            </a:r>
          </a:p>
        </p:txBody>
      </p:sp>
    </p:spTree>
    <p:extLst>
      <p:ext uri="{BB962C8B-B14F-4D97-AF65-F5344CB8AC3E}">
        <p14:creationId xmlns:p14="http://schemas.microsoft.com/office/powerpoint/2010/main" val="4651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6AB0-C0BD-4454-A9FE-67D2DE764B13}"/>
              </a:ext>
            </a:extLst>
          </p:cNvPr>
          <p:cNvSpPr>
            <a:spLocks noGrp="1"/>
          </p:cNvSpPr>
          <p:nvPr>
            <p:ph type="title"/>
          </p:nvPr>
        </p:nvSpPr>
        <p:spPr>
          <a:xfrm>
            <a:off x="1676400" y="520401"/>
            <a:ext cx="9322279" cy="920211"/>
          </a:xfrm>
        </p:spPr>
        <p:txBody>
          <a:bodyPr/>
          <a:lstStyle/>
          <a:p>
            <a:r>
              <a:rPr lang="en-US" b="1" dirty="0"/>
              <a:t>National Cyber Security Index (NCSI)</a:t>
            </a:r>
          </a:p>
        </p:txBody>
      </p:sp>
      <p:sp>
        <p:nvSpPr>
          <p:cNvPr id="3" name="Content Placeholder 2">
            <a:extLst>
              <a:ext uri="{FF2B5EF4-FFF2-40B4-BE49-F238E27FC236}">
                <a16:creationId xmlns:a16="http://schemas.microsoft.com/office/drawing/2014/main" id="{B00B42AF-D4D8-424A-8C8F-6CC2F83429A2}"/>
              </a:ext>
            </a:extLst>
          </p:cNvPr>
          <p:cNvSpPr>
            <a:spLocks noGrp="1"/>
          </p:cNvSpPr>
          <p:nvPr>
            <p:ph idx="1"/>
          </p:nvPr>
        </p:nvSpPr>
        <p:spPr>
          <a:xfrm>
            <a:off x="838200" y="1661724"/>
            <a:ext cx="10515600" cy="4351338"/>
          </a:xfrm>
        </p:spPr>
        <p:txBody>
          <a:bodyPr>
            <a:normAutofit fontScale="85000" lnSpcReduction="20000"/>
          </a:bodyPr>
          <a:lstStyle/>
          <a:p>
            <a:r>
              <a:rPr lang="en-US" dirty="0"/>
              <a:t>It is introduced by NCSI Project Team (e-Governance Academy Foundation), Estonia. The NCSI measures the preparedness of countries to prevent cyber threats and manage cyber incidents. </a:t>
            </a:r>
          </a:p>
          <a:p>
            <a:r>
              <a:rPr lang="en-US" dirty="0"/>
              <a:t>The NCSI is also a database with publicly available evidence materials and a tool for national cyber security capacity building. </a:t>
            </a:r>
          </a:p>
          <a:p>
            <a:r>
              <a:rPr lang="en-US" dirty="0"/>
              <a:t>The NCSI focuses on 4-measurable aspects of cyber security : </a:t>
            </a:r>
          </a:p>
          <a:p>
            <a:pPr marL="0" indent="0">
              <a:buNone/>
            </a:pPr>
            <a:endParaRPr lang="en-US" sz="1400" dirty="0"/>
          </a:p>
          <a:p>
            <a:pPr marL="457200" lvl="1" indent="0">
              <a:buNone/>
            </a:pPr>
            <a:r>
              <a:rPr lang="en-US" dirty="0" err="1"/>
              <a:t>i</a:t>
            </a:r>
            <a:r>
              <a:rPr lang="en-US" sz="2600" b="1" dirty="0">
                <a:solidFill>
                  <a:srgbClr val="00B0F0"/>
                </a:solidFill>
              </a:rPr>
              <a:t>) Legislation in force – Legal acts, regulations, orders, etc., </a:t>
            </a:r>
          </a:p>
          <a:p>
            <a:pPr marL="457200" lvl="1" indent="0">
              <a:buNone/>
            </a:pPr>
            <a:r>
              <a:rPr lang="en-US" sz="2600" b="1" dirty="0">
                <a:solidFill>
                  <a:srgbClr val="00B0F0"/>
                </a:solidFill>
              </a:rPr>
              <a:t>ii) Established units – Existing organizations, departments, etc., </a:t>
            </a:r>
          </a:p>
          <a:p>
            <a:pPr marL="457200" lvl="1" indent="0">
              <a:buNone/>
            </a:pPr>
            <a:r>
              <a:rPr lang="en-US" sz="2600" b="1" dirty="0">
                <a:solidFill>
                  <a:srgbClr val="00B0F0"/>
                </a:solidFill>
              </a:rPr>
              <a:t>iii) Cooperation formats – Committees, working groups, etc. and, </a:t>
            </a:r>
          </a:p>
          <a:p>
            <a:pPr marL="457200" lvl="1" indent="0">
              <a:buNone/>
            </a:pPr>
            <a:r>
              <a:rPr lang="en-US" sz="2600" b="1" dirty="0">
                <a:solidFill>
                  <a:srgbClr val="00B0F0"/>
                </a:solidFill>
              </a:rPr>
              <a:t>iv) Outcomes – Policies, exercises, technologies, websites, programs, etc.</a:t>
            </a:r>
          </a:p>
          <a:p>
            <a:pPr marL="0" indent="0">
              <a:buNone/>
            </a:pPr>
            <a:endParaRPr lang="en-US" sz="2600" dirty="0"/>
          </a:p>
          <a:p>
            <a:pPr marL="0" indent="0">
              <a:buNone/>
            </a:pPr>
            <a:r>
              <a:rPr lang="en-US" sz="2600" dirty="0"/>
              <a:t> In 2024, Bangladesh s is 36th position.</a:t>
            </a:r>
          </a:p>
        </p:txBody>
      </p:sp>
    </p:spTree>
    <p:extLst>
      <p:ext uri="{BB962C8B-B14F-4D97-AF65-F5344CB8AC3E}">
        <p14:creationId xmlns:p14="http://schemas.microsoft.com/office/powerpoint/2010/main" val="3970306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39821-A26E-4B23-AE3D-457691A62E72}"/>
              </a:ext>
            </a:extLst>
          </p:cNvPr>
          <p:cNvSpPr>
            <a:spLocks noGrp="1"/>
          </p:cNvSpPr>
          <p:nvPr>
            <p:ph idx="1"/>
          </p:nvPr>
        </p:nvSpPr>
        <p:spPr>
          <a:xfrm>
            <a:off x="1268082" y="1374475"/>
            <a:ext cx="10227903" cy="3777622"/>
          </a:xfrm>
        </p:spPr>
        <p:txBody>
          <a:bodyPr/>
          <a:lstStyle/>
          <a:p>
            <a:pPr marL="0" indent="0">
              <a:buNone/>
            </a:pPr>
            <a:endParaRPr lang="en-US" dirty="0"/>
          </a:p>
          <a:p>
            <a:pPr marL="0" indent="0">
              <a:buNone/>
            </a:pPr>
            <a:endParaRPr lang="en-US" dirty="0"/>
          </a:p>
          <a:p>
            <a:pPr marL="0" indent="0">
              <a:buNone/>
            </a:pPr>
            <a:r>
              <a:rPr lang="en-US" sz="4400" b="1" dirty="0"/>
              <a:t>Various Dimensions of Cybersecurity</a:t>
            </a:r>
          </a:p>
        </p:txBody>
      </p:sp>
    </p:spTree>
    <p:extLst>
      <p:ext uri="{BB962C8B-B14F-4D97-AF65-F5344CB8AC3E}">
        <p14:creationId xmlns:p14="http://schemas.microsoft.com/office/powerpoint/2010/main" val="488374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4295-4EA4-4566-9C4A-F590F869318D}"/>
              </a:ext>
            </a:extLst>
          </p:cNvPr>
          <p:cNvSpPr>
            <a:spLocks noGrp="1"/>
          </p:cNvSpPr>
          <p:nvPr>
            <p:ph type="title"/>
          </p:nvPr>
        </p:nvSpPr>
        <p:spPr/>
        <p:txBody>
          <a:bodyPr/>
          <a:lstStyle/>
          <a:p>
            <a:r>
              <a:rPr lang="en-US" b="0" i="0" dirty="0">
                <a:solidFill>
                  <a:srgbClr val="444444"/>
                </a:solidFill>
                <a:effectLst/>
                <a:latin typeface="Muli"/>
              </a:rPr>
              <a:t>Assessing National Cybersecurity Capacity</a:t>
            </a:r>
            <a:br>
              <a:rPr lang="en-US" b="0" i="0" dirty="0">
                <a:solidFill>
                  <a:srgbClr val="444444"/>
                </a:solidFill>
                <a:effectLst/>
                <a:latin typeface="Muli"/>
              </a:rPr>
            </a:br>
            <a:endParaRPr lang="en-US" dirty="0"/>
          </a:p>
        </p:txBody>
      </p:sp>
      <p:sp>
        <p:nvSpPr>
          <p:cNvPr id="3" name="Content Placeholder 2">
            <a:extLst>
              <a:ext uri="{FF2B5EF4-FFF2-40B4-BE49-F238E27FC236}">
                <a16:creationId xmlns:a16="http://schemas.microsoft.com/office/drawing/2014/main" id="{EEAD9E27-B7CC-4414-B099-E8A4CDBBBC41}"/>
              </a:ext>
            </a:extLst>
          </p:cNvPr>
          <p:cNvSpPr>
            <a:spLocks noGrp="1"/>
          </p:cNvSpPr>
          <p:nvPr>
            <p:ph idx="1"/>
          </p:nvPr>
        </p:nvSpPr>
        <p:spPr>
          <a:xfrm>
            <a:off x="2132012" y="1728159"/>
            <a:ext cx="9246230" cy="4439728"/>
          </a:xfrm>
        </p:spPr>
        <p:txBody>
          <a:bodyPr/>
          <a:lstStyle/>
          <a:p>
            <a:pPr marL="0" indent="0" algn="l">
              <a:buNone/>
            </a:pPr>
            <a:r>
              <a:rPr lang="en-US" b="0" i="0" dirty="0">
                <a:solidFill>
                  <a:srgbClr val="444444"/>
                </a:solidFill>
                <a:effectLst/>
                <a:latin typeface="Libre Franklin" pitchFamily="2" charset="0"/>
              </a:rPr>
              <a:t>The Capacity Maturity Model (CMM) considers cybersecurity to comprise five Dimensions which, together, constitute the breadth of national capacity that a country requires to be effective in delivering cybersecurity:</a:t>
            </a:r>
          </a:p>
          <a:p>
            <a:pPr lvl="1">
              <a:buFont typeface="+mj-lt"/>
              <a:buAutoNum type="arabicPeriod"/>
            </a:pPr>
            <a:r>
              <a:rPr lang="en-US" sz="2200" b="1" dirty="0">
                <a:solidFill>
                  <a:schemeClr val="tx1"/>
                </a:solidFill>
                <a:latin typeface="Libre Franklin" pitchFamily="2" charset="0"/>
              </a:rPr>
              <a:t>Developing</a:t>
            </a:r>
            <a:r>
              <a:rPr lang="en-US" sz="2200" dirty="0">
                <a:solidFill>
                  <a:schemeClr val="tx1"/>
                </a:solidFill>
                <a:latin typeface="Libre Franklin" pitchFamily="2" charset="0"/>
              </a:rPr>
              <a:t> cybersecurity policy and strategy,</a:t>
            </a:r>
            <a:endParaRPr lang="en-US" sz="2200" b="0" i="0" dirty="0">
              <a:solidFill>
                <a:schemeClr val="tx1"/>
              </a:solidFill>
              <a:effectLst/>
              <a:latin typeface="Libre Franklin" pitchFamily="2" charset="0"/>
            </a:endParaRPr>
          </a:p>
          <a:p>
            <a:pPr lvl="1">
              <a:buFont typeface="+mj-lt"/>
              <a:buAutoNum type="arabicPeriod"/>
            </a:pPr>
            <a:r>
              <a:rPr lang="en-US" sz="2200" b="1" dirty="0">
                <a:solidFill>
                  <a:schemeClr val="tx1"/>
                </a:solidFill>
                <a:latin typeface="Libre Franklin" pitchFamily="2" charset="0"/>
              </a:rPr>
              <a:t>Encouraging </a:t>
            </a:r>
            <a:r>
              <a:rPr lang="en-US" sz="2200" dirty="0">
                <a:solidFill>
                  <a:schemeClr val="tx1"/>
                </a:solidFill>
                <a:latin typeface="Libre Franklin" pitchFamily="2" charset="0"/>
              </a:rPr>
              <a:t>responsible cybersecurity culture within society</a:t>
            </a:r>
            <a:r>
              <a:rPr lang="en-US" sz="2200" b="0" i="0" dirty="0">
                <a:solidFill>
                  <a:schemeClr val="tx1"/>
                </a:solidFill>
                <a:effectLst/>
                <a:latin typeface="Libre Franklin" pitchFamily="2" charset="0"/>
              </a:rPr>
              <a:t>;</a:t>
            </a:r>
          </a:p>
          <a:p>
            <a:pPr lvl="1">
              <a:buFont typeface="+mj-lt"/>
              <a:buAutoNum type="arabicPeriod"/>
            </a:pPr>
            <a:r>
              <a:rPr lang="en-US" sz="2200" b="1" dirty="0">
                <a:solidFill>
                  <a:schemeClr val="tx1"/>
                </a:solidFill>
                <a:latin typeface="Libre Franklin" pitchFamily="2" charset="0"/>
              </a:rPr>
              <a:t>Building </a:t>
            </a:r>
            <a:r>
              <a:rPr lang="en-US" sz="2200" dirty="0">
                <a:solidFill>
                  <a:schemeClr val="tx1"/>
                </a:solidFill>
                <a:latin typeface="Libre Franklin" pitchFamily="2" charset="0"/>
              </a:rPr>
              <a:t>cybersecurity knowledge and capabilities</a:t>
            </a:r>
            <a:r>
              <a:rPr lang="en-US" sz="2200" b="0" i="0" dirty="0">
                <a:solidFill>
                  <a:schemeClr val="tx1"/>
                </a:solidFill>
                <a:effectLst/>
                <a:latin typeface="Libre Franklin" pitchFamily="2" charset="0"/>
              </a:rPr>
              <a:t>;</a:t>
            </a:r>
          </a:p>
          <a:p>
            <a:pPr lvl="1">
              <a:buFont typeface="+mj-lt"/>
              <a:buAutoNum type="arabicPeriod"/>
            </a:pPr>
            <a:r>
              <a:rPr lang="en-US" sz="2200" b="1" dirty="0">
                <a:solidFill>
                  <a:schemeClr val="tx1"/>
                </a:solidFill>
                <a:latin typeface="Libre Franklin" pitchFamily="2" charset="0"/>
              </a:rPr>
              <a:t>Creating effective </a:t>
            </a:r>
            <a:r>
              <a:rPr lang="en-US" sz="2200" dirty="0">
                <a:solidFill>
                  <a:schemeClr val="tx1"/>
                </a:solidFill>
                <a:latin typeface="Libre Franklin" pitchFamily="2" charset="0"/>
              </a:rPr>
              <a:t>legal and regulatory frameworks</a:t>
            </a:r>
            <a:r>
              <a:rPr lang="en-US" sz="2200" b="0" i="0" dirty="0">
                <a:solidFill>
                  <a:schemeClr val="tx1"/>
                </a:solidFill>
                <a:effectLst/>
                <a:latin typeface="Libre Franklin" pitchFamily="2" charset="0"/>
              </a:rPr>
              <a:t>; and</a:t>
            </a:r>
          </a:p>
          <a:p>
            <a:pPr lvl="1">
              <a:buFont typeface="+mj-lt"/>
              <a:buAutoNum type="arabicPeriod"/>
            </a:pPr>
            <a:r>
              <a:rPr lang="en-US" sz="2200" b="1" i="0" u="sng" dirty="0">
                <a:solidFill>
                  <a:schemeClr val="tx1"/>
                </a:solidFill>
                <a:effectLst/>
                <a:latin typeface="Libre Franklin" pitchFamily="2" charset="0"/>
                <a:hlinkClick r:id="rId2">
                  <a:extLst>
                    <a:ext uri="{A12FA001-AC4F-418D-AE19-62706E023703}">
                      <ahyp:hlinkClr xmlns:ahyp="http://schemas.microsoft.com/office/drawing/2018/hyperlinkcolor" val="tx"/>
                    </a:ext>
                  </a:extLst>
                </a:hlinkClick>
              </a:rPr>
              <a:t>Controlling risks through </a:t>
            </a:r>
            <a:r>
              <a:rPr lang="en-US" sz="2200" b="0" i="0" u="sng" dirty="0">
                <a:solidFill>
                  <a:schemeClr val="tx1"/>
                </a:solidFill>
                <a:effectLst/>
                <a:latin typeface="Libre Franklin" pitchFamily="2" charset="0"/>
                <a:hlinkClick r:id="rId2">
                  <a:extLst>
                    <a:ext uri="{A12FA001-AC4F-418D-AE19-62706E023703}">
                      <ahyp:hlinkClr xmlns:ahyp="http://schemas.microsoft.com/office/drawing/2018/hyperlinkcolor" val="tx"/>
                    </a:ext>
                  </a:extLst>
                </a:hlinkClick>
              </a:rPr>
              <a:t>standards and technologies.</a:t>
            </a:r>
            <a:endParaRPr lang="en-US" sz="2200" b="0" i="0" u="sng" dirty="0">
              <a:solidFill>
                <a:schemeClr val="tx1"/>
              </a:solidFill>
              <a:effectLst/>
              <a:latin typeface="Libre Franklin" pitchFamily="2" charset="0"/>
            </a:endParaRPr>
          </a:p>
          <a:p>
            <a:pPr marL="457200" lvl="1" indent="0">
              <a:buNone/>
            </a:pPr>
            <a:endParaRPr lang="en-US" sz="2200" b="0" i="0" dirty="0">
              <a:solidFill>
                <a:schemeClr val="tx1"/>
              </a:solidFill>
              <a:effectLst/>
              <a:latin typeface="Libre Franklin" pitchFamily="2" charset="0"/>
            </a:endParaRPr>
          </a:p>
          <a:p>
            <a:pPr algn="l">
              <a:buFont typeface="+mj-lt"/>
              <a:buAutoNum type="arabicPeriod"/>
            </a:pPr>
            <a:endParaRPr lang="en-US" dirty="0">
              <a:solidFill>
                <a:schemeClr val="tx1"/>
              </a:solidFill>
              <a:latin typeface="Libre Franklin" pitchFamily="2" charset="0"/>
            </a:endParaRPr>
          </a:p>
          <a:p>
            <a:pPr algn="l">
              <a:buFont typeface="+mj-lt"/>
              <a:buAutoNum type="arabicPeriod"/>
            </a:pPr>
            <a:endParaRPr lang="en-US" b="0" i="0" dirty="0">
              <a:solidFill>
                <a:schemeClr val="tx1"/>
              </a:solidFill>
              <a:effectLst/>
              <a:latin typeface="Libre Franklin" pitchFamily="2" charset="0"/>
            </a:endParaRPr>
          </a:p>
          <a:p>
            <a:endParaRPr lang="en-US" dirty="0"/>
          </a:p>
        </p:txBody>
      </p:sp>
    </p:spTree>
    <p:extLst>
      <p:ext uri="{BB962C8B-B14F-4D97-AF65-F5344CB8AC3E}">
        <p14:creationId xmlns:p14="http://schemas.microsoft.com/office/powerpoint/2010/main" val="312944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163E-B29F-4615-9903-E37F52291E31}"/>
              </a:ext>
            </a:extLst>
          </p:cNvPr>
          <p:cNvSpPr>
            <a:spLocks noGrp="1"/>
          </p:cNvSpPr>
          <p:nvPr>
            <p:ph type="title"/>
          </p:nvPr>
        </p:nvSpPr>
        <p:spPr>
          <a:xfrm>
            <a:off x="2152978" y="253174"/>
            <a:ext cx="8911687" cy="1280890"/>
          </a:xfrm>
        </p:spPr>
        <p:txBody>
          <a:bodyPr/>
          <a:lstStyle/>
          <a:p>
            <a:r>
              <a:rPr lang="en-US" dirty="0"/>
              <a:t>Dimensions of cybersecurity: </a:t>
            </a:r>
            <a:r>
              <a:rPr lang="en-US" dirty="0" err="1"/>
              <a:t>Capcity</a:t>
            </a:r>
            <a:r>
              <a:rPr lang="en-US" dirty="0"/>
              <a:t> maturity Model (CMM)</a:t>
            </a:r>
          </a:p>
        </p:txBody>
      </p:sp>
      <p:pic>
        <p:nvPicPr>
          <p:cNvPr id="5" name="Content Placeholder 4">
            <a:extLst>
              <a:ext uri="{FF2B5EF4-FFF2-40B4-BE49-F238E27FC236}">
                <a16:creationId xmlns:a16="http://schemas.microsoft.com/office/drawing/2014/main" id="{1C63A2EA-B7FF-4BB5-B505-93EF12E63879}"/>
              </a:ext>
            </a:extLst>
          </p:cNvPr>
          <p:cNvPicPr>
            <a:picLocks noGrp="1" noChangeAspect="1"/>
          </p:cNvPicPr>
          <p:nvPr>
            <p:ph idx="1"/>
          </p:nvPr>
        </p:nvPicPr>
        <p:blipFill>
          <a:blip r:embed="rId2"/>
          <a:stretch>
            <a:fillRect/>
          </a:stretch>
        </p:blipFill>
        <p:spPr>
          <a:xfrm>
            <a:off x="3249747" y="1989527"/>
            <a:ext cx="6161671" cy="4351338"/>
          </a:xfrm>
        </p:spPr>
      </p:pic>
    </p:spTree>
    <p:extLst>
      <p:ext uri="{BB962C8B-B14F-4D97-AF65-F5344CB8AC3E}">
        <p14:creationId xmlns:p14="http://schemas.microsoft.com/office/powerpoint/2010/main" val="971610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77CD-2A8C-48DE-861F-18F5CA91CF2F}"/>
              </a:ext>
            </a:extLst>
          </p:cNvPr>
          <p:cNvSpPr>
            <a:spLocks noGrp="1"/>
          </p:cNvSpPr>
          <p:nvPr>
            <p:ph type="title"/>
          </p:nvPr>
        </p:nvSpPr>
        <p:spPr>
          <a:xfrm>
            <a:off x="1937318" y="218669"/>
            <a:ext cx="8911687" cy="851007"/>
          </a:xfrm>
        </p:spPr>
        <p:txBody>
          <a:bodyPr/>
          <a:lstStyle/>
          <a:p>
            <a:r>
              <a:rPr lang="en-US" b="1" dirty="0"/>
              <a:t>Dimensions</a:t>
            </a:r>
          </a:p>
        </p:txBody>
      </p:sp>
      <p:sp>
        <p:nvSpPr>
          <p:cNvPr id="3" name="Content Placeholder 2">
            <a:extLst>
              <a:ext uri="{FF2B5EF4-FFF2-40B4-BE49-F238E27FC236}">
                <a16:creationId xmlns:a16="http://schemas.microsoft.com/office/drawing/2014/main" id="{9A6A701A-7AB5-45BD-B285-CD9D47214048}"/>
              </a:ext>
            </a:extLst>
          </p:cNvPr>
          <p:cNvSpPr>
            <a:spLocks noGrp="1"/>
          </p:cNvSpPr>
          <p:nvPr>
            <p:ph idx="1"/>
          </p:nvPr>
        </p:nvSpPr>
        <p:spPr>
          <a:xfrm>
            <a:off x="1743821" y="1255517"/>
            <a:ext cx="9798322" cy="5007260"/>
          </a:xfrm>
        </p:spPr>
        <p:txBody>
          <a:bodyPr>
            <a:normAutofit fontScale="77500" lnSpcReduction="20000"/>
          </a:bodyPr>
          <a:lstStyle/>
          <a:p>
            <a:pPr algn="l"/>
            <a:r>
              <a:rPr lang="en-US" sz="2200" b="1" i="1" u="sng" dirty="0">
                <a:solidFill>
                  <a:schemeClr val="tx1"/>
                </a:solidFill>
                <a:effectLst/>
                <a:latin typeface="Libre Franklin" pitchFamily="2" charset="0"/>
                <a:hlinkClick r:id="rId2">
                  <a:extLst>
                    <a:ext uri="{A12FA001-AC4F-418D-AE19-62706E023703}">
                      <ahyp:hlinkClr xmlns:ahyp="http://schemas.microsoft.com/office/drawing/2018/hyperlinkcolor" val="tx"/>
                    </a:ext>
                  </a:extLst>
                </a:hlinkClick>
              </a:rPr>
              <a:t>Dimension 1</a:t>
            </a:r>
            <a:r>
              <a:rPr lang="en-US" sz="2200" b="0" i="0" dirty="0">
                <a:solidFill>
                  <a:schemeClr val="tx1"/>
                </a:solidFill>
                <a:effectLst/>
                <a:latin typeface="Libre Franklin" pitchFamily="2" charset="0"/>
              </a:rPr>
              <a:t> : </a:t>
            </a:r>
            <a:r>
              <a:rPr lang="en-US" sz="2600" b="0" i="0" dirty="0">
                <a:solidFill>
                  <a:srgbClr val="444444"/>
                </a:solidFill>
                <a:effectLst/>
                <a:latin typeface="Muli"/>
              </a:rPr>
              <a:t>Cybersecurity Policy and Strategy</a:t>
            </a:r>
            <a:br>
              <a:rPr lang="en-US" sz="4400" b="0" i="0" dirty="0">
                <a:solidFill>
                  <a:srgbClr val="444444"/>
                </a:solidFill>
                <a:effectLst/>
                <a:latin typeface="Muli"/>
              </a:rPr>
            </a:br>
            <a:endParaRPr lang="en-US" sz="2200" b="0" i="0" dirty="0">
              <a:solidFill>
                <a:schemeClr val="tx1"/>
              </a:solidFill>
              <a:effectLst/>
              <a:latin typeface="Libre Franklin" pitchFamily="2" charset="0"/>
            </a:endParaRPr>
          </a:p>
          <a:p>
            <a:pPr algn="l">
              <a:buFont typeface="Wingdings" panose="05000000000000000000" pitchFamily="2" charset="2"/>
              <a:buChar char="q"/>
            </a:pPr>
            <a:r>
              <a:rPr lang="en-US" sz="2200" b="0" i="0" dirty="0">
                <a:solidFill>
                  <a:schemeClr val="tx1"/>
                </a:solidFill>
                <a:effectLst/>
                <a:latin typeface="Libre Franklin" pitchFamily="2" charset="0"/>
              </a:rPr>
              <a:t>Cybersecurity Policy and Strategy explores the country’s capacity to develop and deliver cybersecurity strategy, and to enhance its cybersecurity resilience by improving its incident response, cyber </a:t>
            </a:r>
            <a:r>
              <a:rPr lang="en-US" sz="2200" b="0" i="0" dirty="0" err="1">
                <a:solidFill>
                  <a:schemeClr val="tx1"/>
                </a:solidFill>
                <a:effectLst/>
                <a:latin typeface="Libre Franklin" pitchFamily="2" charset="0"/>
              </a:rPr>
              <a:t>defence</a:t>
            </a:r>
            <a:r>
              <a:rPr lang="en-US" sz="2200" b="0" i="0" dirty="0">
                <a:solidFill>
                  <a:schemeClr val="tx1"/>
                </a:solidFill>
                <a:effectLst/>
                <a:latin typeface="Libre Franklin" pitchFamily="2" charset="0"/>
              </a:rPr>
              <a:t> and critical infrastructure (CI) protection capacities. </a:t>
            </a:r>
          </a:p>
          <a:p>
            <a:pPr algn="l">
              <a:buFont typeface="Wingdings" panose="05000000000000000000" pitchFamily="2" charset="2"/>
              <a:buChar char="q"/>
            </a:pPr>
            <a:r>
              <a:rPr lang="en-US" sz="2200" b="0" i="0" dirty="0">
                <a:solidFill>
                  <a:schemeClr val="tx1"/>
                </a:solidFill>
                <a:effectLst/>
                <a:latin typeface="Libre Franklin" pitchFamily="2" charset="0"/>
              </a:rPr>
              <a:t>This </a:t>
            </a:r>
            <a:r>
              <a:rPr lang="en-US" sz="2200" b="0" i="1" dirty="0">
                <a:solidFill>
                  <a:schemeClr val="tx1"/>
                </a:solidFill>
                <a:effectLst/>
                <a:latin typeface="Libre Franklin" pitchFamily="2" charset="0"/>
              </a:rPr>
              <a:t>Dimension</a:t>
            </a:r>
            <a:r>
              <a:rPr lang="en-US" sz="2200" b="0" i="0" dirty="0">
                <a:solidFill>
                  <a:schemeClr val="tx1"/>
                </a:solidFill>
                <a:effectLst/>
                <a:latin typeface="Libre Franklin" pitchFamily="2" charset="0"/>
              </a:rPr>
              <a:t> considers effective strategy and policy in delivering national cybersecurity capability, while maintaining the benefits of a cyberspace vital for government, international business and society in general.</a:t>
            </a:r>
          </a:p>
          <a:p>
            <a:pPr marL="0" indent="0" algn="l">
              <a:buNone/>
            </a:pPr>
            <a:endParaRPr lang="en-US" sz="2200" b="0" i="0" dirty="0">
              <a:solidFill>
                <a:schemeClr val="tx1"/>
              </a:solidFill>
              <a:effectLst/>
              <a:latin typeface="Libre Franklin" pitchFamily="2" charset="0"/>
            </a:endParaRPr>
          </a:p>
          <a:p>
            <a:pPr algn="l"/>
            <a:r>
              <a:rPr lang="en-US" sz="2200" b="1" i="1" u="sng" dirty="0">
                <a:solidFill>
                  <a:schemeClr val="tx1"/>
                </a:solidFill>
                <a:effectLst/>
                <a:latin typeface="Libre Franklin" pitchFamily="2" charset="0"/>
                <a:hlinkClick r:id="rId3">
                  <a:extLst>
                    <a:ext uri="{A12FA001-AC4F-418D-AE19-62706E023703}">
                      <ahyp:hlinkClr xmlns:ahyp="http://schemas.microsoft.com/office/drawing/2018/hyperlinkcolor" val="tx"/>
                    </a:ext>
                  </a:extLst>
                </a:hlinkClick>
              </a:rPr>
              <a:t>Dimension 2</a:t>
            </a:r>
            <a:r>
              <a:rPr lang="en-US" sz="2200" b="0" i="0" dirty="0">
                <a:solidFill>
                  <a:schemeClr val="tx1"/>
                </a:solidFill>
                <a:effectLst/>
                <a:latin typeface="Libre Franklin" pitchFamily="2" charset="0"/>
              </a:rPr>
              <a:t> : </a:t>
            </a:r>
            <a:r>
              <a:rPr lang="en-US" sz="3100" b="0" i="0" dirty="0">
                <a:solidFill>
                  <a:srgbClr val="444444"/>
                </a:solidFill>
                <a:effectLst/>
                <a:latin typeface="Muli"/>
              </a:rPr>
              <a:t>Cybersecurity Culture and Society</a:t>
            </a:r>
            <a:endParaRPr lang="en-US" sz="3100" b="0" i="0" dirty="0">
              <a:solidFill>
                <a:schemeClr val="tx1"/>
              </a:solidFill>
              <a:effectLst/>
              <a:latin typeface="Libre Franklin" pitchFamily="2" charset="0"/>
            </a:endParaRPr>
          </a:p>
          <a:p>
            <a:pPr algn="l">
              <a:buFont typeface="Wingdings" panose="05000000000000000000" pitchFamily="2" charset="2"/>
              <a:buChar char="q"/>
            </a:pPr>
            <a:r>
              <a:rPr lang="en-US" sz="2200" b="0" i="0" dirty="0">
                <a:solidFill>
                  <a:schemeClr val="tx1"/>
                </a:solidFill>
                <a:effectLst/>
                <a:latin typeface="Libre Franklin" pitchFamily="2" charset="0"/>
              </a:rPr>
              <a:t>Cybersecurity Culture and Society reviews important elements of a responsible cybersecurity culture such as the understanding of cyber-related risks in society, the level of trust in Internet services, e-government and e-commerce services, and users’ understanding of personal information protection online. </a:t>
            </a:r>
          </a:p>
          <a:p>
            <a:pPr algn="l">
              <a:buFont typeface="Wingdings" panose="05000000000000000000" pitchFamily="2" charset="2"/>
              <a:buChar char="q"/>
            </a:pPr>
            <a:r>
              <a:rPr lang="en-US" sz="2200" b="0" i="0" dirty="0">
                <a:solidFill>
                  <a:schemeClr val="tx1"/>
                </a:solidFill>
                <a:effectLst/>
                <a:latin typeface="Libre Franklin" pitchFamily="2" charset="0"/>
              </a:rPr>
              <a:t>Moreover, this Dimension explores the existence of reporting mechanisms functioning as channels for users to report cybercrime. In addition, this Dimension reviews the role of media and social media in shaping cybersecurity values, attitudes and </a:t>
            </a:r>
            <a:r>
              <a:rPr lang="en-US" sz="2200" b="0" i="0" dirty="0" err="1">
                <a:solidFill>
                  <a:schemeClr val="tx1"/>
                </a:solidFill>
                <a:effectLst/>
                <a:latin typeface="Libre Franklin" pitchFamily="2" charset="0"/>
              </a:rPr>
              <a:t>behaviour</a:t>
            </a:r>
            <a:r>
              <a:rPr lang="en-US" sz="2200" b="0" i="0" dirty="0">
                <a:solidFill>
                  <a:schemeClr val="tx1"/>
                </a:solidFill>
                <a:effectLst/>
                <a:latin typeface="Libre Franklin" pitchFamily="2" charset="0"/>
              </a:rPr>
              <a:t>. </a:t>
            </a:r>
          </a:p>
          <a:p>
            <a:endParaRPr lang="en-US" dirty="0"/>
          </a:p>
        </p:txBody>
      </p:sp>
    </p:spTree>
    <p:extLst>
      <p:ext uri="{BB962C8B-B14F-4D97-AF65-F5344CB8AC3E}">
        <p14:creationId xmlns:p14="http://schemas.microsoft.com/office/powerpoint/2010/main" val="28249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D5A7-870A-4C71-B2F6-CC3B1BE46500}"/>
              </a:ext>
            </a:extLst>
          </p:cNvPr>
          <p:cNvSpPr>
            <a:spLocks noGrp="1"/>
          </p:cNvSpPr>
          <p:nvPr>
            <p:ph type="title"/>
          </p:nvPr>
        </p:nvSpPr>
        <p:spPr>
          <a:xfrm>
            <a:off x="2592925" y="181156"/>
            <a:ext cx="8911687" cy="1000664"/>
          </a:xfrm>
        </p:spPr>
        <p:txBody>
          <a:bodyPr>
            <a:normAutofit fontScale="90000"/>
          </a:bodyPr>
          <a:lstStyle/>
          <a:p>
            <a:r>
              <a:rPr lang="en-US" dirty="0"/>
              <a:t>Dimension 1: </a:t>
            </a:r>
            <a:r>
              <a:rPr lang="en-US" b="0" i="0" dirty="0">
                <a:solidFill>
                  <a:srgbClr val="444444"/>
                </a:solidFill>
                <a:effectLst/>
                <a:latin typeface="Muli"/>
              </a:rPr>
              <a:t>Cybersecurity Policy and Strategy</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C8623FCF-459C-4DA6-8716-D6CFD9DF16BB}"/>
              </a:ext>
            </a:extLst>
          </p:cNvPr>
          <p:cNvPicPr>
            <a:picLocks noGrp="1" noChangeAspect="1"/>
          </p:cNvPicPr>
          <p:nvPr>
            <p:ph idx="1"/>
          </p:nvPr>
        </p:nvPicPr>
        <p:blipFill>
          <a:blip r:embed="rId2"/>
          <a:stretch>
            <a:fillRect/>
          </a:stretch>
        </p:blipFill>
        <p:spPr>
          <a:xfrm>
            <a:off x="2838091" y="1457864"/>
            <a:ext cx="6883879" cy="4942936"/>
          </a:xfrm>
        </p:spPr>
      </p:pic>
    </p:spTree>
    <p:extLst>
      <p:ext uri="{BB962C8B-B14F-4D97-AF65-F5344CB8AC3E}">
        <p14:creationId xmlns:p14="http://schemas.microsoft.com/office/powerpoint/2010/main" val="4131164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706B-1942-4CC4-9273-5038E25C4E68}"/>
              </a:ext>
            </a:extLst>
          </p:cNvPr>
          <p:cNvSpPr>
            <a:spLocks noGrp="1"/>
          </p:cNvSpPr>
          <p:nvPr>
            <p:ph type="title"/>
          </p:nvPr>
        </p:nvSpPr>
        <p:spPr>
          <a:xfrm>
            <a:off x="2170231" y="396816"/>
            <a:ext cx="8911687" cy="629727"/>
          </a:xfrm>
        </p:spPr>
        <p:txBody>
          <a:bodyPr>
            <a:normAutofit fontScale="90000"/>
          </a:bodyPr>
          <a:lstStyle/>
          <a:p>
            <a:r>
              <a:rPr lang="en-US" dirty="0"/>
              <a:t>Dimension 2: </a:t>
            </a:r>
            <a:r>
              <a:rPr lang="en-US" b="0" i="0" dirty="0">
                <a:solidFill>
                  <a:srgbClr val="444444"/>
                </a:solidFill>
                <a:effectLst/>
                <a:latin typeface="Muli"/>
              </a:rPr>
              <a:t>Cybersecurity Culture and Society</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DA63E161-5BFE-4F65-ABAF-4FE6167C7AFA}"/>
              </a:ext>
            </a:extLst>
          </p:cNvPr>
          <p:cNvPicPr>
            <a:picLocks noGrp="1" noChangeAspect="1"/>
          </p:cNvPicPr>
          <p:nvPr>
            <p:ph idx="1"/>
          </p:nvPr>
        </p:nvPicPr>
        <p:blipFill>
          <a:blip r:embed="rId2"/>
          <a:stretch>
            <a:fillRect/>
          </a:stretch>
        </p:blipFill>
        <p:spPr>
          <a:xfrm>
            <a:off x="2872596" y="1026543"/>
            <a:ext cx="6866627" cy="5434641"/>
          </a:xfrm>
        </p:spPr>
      </p:pic>
    </p:spTree>
    <p:extLst>
      <p:ext uri="{BB962C8B-B14F-4D97-AF65-F5344CB8AC3E}">
        <p14:creationId xmlns:p14="http://schemas.microsoft.com/office/powerpoint/2010/main" val="129086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AFA8-FF84-4C4F-905A-DABC6FE0941B}"/>
              </a:ext>
            </a:extLst>
          </p:cNvPr>
          <p:cNvSpPr>
            <a:spLocks noGrp="1"/>
          </p:cNvSpPr>
          <p:nvPr>
            <p:ph type="title"/>
          </p:nvPr>
        </p:nvSpPr>
        <p:spPr>
          <a:xfrm>
            <a:off x="1229951" y="129397"/>
            <a:ext cx="8911687" cy="836761"/>
          </a:xfrm>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Course Content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8939733-EDB3-4996-AA4D-006D501E2223}"/>
              </a:ext>
            </a:extLst>
          </p:cNvPr>
          <p:cNvSpPr>
            <a:spLocks noGrp="1"/>
          </p:cNvSpPr>
          <p:nvPr>
            <p:ph idx="1"/>
          </p:nvPr>
        </p:nvSpPr>
        <p:spPr>
          <a:xfrm>
            <a:off x="923027" y="1212385"/>
            <a:ext cx="11145329" cy="5188415"/>
          </a:xfrm>
        </p:spPr>
        <p:txBody>
          <a:bodyPr>
            <a:normAutofit fontScale="25000" lnSpcReduction="20000"/>
          </a:bodyPr>
          <a:lstStyle/>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Introduction to Secure Software Development: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Overview of secure software development principles, Importance of integrating security into the    software development life cycle (SDLC).</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Security Requirements Engineering: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Identifying and defining security requirements, integrating security requirements with functional requirements.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Threat Modelling: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Techniques for identifying and assessing potential security threats, creating threat models to analyze and prioritize risks.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Architecture Design: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Principles of designing secure software architecture, Security patterns and best practices for system design,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Coding Practices:</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Writing secure code and common programming vulnerabilities, Code reviews and static code analysis for security.</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Authentication and Authorization: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Designing secure authentication mechanisms, Implementing proper authorization controls.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Data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Secure handling of sensitive data, Encryption and hashing techniques, Database security considerations.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Web Application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Common web application vulnerabilities, Secure coding for web applications, Web application firewalls.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Mobile Application Security: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Security considerations for mobile app development, Securing data storage and transmission in mobile apps.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DevOps and CI/CD:</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Integrating security into the DevOps pipeline, Continuous integration and continuous deployment (CI/CD) security.</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Security Testing: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Types of security testing (e.g., penetration testing, code review), Automated and manual security testing approaches.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Tools:</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Introduction to security tools for developers, Code scanning tools, static analyzers, and other security-related  tools.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Frameworks: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Overview of secure development frameworks,</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Integrating security features from established frameworks.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Development Standards and Compliance: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Overview of security standards (e.g., CMM, OWASP, NIST, PCI SLC, PCI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S3</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Ensuring compliance with industry-specific security requirements.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Incident Response in Software Development: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Preparing for and responding to security incidents during development, Secure rollback and recovery processes.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Secure Software Maintenance: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Best practices for maintaining security during software updates,</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Patch management and vulnerability management.</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Legal and Ethical Considerations: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Understanding legal and ethical responsibilities in secure software development,</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Privacy considerations and compliance.</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139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B93E-FADE-4DB0-9A81-67CF8A5353E2}"/>
              </a:ext>
            </a:extLst>
          </p:cNvPr>
          <p:cNvSpPr>
            <a:spLocks noGrp="1"/>
          </p:cNvSpPr>
          <p:nvPr>
            <p:ph type="title"/>
          </p:nvPr>
        </p:nvSpPr>
        <p:spPr>
          <a:xfrm>
            <a:off x="1816548" y="391197"/>
            <a:ext cx="8911687" cy="825128"/>
          </a:xfrm>
        </p:spPr>
        <p:txBody>
          <a:bodyPr/>
          <a:lstStyle/>
          <a:p>
            <a:r>
              <a:rPr lang="en-US" b="1" dirty="0"/>
              <a:t>Dimensions</a:t>
            </a:r>
          </a:p>
        </p:txBody>
      </p:sp>
      <p:sp>
        <p:nvSpPr>
          <p:cNvPr id="3" name="Content Placeholder 2">
            <a:extLst>
              <a:ext uri="{FF2B5EF4-FFF2-40B4-BE49-F238E27FC236}">
                <a16:creationId xmlns:a16="http://schemas.microsoft.com/office/drawing/2014/main" id="{4878AB5D-9CCA-4E90-AF00-392258EE86E6}"/>
              </a:ext>
            </a:extLst>
          </p:cNvPr>
          <p:cNvSpPr>
            <a:spLocks noGrp="1"/>
          </p:cNvSpPr>
          <p:nvPr>
            <p:ph idx="1"/>
          </p:nvPr>
        </p:nvSpPr>
        <p:spPr>
          <a:xfrm>
            <a:off x="1592260" y="1216325"/>
            <a:ext cx="10087906" cy="5495026"/>
          </a:xfrm>
        </p:spPr>
        <p:txBody>
          <a:bodyPr>
            <a:normAutofit fontScale="62500" lnSpcReduction="20000"/>
          </a:bodyPr>
          <a:lstStyle/>
          <a:p>
            <a:pPr algn="l"/>
            <a:r>
              <a:rPr lang="en-US" sz="2600" b="1" i="1" u="sng" dirty="0">
                <a:solidFill>
                  <a:schemeClr val="tx1"/>
                </a:solidFill>
                <a:effectLst/>
                <a:latin typeface="Libre Franklin" pitchFamily="2" charset="0"/>
                <a:hlinkClick r:id="rId2">
                  <a:extLst>
                    <a:ext uri="{A12FA001-AC4F-418D-AE19-62706E023703}">
                      <ahyp:hlinkClr xmlns:ahyp="http://schemas.microsoft.com/office/drawing/2018/hyperlinkcolor" val="tx"/>
                    </a:ext>
                  </a:extLst>
                </a:hlinkClick>
              </a:rPr>
              <a:t>Dimension 3</a:t>
            </a:r>
            <a:r>
              <a:rPr lang="en-US" sz="2600" b="1" i="1" u="sng" dirty="0">
                <a:solidFill>
                  <a:schemeClr val="tx1"/>
                </a:solidFill>
                <a:effectLst/>
                <a:latin typeface="Libre Franklin" pitchFamily="2" charset="0"/>
              </a:rPr>
              <a:t>: </a:t>
            </a:r>
            <a:r>
              <a:rPr lang="en-US" sz="3200" b="0" i="0" dirty="0">
                <a:solidFill>
                  <a:srgbClr val="444444"/>
                </a:solidFill>
                <a:effectLst/>
                <a:latin typeface="Muli"/>
              </a:rPr>
              <a:t>Cybersecurity Knowledge and Capabilities</a:t>
            </a:r>
            <a:endParaRPr lang="en-US" sz="3200" b="1" i="1" u="sng"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 Building Cybersecurity Knowledge and Capabilities reviews the availability, quality and uptake of programmers for various groups of stakeholders, including the government, private sector and the population as a whole, and relate to cybersecurity awareness-raising programmers, formal cybersecurity educational </a:t>
            </a:r>
            <a:r>
              <a:rPr lang="en-US" sz="2600" b="0" i="0" dirty="0" err="1">
                <a:solidFill>
                  <a:schemeClr val="tx1"/>
                </a:solidFill>
                <a:effectLst/>
                <a:latin typeface="Libre Franklin" pitchFamily="2" charset="0"/>
              </a:rPr>
              <a:t>programmes</a:t>
            </a:r>
            <a:r>
              <a:rPr lang="en-US" sz="2600" b="0" i="0" dirty="0">
                <a:solidFill>
                  <a:schemeClr val="tx1"/>
                </a:solidFill>
                <a:effectLst/>
                <a:latin typeface="Libre Franklin" pitchFamily="2" charset="0"/>
              </a:rPr>
              <a:t>, and professional training programmers.</a:t>
            </a:r>
          </a:p>
          <a:p>
            <a:pPr algn="l"/>
            <a:r>
              <a:rPr lang="en-US" sz="2600" b="0" i="0" dirty="0">
                <a:solidFill>
                  <a:schemeClr val="tx1"/>
                </a:solidFill>
                <a:effectLst/>
                <a:latin typeface="Libre Franklin" pitchFamily="2" charset="0"/>
              </a:rPr>
              <a:t> </a:t>
            </a:r>
            <a:r>
              <a:rPr lang="en-US" sz="2600" b="1" i="1" u="sng" dirty="0">
                <a:solidFill>
                  <a:schemeClr val="tx1"/>
                </a:solidFill>
                <a:effectLst/>
                <a:latin typeface="Libre Franklin" pitchFamily="2" charset="0"/>
                <a:hlinkClick r:id="rId3">
                  <a:extLst>
                    <a:ext uri="{A12FA001-AC4F-418D-AE19-62706E023703}">
                      <ahyp:hlinkClr xmlns:ahyp="http://schemas.microsoft.com/office/drawing/2018/hyperlinkcolor" val="tx"/>
                    </a:ext>
                  </a:extLst>
                </a:hlinkClick>
              </a:rPr>
              <a:t>Dimension 4</a:t>
            </a:r>
            <a:r>
              <a:rPr lang="en-US" sz="2600" b="1" i="1" u="sng" dirty="0">
                <a:solidFill>
                  <a:schemeClr val="tx1"/>
                </a:solidFill>
                <a:effectLst/>
                <a:latin typeface="Libre Franklin" pitchFamily="2" charset="0"/>
              </a:rPr>
              <a:t>: </a:t>
            </a:r>
            <a:r>
              <a:rPr lang="en-US" sz="3200" b="0" i="0" dirty="0">
                <a:solidFill>
                  <a:srgbClr val="444444"/>
                </a:solidFill>
                <a:effectLst/>
                <a:latin typeface="Muli"/>
              </a:rPr>
              <a:t>Legal and Regulatory Frameworks</a:t>
            </a:r>
            <a:endParaRPr lang="en-US" sz="3200" b="1" i="1" u="sng"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 Legal and Regulatory Frameworks examines the government’s capacity to design and enact national legislation that directly and indirectly relates to cybersecurity, with a particular emphasis placed on the topics of regulatory requirements for cybersecurity, cybercrime-related legislation and related legislation. </a:t>
            </a:r>
          </a:p>
          <a:p>
            <a:pPr algn="l">
              <a:buFont typeface="Wingdings" panose="05000000000000000000" pitchFamily="2" charset="2"/>
              <a:buChar char="q"/>
            </a:pPr>
            <a:r>
              <a:rPr lang="en-US" sz="2600" b="0" i="0" dirty="0">
                <a:solidFill>
                  <a:schemeClr val="tx1"/>
                </a:solidFill>
                <a:effectLst/>
                <a:latin typeface="Libre Franklin" pitchFamily="2" charset="0"/>
              </a:rPr>
              <a:t>The capacity to enforce such laws is examined through law enforcement, prosecution, regulatory bodies and court capacities. Moreover, this Dimension observes issues such as formal and informal co-operation frameworks to combat cybercrime.</a:t>
            </a:r>
          </a:p>
          <a:p>
            <a:pPr algn="l"/>
            <a:r>
              <a:rPr lang="en-US" sz="2600" b="1" i="1" u="sng" dirty="0">
                <a:solidFill>
                  <a:schemeClr val="tx1"/>
                </a:solidFill>
                <a:effectLst/>
                <a:latin typeface="Libre Franklin" pitchFamily="2" charset="0"/>
                <a:hlinkClick r:id="rId4">
                  <a:extLst>
                    <a:ext uri="{A12FA001-AC4F-418D-AE19-62706E023703}">
                      <ahyp:hlinkClr xmlns:ahyp="http://schemas.microsoft.com/office/drawing/2018/hyperlinkcolor" val="tx"/>
                    </a:ext>
                  </a:extLst>
                </a:hlinkClick>
              </a:rPr>
              <a:t>Dimension 5</a:t>
            </a:r>
            <a:r>
              <a:rPr lang="en-US" sz="2600" b="0" i="0" dirty="0">
                <a:solidFill>
                  <a:schemeClr val="tx1"/>
                </a:solidFill>
                <a:effectLst/>
                <a:latin typeface="Libre Franklin" pitchFamily="2" charset="0"/>
              </a:rPr>
              <a:t> </a:t>
            </a:r>
            <a:r>
              <a:rPr lang="en-US" sz="3200" b="0" i="0" dirty="0">
                <a:solidFill>
                  <a:schemeClr val="tx1"/>
                </a:solidFill>
                <a:effectLst/>
                <a:latin typeface="Libre Franklin" pitchFamily="2" charset="0"/>
              </a:rPr>
              <a:t>: </a:t>
            </a:r>
            <a:r>
              <a:rPr lang="en-US" sz="3200" b="0" i="0" dirty="0">
                <a:solidFill>
                  <a:srgbClr val="444444"/>
                </a:solidFill>
                <a:effectLst/>
                <a:latin typeface="Muli"/>
              </a:rPr>
              <a:t>Standards and Technologies</a:t>
            </a:r>
            <a:endParaRPr lang="en-US" sz="3200" b="0" i="0" dirty="0">
              <a:solidFill>
                <a:schemeClr val="tx1"/>
              </a:solidFill>
              <a:effectLst/>
              <a:latin typeface="Libre Franklin" pitchFamily="2" charset="0"/>
            </a:endParaRPr>
          </a:p>
          <a:p>
            <a:pPr algn="l">
              <a:buFont typeface="Wingdings" panose="05000000000000000000" pitchFamily="2" charset="2"/>
              <a:buChar char="q"/>
            </a:pPr>
            <a:r>
              <a:rPr lang="en-US" sz="2600" b="0" i="0" dirty="0">
                <a:solidFill>
                  <a:schemeClr val="tx1"/>
                </a:solidFill>
                <a:effectLst/>
                <a:latin typeface="Libre Franklin" pitchFamily="2" charset="0"/>
              </a:rPr>
              <a:t>Standards and Technologies addresses effective and widespread use of cybersecurity technology to protect individuals, </a:t>
            </a:r>
            <a:r>
              <a:rPr lang="en-US" sz="2600" b="0" i="0" dirty="0" err="1">
                <a:solidFill>
                  <a:schemeClr val="tx1"/>
                </a:solidFill>
                <a:effectLst/>
                <a:latin typeface="Libre Franklin" pitchFamily="2" charset="0"/>
              </a:rPr>
              <a:t>organisations</a:t>
            </a:r>
            <a:r>
              <a:rPr lang="en-US" sz="2600" b="0" i="0" dirty="0">
                <a:solidFill>
                  <a:schemeClr val="tx1"/>
                </a:solidFill>
                <a:effectLst/>
                <a:latin typeface="Libre Franklin" pitchFamily="2" charset="0"/>
              </a:rPr>
              <a:t> and national infrastructure. </a:t>
            </a:r>
          </a:p>
          <a:p>
            <a:pPr algn="l">
              <a:buFont typeface="Wingdings" panose="05000000000000000000" pitchFamily="2" charset="2"/>
              <a:buChar char="q"/>
            </a:pPr>
            <a:r>
              <a:rPr lang="en-US" sz="2600" b="0" i="0" dirty="0">
                <a:solidFill>
                  <a:schemeClr val="tx1"/>
                </a:solidFill>
                <a:effectLst/>
                <a:latin typeface="Libre Franklin" pitchFamily="2" charset="0"/>
              </a:rPr>
              <a:t>This Dimension specifically examines the implementation of cybersecurity standards and good practices, the deployment of processes and controls, and the development of technologies and products in order to reduce cybersecurity risks.</a:t>
            </a:r>
          </a:p>
          <a:p>
            <a:endParaRPr lang="en-US" dirty="0"/>
          </a:p>
        </p:txBody>
      </p:sp>
    </p:spTree>
    <p:extLst>
      <p:ext uri="{BB962C8B-B14F-4D97-AF65-F5344CB8AC3E}">
        <p14:creationId xmlns:p14="http://schemas.microsoft.com/office/powerpoint/2010/main" val="2054931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F20-3BD6-4C64-992F-BEFACA65EE83}"/>
              </a:ext>
            </a:extLst>
          </p:cNvPr>
          <p:cNvSpPr>
            <a:spLocks noGrp="1"/>
          </p:cNvSpPr>
          <p:nvPr>
            <p:ph type="title"/>
          </p:nvPr>
        </p:nvSpPr>
        <p:spPr>
          <a:xfrm>
            <a:off x="2092593" y="543464"/>
            <a:ext cx="9863618" cy="738864"/>
          </a:xfrm>
        </p:spPr>
        <p:txBody>
          <a:bodyPr>
            <a:normAutofit fontScale="90000"/>
          </a:bodyPr>
          <a:lstStyle/>
          <a:p>
            <a:r>
              <a:rPr lang="en-US" dirty="0"/>
              <a:t>Dimension 3: </a:t>
            </a:r>
            <a:r>
              <a:rPr lang="en-US" b="0" i="0" dirty="0">
                <a:solidFill>
                  <a:srgbClr val="444444"/>
                </a:solidFill>
                <a:effectLst/>
                <a:latin typeface="Muli"/>
              </a:rPr>
              <a:t>Cybersecurity Knowledge and Capabilities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F73D7908-1D11-41BE-9B5D-2683A7624E64}"/>
              </a:ext>
            </a:extLst>
          </p:cNvPr>
          <p:cNvPicPr>
            <a:picLocks noGrp="1" noChangeAspect="1"/>
          </p:cNvPicPr>
          <p:nvPr>
            <p:ph idx="1"/>
          </p:nvPr>
        </p:nvPicPr>
        <p:blipFill>
          <a:blip r:embed="rId2"/>
          <a:stretch>
            <a:fillRect/>
          </a:stretch>
        </p:blipFill>
        <p:spPr>
          <a:xfrm>
            <a:off x="3312543" y="1624642"/>
            <a:ext cx="6918385" cy="4689894"/>
          </a:xfrm>
        </p:spPr>
      </p:pic>
    </p:spTree>
    <p:extLst>
      <p:ext uri="{BB962C8B-B14F-4D97-AF65-F5344CB8AC3E}">
        <p14:creationId xmlns:p14="http://schemas.microsoft.com/office/powerpoint/2010/main" val="1067713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BA48-2205-4C30-9BED-2B7669DF89AE}"/>
              </a:ext>
            </a:extLst>
          </p:cNvPr>
          <p:cNvSpPr>
            <a:spLocks noGrp="1"/>
          </p:cNvSpPr>
          <p:nvPr>
            <p:ph type="title"/>
          </p:nvPr>
        </p:nvSpPr>
        <p:spPr>
          <a:xfrm>
            <a:off x="1997703" y="235922"/>
            <a:ext cx="8911687" cy="781996"/>
          </a:xfrm>
        </p:spPr>
        <p:txBody>
          <a:bodyPr>
            <a:normAutofit fontScale="90000"/>
          </a:bodyPr>
          <a:lstStyle/>
          <a:p>
            <a:r>
              <a:rPr lang="en-US" dirty="0"/>
              <a:t>Dimension 4: </a:t>
            </a:r>
            <a:r>
              <a:rPr lang="en-US" b="0" i="0" dirty="0">
                <a:solidFill>
                  <a:srgbClr val="444444"/>
                </a:solidFill>
                <a:effectLst/>
                <a:latin typeface="Muli"/>
              </a:rPr>
              <a:t>Legal and Regulatory Frameworks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596C9C46-88EC-4A43-9A35-FC25836F4076}"/>
              </a:ext>
            </a:extLst>
          </p:cNvPr>
          <p:cNvPicPr>
            <a:picLocks noGrp="1" noChangeAspect="1"/>
          </p:cNvPicPr>
          <p:nvPr>
            <p:ph idx="1"/>
          </p:nvPr>
        </p:nvPicPr>
        <p:blipFill>
          <a:blip r:embed="rId2"/>
          <a:stretch>
            <a:fillRect/>
          </a:stretch>
        </p:blipFill>
        <p:spPr>
          <a:xfrm>
            <a:off x="2380890" y="1329905"/>
            <a:ext cx="7927676" cy="4853001"/>
          </a:xfrm>
        </p:spPr>
      </p:pic>
    </p:spTree>
    <p:extLst>
      <p:ext uri="{BB962C8B-B14F-4D97-AF65-F5344CB8AC3E}">
        <p14:creationId xmlns:p14="http://schemas.microsoft.com/office/powerpoint/2010/main" val="152425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8751-C055-4221-B2FB-9CC4062F6541}"/>
              </a:ext>
            </a:extLst>
          </p:cNvPr>
          <p:cNvSpPr>
            <a:spLocks noGrp="1"/>
          </p:cNvSpPr>
          <p:nvPr>
            <p:ph type="title"/>
          </p:nvPr>
        </p:nvSpPr>
        <p:spPr>
          <a:xfrm>
            <a:off x="1937318" y="391197"/>
            <a:ext cx="8911687" cy="747490"/>
          </a:xfrm>
        </p:spPr>
        <p:txBody>
          <a:bodyPr>
            <a:normAutofit fontScale="90000"/>
          </a:bodyPr>
          <a:lstStyle/>
          <a:p>
            <a:r>
              <a:rPr lang="en-US" dirty="0"/>
              <a:t>Dimension 5: </a:t>
            </a:r>
            <a:r>
              <a:rPr lang="en-US" b="0" i="0" dirty="0">
                <a:solidFill>
                  <a:srgbClr val="444444"/>
                </a:solidFill>
                <a:effectLst/>
                <a:latin typeface="Muli"/>
              </a:rPr>
              <a:t>Standards and Technologies</a:t>
            </a:r>
            <a:br>
              <a:rPr lang="en-US" b="0" i="0" dirty="0">
                <a:solidFill>
                  <a:srgbClr val="444444"/>
                </a:solidFill>
                <a:effectLst/>
                <a:latin typeface="Muli"/>
              </a:rPr>
            </a:br>
            <a:endParaRPr lang="en-US" dirty="0"/>
          </a:p>
        </p:txBody>
      </p:sp>
      <p:pic>
        <p:nvPicPr>
          <p:cNvPr id="5" name="Content Placeholder 4">
            <a:extLst>
              <a:ext uri="{FF2B5EF4-FFF2-40B4-BE49-F238E27FC236}">
                <a16:creationId xmlns:a16="http://schemas.microsoft.com/office/drawing/2014/main" id="{7DCFE504-0325-4090-8DA2-7791806E949E}"/>
              </a:ext>
            </a:extLst>
          </p:cNvPr>
          <p:cNvPicPr>
            <a:picLocks noGrp="1" noChangeAspect="1"/>
          </p:cNvPicPr>
          <p:nvPr>
            <p:ph idx="1"/>
          </p:nvPr>
        </p:nvPicPr>
        <p:blipFill>
          <a:blip r:embed="rId2"/>
          <a:stretch>
            <a:fillRect/>
          </a:stretch>
        </p:blipFill>
        <p:spPr>
          <a:xfrm>
            <a:off x="3157269" y="1242203"/>
            <a:ext cx="6927010" cy="5046453"/>
          </a:xfrm>
        </p:spPr>
      </p:pic>
    </p:spTree>
    <p:extLst>
      <p:ext uri="{BB962C8B-B14F-4D97-AF65-F5344CB8AC3E}">
        <p14:creationId xmlns:p14="http://schemas.microsoft.com/office/powerpoint/2010/main" val="887496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66F9-5EFD-480F-A1A7-1BD799238F61}"/>
              </a:ext>
            </a:extLst>
          </p:cNvPr>
          <p:cNvSpPr>
            <a:spLocks noGrp="1"/>
          </p:cNvSpPr>
          <p:nvPr>
            <p:ph type="title"/>
          </p:nvPr>
        </p:nvSpPr>
        <p:spPr>
          <a:xfrm>
            <a:off x="1769703" y="624110"/>
            <a:ext cx="9734909" cy="618094"/>
          </a:xfrm>
        </p:spPr>
        <p:txBody>
          <a:bodyPr>
            <a:normAutofit/>
          </a:bodyPr>
          <a:lstStyle/>
          <a:p>
            <a:r>
              <a:rPr lang="en-US" sz="2800" b="1" dirty="0"/>
              <a:t>Final Comments on Capacity Maturity Model (CMM)</a:t>
            </a:r>
          </a:p>
        </p:txBody>
      </p:sp>
      <p:sp>
        <p:nvSpPr>
          <p:cNvPr id="3" name="Content Placeholder 2">
            <a:extLst>
              <a:ext uri="{FF2B5EF4-FFF2-40B4-BE49-F238E27FC236}">
                <a16:creationId xmlns:a16="http://schemas.microsoft.com/office/drawing/2014/main" id="{96379F4A-93F5-44E5-AC96-5197A334898F}"/>
              </a:ext>
            </a:extLst>
          </p:cNvPr>
          <p:cNvSpPr>
            <a:spLocks noGrp="1"/>
          </p:cNvSpPr>
          <p:nvPr>
            <p:ph idx="1"/>
          </p:nvPr>
        </p:nvSpPr>
        <p:spPr>
          <a:xfrm>
            <a:off x="1769703" y="1624641"/>
            <a:ext cx="8915400" cy="3777622"/>
          </a:xfrm>
        </p:spPr>
        <p:txBody>
          <a:bodyPr/>
          <a:lstStyle/>
          <a:p>
            <a:pPr algn="l"/>
            <a:r>
              <a:rPr lang="en-US" b="0" i="0" dirty="0">
                <a:solidFill>
                  <a:schemeClr val="tx1"/>
                </a:solidFill>
                <a:effectLst/>
                <a:latin typeface="Libre Franklin" pitchFamily="2" charset="0"/>
              </a:rPr>
              <a:t>The CMM defines five Stages of maturity for all Dimensions being: start-up, formative, established, strategic, and dynamic. These correspond to the following: initial development of capacity, being established, being world-leading, and able to anticipate and prepare for future cybersecurity needs.</a:t>
            </a:r>
          </a:p>
          <a:p>
            <a:pPr algn="l"/>
            <a:endParaRPr lang="en-US" b="0" i="0" dirty="0">
              <a:solidFill>
                <a:schemeClr val="tx1"/>
              </a:solidFill>
              <a:effectLst/>
              <a:latin typeface="Libre Franklin" pitchFamily="2" charset="0"/>
            </a:endParaRPr>
          </a:p>
          <a:p>
            <a:pPr algn="l"/>
            <a:r>
              <a:rPr lang="en-US" b="0" i="0" dirty="0">
                <a:solidFill>
                  <a:schemeClr val="tx1"/>
                </a:solidFill>
                <a:effectLst/>
                <a:latin typeface="Libre Franklin" pitchFamily="2" charset="0"/>
              </a:rPr>
              <a:t> It should be noted that there are relationships between the Dimensions; for example, to be effective in one area of capacity often places requirements on other areas.  It is also the case that resources are limited and priorities for capacity enhancements are likely to require a response which could span multiple Dimensions. Therefore, a benchmarking activity reviews a country against the entire CMM and across all Dimensions, enabling an holistic consideration of national capacity.</a:t>
            </a:r>
          </a:p>
          <a:p>
            <a:pPr marL="0" indent="0">
              <a:buNone/>
            </a:pPr>
            <a:endParaRPr lang="en-US" dirty="0"/>
          </a:p>
        </p:txBody>
      </p:sp>
    </p:spTree>
    <p:extLst>
      <p:ext uri="{BB962C8B-B14F-4D97-AF65-F5344CB8AC3E}">
        <p14:creationId xmlns:p14="http://schemas.microsoft.com/office/powerpoint/2010/main" val="247855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F44A-7943-4A8F-8EDD-CD8B98FE08FC}"/>
              </a:ext>
            </a:extLst>
          </p:cNvPr>
          <p:cNvSpPr>
            <a:spLocks noGrp="1"/>
          </p:cNvSpPr>
          <p:nvPr>
            <p:ph type="title"/>
          </p:nvPr>
        </p:nvSpPr>
        <p:spPr>
          <a:xfrm>
            <a:off x="2592925" y="624110"/>
            <a:ext cx="8911687" cy="902765"/>
          </a:xfrm>
        </p:spPr>
        <p:txBody>
          <a:bodyPr>
            <a:no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Laboratory and Case Study</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02A6408-6707-4453-A4D7-E9E71F537487}"/>
              </a:ext>
            </a:extLst>
          </p:cNvPr>
          <p:cNvSpPr>
            <a:spLocks noGrp="1"/>
          </p:cNvSpPr>
          <p:nvPr>
            <p:ph idx="1"/>
          </p:nvPr>
        </p:nvSpPr>
        <p:spPr>
          <a:xfrm>
            <a:off x="2373552" y="1540189"/>
            <a:ext cx="8915400" cy="3777622"/>
          </a:xfrm>
        </p:spPr>
        <p:txBody>
          <a:bodyPr/>
          <a:lstStyle/>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Case Study Secure Software Business Requirement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Case Study Secure Software Systems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Secure Coding using a software development framework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Static Code Analysis using different static software testing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Dynamic Code Analysis using different Dynamic software testing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 on Application VAPT considering OWASP to 10 and SANS 25 Dangerous software error, i.e. SQL Injection, Broken Authentication, CSS, CSRF,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Final Project Assignment on Software VAPT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5644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0D9-E8C7-4D58-9288-71CAF4B467F1}"/>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Reference Books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01CC212-BABB-4D93-A421-84546C7B1FE0}"/>
              </a:ext>
            </a:extLst>
          </p:cNvPr>
          <p:cNvSpPr>
            <a:spLocks noGrp="1"/>
          </p:cNvSpPr>
          <p:nvPr>
            <p:ph idx="1"/>
          </p:nvPr>
        </p:nvSpPr>
        <p:spPr>
          <a:xfrm>
            <a:off x="2373552" y="1823049"/>
            <a:ext cx="8915400" cy="3777622"/>
          </a:xfrm>
        </p:spPr>
        <p:txBody>
          <a:bodyPr/>
          <a:lstStyle/>
          <a:p>
            <a:pPr marL="342900" marR="0" lvl="0" indent="-342900" algn="just">
              <a:lnSpc>
                <a:spcPct val="115000"/>
              </a:lnSpc>
              <a:spcBef>
                <a:spcPts val="0"/>
              </a:spcBef>
              <a:spcAft>
                <a:spcPts val="0"/>
              </a:spcAft>
              <a:buFont typeface="+mj-lt"/>
              <a:buAutoNum type="arabicPeriod"/>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Theodor Richardson, Charles N </a:t>
            </a:r>
            <a:r>
              <a:rPr lang="en-US" sz="3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Thies</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Secure Software Design.</a:t>
            </a:r>
            <a:endPar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Loren </a:t>
            </a:r>
            <a:r>
              <a:rPr lang="en-US" sz="3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Kohnfelder</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Designing Secure Software: A Guide for Developers.</a:t>
            </a:r>
            <a:endPar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16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E39D6-B24E-400D-BAF1-27443F434ED3}"/>
              </a:ext>
            </a:extLst>
          </p:cNvPr>
          <p:cNvSpPr>
            <a:spLocks noGrp="1"/>
          </p:cNvSpPr>
          <p:nvPr>
            <p:ph idx="1"/>
          </p:nvPr>
        </p:nvSpPr>
        <p:spPr>
          <a:xfrm>
            <a:off x="1492369" y="1540189"/>
            <a:ext cx="10455216" cy="3777622"/>
          </a:xfrm>
        </p:spPr>
        <p:txBody>
          <a:bodyPr>
            <a:normAutofit/>
          </a:bodyPr>
          <a:lstStyle/>
          <a:p>
            <a:pPr marL="0" indent="0" algn="just">
              <a:buNone/>
            </a:pPr>
            <a:r>
              <a:rPr lang="en-IN" sz="5400" b="1" dirty="0">
                <a:solidFill>
                  <a:srgbClr val="800080"/>
                </a:solidFill>
                <a:effectLst/>
                <a:latin typeface="Segoe UI" panose="020B0502040204020203" pitchFamily="34" charset="0"/>
                <a:ea typeface="Times New Roman" panose="02020603050405020304" pitchFamily="18" charset="0"/>
              </a:rPr>
              <a:t>Why do we need secure software design/development </a:t>
            </a:r>
            <a:r>
              <a:rPr lang="en-IN" sz="5400" dirty="0">
                <a:solidFill>
                  <a:srgbClr val="800080"/>
                </a:solidFill>
                <a:effectLst/>
                <a:latin typeface="Segoe UI" panose="020B0502040204020203" pitchFamily="34" charset="0"/>
                <a:ea typeface="Times New Roman" panose="02020603050405020304" pitchFamily="18" charset="0"/>
              </a:rPr>
              <a:t>?</a:t>
            </a:r>
            <a:endParaRPr lang="en-US" sz="5400" dirty="0"/>
          </a:p>
        </p:txBody>
      </p:sp>
    </p:spTree>
    <p:extLst>
      <p:ext uri="{BB962C8B-B14F-4D97-AF65-F5344CB8AC3E}">
        <p14:creationId xmlns:p14="http://schemas.microsoft.com/office/powerpoint/2010/main" val="7835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428F-0C43-460A-9973-4656E8D5B410}"/>
              </a:ext>
            </a:extLst>
          </p:cNvPr>
          <p:cNvSpPr>
            <a:spLocks noGrp="1"/>
          </p:cNvSpPr>
          <p:nvPr>
            <p:ph type="title"/>
          </p:nvPr>
        </p:nvSpPr>
        <p:spPr>
          <a:xfrm>
            <a:off x="2049460" y="306333"/>
            <a:ext cx="8911687" cy="1280890"/>
          </a:xfrm>
        </p:spPr>
        <p:txBody>
          <a:bodyPr/>
          <a:lstStyle/>
          <a:p>
            <a:r>
              <a:rPr lang="en-IN" sz="1800" dirty="0">
                <a:solidFill>
                  <a:srgbClr val="800080"/>
                </a:solidFill>
                <a:effectLst/>
                <a:latin typeface="Segoe UI" panose="020B0502040204020203" pitchFamily="34" charset="0"/>
                <a:ea typeface="Times New Roman" panose="02020603050405020304" pitchFamily="18" charset="0"/>
              </a:rPr>
              <a:t> </a:t>
            </a:r>
            <a:r>
              <a:rPr lang="en-IN" dirty="0">
                <a:solidFill>
                  <a:srgbClr val="800080"/>
                </a:solidFill>
                <a:effectLst/>
                <a:latin typeface="Segoe UI" panose="020B0502040204020203" pitchFamily="34" charset="0"/>
                <a:ea typeface="Times New Roman" panose="02020603050405020304" pitchFamily="18" charset="0"/>
              </a:rPr>
              <a:t>Why do we need secure software design/development ?</a:t>
            </a:r>
            <a:endParaRPr lang="en-US" dirty="0"/>
          </a:p>
        </p:txBody>
      </p:sp>
      <p:sp>
        <p:nvSpPr>
          <p:cNvPr id="3" name="Content Placeholder 2">
            <a:extLst>
              <a:ext uri="{FF2B5EF4-FFF2-40B4-BE49-F238E27FC236}">
                <a16:creationId xmlns:a16="http://schemas.microsoft.com/office/drawing/2014/main" id="{E7CCF67E-47DC-410F-9F9B-CD2C190D0B6D}"/>
              </a:ext>
            </a:extLst>
          </p:cNvPr>
          <p:cNvSpPr>
            <a:spLocks noGrp="1"/>
          </p:cNvSpPr>
          <p:nvPr>
            <p:ph idx="1"/>
          </p:nvPr>
        </p:nvSpPr>
        <p:spPr>
          <a:xfrm>
            <a:off x="1916351" y="1685027"/>
            <a:ext cx="8915400" cy="3777622"/>
          </a:xfrm>
        </p:spPr>
        <p:txBody>
          <a:bodyPr/>
          <a:lstStyle/>
          <a:p>
            <a:pPr marL="0" indent="0">
              <a:buNone/>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software development is crucial because it ensures that software is built with security as a core consideration from the very beginning, rather than being treated as an afterthought. Here are the key reasons why secure software development is essential:</a:t>
            </a:r>
          </a:p>
          <a:p>
            <a:pPr marL="0" indent="0">
              <a:buNone/>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1. Prevents Vulnerabilities and Exploits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Software vulnerabilities (e.g., SQL injection, buffer overflows, cross-site scripting) are common targets for attackers.</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Secure development practices, such as code reviews, static analysis, and secure coding standards, help identify and eliminate vulnerabilities early in the development lifecycle.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p>
        </p:txBody>
      </p:sp>
    </p:spTree>
    <p:extLst>
      <p:ext uri="{BB962C8B-B14F-4D97-AF65-F5344CB8AC3E}">
        <p14:creationId xmlns:p14="http://schemas.microsoft.com/office/powerpoint/2010/main" val="140751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A4D9-5176-4395-B8E6-C5ED786791C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3000FB0-5535-476D-8BDA-79C9CC89B488}"/>
              </a:ext>
            </a:extLst>
          </p:cNvPr>
          <p:cNvSpPr>
            <a:spLocks noGrp="1"/>
          </p:cNvSpPr>
          <p:nvPr>
            <p:ph idx="1"/>
          </p:nvPr>
        </p:nvSpPr>
        <p:spPr>
          <a:xfrm>
            <a:off x="1940943" y="1604513"/>
            <a:ext cx="9563669" cy="4306709"/>
          </a:xfrm>
        </p:spPr>
        <p:txBody>
          <a:bodyPr/>
          <a:lstStyle/>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2. Reduces Risk of Data Breaches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Data breaches can result in the loss of sensitive information (e.g., personal, financial, or health data).</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a:buFont typeface="Arial" panose="020B0604020202020204" pitchFamily="34" charset="0"/>
              <a:buChar char="•"/>
            </a:pPr>
            <a:r>
              <a:rPr lang="en-IN" sz="1800" dirty="0">
                <a:solidFill>
                  <a:srgbClr val="800080"/>
                </a:solidFill>
                <a:effectLst/>
                <a:latin typeface="Segoe UI" panose="020B0502040204020203" pitchFamily="34" charset="0"/>
                <a:ea typeface="Times New Roman" panose="02020603050405020304" pitchFamily="18" charset="0"/>
              </a:rPr>
              <a:t>Secure development ensures that data is handled, stored, and transmitted securely, minimizing the risk of unauthorized access or leaks.</a:t>
            </a:r>
          </a:p>
          <a:p>
            <a:pPr>
              <a:buFont typeface="Arial" panose="020B0604020202020204" pitchFamily="34" charset="0"/>
              <a:buChar char="•"/>
            </a:pPr>
            <a:endParaRPr lang="en-IN" sz="1800" dirty="0">
              <a:solidFill>
                <a:srgbClr val="800080"/>
              </a:solidFill>
              <a:effectLst/>
              <a:latin typeface="Segoe UI" panose="020B0502040204020203" pitchFamily="34" charset="0"/>
              <a:ea typeface="Times New Roman" panose="02020603050405020304" pitchFamily="18" charset="0"/>
            </a:endParaRPr>
          </a:p>
          <a:p>
            <a:pPr marL="0" marR="0" indent="0">
              <a:lnSpc>
                <a:spcPct val="107000"/>
              </a:lnSpc>
              <a:spcBef>
                <a:spcPts val="0"/>
              </a:spcBef>
              <a:spcAft>
                <a:spcPts val="800"/>
              </a:spcAft>
              <a:buNone/>
            </a:pPr>
            <a:r>
              <a:rPr lang="en-IN" sz="1800" b="1"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3. Protects User Trust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800080"/>
                </a:solidFill>
                <a:effectLst/>
                <a:latin typeface="Segoe UI" panose="020B0502040204020203" pitchFamily="34" charset="0"/>
                <a:ea typeface="Times New Roman" panose="02020603050405020304" pitchFamily="18" charset="0"/>
                <a:cs typeface="Vrinda" panose="020B0502040204020203" pitchFamily="34" charset="0"/>
              </a:rPr>
              <a:t>Users expect their data and systems to be secure.</a:t>
            </a:r>
            <a:endParaRPr lang="en-US" sz="1800" dirty="0">
              <a:solidFill>
                <a:srgbClr val="800080"/>
              </a:solidFill>
              <a:effectLst/>
              <a:latin typeface="Calibri" panose="020F0502020204030204" pitchFamily="34" charset="0"/>
              <a:ea typeface="Calibri" panose="020F0502020204030204" pitchFamily="34" charset="0"/>
              <a:cs typeface="Vrinda" panose="020B0502040204020203" pitchFamily="34" charset="0"/>
            </a:endParaRPr>
          </a:p>
          <a:p>
            <a:pPr>
              <a:buFont typeface="Arial" panose="020B0604020202020204" pitchFamily="34" charset="0"/>
              <a:buChar char="•"/>
            </a:pPr>
            <a:r>
              <a:rPr lang="en-IN" sz="1800" dirty="0">
                <a:solidFill>
                  <a:srgbClr val="800080"/>
                </a:solidFill>
                <a:effectLst/>
                <a:latin typeface="Segoe UI" panose="020B0502040204020203" pitchFamily="34" charset="0"/>
                <a:ea typeface="Times New Roman" panose="02020603050405020304" pitchFamily="18" charset="0"/>
              </a:rPr>
              <a:t>A single security incident can erode trust, damage an organization's reputation, and lead to loss of customers or revenue</a:t>
            </a:r>
            <a:endParaRPr lang="en-US" dirty="0"/>
          </a:p>
        </p:txBody>
      </p:sp>
    </p:spTree>
    <p:extLst>
      <p:ext uri="{BB962C8B-B14F-4D97-AF65-F5344CB8AC3E}">
        <p14:creationId xmlns:p14="http://schemas.microsoft.com/office/powerpoint/2010/main" val="2858072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786</TotalTime>
  <Words>3744</Words>
  <Application>Microsoft Office PowerPoint</Application>
  <PresentationFormat>Widescreen</PresentationFormat>
  <Paragraphs>282</Paragraphs>
  <Slides>44</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Arial</vt:lpstr>
      <vt:lpstr>Calibri</vt:lpstr>
      <vt:lpstr>Cambria</vt:lpstr>
      <vt:lpstr>Century Gothic</vt:lpstr>
      <vt:lpstr>Helvetica-Bold</vt:lpstr>
      <vt:lpstr>inherit</vt:lpstr>
      <vt:lpstr>Libre Franklin</vt:lpstr>
      <vt:lpstr>Muli</vt:lpstr>
      <vt:lpstr>Noto Serif JP</vt:lpstr>
      <vt:lpstr>Segoe UI</vt:lpstr>
      <vt:lpstr>Symbol</vt:lpstr>
      <vt:lpstr>Times New Roman</vt:lpstr>
      <vt:lpstr>Verdana</vt:lpstr>
      <vt:lpstr>Wingdings</vt:lpstr>
      <vt:lpstr>Wingdings 3</vt:lpstr>
      <vt:lpstr>Wisp</vt:lpstr>
      <vt:lpstr>Outline</vt:lpstr>
      <vt:lpstr>MISS-1102: Secure Software Design,              Credit Hour: 3.0</vt:lpstr>
      <vt:lpstr>Course Outcomes  </vt:lpstr>
      <vt:lpstr>Course Content </vt:lpstr>
      <vt:lpstr>Laboratory and Case Study </vt:lpstr>
      <vt:lpstr>Reference Books </vt:lpstr>
      <vt:lpstr>PowerPoint Presentation</vt:lpstr>
      <vt:lpstr> Why do we need secure software design/development ?</vt:lpstr>
      <vt:lpstr>Continue..</vt:lpstr>
      <vt:lpstr>Continue..</vt:lpstr>
      <vt:lpstr>Continue..</vt:lpstr>
      <vt:lpstr>Continue..</vt:lpstr>
      <vt:lpstr>Continue..</vt:lpstr>
      <vt:lpstr>Security</vt:lpstr>
      <vt:lpstr>What is cybersecurity?</vt:lpstr>
      <vt:lpstr>CIA Triad</vt:lpstr>
      <vt:lpstr>Confidentiality </vt:lpstr>
      <vt:lpstr>Integrity</vt:lpstr>
      <vt:lpstr>Difference between confidentiality and integrity</vt:lpstr>
      <vt:lpstr>Availability</vt:lpstr>
      <vt:lpstr>Availability</vt:lpstr>
      <vt:lpstr>PowerPoint Presentation</vt:lpstr>
      <vt:lpstr> Cybersecurity: People Problems (Pillar 1)</vt:lpstr>
      <vt:lpstr>Human Factor: Security’s weakest link</vt:lpstr>
      <vt:lpstr>Other Pillars of Cybersecurity</vt:lpstr>
      <vt:lpstr>Three Pillars of Cybersecurity </vt:lpstr>
      <vt:lpstr>PowerPoint Presentation</vt:lpstr>
      <vt:lpstr>Some important indexes of ICT</vt:lpstr>
      <vt:lpstr>Networked Readiness Index (NRI) </vt:lpstr>
      <vt:lpstr>ICT Development Index (IDI)</vt:lpstr>
      <vt:lpstr>E-Government Development Index (EGDI)</vt:lpstr>
      <vt:lpstr>Global Cybersecurity Index (GCI)</vt:lpstr>
      <vt:lpstr>National Cyber Security Index (NCSI)</vt:lpstr>
      <vt:lpstr>PowerPoint Presentation</vt:lpstr>
      <vt:lpstr>Assessing National Cybersecurity Capacity </vt:lpstr>
      <vt:lpstr>Dimensions of cybersecurity: Capcity maturity Model (CMM)</vt:lpstr>
      <vt:lpstr>Dimensions</vt:lpstr>
      <vt:lpstr>Dimension 1: Cybersecurity Policy and Strategy </vt:lpstr>
      <vt:lpstr>Dimension 2: Cybersecurity Culture and Society </vt:lpstr>
      <vt:lpstr>Dimensions</vt:lpstr>
      <vt:lpstr>Dimension 3: Cybersecurity Knowledge and Capabilities </vt:lpstr>
      <vt:lpstr>Dimension 4: Legal and Regulatory Frameworks </vt:lpstr>
      <vt:lpstr>Dimension 5: Standards and Technologies </vt:lpstr>
      <vt:lpstr>Final Comments on Capacity Maturity Model (CMM)</vt:lpstr>
    </vt:vector>
  </TitlesOfParts>
  <Company>TeamOs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cybersecurity?</dc:title>
  <dc:creator>Dr. Md. Saiful Islam</dc:creator>
  <cp:lastModifiedBy>Dr. Md. Saiful Islam</cp:lastModifiedBy>
  <cp:revision>39</cp:revision>
  <cp:lastPrinted>2025-02-07T12:34:21Z</cp:lastPrinted>
  <dcterms:created xsi:type="dcterms:W3CDTF">2024-01-13T16:23:52Z</dcterms:created>
  <dcterms:modified xsi:type="dcterms:W3CDTF">2025-02-07T12:35:10Z</dcterms:modified>
</cp:coreProperties>
</file>