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859" y="273892"/>
            <a:ext cx="7766936" cy="693773"/>
          </a:xfrm>
        </p:spPr>
        <p:txBody>
          <a:bodyPr/>
          <a:lstStyle/>
          <a:p>
            <a:pPr algn="l"/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018" y="1254366"/>
            <a:ext cx="9332568" cy="53683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Software Development life cycles (SDLCs)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Key reasons  for integrating into SDLC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Integrating security into each SDLCs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7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Table of SDLC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0" y="1376038"/>
            <a:ext cx="9223899" cy="4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492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Key </a:t>
            </a:r>
            <a:r>
              <a:rPr lang="en-IN" sz="3600" dirty="0"/>
              <a:t>Reasons for Integrating Security into SDLC</a:t>
            </a:r>
          </a:p>
        </p:txBody>
      </p:sp>
    </p:spTree>
    <p:extLst>
      <p:ext uri="{BB962C8B-B14F-4D97-AF65-F5344CB8AC3E}">
        <p14:creationId xmlns:p14="http://schemas.microsoft.com/office/powerpoint/2010/main" val="278497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49" y="281126"/>
            <a:ext cx="9585252" cy="651029"/>
          </a:xfrm>
        </p:spPr>
        <p:txBody>
          <a:bodyPr>
            <a:normAutofit fontScale="90000"/>
          </a:bodyPr>
          <a:lstStyle/>
          <a:p>
            <a:r>
              <a:rPr lang="en-IN" dirty="0"/>
              <a:t>Key Reasons for Integrating Security into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47" y="1184045"/>
            <a:ext cx="10153423" cy="551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Early Detection and Mitigation of Security Vulnerabilities</a:t>
            </a:r>
          </a:p>
          <a:p>
            <a:pPr marL="400050" lvl="1" indent="0">
              <a:buNone/>
            </a:pPr>
            <a:r>
              <a:rPr lang="en-IN" dirty="0"/>
              <a:t> Identifying and fixing security issues in the early phases of development is far more cost-</a:t>
            </a:r>
          </a:p>
          <a:p>
            <a:pPr marL="400050" lvl="1" indent="0">
              <a:buNone/>
            </a:pPr>
            <a:r>
              <a:rPr lang="en-IN" dirty="0"/>
              <a:t>effective than addressing them post-deployment.</a:t>
            </a:r>
          </a:p>
          <a:p>
            <a:pPr marL="400050" lvl="1" indent="0">
              <a:buNone/>
            </a:pPr>
            <a:r>
              <a:rPr lang="en-IN" dirty="0"/>
              <a:t> Studies show that fixing a security flaw during the requirement or design phase costs</a:t>
            </a:r>
          </a:p>
          <a:p>
            <a:pPr marL="0" indent="0">
              <a:buNone/>
            </a:pPr>
            <a:r>
              <a:rPr lang="en-IN" dirty="0"/>
              <a:t>significantly less compared to fixing it in production.</a:t>
            </a:r>
          </a:p>
          <a:p>
            <a:pPr marL="0" indent="0">
              <a:buNone/>
            </a:pPr>
            <a:r>
              <a:rPr lang="en-IN" b="1" dirty="0"/>
              <a:t>2. Reduced Costs of Security Fixes</a:t>
            </a:r>
          </a:p>
          <a:p>
            <a:pPr marL="400050" lvl="1" indent="0">
              <a:buNone/>
            </a:pPr>
            <a:r>
              <a:rPr lang="en-IN" dirty="0"/>
              <a:t> IBM’s Cost of a Data Breach Report highlights that post-release bug fixes and breaches cost</a:t>
            </a:r>
          </a:p>
          <a:p>
            <a:pPr marL="400050" lvl="1" indent="0">
              <a:buNone/>
            </a:pPr>
            <a:r>
              <a:rPr lang="en-IN" dirty="0"/>
              <a:t>companies millions.</a:t>
            </a:r>
          </a:p>
          <a:p>
            <a:pPr marL="400050" lvl="1" indent="0">
              <a:buNone/>
            </a:pPr>
            <a:r>
              <a:rPr lang="en-IN" dirty="0"/>
              <a:t> By integrating security early, companies reduce the need for expensive remediation efforts,</a:t>
            </a:r>
          </a:p>
          <a:p>
            <a:pPr marL="400050" lvl="1" indent="0">
              <a:buNone/>
            </a:pPr>
            <a:r>
              <a:rPr lang="en-IN" dirty="0"/>
              <a:t>legal liabilities, and reputational damage.</a:t>
            </a:r>
          </a:p>
          <a:p>
            <a:pPr marL="0" indent="0">
              <a:buNone/>
            </a:pPr>
            <a:r>
              <a:rPr lang="en-IN" b="1" dirty="0"/>
              <a:t>3. Enhanced Compliance with Security Regulations</a:t>
            </a:r>
          </a:p>
          <a:p>
            <a:pPr marL="400050" lvl="1" indent="0">
              <a:buNone/>
            </a:pPr>
            <a:r>
              <a:rPr lang="en-IN" dirty="0"/>
              <a:t> Many industries have strict regulatory requirements (e.g., GDPR, HIPAA, PCI-DSS, ISO 27001).</a:t>
            </a:r>
          </a:p>
          <a:p>
            <a:pPr marL="400050" lvl="1" indent="0">
              <a:buNone/>
            </a:pPr>
            <a:r>
              <a:rPr lang="en-IN" dirty="0"/>
              <a:t> Security integration ensures that applications are designed with compliance in mind, avoiding</a:t>
            </a:r>
          </a:p>
          <a:p>
            <a:pPr marL="400050" lvl="1" indent="0">
              <a:buNone/>
            </a:pPr>
            <a:r>
              <a:rPr lang="en-IN" dirty="0"/>
              <a:t>potential penalties.</a:t>
            </a:r>
          </a:p>
        </p:txBody>
      </p:sp>
    </p:spTree>
    <p:extLst>
      <p:ext uri="{BB962C8B-B14F-4D97-AF65-F5344CB8AC3E}">
        <p14:creationId xmlns:p14="http://schemas.microsoft.com/office/powerpoint/2010/main" val="174280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72" y="103573"/>
            <a:ext cx="10180056" cy="722050"/>
          </a:xfrm>
        </p:spPr>
        <p:txBody>
          <a:bodyPr/>
          <a:lstStyle/>
          <a:p>
            <a:r>
              <a:rPr lang="en-IN" dirty="0"/>
              <a:t>Key Reasons for Integrating Security into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00" y="979859"/>
            <a:ext cx="9460965" cy="566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4. Protection Against Emerging Threats</a:t>
            </a:r>
          </a:p>
          <a:p>
            <a:pPr marL="400050" lvl="1" indent="0">
              <a:buNone/>
            </a:pPr>
            <a:r>
              <a:rPr lang="en-IN" dirty="0"/>
              <a:t> Cyber threats are constantly evolving, requiring security teams to be proactive rather than</a:t>
            </a:r>
          </a:p>
          <a:p>
            <a:pPr marL="400050" lvl="1" indent="0">
              <a:buNone/>
            </a:pPr>
            <a:r>
              <a:rPr lang="en-IN" dirty="0"/>
              <a:t>reactive.</a:t>
            </a:r>
          </a:p>
          <a:p>
            <a:pPr marL="400050" lvl="1" indent="0">
              <a:buNone/>
            </a:pPr>
            <a:r>
              <a:rPr lang="en-IN" dirty="0"/>
              <a:t> Implementing threat </a:t>
            </a:r>
            <a:r>
              <a:rPr lang="en-IN" dirty="0" err="1"/>
              <a:t>modeling</a:t>
            </a:r>
            <a:r>
              <a:rPr lang="en-IN" dirty="0"/>
              <a:t> and risk assessments during development helps anticipate</a:t>
            </a:r>
          </a:p>
          <a:p>
            <a:pPr marL="0" indent="0">
              <a:buNone/>
            </a:pPr>
            <a:r>
              <a:rPr lang="en-IN" dirty="0"/>
              <a:t>attack vectors before they become real-world threats.</a:t>
            </a:r>
          </a:p>
          <a:p>
            <a:pPr marL="0" indent="0">
              <a:buNone/>
            </a:pPr>
            <a:r>
              <a:rPr lang="en-IN" b="1" dirty="0"/>
              <a:t>5. Improved Software Quality and Reliability</a:t>
            </a:r>
          </a:p>
          <a:p>
            <a:pPr marL="400050" lvl="1" indent="0">
              <a:buNone/>
            </a:pPr>
            <a:r>
              <a:rPr lang="en-IN" dirty="0"/>
              <a:t> Security best practices (e.g., secure coding, authentication mechanisms, and encryption)</a:t>
            </a:r>
          </a:p>
          <a:p>
            <a:pPr marL="400050" lvl="1" indent="0">
              <a:buNone/>
            </a:pPr>
            <a:r>
              <a:rPr lang="en-IN" dirty="0"/>
              <a:t>improve overall software quality.</a:t>
            </a:r>
          </a:p>
          <a:p>
            <a:pPr marL="400050" lvl="1" indent="0">
              <a:buNone/>
            </a:pPr>
            <a:r>
              <a:rPr lang="en-IN" dirty="0"/>
              <a:t> Reducing vulnerabilities minimizes system crashes, data corruption, and performance issues.</a:t>
            </a:r>
          </a:p>
          <a:p>
            <a:pPr marL="0" indent="0">
              <a:buNone/>
            </a:pPr>
            <a:r>
              <a:rPr lang="en-IN" b="1" dirty="0"/>
              <a:t>6. Increased Customer Trust and Business Reputation</a:t>
            </a:r>
          </a:p>
          <a:p>
            <a:pPr marL="400050" lvl="1" indent="0">
              <a:buNone/>
            </a:pPr>
            <a:r>
              <a:rPr lang="en-IN" dirty="0"/>
              <a:t> Secure software leads to higher user trust and credibility</a:t>
            </a:r>
            <a:r>
              <a:rPr lang="en-IN" dirty="0" smtClean="0"/>
              <a:t>.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 </a:t>
            </a:r>
            <a:r>
              <a:rPr lang="en-IN" dirty="0" smtClean="0"/>
              <a:t>Companies </a:t>
            </a:r>
            <a:r>
              <a:rPr lang="en-IN" dirty="0"/>
              <a:t>that integrate security into SDLC demonstrate a commitment to data protection </a:t>
            </a:r>
            <a:r>
              <a:rPr lang="en-IN" dirty="0" err="1" smtClean="0"/>
              <a:t>andprivacy</a:t>
            </a:r>
            <a:r>
              <a:rPr lang="en-IN" dirty="0"/>
              <a:t>, attracting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315978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12" y="3290656"/>
            <a:ext cx="10144546" cy="1320800"/>
          </a:xfrm>
        </p:spPr>
        <p:txBody>
          <a:bodyPr/>
          <a:lstStyle/>
          <a:p>
            <a:r>
              <a:rPr lang="en-IN" dirty="0"/>
              <a:t>Integrating Security into Each SDLC Phase</a:t>
            </a:r>
          </a:p>
        </p:txBody>
      </p:sp>
    </p:spTree>
    <p:extLst>
      <p:ext uri="{BB962C8B-B14F-4D97-AF65-F5344CB8AC3E}">
        <p14:creationId xmlns:p14="http://schemas.microsoft.com/office/powerpoint/2010/main" val="96406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00662" cy="6332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Integrating </a:t>
            </a:r>
            <a:r>
              <a:rPr lang="en-IN" dirty="0"/>
              <a:t>Security into Each SDLC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673"/>
            <a:ext cx="9407699" cy="419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1. Requirement Analysis (Planning Phase)</a:t>
            </a:r>
          </a:p>
          <a:p>
            <a:pPr marL="0" indent="0">
              <a:buNone/>
            </a:pPr>
            <a:r>
              <a:rPr lang="en-IN" sz="2000" dirty="0" smtClean="0"/>
              <a:t>	 </a:t>
            </a:r>
            <a:r>
              <a:rPr lang="en-IN" sz="2000" dirty="0"/>
              <a:t>Use Security Requirement Engineering (SRE) frameworks.</a:t>
            </a:r>
          </a:p>
          <a:p>
            <a:pPr marL="0" indent="0">
              <a:buNone/>
            </a:pPr>
            <a:r>
              <a:rPr lang="en-IN" sz="2000" b="1" dirty="0"/>
              <a:t>2. Design Phase</a:t>
            </a:r>
          </a:p>
          <a:p>
            <a:pPr marL="0" indent="0">
              <a:buNone/>
            </a:pPr>
            <a:r>
              <a:rPr lang="en-IN" sz="2000" dirty="0" smtClean="0"/>
              <a:t>	 </a:t>
            </a:r>
            <a:r>
              <a:rPr lang="en-IN" sz="2000" dirty="0"/>
              <a:t>Implement secure design patterns (e.g., input validation, encryption, authentication).</a:t>
            </a:r>
          </a:p>
          <a:p>
            <a:pPr marL="0" indent="0">
              <a:buNone/>
            </a:pPr>
            <a:r>
              <a:rPr lang="en-IN" sz="2000" b="1" dirty="0"/>
              <a:t>3. Development Phase</a:t>
            </a:r>
          </a:p>
          <a:p>
            <a:pPr marL="0" indent="0">
              <a:buNone/>
            </a:pPr>
            <a:r>
              <a:rPr lang="en-IN" sz="2000" dirty="0" smtClean="0"/>
              <a:t>	 </a:t>
            </a:r>
            <a:r>
              <a:rPr lang="en-IN" sz="2000" dirty="0"/>
              <a:t>Implement code reviews with security focus.</a:t>
            </a:r>
          </a:p>
          <a:p>
            <a:pPr marL="0" indent="0">
              <a:buNone/>
            </a:pPr>
            <a:r>
              <a:rPr lang="en-IN" sz="2000" b="1" dirty="0"/>
              <a:t>4. Testing Phase</a:t>
            </a:r>
          </a:p>
          <a:p>
            <a:pPr marL="0" indent="0">
              <a:buNone/>
            </a:pPr>
            <a:r>
              <a:rPr lang="en-IN" sz="2000" dirty="0" smtClean="0"/>
              <a:t>	 </a:t>
            </a:r>
            <a:r>
              <a:rPr lang="en-IN" sz="2000" dirty="0"/>
              <a:t>Perform Dynamic Application Security Testing (DAST) to detect vulnerabilities in </a:t>
            </a:r>
            <a:r>
              <a:rPr lang="en-IN" sz="2000" dirty="0" smtClean="0"/>
              <a:t>running applications.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479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7557"/>
            <a:ext cx="8596668" cy="63327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Integrating </a:t>
            </a:r>
            <a:r>
              <a:rPr lang="en-IN" sz="3200" dirty="0"/>
              <a:t>Security into Each SDLC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8" y="1326088"/>
            <a:ext cx="9798316" cy="450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5. Deployment Phase</a:t>
            </a:r>
          </a:p>
          <a:p>
            <a:pPr marL="0" indent="0">
              <a:buNone/>
            </a:pPr>
            <a:r>
              <a:rPr lang="en-IN" dirty="0" smtClean="0"/>
              <a:t>	 </a:t>
            </a:r>
            <a:r>
              <a:rPr lang="en-IN" dirty="0"/>
              <a:t>Ensure secure configurations before deploying applications.</a:t>
            </a:r>
          </a:p>
          <a:p>
            <a:pPr marL="0" indent="0">
              <a:buNone/>
            </a:pPr>
            <a:r>
              <a:rPr lang="en-IN" b="1" dirty="0" smtClean="0"/>
              <a:t>6. </a:t>
            </a:r>
            <a:r>
              <a:rPr lang="en-IN" b="1" dirty="0"/>
              <a:t>Maintenance and Monitoring </a:t>
            </a:r>
            <a:r>
              <a:rPr lang="en-IN" b="1" dirty="0" smtClean="0"/>
              <a:t>Phase.</a:t>
            </a:r>
            <a:endParaRPr lang="en-IN" b="1" dirty="0"/>
          </a:p>
          <a:p>
            <a:pPr marL="400050" lvl="1" indent="0">
              <a:buNone/>
            </a:pPr>
            <a:r>
              <a:rPr lang="en-IN" dirty="0"/>
              <a:t> Implement patch management and incident response plans.</a:t>
            </a:r>
          </a:p>
          <a:p>
            <a:pPr marL="400050" lvl="1" indent="0">
              <a:buNone/>
            </a:pPr>
            <a:r>
              <a:rPr lang="en-IN" dirty="0"/>
              <a:t> Conduct periodic security audits and compliance checks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2400" b="1" dirty="0" smtClean="0"/>
              <a:t>Integrating </a:t>
            </a:r>
            <a:r>
              <a:rPr lang="en-IN" sz="2400" b="1" dirty="0"/>
              <a:t>security into the SDLC is not optional—it is a necessity in modern </a:t>
            </a:r>
            <a:r>
              <a:rPr lang="en-IN" sz="2400" b="1" dirty="0" smtClean="0"/>
              <a:t>software development</a:t>
            </a:r>
            <a:r>
              <a:rPr lang="en-IN" sz="2400" b="1" dirty="0"/>
              <a:t>. </a:t>
            </a:r>
            <a:endParaRPr lang="en-IN" sz="2400" b="1" dirty="0" smtClean="0"/>
          </a:p>
          <a:p>
            <a:r>
              <a:rPr lang="en-IN" sz="2400" b="1" dirty="0" smtClean="0"/>
              <a:t>A </a:t>
            </a:r>
            <a:r>
              <a:rPr lang="en-IN" sz="2400" b="1" dirty="0"/>
              <a:t>proactive security approach ensures that security is an inherent part of </a:t>
            </a:r>
            <a:r>
              <a:rPr lang="en-IN" sz="2400" b="1" dirty="0" smtClean="0"/>
              <a:t>the software</a:t>
            </a:r>
            <a:r>
              <a:rPr lang="en-IN" sz="2400" b="1" dirty="0"/>
              <a:t>, reducing risks, costs, and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44207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58" y="290004"/>
            <a:ext cx="9336678" cy="624396"/>
          </a:xfrm>
        </p:spPr>
        <p:txBody>
          <a:bodyPr>
            <a:normAutofit/>
          </a:bodyPr>
          <a:lstStyle/>
          <a:p>
            <a:r>
              <a:rPr lang="en-US" sz="2800" b="1" dirty="0"/>
              <a:t>Software Development Life Cycles (SDLC Models)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5" y="1095269"/>
            <a:ext cx="9682907" cy="5509717"/>
          </a:xfrm>
        </p:spPr>
        <p:txBody>
          <a:bodyPr/>
          <a:lstStyle/>
          <a:p>
            <a:pPr>
              <a:buAutoNum type="arabicPeriod"/>
            </a:pPr>
            <a:r>
              <a:rPr lang="en-US" sz="3600" dirty="0" smtClean="0"/>
              <a:t>Waterfall Model</a:t>
            </a:r>
          </a:p>
          <a:p>
            <a:pPr>
              <a:buFont typeface="Wingdings 3" charset="2"/>
              <a:buAutoNum type="arabicPeriod"/>
            </a:pPr>
            <a:r>
              <a:rPr lang="en-US" sz="3600" dirty="0"/>
              <a:t>V-Model (Verification and Validation Model</a:t>
            </a:r>
            <a:r>
              <a:rPr lang="en-US" sz="3600" dirty="0" smtClean="0"/>
              <a:t>)</a:t>
            </a:r>
            <a:endParaRPr lang="en-IN" sz="3600" dirty="0" smtClean="0"/>
          </a:p>
          <a:p>
            <a:pPr>
              <a:buAutoNum type="arabicPeriod"/>
            </a:pPr>
            <a:r>
              <a:rPr lang="en-IN" sz="3600" dirty="0"/>
              <a:t>Iterative </a:t>
            </a:r>
            <a:r>
              <a:rPr lang="en-IN" sz="3600" dirty="0" smtClean="0"/>
              <a:t>Model</a:t>
            </a:r>
          </a:p>
          <a:p>
            <a:pPr>
              <a:buAutoNum type="arabicPeriod"/>
            </a:pPr>
            <a:r>
              <a:rPr lang="en-IN" sz="3600" dirty="0"/>
              <a:t>Agile </a:t>
            </a:r>
            <a:r>
              <a:rPr lang="en-IN" sz="3600" dirty="0" smtClean="0"/>
              <a:t>Model</a:t>
            </a:r>
          </a:p>
          <a:p>
            <a:pPr>
              <a:buAutoNum type="arabicPeriod"/>
            </a:pPr>
            <a:r>
              <a:rPr lang="en-IN" sz="3600" dirty="0"/>
              <a:t>Spiral </a:t>
            </a:r>
            <a:r>
              <a:rPr lang="en-IN" sz="3600" dirty="0" smtClean="0"/>
              <a:t>Model</a:t>
            </a:r>
          </a:p>
          <a:p>
            <a:pPr>
              <a:buAutoNum type="arabicPeriod"/>
            </a:pPr>
            <a:r>
              <a:rPr lang="en-IN" sz="3600" dirty="0" smtClean="0"/>
              <a:t>Big </a:t>
            </a:r>
            <a:r>
              <a:rPr lang="en-IN" sz="3600" dirty="0"/>
              <a:t>Bang </a:t>
            </a:r>
            <a:r>
              <a:rPr lang="en-IN" sz="3600" dirty="0" smtClean="0"/>
              <a:t>Model</a:t>
            </a:r>
          </a:p>
          <a:p>
            <a:pPr>
              <a:buAutoNum type="arabicPeriod"/>
            </a:pPr>
            <a:r>
              <a:rPr lang="en-IN" sz="3600" dirty="0" err="1"/>
              <a:t>DevOps</a:t>
            </a:r>
            <a:r>
              <a:rPr lang="en-IN" sz="3600" dirty="0"/>
              <a:t>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3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13" y="236738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12" y="1042003"/>
            <a:ext cx="8596668" cy="55452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linear and sequential model where each phase must be completed before moving to the next.</a:t>
            </a:r>
          </a:p>
          <a:p>
            <a:r>
              <a:rPr lang="en-IN" dirty="0"/>
              <a:t>Phases:</a:t>
            </a:r>
          </a:p>
          <a:p>
            <a:pPr marL="400050" lvl="1" indent="0">
              <a:buNone/>
            </a:pPr>
            <a:r>
              <a:rPr lang="en-IN" dirty="0"/>
              <a:t>1. Requirements Gathering</a:t>
            </a:r>
          </a:p>
          <a:p>
            <a:pPr marL="400050" lvl="1" indent="0">
              <a:buNone/>
            </a:pPr>
            <a:r>
              <a:rPr lang="en-IN" dirty="0"/>
              <a:t>2. System Design</a:t>
            </a:r>
          </a:p>
          <a:p>
            <a:pPr marL="400050" lvl="1" indent="0">
              <a:buNone/>
            </a:pPr>
            <a:r>
              <a:rPr lang="en-IN" dirty="0"/>
              <a:t>3. </a:t>
            </a:r>
            <a:r>
              <a:rPr lang="en-IN" dirty="0" smtClean="0"/>
              <a:t>Implementation </a:t>
            </a:r>
            <a:r>
              <a:rPr lang="en-IN" dirty="0"/>
              <a:t>(Coding)</a:t>
            </a:r>
          </a:p>
          <a:p>
            <a:pPr marL="400050" lvl="1" indent="0">
              <a:buNone/>
            </a:pPr>
            <a:r>
              <a:rPr lang="en-IN" dirty="0"/>
              <a:t>4. Testing</a:t>
            </a:r>
          </a:p>
          <a:p>
            <a:pPr marL="400050" lvl="1" indent="0">
              <a:buNone/>
            </a:pPr>
            <a:r>
              <a:rPr lang="en-IN" dirty="0"/>
              <a:t>5. Deployment</a:t>
            </a:r>
          </a:p>
          <a:p>
            <a:pPr marL="400050" lvl="1" indent="0">
              <a:buNone/>
            </a:pPr>
            <a:r>
              <a:rPr lang="en-IN" dirty="0"/>
              <a:t>6. Maintenance</a:t>
            </a:r>
          </a:p>
          <a:p>
            <a:r>
              <a:rPr lang="en-IN" dirty="0"/>
              <a:t>Pros:</a:t>
            </a:r>
          </a:p>
          <a:p>
            <a:pPr marL="400050" lvl="1" indent="0">
              <a:buNone/>
            </a:pPr>
            <a:r>
              <a:rPr lang="en-IN" dirty="0"/>
              <a:t>✔️ Simple and easy to understand</a:t>
            </a:r>
          </a:p>
          <a:p>
            <a:pPr marL="400050" lvl="1" indent="0">
              <a:buNone/>
            </a:pPr>
            <a:r>
              <a:rPr lang="en-IN" dirty="0"/>
              <a:t>✔️ Well-structured with clear milestones</a:t>
            </a:r>
          </a:p>
          <a:p>
            <a:r>
              <a:rPr lang="en-IN" dirty="0"/>
              <a:t>Cons:</a:t>
            </a:r>
          </a:p>
          <a:p>
            <a:pPr marL="400050" lvl="1" indent="0">
              <a:buNone/>
            </a:pPr>
            <a:r>
              <a:rPr lang="en-IN" dirty="0"/>
              <a:t>❌ No flexibility for changes after the initial phase</a:t>
            </a:r>
          </a:p>
          <a:p>
            <a:pPr marL="400050" lvl="1" indent="0">
              <a:buNone/>
            </a:pPr>
            <a:r>
              <a:rPr lang="en-IN" dirty="0"/>
              <a:t>❌ Late testing phase increases risk of defects</a:t>
            </a:r>
          </a:p>
          <a:p>
            <a:pPr marL="0" indent="0">
              <a:buNone/>
            </a:pPr>
            <a:r>
              <a:rPr lang="en-IN" dirty="0"/>
              <a:t>Best Used For:</a:t>
            </a:r>
          </a:p>
          <a:p>
            <a:pPr marL="0" indent="0">
              <a:buNone/>
            </a:pPr>
            <a:r>
              <a:rPr lang="en-IN" dirty="0"/>
              <a:t> Small, well-defined </a:t>
            </a:r>
            <a:r>
              <a:rPr lang="en-IN" dirty="0" smtClean="0"/>
              <a:t>projects </a:t>
            </a:r>
            <a:r>
              <a:rPr lang="en-IN" dirty="0"/>
              <a:t>Regulated industries (e.g., healthcare, banking)</a:t>
            </a:r>
          </a:p>
        </p:txBody>
      </p:sp>
    </p:spTree>
    <p:extLst>
      <p:ext uri="{BB962C8B-B14F-4D97-AF65-F5344CB8AC3E}">
        <p14:creationId xmlns:p14="http://schemas.microsoft.com/office/powerpoint/2010/main" val="322422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46" y="369903"/>
            <a:ext cx="8596668" cy="8197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V-Model (Verification and Validation Model)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45" y="1095268"/>
            <a:ext cx="10002504" cy="5527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An </a:t>
            </a:r>
            <a:r>
              <a:rPr lang="en-IN" sz="1400" dirty="0"/>
              <a:t>extension of the Waterfall model, where every development phase is directly linked to </a:t>
            </a:r>
            <a:r>
              <a:rPr lang="en-IN" sz="1400" dirty="0" smtClean="0"/>
              <a:t>a corresponding </a:t>
            </a:r>
            <a:r>
              <a:rPr lang="en-IN" sz="1400" dirty="0"/>
              <a:t>testing phase.</a:t>
            </a:r>
          </a:p>
          <a:p>
            <a:r>
              <a:rPr lang="en-IN" sz="1400" dirty="0"/>
              <a:t>Phases:</a:t>
            </a:r>
          </a:p>
          <a:p>
            <a:pPr marL="400050" lvl="1" indent="0">
              <a:buNone/>
            </a:pPr>
            <a:r>
              <a:rPr lang="en-IN" sz="1400" dirty="0"/>
              <a:t>1. Requirement Analysis → Acceptance Testing</a:t>
            </a:r>
          </a:p>
          <a:p>
            <a:pPr marL="400050" lvl="1" indent="0">
              <a:buNone/>
            </a:pPr>
            <a:r>
              <a:rPr lang="en-IN" sz="1400" dirty="0"/>
              <a:t>2. System Design → System </a:t>
            </a:r>
            <a:r>
              <a:rPr lang="en-IN" sz="1400" dirty="0" smtClean="0"/>
              <a:t>Testing</a:t>
            </a:r>
            <a:endParaRPr lang="en-IN" sz="1400" dirty="0"/>
          </a:p>
          <a:p>
            <a:pPr marL="400050" lvl="1" indent="0">
              <a:buNone/>
            </a:pPr>
            <a:r>
              <a:rPr lang="en-IN" sz="1400" dirty="0"/>
              <a:t>3. Architectural Design → Integration Testing</a:t>
            </a:r>
          </a:p>
          <a:p>
            <a:pPr marL="400050" lvl="1" indent="0">
              <a:buNone/>
            </a:pPr>
            <a:r>
              <a:rPr lang="en-IN" sz="1400" dirty="0"/>
              <a:t>4. Module Design → Unit Testing</a:t>
            </a:r>
          </a:p>
          <a:p>
            <a:pPr marL="400050" lvl="1" indent="0">
              <a:buNone/>
            </a:pPr>
            <a:r>
              <a:rPr lang="en-IN" sz="1400" dirty="0"/>
              <a:t>5. Implementation</a:t>
            </a:r>
          </a:p>
          <a:p>
            <a:r>
              <a:rPr lang="en-IN" sz="1400" dirty="0"/>
              <a:t>Pros:</a:t>
            </a:r>
          </a:p>
          <a:p>
            <a:pPr marL="400050" lvl="1" indent="0">
              <a:buNone/>
            </a:pPr>
            <a:r>
              <a:rPr lang="en-IN" sz="1400" dirty="0"/>
              <a:t>✔️ Early detection of defects due to continuous testing</a:t>
            </a:r>
          </a:p>
          <a:p>
            <a:pPr marL="400050" lvl="1" indent="0">
              <a:buNone/>
            </a:pPr>
            <a:r>
              <a:rPr lang="en-IN" sz="1400" dirty="0"/>
              <a:t>✔️ Clearly defined verification and validation steps</a:t>
            </a:r>
          </a:p>
          <a:p>
            <a:r>
              <a:rPr lang="en-IN" sz="1400" dirty="0"/>
              <a:t>Cons:</a:t>
            </a:r>
          </a:p>
          <a:p>
            <a:pPr marL="400050" lvl="1" indent="0">
              <a:buNone/>
            </a:pPr>
            <a:r>
              <a:rPr lang="en-IN" sz="1400" dirty="0"/>
              <a:t>❌ Expensive to implement due to extensive testing</a:t>
            </a:r>
          </a:p>
          <a:p>
            <a:pPr marL="400050" lvl="1" indent="0">
              <a:buNone/>
            </a:pPr>
            <a:r>
              <a:rPr lang="en-IN" sz="1400" dirty="0"/>
              <a:t>❌ Not flexible for mid-project changes</a:t>
            </a:r>
          </a:p>
          <a:p>
            <a:r>
              <a:rPr lang="en-IN" sz="1400" dirty="0"/>
              <a:t>Best Used For:</a:t>
            </a:r>
          </a:p>
          <a:p>
            <a:pPr marL="0" indent="0">
              <a:buNone/>
            </a:pPr>
            <a:r>
              <a:rPr lang="en-IN" sz="1400" dirty="0"/>
              <a:t> Critical applications (e.g., embedded systems, defense, aerospace)</a:t>
            </a:r>
          </a:p>
        </p:txBody>
      </p:sp>
    </p:spTree>
    <p:extLst>
      <p:ext uri="{BB962C8B-B14F-4D97-AF65-F5344CB8AC3E}">
        <p14:creationId xmlns:p14="http://schemas.microsoft.com/office/powerpoint/2010/main" val="6852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7109"/>
            <a:ext cx="9665151" cy="53765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Developers build the software in small iterations (or cycles) instead of delivering </a:t>
            </a:r>
            <a:r>
              <a:rPr lang="en-IN" dirty="0" smtClean="0"/>
              <a:t>everything at </a:t>
            </a:r>
            <a:r>
              <a:rPr lang="en-IN" dirty="0"/>
              <a:t>once.</a:t>
            </a:r>
          </a:p>
          <a:p>
            <a:pPr marL="0" indent="0">
              <a:buNone/>
            </a:pPr>
            <a:r>
              <a:rPr lang="en-IN" dirty="0"/>
              <a:t>Phases:</a:t>
            </a:r>
          </a:p>
          <a:p>
            <a:pPr marL="400050" lvl="1" indent="0">
              <a:buNone/>
            </a:pPr>
            <a:r>
              <a:rPr lang="en-IN" dirty="0"/>
              <a:t>1. Requirement Analysis</a:t>
            </a:r>
          </a:p>
          <a:p>
            <a:pPr marL="400050" lvl="1" indent="0">
              <a:buNone/>
            </a:pPr>
            <a:r>
              <a:rPr lang="en-IN" dirty="0"/>
              <a:t>2. Design &amp;amp; Development</a:t>
            </a:r>
          </a:p>
          <a:p>
            <a:pPr marL="400050" lvl="1" indent="0">
              <a:buNone/>
            </a:pPr>
            <a:r>
              <a:rPr lang="en-IN" dirty="0"/>
              <a:t>3. Implementation</a:t>
            </a:r>
          </a:p>
          <a:p>
            <a:pPr marL="400050" lvl="1" indent="0">
              <a:buNone/>
            </a:pPr>
            <a:r>
              <a:rPr lang="en-IN" dirty="0"/>
              <a:t>4. Testing &amp;amp; Evaluation</a:t>
            </a:r>
          </a:p>
          <a:p>
            <a:pPr marL="400050" lvl="1" indent="0">
              <a:buNone/>
            </a:pPr>
            <a:r>
              <a:rPr lang="en-IN" dirty="0"/>
              <a:t>5. Deployment</a:t>
            </a:r>
          </a:p>
          <a:p>
            <a:pPr marL="0" indent="0">
              <a:buNone/>
            </a:pPr>
            <a:r>
              <a:rPr lang="en-IN" dirty="0" smtClean="0"/>
              <a:t>	6</a:t>
            </a:r>
            <a:r>
              <a:rPr lang="en-IN" dirty="0"/>
              <a:t>. Repeat (Iterations continue until final product)</a:t>
            </a:r>
          </a:p>
          <a:p>
            <a:pPr marL="0" indent="0">
              <a:buNone/>
            </a:pPr>
            <a:r>
              <a:rPr lang="en-IN" dirty="0"/>
              <a:t>Pros:</a:t>
            </a:r>
          </a:p>
          <a:p>
            <a:pPr marL="400050" lvl="1" indent="0">
              <a:buNone/>
            </a:pPr>
            <a:r>
              <a:rPr lang="en-IN" dirty="0"/>
              <a:t>✔️ Early detection of issues</a:t>
            </a:r>
          </a:p>
          <a:p>
            <a:pPr marL="400050" lvl="1" indent="0">
              <a:buNone/>
            </a:pPr>
            <a:r>
              <a:rPr lang="en-IN" dirty="0"/>
              <a:t>✔️ Allows gradual improvement and customer feedback</a:t>
            </a:r>
          </a:p>
          <a:p>
            <a:pPr marL="0" indent="0">
              <a:buNone/>
            </a:pPr>
            <a:r>
              <a:rPr lang="en-IN" dirty="0"/>
              <a:t>Cons:</a:t>
            </a:r>
          </a:p>
          <a:p>
            <a:pPr marL="400050" lvl="1" indent="0">
              <a:buNone/>
            </a:pPr>
            <a:r>
              <a:rPr lang="en-IN" dirty="0"/>
              <a:t>❌ Can be costly due to multiple iterations</a:t>
            </a:r>
          </a:p>
          <a:p>
            <a:pPr marL="400050" lvl="1" indent="0">
              <a:buNone/>
            </a:pPr>
            <a:r>
              <a:rPr lang="en-IN" dirty="0"/>
              <a:t>❌ Requires extensive management</a:t>
            </a:r>
          </a:p>
          <a:p>
            <a:pPr marL="0" indent="0">
              <a:buNone/>
            </a:pPr>
            <a:r>
              <a:rPr lang="en-IN" dirty="0"/>
              <a:t>Best Used For:</a:t>
            </a:r>
          </a:p>
          <a:p>
            <a:pPr marL="0" indent="0">
              <a:buNone/>
            </a:pPr>
            <a:r>
              <a:rPr lang="en-IN" dirty="0"/>
              <a:t> Complex projects where requirements evolve</a:t>
            </a:r>
          </a:p>
        </p:txBody>
      </p:sp>
    </p:spTree>
    <p:extLst>
      <p:ext uri="{BB962C8B-B14F-4D97-AF65-F5344CB8AC3E}">
        <p14:creationId xmlns:p14="http://schemas.microsoft.com/office/powerpoint/2010/main" val="125738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497"/>
          </a:xfrm>
        </p:spPr>
        <p:txBody>
          <a:bodyPr>
            <a:normAutofit fontScale="90000"/>
          </a:bodyPr>
          <a:lstStyle/>
          <a:p>
            <a:r>
              <a:rPr lang="en-IN" dirty="0"/>
              <a:t>Agile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79" y="1361599"/>
            <a:ext cx="10268833" cy="520787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flexible and adaptive model where development is incremental and iterative, </a:t>
            </a:r>
            <a:r>
              <a:rPr lang="en-IN" dirty="0" smtClean="0"/>
              <a:t>emphasizing customer </a:t>
            </a:r>
            <a:r>
              <a:rPr lang="en-IN" dirty="0"/>
              <a:t>collaboration.</a:t>
            </a:r>
          </a:p>
          <a:p>
            <a:r>
              <a:rPr lang="en-IN" dirty="0"/>
              <a:t>Key Agile Frameworks:</a:t>
            </a:r>
          </a:p>
          <a:p>
            <a:pPr marL="400050" lvl="1" indent="0">
              <a:buNone/>
            </a:pPr>
            <a:r>
              <a:rPr lang="en-IN" dirty="0"/>
              <a:t> Scrum – Uses sprints (2-4 week development cycles)</a:t>
            </a:r>
          </a:p>
          <a:p>
            <a:pPr marL="400050" lvl="1" indent="0">
              <a:buNone/>
            </a:pPr>
            <a:r>
              <a:rPr lang="en-IN" dirty="0"/>
              <a:t> </a:t>
            </a:r>
            <a:r>
              <a:rPr lang="en-IN" dirty="0" err="1"/>
              <a:t>Kanban</a:t>
            </a:r>
            <a:r>
              <a:rPr lang="en-IN" dirty="0"/>
              <a:t> – Focuses on continuous workflow without predefined iterations</a:t>
            </a:r>
          </a:p>
          <a:p>
            <a:pPr marL="400050" lvl="1" indent="0">
              <a:buNone/>
            </a:pPr>
            <a:r>
              <a:rPr lang="en-IN" dirty="0"/>
              <a:t> Extreme Programming (XP) – Focuses on customer satisfaction, frequent releases, and</a:t>
            </a:r>
          </a:p>
          <a:p>
            <a:pPr marL="400050" lvl="1" indent="0">
              <a:buNone/>
            </a:pPr>
            <a:r>
              <a:rPr lang="en-IN" dirty="0"/>
              <a:t>coding best practices</a:t>
            </a:r>
          </a:p>
          <a:p>
            <a:r>
              <a:rPr lang="en-IN" dirty="0"/>
              <a:t>Pros:</a:t>
            </a:r>
          </a:p>
          <a:p>
            <a:pPr marL="400050" lvl="1" indent="0">
              <a:buNone/>
            </a:pPr>
            <a:r>
              <a:rPr lang="en-IN" dirty="0"/>
              <a:t>✔️ Highly flexible to changes</a:t>
            </a:r>
          </a:p>
          <a:p>
            <a:pPr marL="400050" lvl="1" indent="0">
              <a:buNone/>
            </a:pPr>
            <a:r>
              <a:rPr lang="en-IN" dirty="0"/>
              <a:t>✔️ Faster delivery with continuous feedback</a:t>
            </a:r>
          </a:p>
          <a:p>
            <a:r>
              <a:rPr lang="en-IN" dirty="0"/>
              <a:t>Cons:</a:t>
            </a:r>
          </a:p>
          <a:p>
            <a:pPr marL="400050" lvl="1" indent="0">
              <a:buNone/>
            </a:pPr>
            <a:r>
              <a:rPr lang="en-IN" dirty="0"/>
              <a:t>❌ Requires experienced developers</a:t>
            </a:r>
          </a:p>
          <a:p>
            <a:pPr marL="400050" lvl="1" indent="0">
              <a:buNone/>
            </a:pPr>
            <a:r>
              <a:rPr lang="en-IN" dirty="0"/>
              <a:t>❌ Difficult to estimate cost and time</a:t>
            </a:r>
          </a:p>
          <a:p>
            <a:r>
              <a:rPr lang="en-IN" dirty="0"/>
              <a:t>Best Used For:</a:t>
            </a:r>
          </a:p>
          <a:p>
            <a:pPr marL="400050" lvl="1" indent="0">
              <a:buNone/>
            </a:pPr>
            <a:r>
              <a:rPr lang="en-IN" dirty="0"/>
              <a:t> </a:t>
            </a:r>
            <a:r>
              <a:rPr lang="en-IN" dirty="0" err="1"/>
              <a:t>Startups</a:t>
            </a:r>
            <a:r>
              <a:rPr lang="en-IN" dirty="0"/>
              <a:t>, </a:t>
            </a:r>
            <a:r>
              <a:rPr lang="en-IN" dirty="0" err="1"/>
              <a:t>SaaS</a:t>
            </a:r>
            <a:r>
              <a:rPr lang="en-IN" dirty="0"/>
              <a:t>, mobile applications</a:t>
            </a:r>
          </a:p>
          <a:p>
            <a:pPr marL="400050" lvl="1" indent="0">
              <a:buNone/>
            </a:pPr>
            <a:r>
              <a:rPr lang="en-IN" dirty="0"/>
              <a:t> Projects with frequently 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6988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3270"/>
            <a:ext cx="8596668" cy="455720"/>
          </a:xfrm>
        </p:spPr>
        <p:txBody>
          <a:bodyPr>
            <a:normAutofit fontScale="90000"/>
          </a:bodyPr>
          <a:lstStyle/>
          <a:p>
            <a:r>
              <a:rPr lang="en-IN" dirty="0"/>
              <a:t>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5" y="1246189"/>
            <a:ext cx="9159124" cy="5429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 risk-driven model that combines Waterfall and Iterative models, adding risk assessment </a:t>
            </a:r>
            <a:r>
              <a:rPr lang="en-IN" dirty="0" smtClean="0"/>
              <a:t>at each </a:t>
            </a:r>
            <a:r>
              <a:rPr lang="en-IN" dirty="0"/>
              <a:t>phase.</a:t>
            </a:r>
          </a:p>
          <a:p>
            <a:r>
              <a:rPr lang="en-IN" dirty="0"/>
              <a:t>Phases in Each Cycle:</a:t>
            </a:r>
          </a:p>
          <a:p>
            <a:pPr marL="400050" lvl="1" indent="0">
              <a:buNone/>
            </a:pPr>
            <a:r>
              <a:rPr lang="en-IN" dirty="0"/>
              <a:t>1. Planning</a:t>
            </a:r>
          </a:p>
          <a:p>
            <a:pPr marL="400050" lvl="1" indent="0">
              <a:buNone/>
            </a:pPr>
            <a:r>
              <a:rPr lang="en-IN" dirty="0"/>
              <a:t>2. Risk Analysis</a:t>
            </a:r>
          </a:p>
          <a:p>
            <a:pPr marL="400050" lvl="1" indent="0">
              <a:buNone/>
            </a:pPr>
            <a:r>
              <a:rPr lang="en-IN" dirty="0"/>
              <a:t>3. Development &amp;amp; Testing</a:t>
            </a:r>
          </a:p>
          <a:p>
            <a:pPr marL="400050" lvl="1" indent="0">
              <a:buNone/>
            </a:pPr>
            <a:r>
              <a:rPr lang="en-IN" dirty="0"/>
              <a:t>4. Evaluation &amp;amp; Refinement</a:t>
            </a:r>
          </a:p>
          <a:p>
            <a:r>
              <a:rPr lang="en-IN" dirty="0"/>
              <a:t>Pros:</a:t>
            </a:r>
          </a:p>
          <a:p>
            <a:pPr marL="400050" lvl="1" indent="0">
              <a:buNone/>
            </a:pPr>
            <a:r>
              <a:rPr lang="en-IN" dirty="0"/>
              <a:t>✔️ Identifies risks early</a:t>
            </a:r>
          </a:p>
          <a:p>
            <a:pPr marL="400050" lvl="1" indent="0">
              <a:buNone/>
            </a:pPr>
            <a:r>
              <a:rPr lang="en-IN" dirty="0"/>
              <a:t>✔️ Allows frequent revisions and adjustments</a:t>
            </a:r>
          </a:p>
          <a:p>
            <a:endParaRPr lang="en-IN" dirty="0"/>
          </a:p>
          <a:p>
            <a:r>
              <a:rPr lang="en-IN" dirty="0"/>
              <a:t>Cons:</a:t>
            </a:r>
          </a:p>
          <a:p>
            <a:pPr marL="400050" lvl="1" indent="0">
              <a:buNone/>
            </a:pPr>
            <a:r>
              <a:rPr lang="en-IN" dirty="0"/>
              <a:t>❌ Complex to manage</a:t>
            </a:r>
          </a:p>
          <a:p>
            <a:pPr marL="400050" lvl="1" indent="0">
              <a:buNone/>
            </a:pPr>
            <a:r>
              <a:rPr lang="en-IN" dirty="0"/>
              <a:t>❌ Can be expensive due to risk assessment</a:t>
            </a:r>
          </a:p>
          <a:p>
            <a:r>
              <a:rPr lang="en-IN" dirty="0"/>
              <a:t>Best Used For:</a:t>
            </a:r>
          </a:p>
          <a:p>
            <a:pPr marL="0" indent="0">
              <a:buNone/>
            </a:pPr>
            <a:r>
              <a:rPr lang="en-IN" dirty="0" smtClean="0"/>
              <a:t>	 </a:t>
            </a:r>
            <a:r>
              <a:rPr lang="en-IN" dirty="0"/>
              <a:t>High-risk, large-scale projects (e.g., AI, </a:t>
            </a:r>
            <a:r>
              <a:rPr lang="en-IN" dirty="0" err="1"/>
              <a:t>FinTech</a:t>
            </a:r>
            <a:r>
              <a:rPr lang="en-IN" dirty="0"/>
              <a:t>, Cybersecurity)</a:t>
            </a:r>
          </a:p>
        </p:txBody>
      </p:sp>
    </p:spTree>
    <p:extLst>
      <p:ext uri="{BB962C8B-B14F-4D97-AF65-F5344CB8AC3E}">
        <p14:creationId xmlns:p14="http://schemas.microsoft.com/office/powerpoint/2010/main" val="22909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Bang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2721"/>
            <a:ext cx="9088103" cy="5385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 highly flexible approach where development starts without formal planning, and </a:t>
            </a:r>
            <a:r>
              <a:rPr lang="en-IN" sz="2000" dirty="0" smtClean="0"/>
              <a:t>everything is </a:t>
            </a:r>
            <a:r>
              <a:rPr lang="en-IN" sz="2000" dirty="0"/>
              <a:t>built in one go.</a:t>
            </a:r>
          </a:p>
          <a:p>
            <a:r>
              <a:rPr lang="en-IN" sz="2000" dirty="0"/>
              <a:t>Pros:</a:t>
            </a:r>
          </a:p>
          <a:p>
            <a:pPr marL="400050" lvl="1" indent="0">
              <a:buNone/>
            </a:pPr>
            <a:r>
              <a:rPr lang="en-IN" sz="2000" dirty="0"/>
              <a:t>✔️ Simple and fast for small projects</a:t>
            </a:r>
          </a:p>
          <a:p>
            <a:pPr marL="400050" lvl="1" indent="0">
              <a:buNone/>
            </a:pPr>
            <a:r>
              <a:rPr lang="en-IN" sz="2000" dirty="0"/>
              <a:t>✔️ No rigid structure</a:t>
            </a:r>
          </a:p>
          <a:p>
            <a:r>
              <a:rPr lang="en-IN" sz="2000" dirty="0"/>
              <a:t>Cons:</a:t>
            </a:r>
          </a:p>
          <a:p>
            <a:pPr marL="400050" lvl="1" indent="0">
              <a:buNone/>
            </a:pPr>
            <a:r>
              <a:rPr lang="en-IN" sz="2000" dirty="0"/>
              <a:t>❌ High risk of failure</a:t>
            </a:r>
          </a:p>
          <a:p>
            <a:pPr marL="400050" lvl="1" indent="0">
              <a:buNone/>
            </a:pPr>
            <a:r>
              <a:rPr lang="en-IN" sz="2000" dirty="0"/>
              <a:t>❌ Not suitable for large projects</a:t>
            </a:r>
          </a:p>
          <a:p>
            <a:r>
              <a:rPr lang="en-IN" sz="2000" dirty="0"/>
              <a:t>Best Used For:</a:t>
            </a:r>
          </a:p>
          <a:p>
            <a:pPr marL="400050" lvl="1" indent="0">
              <a:buNone/>
            </a:pPr>
            <a:r>
              <a:rPr lang="en-IN" sz="2000" dirty="0"/>
              <a:t> Small, experimental projects</a:t>
            </a:r>
          </a:p>
          <a:p>
            <a:pPr marL="400050" lvl="1" indent="0">
              <a:buNone/>
            </a:pPr>
            <a:r>
              <a:rPr lang="en-IN" sz="2000" dirty="0"/>
              <a:t> </a:t>
            </a:r>
            <a:r>
              <a:rPr lang="en-IN" sz="2000" dirty="0" smtClean="0"/>
              <a:t>R &amp; D </a:t>
            </a:r>
            <a:r>
              <a:rPr lang="en-IN" sz="2000" dirty="0"/>
              <a:t>and prototype development</a:t>
            </a:r>
          </a:p>
        </p:txBody>
      </p:sp>
    </p:spTree>
    <p:extLst>
      <p:ext uri="{BB962C8B-B14F-4D97-AF65-F5344CB8AC3E}">
        <p14:creationId xmlns:p14="http://schemas.microsoft.com/office/powerpoint/2010/main" val="875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3642"/>
            <a:ext cx="9247901" cy="516348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modern SDLC approach that integrates development (</a:t>
            </a:r>
            <a:r>
              <a:rPr lang="en-IN" dirty="0" err="1"/>
              <a:t>Dev</a:t>
            </a:r>
            <a:r>
              <a:rPr lang="en-IN" dirty="0"/>
              <a:t>) and operations (Ops) </a:t>
            </a:r>
            <a:r>
              <a:rPr lang="en-IN" dirty="0" smtClean="0"/>
              <a:t>for continuous </a:t>
            </a:r>
            <a:r>
              <a:rPr lang="en-IN" dirty="0"/>
              <a:t>integration and deployment (CI/CD).</a:t>
            </a:r>
          </a:p>
          <a:p>
            <a:r>
              <a:rPr lang="en-IN" dirty="0"/>
              <a:t>Key Components:</a:t>
            </a:r>
          </a:p>
          <a:p>
            <a:pPr marL="400050" lvl="1" indent="0">
              <a:buNone/>
            </a:pPr>
            <a:r>
              <a:rPr lang="en-IN" dirty="0"/>
              <a:t> Continuous Integration (CI) – Automated code integration</a:t>
            </a:r>
          </a:p>
          <a:p>
            <a:pPr marL="400050" lvl="1" indent="0">
              <a:buNone/>
            </a:pPr>
            <a:r>
              <a:rPr lang="en-IN" dirty="0"/>
              <a:t> Continuous Deployment (CD) – Frequent and automated releases</a:t>
            </a:r>
          </a:p>
          <a:p>
            <a:pPr marL="400050" lvl="1" indent="0">
              <a:buNone/>
            </a:pPr>
            <a:r>
              <a:rPr lang="en-IN" dirty="0"/>
              <a:t> Infrastructure as Code (</a:t>
            </a:r>
            <a:r>
              <a:rPr lang="en-IN" dirty="0" err="1"/>
              <a:t>IaC</a:t>
            </a:r>
            <a:r>
              <a:rPr lang="en-IN" dirty="0"/>
              <a:t>) – Automated infrastructure management</a:t>
            </a:r>
          </a:p>
          <a:p>
            <a:r>
              <a:rPr lang="en-IN" dirty="0"/>
              <a:t>Pros:</a:t>
            </a:r>
          </a:p>
          <a:p>
            <a:pPr marL="400050" lvl="1" indent="0">
              <a:buNone/>
            </a:pPr>
            <a:r>
              <a:rPr lang="en-IN" dirty="0"/>
              <a:t>✔️ Faster software releases</a:t>
            </a:r>
          </a:p>
          <a:p>
            <a:pPr marL="400050" lvl="1" indent="0">
              <a:buNone/>
            </a:pPr>
            <a:r>
              <a:rPr lang="en-IN" dirty="0" smtClean="0"/>
              <a:t>✔️ </a:t>
            </a:r>
            <a:r>
              <a:rPr lang="en-IN" dirty="0"/>
              <a:t>Improved collaboration between teams</a:t>
            </a:r>
          </a:p>
          <a:p>
            <a:r>
              <a:rPr lang="en-IN" dirty="0"/>
              <a:t>Cons:</a:t>
            </a:r>
          </a:p>
          <a:p>
            <a:pPr marL="400050" lvl="1" indent="0">
              <a:buNone/>
            </a:pPr>
            <a:r>
              <a:rPr lang="en-IN" dirty="0"/>
              <a:t>❌ Requires strong automation and </a:t>
            </a:r>
            <a:r>
              <a:rPr lang="en-IN" dirty="0" err="1"/>
              <a:t>DevOps</a:t>
            </a:r>
            <a:r>
              <a:rPr lang="en-IN" dirty="0"/>
              <a:t> expertise</a:t>
            </a:r>
          </a:p>
          <a:p>
            <a:pPr marL="400050" lvl="1" indent="0">
              <a:buNone/>
            </a:pPr>
            <a:r>
              <a:rPr lang="en-IN" dirty="0"/>
              <a:t>❌ Complex implementation in traditional organizations</a:t>
            </a:r>
          </a:p>
          <a:p>
            <a:r>
              <a:rPr lang="en-IN" dirty="0"/>
              <a:t>Best Used For:</a:t>
            </a:r>
          </a:p>
          <a:p>
            <a:pPr marL="0" indent="0">
              <a:buNone/>
            </a:pPr>
            <a:r>
              <a:rPr lang="en-IN" dirty="0" smtClean="0"/>
              <a:t>   </a:t>
            </a:r>
            <a:r>
              <a:rPr lang="en-IN" dirty="0"/>
              <a:t>Cloud applications, </a:t>
            </a:r>
            <a:r>
              <a:rPr lang="en-IN" dirty="0" err="1"/>
              <a:t>microservices</a:t>
            </a:r>
            <a:r>
              <a:rPr lang="en-IN" dirty="0"/>
              <a:t>, enterprise</a:t>
            </a:r>
          </a:p>
        </p:txBody>
      </p:sp>
    </p:spTree>
    <p:extLst>
      <p:ext uri="{BB962C8B-B14F-4D97-AF65-F5344CB8AC3E}">
        <p14:creationId xmlns:p14="http://schemas.microsoft.com/office/powerpoint/2010/main" val="3061517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965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Outline</vt:lpstr>
      <vt:lpstr>Software Development Life Cycles (SDLC Models)</vt:lpstr>
      <vt:lpstr>Waterfall Model </vt:lpstr>
      <vt:lpstr>V-Model (Verification and Validation Model)</vt:lpstr>
      <vt:lpstr>Iterative Model</vt:lpstr>
      <vt:lpstr>Agile Model</vt:lpstr>
      <vt:lpstr>Spiral Model</vt:lpstr>
      <vt:lpstr>Big Bang Model</vt:lpstr>
      <vt:lpstr>DevOps Model</vt:lpstr>
      <vt:lpstr>Comparison Table of SDLC Models</vt:lpstr>
      <vt:lpstr>PowerPoint Presentation</vt:lpstr>
      <vt:lpstr>Key Reasons for Integrating Security into SDLC</vt:lpstr>
      <vt:lpstr>Key Reasons for Integrating Security into SDLC</vt:lpstr>
      <vt:lpstr>Integrating Security into Each SDLC Phase</vt:lpstr>
      <vt:lpstr>Integrating Security into Each SDLC Phase</vt:lpstr>
      <vt:lpstr>Integrating Security into Each SDLC Phase</vt:lpstr>
    </vt:vector>
  </TitlesOfParts>
  <Company>TeamOs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MD. Mehedi Hasan</cp:lastModifiedBy>
  <cp:revision>29</cp:revision>
  <dcterms:created xsi:type="dcterms:W3CDTF">2025-02-22T01:16:54Z</dcterms:created>
  <dcterms:modified xsi:type="dcterms:W3CDTF">2025-03-01T12:25:16Z</dcterms:modified>
</cp:coreProperties>
</file>