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2" r:id="rId3"/>
    <p:sldId id="273" r:id="rId4"/>
    <p:sldId id="274" r:id="rId5"/>
    <p:sldId id="275" r:id="rId6"/>
    <p:sldId id="276" r:id="rId7"/>
    <p:sldId id="282" r:id="rId8"/>
    <p:sldId id="280" r:id="rId9"/>
    <p:sldId id="281" r:id="rId10"/>
    <p:sldId id="283" r:id="rId11"/>
    <p:sldId id="277" r:id="rId12"/>
    <p:sldId id="27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1859" y="273892"/>
            <a:ext cx="7766936" cy="693773"/>
          </a:xfrm>
        </p:spPr>
        <p:txBody>
          <a:bodyPr/>
          <a:lstStyle/>
          <a:p>
            <a:pPr algn="l"/>
            <a:r>
              <a:rPr lang="en-IN" dirty="0" smtClean="0"/>
              <a:t>Outline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0018" y="1254366"/>
            <a:ext cx="9332568" cy="5368376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dirty="0" smtClean="0"/>
              <a:t>Security </a:t>
            </a:r>
            <a:r>
              <a:rPr lang="en-IN" b="1" dirty="0" smtClean="0"/>
              <a:t>requirements Engineering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dirty="0" smtClean="0"/>
              <a:t>Key objectives of SRE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dirty="0" smtClean="0"/>
              <a:t>Steps in STE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dirty="0" smtClean="0"/>
              <a:t>Challenges in SRE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dirty="0" smtClean="0"/>
              <a:t>Examples of security requirements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dirty="0" smtClean="0"/>
              <a:t>Standards and frameworks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dirty="0" smtClean="0"/>
              <a:t>Integrating SE with functional </a:t>
            </a:r>
            <a:r>
              <a:rPr lang="en-IN" b="1" dirty="0" smtClean="0"/>
              <a:t>requirements</a:t>
            </a:r>
            <a:endParaRPr lang="en-IN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7274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90004"/>
            <a:ext cx="8596668" cy="713173"/>
          </a:xfrm>
        </p:spPr>
        <p:txBody>
          <a:bodyPr/>
          <a:lstStyle/>
          <a:p>
            <a:r>
              <a:rPr lang="en-US" b="1" dirty="0"/>
              <a:t>Examples of Security 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738" y="1130779"/>
            <a:ext cx="9008204" cy="5021447"/>
          </a:xfrm>
        </p:spPr>
        <p:txBody>
          <a:bodyPr>
            <a:noAutofit/>
          </a:bodyPr>
          <a:lstStyle/>
          <a:p>
            <a:pPr lvl="0" algn="just"/>
            <a:r>
              <a:rPr lang="en-US" sz="2800" b="1" dirty="0"/>
              <a:t>Authentication:</a:t>
            </a:r>
            <a:r>
              <a:rPr lang="en-US" sz="2800" dirty="0"/>
              <a:t> "The system shall require multi-factor authentication for all administrative users."</a:t>
            </a:r>
            <a:endParaRPr lang="en-IN" sz="2800" dirty="0"/>
          </a:p>
          <a:p>
            <a:pPr lvl="0" algn="just"/>
            <a:r>
              <a:rPr lang="en-US" sz="2800" b="1" dirty="0"/>
              <a:t>Data Encryption:</a:t>
            </a:r>
            <a:r>
              <a:rPr lang="en-US" sz="2800" dirty="0"/>
              <a:t> "All sensitive data shall be encrypted both at rest and in transit using AES-256 encryption."</a:t>
            </a:r>
            <a:endParaRPr lang="en-IN" sz="2800" dirty="0"/>
          </a:p>
          <a:p>
            <a:pPr lvl="0" algn="just"/>
            <a:r>
              <a:rPr lang="en-US" sz="2800" b="1" dirty="0"/>
              <a:t>Access Control:</a:t>
            </a:r>
            <a:r>
              <a:rPr lang="en-US" sz="2800" dirty="0"/>
              <a:t> "The system shall enforce role-based access control to restrict access to sensitive functions."</a:t>
            </a:r>
            <a:endParaRPr lang="en-IN" sz="2800" dirty="0"/>
          </a:p>
          <a:p>
            <a:pPr lvl="0" algn="just"/>
            <a:r>
              <a:rPr lang="en-US" sz="2800" b="1" dirty="0"/>
              <a:t>Audit Logging:</a:t>
            </a:r>
            <a:r>
              <a:rPr lang="en-US" sz="2800" dirty="0"/>
              <a:t> "The system shall log all access attempts and generate alerts for suspicious activity."</a:t>
            </a:r>
            <a:endParaRPr lang="en-IN" sz="2800" dirty="0"/>
          </a:p>
          <a:p>
            <a:pPr algn="just"/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891945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36" y="396535"/>
            <a:ext cx="10473019" cy="77531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Challenges in Security Requirements Engineering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456" y="1171852"/>
            <a:ext cx="9558620" cy="5370991"/>
          </a:xfrm>
        </p:spPr>
        <p:txBody>
          <a:bodyPr>
            <a:noAutofit/>
          </a:bodyPr>
          <a:lstStyle/>
          <a:p>
            <a:pPr lvl="0"/>
            <a:r>
              <a:rPr lang="en-US" sz="2800" b="1" dirty="0"/>
              <a:t>Complexity:</a:t>
            </a:r>
            <a:r>
              <a:rPr lang="en-US" sz="2800" dirty="0"/>
              <a:t> Security requirements often involve complex interactions between system components and external entities.</a:t>
            </a:r>
            <a:endParaRPr lang="en-IN" sz="2800" dirty="0"/>
          </a:p>
          <a:p>
            <a:pPr lvl="0"/>
            <a:r>
              <a:rPr lang="en-US" sz="2800" b="1" dirty="0"/>
              <a:t>Changing Threat Landscape:</a:t>
            </a:r>
            <a:r>
              <a:rPr lang="en-US" sz="2800" dirty="0"/>
              <a:t> New threats and vulnerabilities constantly emerge, requiring continuous updates to security requirements.</a:t>
            </a:r>
            <a:endParaRPr lang="en-IN" sz="2800" dirty="0"/>
          </a:p>
          <a:p>
            <a:pPr lvl="0"/>
            <a:r>
              <a:rPr lang="en-US" sz="2800" b="1" dirty="0"/>
              <a:t>Balancing Security and Usability:</a:t>
            </a:r>
            <a:r>
              <a:rPr lang="en-US" sz="2800" dirty="0"/>
              <a:t> Overly restrictive security measures can hinder system usability and user experience.</a:t>
            </a:r>
            <a:endParaRPr lang="en-IN" sz="2800" dirty="0"/>
          </a:p>
          <a:p>
            <a:pPr lvl="0"/>
            <a:r>
              <a:rPr lang="en-US" sz="2800" b="1" dirty="0"/>
              <a:t>Resource Constraints:</a:t>
            </a:r>
            <a:r>
              <a:rPr lang="en-US" sz="2800" dirty="0"/>
              <a:t> Limited time, budget, and expertise can make it difficult to fully address security requirements.</a:t>
            </a:r>
            <a:endParaRPr lang="en-IN" sz="2800" dirty="0"/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228994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297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Standards and Frameworks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82571"/>
            <a:ext cx="8990449" cy="488271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Several standards and frameworks provide guidance on security requirements engineering</a:t>
            </a:r>
            <a:r>
              <a:rPr lang="en-US" sz="2400" dirty="0" smtClean="0"/>
              <a:t>:</a:t>
            </a:r>
          </a:p>
          <a:p>
            <a:pPr marL="0" indent="0" algn="just">
              <a:buNone/>
            </a:pPr>
            <a:endParaRPr lang="en-IN" sz="1200" dirty="0"/>
          </a:p>
          <a:p>
            <a:pPr lvl="1" algn="just"/>
            <a:r>
              <a:rPr lang="en-US" sz="2200" b="1" dirty="0"/>
              <a:t>ISO/IEC 27001:</a:t>
            </a:r>
            <a:r>
              <a:rPr lang="en-US" sz="2200" dirty="0"/>
              <a:t> Information security management.</a:t>
            </a:r>
            <a:endParaRPr lang="en-IN" sz="2200" dirty="0"/>
          </a:p>
          <a:p>
            <a:pPr lvl="1" algn="just"/>
            <a:r>
              <a:rPr lang="en-US" sz="2200" b="1" dirty="0"/>
              <a:t>NIST SP 800-53:</a:t>
            </a:r>
            <a:r>
              <a:rPr lang="en-US" sz="2200" dirty="0"/>
              <a:t> Security and privacy controls for federal information systems.</a:t>
            </a:r>
            <a:endParaRPr lang="en-IN" sz="2200" dirty="0"/>
          </a:p>
          <a:p>
            <a:pPr lvl="1" algn="just"/>
            <a:r>
              <a:rPr lang="en-US" sz="2200" b="1" dirty="0"/>
              <a:t>OWASP ASVS (Application Security Verification Standard):</a:t>
            </a:r>
            <a:r>
              <a:rPr lang="en-US" sz="2200" dirty="0"/>
              <a:t> Security requirements for web applications.</a:t>
            </a:r>
            <a:endParaRPr lang="en-IN" sz="2200" dirty="0"/>
          </a:p>
          <a:p>
            <a:pPr lvl="1" algn="just"/>
            <a:r>
              <a:rPr lang="en-US" sz="2200" b="1" dirty="0"/>
              <a:t>Common Criteria (ISO/IEC 15408):</a:t>
            </a:r>
            <a:r>
              <a:rPr lang="en-US" sz="2200" dirty="0"/>
              <a:t> Framework for specifying and evaluating security requirements.</a:t>
            </a:r>
            <a:endParaRPr lang="en-IN" sz="22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0914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499" y="3015449"/>
            <a:ext cx="8596668" cy="1320800"/>
          </a:xfrm>
        </p:spPr>
        <p:txBody>
          <a:bodyPr/>
          <a:lstStyle/>
          <a:p>
            <a:r>
              <a:rPr lang="en-US" b="1" dirty="0"/>
              <a:t>Security Requirements Engineering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1978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35" y="618478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What is Security </a:t>
            </a:r>
            <a:r>
              <a:rPr lang="en-US" b="1" dirty="0"/>
              <a:t>Requirements </a:t>
            </a:r>
            <a:r>
              <a:rPr lang="en-US" b="1" dirty="0" smtClean="0"/>
              <a:t>Engineering?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435" y="1565785"/>
            <a:ext cx="9691784" cy="51901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smtClean="0"/>
              <a:t>Security Requirements Engineering is the process of systematically identifying, documenting, and managing security-related requirements for a system. </a:t>
            </a:r>
          </a:p>
          <a:p>
            <a:pPr marL="0" indent="0" algn="just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These requirements address the confidentiality, integrity, availability, and accountability of the system, ensuring that it can withstand malicious attacks, accidental misuse, and other security risks.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Importance</a:t>
            </a:r>
            <a:r>
              <a:rPr lang="en-US" b="1" dirty="0"/>
              <a:t>:</a:t>
            </a:r>
            <a:endParaRPr lang="en-IN" dirty="0"/>
          </a:p>
          <a:p>
            <a:pPr lvl="1"/>
            <a:r>
              <a:rPr lang="en-US" dirty="0"/>
              <a:t>Protects sensitive data and assets.</a:t>
            </a:r>
            <a:endParaRPr lang="en-IN" dirty="0"/>
          </a:p>
          <a:p>
            <a:pPr lvl="1"/>
            <a:r>
              <a:rPr lang="en-US" dirty="0"/>
              <a:t>Ensures compliance with legal, regulatory, and industry standards.</a:t>
            </a:r>
            <a:endParaRPr lang="en-IN" dirty="0"/>
          </a:p>
          <a:p>
            <a:pPr lvl="1"/>
            <a:r>
              <a:rPr lang="en-US" dirty="0"/>
              <a:t>Reduces the risk of security breaches and associated costs.</a:t>
            </a:r>
            <a:endParaRPr lang="en-IN" dirty="0"/>
          </a:p>
          <a:p>
            <a:pPr lvl="1"/>
            <a:r>
              <a:rPr lang="en-US" dirty="0"/>
              <a:t>Builds trust with stakeholders and users.</a:t>
            </a: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0644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313" y="369903"/>
            <a:ext cx="8596668" cy="775317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Objectives of Security Requirements Engineering</a:t>
            </a:r>
            <a:r>
              <a:rPr lang="en-IN" sz="2800" dirty="0"/>
              <a:t/>
            </a:r>
            <a:br>
              <a:rPr lang="en-IN" sz="2800" dirty="0"/>
            </a:b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004" y="1225120"/>
            <a:ext cx="9753929" cy="5007006"/>
          </a:xfrm>
        </p:spPr>
        <p:txBody>
          <a:bodyPr>
            <a:normAutofit lnSpcReduction="10000"/>
          </a:bodyPr>
          <a:lstStyle/>
          <a:p>
            <a:pPr lvl="0" algn="just"/>
            <a:r>
              <a:rPr lang="en-US" sz="2400" b="1" dirty="0"/>
              <a:t>Identify Security Risks:</a:t>
            </a:r>
            <a:r>
              <a:rPr lang="en-US" sz="2400" dirty="0"/>
              <a:t> Understand potential threats and vulnerabilities that could impact the system</a:t>
            </a:r>
            <a:r>
              <a:rPr lang="en-US" sz="2400" dirty="0" smtClean="0"/>
              <a:t>.</a:t>
            </a:r>
          </a:p>
          <a:p>
            <a:pPr lvl="0" algn="just"/>
            <a:endParaRPr lang="en-IN" sz="2400" dirty="0"/>
          </a:p>
          <a:p>
            <a:pPr lvl="0" algn="just"/>
            <a:r>
              <a:rPr lang="en-US" sz="2400" b="1" dirty="0"/>
              <a:t>Define Security Goals:</a:t>
            </a:r>
            <a:r>
              <a:rPr lang="en-US" sz="2400" dirty="0"/>
              <a:t> Establish high-level security objectives, such as preventing unauthorized access or ensuring data integrity</a:t>
            </a:r>
            <a:r>
              <a:rPr lang="en-US" sz="2400" dirty="0" smtClean="0"/>
              <a:t>.</a:t>
            </a:r>
          </a:p>
          <a:p>
            <a:pPr lvl="0" algn="just"/>
            <a:endParaRPr lang="en-IN" sz="2400" dirty="0"/>
          </a:p>
          <a:p>
            <a:pPr lvl="0" algn="just"/>
            <a:r>
              <a:rPr lang="en-US" sz="2400" b="1" dirty="0"/>
              <a:t>Specify Security Requirements:</a:t>
            </a:r>
            <a:r>
              <a:rPr lang="en-US" sz="2400" dirty="0"/>
              <a:t> Translate security goals into actionable and measurable requirements</a:t>
            </a:r>
            <a:r>
              <a:rPr lang="en-US" sz="2400" dirty="0" smtClean="0"/>
              <a:t>.</a:t>
            </a:r>
          </a:p>
          <a:p>
            <a:pPr lvl="0" algn="just"/>
            <a:endParaRPr lang="en-IN" sz="2400" dirty="0"/>
          </a:p>
          <a:p>
            <a:pPr lvl="0" algn="just"/>
            <a:r>
              <a:rPr lang="en-US" sz="2400" b="1" dirty="0"/>
              <a:t>Integrate Security into the Development Lifecycle:</a:t>
            </a:r>
            <a:r>
              <a:rPr lang="en-US" sz="2400" dirty="0"/>
              <a:t> Ensure security is considered at every stage of the system development lifecycle (SDLC).</a:t>
            </a:r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46244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168" y="254494"/>
            <a:ext cx="8596668" cy="642152"/>
          </a:xfrm>
        </p:spPr>
        <p:txBody>
          <a:bodyPr>
            <a:normAutofit/>
          </a:bodyPr>
          <a:lstStyle/>
          <a:p>
            <a:r>
              <a:rPr lang="en-US" sz="2800" b="1" dirty="0"/>
              <a:t>Steps in Security Requirements Engineering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088" y="1077513"/>
            <a:ext cx="8990449" cy="56428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process of SRE typically involves the following steps:</a:t>
            </a:r>
            <a:endParaRPr lang="en-IN" dirty="0"/>
          </a:p>
          <a:p>
            <a:pPr marL="0" indent="0">
              <a:buNone/>
            </a:pPr>
            <a:r>
              <a:rPr lang="en-US" sz="2400" b="1" dirty="0"/>
              <a:t>a. Elicitation of Security Requirements</a:t>
            </a:r>
            <a:endParaRPr lang="en-IN" sz="2400" dirty="0"/>
          </a:p>
          <a:p>
            <a:pPr lvl="1"/>
            <a:r>
              <a:rPr lang="en-US" b="1" dirty="0"/>
              <a:t>Stakeholder Analysis:</a:t>
            </a:r>
            <a:r>
              <a:rPr lang="en-US" dirty="0"/>
              <a:t> Identify stakeholders (e.g., users, developers, regulators) and their security concerns.</a:t>
            </a:r>
            <a:endParaRPr lang="en-IN" dirty="0"/>
          </a:p>
          <a:p>
            <a:pPr lvl="1"/>
            <a:r>
              <a:rPr lang="en-US" b="1" dirty="0"/>
              <a:t>Threat Modeling:</a:t>
            </a:r>
            <a:r>
              <a:rPr lang="en-US" dirty="0"/>
              <a:t> Use techniques like STRIDE (Spoofing, Tampering, Repudiation, Information Disclosure, Denial of Service, Elevation of Privilege) to identify potential threats.</a:t>
            </a:r>
            <a:endParaRPr lang="en-IN" dirty="0"/>
          </a:p>
          <a:p>
            <a:pPr lvl="1"/>
            <a:r>
              <a:rPr lang="en-US" b="1" dirty="0"/>
              <a:t>Risk Assessment:</a:t>
            </a:r>
            <a:r>
              <a:rPr lang="en-US" dirty="0"/>
              <a:t> Evaluate the likelihood and impact of identified threats.</a:t>
            </a:r>
            <a:endParaRPr lang="en-IN" dirty="0"/>
          </a:p>
          <a:p>
            <a:pPr marL="0" indent="0">
              <a:buNone/>
            </a:pPr>
            <a:r>
              <a:rPr lang="en-US" sz="2800" b="1" dirty="0"/>
              <a:t>b. Analysis of Security Requirements</a:t>
            </a:r>
            <a:endParaRPr lang="en-IN" sz="2800" dirty="0"/>
          </a:p>
          <a:p>
            <a:pPr lvl="1"/>
            <a:r>
              <a:rPr lang="en-US" b="1" dirty="0"/>
              <a:t>Prioritization:</a:t>
            </a:r>
            <a:r>
              <a:rPr lang="en-US" dirty="0"/>
              <a:t> Rank security requirements based on their criticality and the risks they address.</a:t>
            </a:r>
            <a:endParaRPr lang="en-IN" dirty="0"/>
          </a:p>
          <a:p>
            <a:pPr lvl="1"/>
            <a:r>
              <a:rPr lang="en-US" b="1" dirty="0"/>
              <a:t>Conflict Resolution:</a:t>
            </a:r>
            <a:r>
              <a:rPr lang="en-US" dirty="0"/>
              <a:t> Resolve conflicts between security requirements and other functional or non-functional requirements.</a:t>
            </a:r>
            <a:endParaRPr lang="en-IN" dirty="0"/>
          </a:p>
          <a:p>
            <a:pPr lvl="1"/>
            <a:r>
              <a:rPr lang="en-US" b="1" dirty="0"/>
              <a:t>Feasibility Analysis:</a:t>
            </a:r>
            <a:r>
              <a:rPr lang="en-US" dirty="0"/>
              <a:t> Ensure that the requirements are technically and economically feasible.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9544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493" y="236738"/>
            <a:ext cx="10552918" cy="766439"/>
          </a:xfrm>
        </p:spPr>
        <p:txBody>
          <a:bodyPr/>
          <a:lstStyle/>
          <a:p>
            <a:r>
              <a:rPr lang="en-US" b="1" dirty="0"/>
              <a:t>Steps in Security Requirements Engineering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493" y="1358283"/>
            <a:ext cx="10100157" cy="511353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900" b="1" dirty="0"/>
              <a:t>c. </a:t>
            </a:r>
            <a:r>
              <a:rPr lang="en-US" sz="3500" b="1" dirty="0"/>
              <a:t>Specification of Security Requirements</a:t>
            </a:r>
            <a:endParaRPr lang="en-IN" sz="3500" dirty="0"/>
          </a:p>
          <a:p>
            <a:pPr lvl="1"/>
            <a:r>
              <a:rPr lang="en-US" sz="2400" b="1" dirty="0"/>
              <a:t>Documentation:</a:t>
            </a:r>
            <a:r>
              <a:rPr lang="en-US" sz="2400" dirty="0"/>
              <a:t> Clearly document security requirements using standardized templates or notations.</a:t>
            </a:r>
            <a:endParaRPr lang="en-IN" sz="2400" dirty="0"/>
          </a:p>
          <a:p>
            <a:pPr lvl="1"/>
            <a:r>
              <a:rPr lang="en-US" sz="2400" b="1" dirty="0"/>
              <a:t>Traceability:</a:t>
            </a:r>
            <a:r>
              <a:rPr lang="en-US" sz="2400" dirty="0"/>
              <a:t> Establish traceability links between security requirements, threats, and system components.</a:t>
            </a:r>
            <a:endParaRPr lang="en-IN" sz="2400" dirty="0"/>
          </a:p>
          <a:p>
            <a:pPr lvl="1"/>
            <a:r>
              <a:rPr lang="en-US" sz="2400" b="1" dirty="0"/>
              <a:t>Use of Standards:</a:t>
            </a:r>
            <a:r>
              <a:rPr lang="en-US" sz="2400" dirty="0"/>
              <a:t> Leverage industry standards (e.g., ISO 27001, NIST SP 800-53) to define security requirements.</a:t>
            </a:r>
            <a:endParaRPr lang="en-IN" sz="2400" dirty="0"/>
          </a:p>
          <a:p>
            <a:pPr marL="0" indent="0">
              <a:buNone/>
            </a:pPr>
            <a:r>
              <a:rPr lang="en-US" sz="3500" b="1" dirty="0"/>
              <a:t>d. Validation and Verification</a:t>
            </a:r>
            <a:endParaRPr lang="en-IN" sz="3500" dirty="0"/>
          </a:p>
          <a:p>
            <a:pPr lvl="1"/>
            <a:r>
              <a:rPr lang="en-US" sz="2400" b="1" dirty="0"/>
              <a:t>Validation:</a:t>
            </a:r>
            <a:r>
              <a:rPr lang="en-US" sz="2400" dirty="0"/>
              <a:t> Ensure that the security requirements align with stakeholder needs and security goals.</a:t>
            </a:r>
            <a:endParaRPr lang="en-IN" sz="2400" dirty="0"/>
          </a:p>
          <a:p>
            <a:pPr lvl="1"/>
            <a:r>
              <a:rPr lang="en-US" sz="2400" b="1" dirty="0"/>
              <a:t>Verification:</a:t>
            </a:r>
            <a:r>
              <a:rPr lang="en-US" sz="2400" dirty="0"/>
              <a:t> Confirm that the implemented system meets the specified security requirements through testing, reviews, and audits.</a:t>
            </a:r>
            <a:endParaRPr lang="en-IN" sz="2400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7646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067" y="511946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Integrating Security Requirements with Functional Requirements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816478" y="2459114"/>
            <a:ext cx="8211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Functional </a:t>
            </a:r>
            <a:r>
              <a:rPr lang="en-IN" dirty="0"/>
              <a:t>requirements define the specific </a:t>
            </a:r>
            <a:r>
              <a:rPr lang="en-IN" dirty="0" smtClean="0"/>
              <a:t>behaviour </a:t>
            </a:r>
            <a:r>
              <a:rPr lang="en-IN" dirty="0"/>
              <a:t>or functions of a system. In contrast, </a:t>
            </a:r>
            <a:r>
              <a:rPr lang="en-IN" dirty="0" smtClean="0"/>
              <a:t>(main features of the system)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</a:t>
            </a:r>
            <a:r>
              <a:rPr lang="en-IN" dirty="0" smtClean="0"/>
              <a:t>on-functional </a:t>
            </a:r>
            <a:r>
              <a:rPr lang="en-IN" dirty="0"/>
              <a:t>requirements specify how the system performs its tasks, focusing on attributes like performance, security, </a:t>
            </a:r>
            <a:r>
              <a:rPr lang="en-IN" dirty="0" smtClean="0"/>
              <a:t>scalability, </a:t>
            </a:r>
            <a:r>
              <a:rPr lang="en-IN" dirty="0"/>
              <a:t>and usability.</a:t>
            </a:r>
          </a:p>
        </p:txBody>
      </p:sp>
    </p:spTree>
    <p:extLst>
      <p:ext uri="{BB962C8B-B14F-4D97-AF65-F5344CB8AC3E}">
        <p14:creationId xmlns:p14="http://schemas.microsoft.com/office/powerpoint/2010/main" val="2155558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391" y="334392"/>
            <a:ext cx="9798316" cy="1320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Integrating Security Requirements with Functional Requirements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391" y="2045179"/>
            <a:ext cx="9620763" cy="4675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Integrating security with functional requirements ensures that security is not an afterthought but a fundamental part of system design. The process includes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endParaRPr lang="en-IN" sz="2000" dirty="0"/>
          </a:p>
          <a:p>
            <a:pPr marL="0" lvl="0" indent="0">
              <a:buNone/>
            </a:pPr>
            <a:r>
              <a:rPr lang="en-US" sz="2000" b="1" dirty="0" smtClean="0"/>
              <a:t>1. Early </a:t>
            </a:r>
            <a:r>
              <a:rPr lang="en-US" sz="2000" b="1" dirty="0"/>
              <a:t>Integration in SDLC (Software Development Life Cycle)</a:t>
            </a:r>
            <a:endParaRPr lang="en-IN" sz="2000" dirty="0"/>
          </a:p>
          <a:p>
            <a:pPr lvl="1"/>
            <a:r>
              <a:rPr lang="en-US" sz="2000" dirty="0"/>
              <a:t>Include security from the requirements-gathering phase.</a:t>
            </a:r>
            <a:endParaRPr lang="en-IN" sz="2000" dirty="0"/>
          </a:p>
          <a:p>
            <a:pPr lvl="1"/>
            <a:r>
              <a:rPr lang="en-US" sz="2000" dirty="0"/>
              <a:t>Use Security Development Lifecycle (SDL) methodologies like Microsoft SDL.</a:t>
            </a:r>
            <a:endParaRPr lang="en-IN" sz="2000" dirty="0"/>
          </a:p>
          <a:p>
            <a:pPr marL="0" lvl="0" indent="0">
              <a:buNone/>
            </a:pPr>
            <a:r>
              <a:rPr lang="en-US" sz="2000" b="1" dirty="0" smtClean="0"/>
              <a:t>2. Mapping </a:t>
            </a:r>
            <a:r>
              <a:rPr lang="en-US" sz="2000" b="1" dirty="0"/>
              <a:t>Security to Functional Needs</a:t>
            </a:r>
            <a:endParaRPr lang="en-IN" sz="2000" dirty="0"/>
          </a:p>
          <a:p>
            <a:pPr lvl="1"/>
            <a:r>
              <a:rPr lang="en-US" sz="2000" dirty="0"/>
              <a:t>Align security controls with system functionalities (e.g., secure login mechanisms for authentication).</a:t>
            </a:r>
            <a:endParaRPr lang="en-IN" sz="2000" dirty="0"/>
          </a:p>
          <a:p>
            <a:pPr lvl="1"/>
            <a:r>
              <a:rPr lang="en-US" sz="2000" dirty="0"/>
              <a:t>Define non-functional security requirements (e.g., response time for encryption operations).</a:t>
            </a:r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980250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047" y="414291"/>
            <a:ext cx="8596668" cy="908482"/>
          </a:xfrm>
        </p:spPr>
        <p:txBody>
          <a:bodyPr/>
          <a:lstStyle/>
          <a:p>
            <a:r>
              <a:rPr lang="en-US" b="1" dirty="0"/>
              <a:t>Integrating Security </a:t>
            </a:r>
            <a:r>
              <a:rPr lang="en-US" b="1" dirty="0" smtClean="0"/>
              <a:t>Requirements----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046" y="1610174"/>
            <a:ext cx="9611885" cy="490603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dirty="0" smtClean="0"/>
              <a:t>3. Security-by-Design </a:t>
            </a:r>
            <a:r>
              <a:rPr lang="en-US" b="1" dirty="0"/>
              <a:t>Approach</a:t>
            </a:r>
            <a:endParaRPr lang="en-IN" dirty="0"/>
          </a:p>
          <a:p>
            <a:pPr lvl="1"/>
            <a:r>
              <a:rPr lang="en-US" sz="1800" dirty="0"/>
              <a:t>Apply security principles such as least privilege, defense in depth, and secure defaults.</a:t>
            </a:r>
            <a:endParaRPr lang="en-IN" sz="1800" dirty="0"/>
          </a:p>
          <a:p>
            <a:pPr lvl="1"/>
            <a:r>
              <a:rPr lang="en-US" sz="1800" dirty="0"/>
              <a:t>Implement security patterns (e.g., input validation, secure API design</a:t>
            </a:r>
            <a:r>
              <a:rPr lang="en-US" sz="1800" dirty="0" smtClean="0"/>
              <a:t>).</a:t>
            </a:r>
          </a:p>
          <a:p>
            <a:pPr marL="457200" lvl="1" indent="0">
              <a:buNone/>
            </a:pPr>
            <a:endParaRPr lang="en-IN" sz="1800" dirty="0"/>
          </a:p>
          <a:p>
            <a:pPr marL="0" lvl="0" indent="0">
              <a:buNone/>
            </a:pPr>
            <a:r>
              <a:rPr lang="en-US" b="1" dirty="0" smtClean="0"/>
              <a:t>4. Collaboration </a:t>
            </a:r>
            <a:r>
              <a:rPr lang="en-US" b="1" dirty="0"/>
              <a:t>Between Development and Security Teams</a:t>
            </a:r>
            <a:endParaRPr lang="en-IN" dirty="0"/>
          </a:p>
          <a:p>
            <a:pPr lvl="1"/>
            <a:r>
              <a:rPr lang="en-US" sz="1800" dirty="0"/>
              <a:t>Adopt </a:t>
            </a:r>
            <a:r>
              <a:rPr lang="en-US" sz="1800" dirty="0" err="1"/>
              <a:t>DevSecOps</a:t>
            </a:r>
            <a:r>
              <a:rPr lang="en-US" sz="1800" dirty="0"/>
              <a:t> to integrate security into CI/CD pipelines.</a:t>
            </a:r>
            <a:endParaRPr lang="en-IN" sz="1800" dirty="0"/>
          </a:p>
          <a:p>
            <a:pPr lvl="1"/>
            <a:r>
              <a:rPr lang="en-US" sz="1800" dirty="0"/>
              <a:t>Conduct regular security testing (e.g., penetration testing, static code analysis</a:t>
            </a:r>
            <a:r>
              <a:rPr lang="en-US" sz="1800" dirty="0" smtClean="0"/>
              <a:t>).</a:t>
            </a:r>
          </a:p>
          <a:p>
            <a:pPr lvl="1"/>
            <a:endParaRPr lang="en-IN" sz="1800" dirty="0"/>
          </a:p>
          <a:p>
            <a:pPr marL="0" lvl="0" indent="0">
              <a:buNone/>
            </a:pPr>
            <a:r>
              <a:rPr lang="en-US" b="1" dirty="0" smtClean="0"/>
              <a:t>5. Continuous </a:t>
            </a:r>
            <a:r>
              <a:rPr lang="en-US" b="1" dirty="0"/>
              <a:t>Monitoring and Improvement</a:t>
            </a:r>
            <a:endParaRPr lang="en-IN" dirty="0"/>
          </a:p>
          <a:p>
            <a:pPr lvl="1"/>
            <a:r>
              <a:rPr lang="en-US" sz="1800" dirty="0"/>
              <a:t>Implement security logging and monitoring mechanisms.</a:t>
            </a:r>
            <a:endParaRPr lang="en-IN" sz="1800" dirty="0"/>
          </a:p>
          <a:p>
            <a:pPr lvl="1"/>
            <a:r>
              <a:rPr lang="en-US" dirty="0"/>
              <a:t>Regularly update security policies and controls based on new threats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33966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95</TotalTime>
  <Words>432</Words>
  <Application>Microsoft Office PowerPoint</Application>
  <PresentationFormat>Widescreen</PresentationFormat>
  <Paragraphs>85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Outline</vt:lpstr>
      <vt:lpstr>Security Requirements Engineering </vt:lpstr>
      <vt:lpstr>What is Security Requirements Engineering? </vt:lpstr>
      <vt:lpstr>Objectives of Security Requirements Engineering </vt:lpstr>
      <vt:lpstr>Steps in Security Requirements Engineering</vt:lpstr>
      <vt:lpstr>Steps in Security Requirements Engineering</vt:lpstr>
      <vt:lpstr>Integrating Security Requirements with Functional Requirements </vt:lpstr>
      <vt:lpstr>Integrating Security Requirements with Functional Requirements </vt:lpstr>
      <vt:lpstr>Integrating Security Requirements----</vt:lpstr>
      <vt:lpstr>Examples of Security Requirements</vt:lpstr>
      <vt:lpstr>Challenges in Security Requirements Engineering </vt:lpstr>
      <vt:lpstr>Standards and Frameworks </vt:lpstr>
    </vt:vector>
  </TitlesOfParts>
  <Company>TeamOs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Md. Saiful Islam</dc:creator>
  <cp:lastModifiedBy>MD. Mehedi Hasan</cp:lastModifiedBy>
  <cp:revision>30</cp:revision>
  <dcterms:created xsi:type="dcterms:W3CDTF">2025-02-22T01:16:54Z</dcterms:created>
  <dcterms:modified xsi:type="dcterms:W3CDTF">2025-03-01T12:25:57Z</dcterms:modified>
</cp:coreProperties>
</file>