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78" r:id="rId11"/>
    <p:sldId id="264" r:id="rId12"/>
    <p:sldId id="265" r:id="rId13"/>
    <p:sldId id="269" r:id="rId14"/>
    <p:sldId id="266" r:id="rId15"/>
    <p:sldId id="267" r:id="rId16"/>
    <p:sldId id="271" r:id="rId17"/>
    <p:sldId id="274" r:id="rId18"/>
    <p:sldId id="275" r:id="rId19"/>
    <p:sldId id="276" r:id="rId20"/>
    <p:sldId id="277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892" y="327159"/>
            <a:ext cx="9643286" cy="986736"/>
          </a:xfrm>
        </p:spPr>
        <p:txBody>
          <a:bodyPr/>
          <a:lstStyle/>
          <a:p>
            <a:r>
              <a:rPr lang="en-US" b="1" dirty="0"/>
              <a:t>Secure Architecture Design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6650" y="1511820"/>
            <a:ext cx="9359201" cy="4738059"/>
          </a:xfrm>
        </p:spPr>
        <p:txBody>
          <a:bodyPr>
            <a:normAutofit fontScale="2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0000" b="1" dirty="0">
                <a:solidFill>
                  <a:schemeClr val="tx1"/>
                </a:solidFill>
              </a:rPr>
              <a:t>What is secure software architecture</a:t>
            </a:r>
            <a:r>
              <a:rPr lang="en-IN" sz="10000" b="1" dirty="0" smtClean="0">
                <a:solidFill>
                  <a:schemeClr val="tx1"/>
                </a:solidFill>
              </a:rPr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0000" b="1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0000" b="1" dirty="0">
                <a:solidFill>
                  <a:schemeClr val="tx1"/>
                </a:solidFill>
              </a:rPr>
              <a:t>Key Principles of Designing Secure Software </a:t>
            </a:r>
            <a:r>
              <a:rPr lang="en-IN" sz="10000" b="1" dirty="0" smtClean="0">
                <a:solidFill>
                  <a:schemeClr val="tx1"/>
                </a:solidFill>
              </a:rPr>
              <a:t>Architecture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0000" b="1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0000" b="1" dirty="0">
                <a:solidFill>
                  <a:schemeClr val="tx1"/>
                </a:solidFill>
              </a:rPr>
              <a:t>Components of Secure Architecture </a:t>
            </a:r>
            <a:r>
              <a:rPr lang="en-IN" sz="10000" b="1" dirty="0" smtClean="0">
                <a:solidFill>
                  <a:schemeClr val="tx1"/>
                </a:solidFill>
              </a:rPr>
              <a:t>Design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0000" b="1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0000" b="1" dirty="0">
                <a:solidFill>
                  <a:schemeClr val="tx1"/>
                </a:solidFill>
              </a:rPr>
              <a:t>Best Practices for Secure System </a:t>
            </a:r>
            <a:r>
              <a:rPr lang="en-IN" sz="10000" b="1" dirty="0" smtClean="0">
                <a:solidFill>
                  <a:schemeClr val="tx1"/>
                </a:solidFill>
              </a:rPr>
              <a:t>Design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0000" b="1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0000" b="1" dirty="0" smtClean="0">
                <a:solidFill>
                  <a:schemeClr val="tx1"/>
                </a:solidFill>
              </a:rPr>
              <a:t>Conclusion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16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Zero Trust Architecture</a:t>
            </a:r>
            <a:br>
              <a:rPr lang="en-IN" dirty="0"/>
            </a:b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79" y="1769972"/>
            <a:ext cx="9283411" cy="4692972"/>
          </a:xfrm>
        </p:spPr>
        <p:txBody>
          <a:bodyPr/>
          <a:lstStyle/>
          <a:p>
            <a:endParaRPr lang="en-IN" dirty="0"/>
          </a:p>
          <a:p>
            <a:pPr lvl="1"/>
            <a:r>
              <a:rPr lang="en-IN" sz="2800" b="1" dirty="0"/>
              <a:t>Concept</a:t>
            </a:r>
            <a:r>
              <a:rPr lang="en-IN" sz="2800" dirty="0"/>
              <a:t>: Assume that no user or device is trusted by default, even inside the network.</a:t>
            </a:r>
          </a:p>
          <a:p>
            <a:pPr lvl="1"/>
            <a:r>
              <a:rPr lang="en-IN" sz="2800" b="1" dirty="0"/>
              <a:t>Application</a:t>
            </a:r>
            <a:r>
              <a:rPr lang="en-IN" sz="2800" dirty="0"/>
              <a:t>: Verify every access request and enforce strict access controls.</a:t>
            </a:r>
          </a:p>
          <a:p>
            <a:pPr lvl="1"/>
            <a:r>
              <a:rPr lang="en-IN" sz="2800" b="1" dirty="0"/>
              <a:t>Example</a:t>
            </a:r>
            <a:r>
              <a:rPr lang="en-IN" sz="2800" dirty="0"/>
              <a:t>: Use micro-segmentation to isolate sensitive data and enforce least privilege access.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6077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6536"/>
            <a:ext cx="9647396" cy="801950"/>
          </a:xfrm>
        </p:spPr>
        <p:txBody>
          <a:bodyPr/>
          <a:lstStyle/>
          <a:p>
            <a:r>
              <a:rPr lang="en-IN" b="1" dirty="0"/>
              <a:t>Regular Updates and Patch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12" y="1317210"/>
            <a:ext cx="9629641" cy="5039202"/>
          </a:xfrm>
        </p:spPr>
        <p:txBody>
          <a:bodyPr/>
          <a:lstStyle/>
          <a:p>
            <a:endParaRPr lang="en-IN" dirty="0"/>
          </a:p>
          <a:p>
            <a:pPr lvl="1" algn="just"/>
            <a:r>
              <a:rPr lang="en-IN" sz="2800" b="1" dirty="0"/>
              <a:t>Concept</a:t>
            </a:r>
            <a:r>
              <a:rPr lang="en-IN" sz="2800" dirty="0"/>
              <a:t>: Keep software, libraries, and dependencies up to date to address known vulnerabilities.</a:t>
            </a:r>
          </a:p>
          <a:p>
            <a:pPr lvl="1" algn="just"/>
            <a:r>
              <a:rPr lang="en-IN" sz="2800" b="1" dirty="0"/>
              <a:t>Application</a:t>
            </a:r>
            <a:r>
              <a:rPr lang="en-IN" sz="2800" dirty="0"/>
              <a:t>: Implement automated patch management and vulnerability scanning.</a:t>
            </a:r>
          </a:p>
          <a:p>
            <a:pPr lvl="1" algn="just"/>
            <a:r>
              <a:rPr lang="en-IN" sz="2800" b="1" dirty="0"/>
              <a:t>Example</a:t>
            </a:r>
            <a:r>
              <a:rPr lang="en-IN" sz="2800" dirty="0"/>
              <a:t>: Regularly update third-party libraries and frameworks used in the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05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9604"/>
          </a:xfrm>
        </p:spPr>
        <p:txBody>
          <a:bodyPr/>
          <a:lstStyle/>
          <a:p>
            <a:r>
              <a:rPr lang="en-IN" b="1" dirty="0"/>
              <a:t>Auditability and Logging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92418"/>
            <a:ext cx="9292289" cy="5039201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pPr lvl="1"/>
            <a:r>
              <a:rPr lang="en-IN" sz="3200" b="1" dirty="0"/>
              <a:t>Concept</a:t>
            </a:r>
            <a:r>
              <a:rPr lang="en-IN" sz="3200" dirty="0"/>
              <a:t>: Ensure all actions and access requests are logged for auditing and forensic analysis.</a:t>
            </a:r>
          </a:p>
          <a:p>
            <a:pPr lvl="1"/>
            <a:r>
              <a:rPr lang="en-IN" sz="3200" b="1" dirty="0"/>
              <a:t>Application</a:t>
            </a:r>
            <a:r>
              <a:rPr lang="en-IN" sz="3200" dirty="0"/>
              <a:t>: Implement centralized logging and monitoring with tools like SIEM (Security Information and Event Management).</a:t>
            </a:r>
          </a:p>
          <a:p>
            <a:pPr lvl="1"/>
            <a:r>
              <a:rPr lang="en-IN" sz="3200" b="1" dirty="0"/>
              <a:t>Example</a:t>
            </a:r>
            <a:r>
              <a:rPr lang="en-IN" sz="3200" dirty="0"/>
              <a:t>: Log all login attempts, including successful and failed ones, to detect brute-force 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04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736173" cy="3880773"/>
          </a:xfrm>
        </p:spPr>
        <p:txBody>
          <a:bodyPr/>
          <a:lstStyle/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sz="3600" b="1" dirty="0" smtClean="0"/>
              <a:t>Components </a:t>
            </a:r>
            <a:r>
              <a:rPr lang="en-IN" sz="3600" b="1" dirty="0"/>
              <a:t>of Secure Architecture Design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4456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494" y="369903"/>
            <a:ext cx="8596668" cy="85521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Components of Secure Architecture Design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35" y="1225119"/>
            <a:ext cx="8963815" cy="535323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IN" b="1" dirty="0" smtClean="0"/>
              <a:t>1</a:t>
            </a:r>
            <a:r>
              <a:rPr lang="en-IN" sz="2000" b="1" dirty="0" smtClean="0"/>
              <a:t>. Network </a:t>
            </a:r>
            <a:r>
              <a:rPr lang="en-IN" sz="2000" b="1" dirty="0"/>
              <a:t>Security</a:t>
            </a:r>
            <a:r>
              <a:rPr lang="en-IN" sz="2000" dirty="0"/>
              <a:t>:</a:t>
            </a:r>
          </a:p>
          <a:p>
            <a:pPr lvl="1"/>
            <a:r>
              <a:rPr lang="en-IN" sz="2000" dirty="0"/>
              <a:t>Implement firewalls, VPNs, and network segmentation to control traffic and isolate sensitive data.</a:t>
            </a:r>
          </a:p>
          <a:p>
            <a:pPr lvl="1"/>
            <a:r>
              <a:rPr lang="en-IN" sz="2000" dirty="0"/>
              <a:t>Use intrusion detection and prevention systems (IDS/IPS) to monitor and block malicious activity.</a:t>
            </a:r>
          </a:p>
          <a:p>
            <a:pPr marL="0" lvl="0" indent="0">
              <a:buNone/>
            </a:pPr>
            <a:r>
              <a:rPr lang="en-IN" sz="2000" b="1" dirty="0" smtClean="0"/>
              <a:t>2. Application </a:t>
            </a:r>
            <a:r>
              <a:rPr lang="en-IN" sz="2000" b="1" dirty="0"/>
              <a:t>Security</a:t>
            </a:r>
            <a:r>
              <a:rPr lang="en-IN" sz="2000" dirty="0"/>
              <a:t>:</a:t>
            </a:r>
          </a:p>
          <a:p>
            <a:pPr lvl="1"/>
            <a:r>
              <a:rPr lang="en-IN" sz="2000" dirty="0"/>
              <a:t>Secure coding practices, input validation, and regular vulnerability assessments.</a:t>
            </a:r>
          </a:p>
          <a:p>
            <a:pPr lvl="1"/>
            <a:r>
              <a:rPr lang="en-IN" sz="2000" dirty="0"/>
              <a:t>Use web application firewalls (WAFs) to protect against common attacks like SQL injection and cross-site scripting (XSS).</a:t>
            </a:r>
          </a:p>
          <a:p>
            <a:pPr marL="0" lvl="0" indent="0">
              <a:buNone/>
            </a:pPr>
            <a:r>
              <a:rPr lang="en-IN" sz="2000" b="1" dirty="0" smtClean="0"/>
              <a:t>3. Data </a:t>
            </a:r>
            <a:r>
              <a:rPr lang="en-IN" sz="2000" b="1" dirty="0"/>
              <a:t>Security</a:t>
            </a:r>
            <a:r>
              <a:rPr lang="en-IN" sz="2000" dirty="0"/>
              <a:t>:</a:t>
            </a:r>
          </a:p>
          <a:p>
            <a:pPr lvl="1"/>
            <a:r>
              <a:rPr lang="en-IN" sz="2000" dirty="0"/>
              <a:t>Encrypt data at rest and in transit using strong encryption algorithms.</a:t>
            </a:r>
          </a:p>
          <a:p>
            <a:pPr lvl="1"/>
            <a:r>
              <a:rPr lang="en-IN" sz="2000" dirty="0"/>
              <a:t>Implement data loss prevention (DLP) tools to monitor and control data movement.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23376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72693" cy="75756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Components of Secure Architecture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77009"/>
            <a:ext cx="9132492" cy="513685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b="1" dirty="0" smtClean="0"/>
              <a:t>4</a:t>
            </a:r>
            <a:r>
              <a:rPr lang="en-IN" sz="2000" b="1" dirty="0" smtClean="0"/>
              <a:t>. Identity </a:t>
            </a:r>
            <a:r>
              <a:rPr lang="en-IN" sz="2000" b="1" dirty="0"/>
              <a:t>and Access Management (IAM)</a:t>
            </a:r>
            <a:r>
              <a:rPr lang="en-IN" sz="2000" dirty="0"/>
              <a:t>:</a:t>
            </a:r>
          </a:p>
          <a:p>
            <a:pPr lvl="1"/>
            <a:r>
              <a:rPr lang="en-IN" sz="2000" dirty="0"/>
              <a:t>Use multi-factor authentication (MFA) and role-based access control (RBAC) to manage user permissions.</a:t>
            </a:r>
          </a:p>
          <a:p>
            <a:pPr lvl="1"/>
            <a:r>
              <a:rPr lang="en-IN" sz="2000" dirty="0"/>
              <a:t>Regularly review and revoke unnecessary access.</a:t>
            </a:r>
          </a:p>
          <a:p>
            <a:pPr marL="0" lvl="0" indent="0">
              <a:buNone/>
            </a:pPr>
            <a:r>
              <a:rPr lang="en-IN" sz="2000" b="1" dirty="0" smtClean="0"/>
              <a:t>5. Endpoint </a:t>
            </a:r>
            <a:r>
              <a:rPr lang="en-IN" sz="2000" b="1" dirty="0"/>
              <a:t>Security</a:t>
            </a:r>
            <a:r>
              <a:rPr lang="en-IN" sz="2000" dirty="0"/>
              <a:t>:</a:t>
            </a:r>
          </a:p>
          <a:p>
            <a:pPr lvl="1"/>
            <a:r>
              <a:rPr lang="en-IN" sz="2000" dirty="0"/>
              <a:t>Secure devices (e.g., laptops, mobile phones) with antivirus software, encryption, and regular updates.</a:t>
            </a:r>
          </a:p>
          <a:p>
            <a:pPr lvl="1"/>
            <a:r>
              <a:rPr lang="en-IN" sz="2000" dirty="0"/>
              <a:t>Implement endpoint detection and response (EDR) solutions.</a:t>
            </a:r>
          </a:p>
          <a:p>
            <a:pPr marL="0" lvl="0" indent="0">
              <a:buNone/>
            </a:pPr>
            <a:r>
              <a:rPr lang="en-IN" sz="2000" b="1" dirty="0" smtClean="0"/>
              <a:t>6. Cloud </a:t>
            </a:r>
            <a:r>
              <a:rPr lang="en-IN" sz="2000" b="1" dirty="0"/>
              <a:t>Security</a:t>
            </a:r>
            <a:r>
              <a:rPr lang="en-IN" sz="2000" dirty="0"/>
              <a:t>:</a:t>
            </a:r>
          </a:p>
          <a:p>
            <a:pPr lvl="1"/>
            <a:r>
              <a:rPr lang="en-IN" sz="2000" dirty="0"/>
              <a:t>Use cloud-native security tools and follow the shared responsibility model.</a:t>
            </a:r>
          </a:p>
          <a:p>
            <a:pPr lvl="1"/>
            <a:r>
              <a:rPr lang="en-IN" sz="2000" dirty="0"/>
              <a:t>Encrypt data, enforce strict access controls, and monitor for misconfigurations.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06323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48" y="245616"/>
            <a:ext cx="8596668" cy="80195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Components of Secure Architecture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9152"/>
            <a:ext cx="8928305" cy="4790626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IN" sz="2800" b="1" dirty="0" smtClean="0"/>
              <a:t>7. Physical </a:t>
            </a:r>
            <a:r>
              <a:rPr lang="en-IN" sz="2800" b="1" dirty="0"/>
              <a:t>Security</a:t>
            </a:r>
            <a:r>
              <a:rPr lang="en-IN" sz="2800" dirty="0"/>
              <a:t>:</a:t>
            </a:r>
          </a:p>
          <a:p>
            <a:pPr lvl="1" algn="just"/>
            <a:r>
              <a:rPr lang="en-IN" sz="2800" dirty="0"/>
              <a:t>Protect hardware and infrastructure with access controls, surveillance, and environmental controls (</a:t>
            </a:r>
            <a:r>
              <a:rPr lang="en-IN" sz="2800" i="1" dirty="0"/>
              <a:t>e.g., </a:t>
            </a:r>
            <a:r>
              <a:rPr lang="en-IN" sz="2800" dirty="0"/>
              <a:t>fire suppression).</a:t>
            </a:r>
          </a:p>
          <a:p>
            <a:pPr marL="0" lvl="0" indent="0" algn="just">
              <a:buNone/>
            </a:pPr>
            <a:r>
              <a:rPr lang="en-IN" sz="2800" b="1" dirty="0" smtClean="0"/>
              <a:t>8. Monitoring </a:t>
            </a:r>
            <a:r>
              <a:rPr lang="en-IN" sz="2800" b="1" dirty="0"/>
              <a:t>and Logging</a:t>
            </a:r>
            <a:r>
              <a:rPr lang="en-IN" sz="2800" dirty="0"/>
              <a:t>:</a:t>
            </a:r>
          </a:p>
          <a:p>
            <a:pPr lvl="1" algn="just"/>
            <a:r>
              <a:rPr lang="en-IN" sz="2800" dirty="0"/>
              <a:t>Implement centralized logging and real-time monitoring to detect and respond to incidents.</a:t>
            </a:r>
          </a:p>
          <a:p>
            <a:pPr lvl="1" algn="just"/>
            <a:r>
              <a:rPr lang="en-IN" sz="2800" dirty="0"/>
              <a:t>Use Security Information and Event Management (SIEM) tools for advanced threat detection.</a:t>
            </a:r>
          </a:p>
        </p:txBody>
      </p:sp>
    </p:spTree>
    <p:extLst>
      <p:ext uri="{BB962C8B-B14F-4D97-AF65-F5344CB8AC3E}">
        <p14:creationId xmlns:p14="http://schemas.microsoft.com/office/powerpoint/2010/main" val="111172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823" y="140598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4800" dirty="0" smtClean="0"/>
              <a:t>Best </a:t>
            </a:r>
            <a:r>
              <a:rPr lang="en-IN" sz="4800" dirty="0"/>
              <a:t>Practices for Secure System Design</a:t>
            </a:r>
            <a:endParaRPr lang="en-IN" sz="48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488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004" y="325514"/>
            <a:ext cx="8596668" cy="677662"/>
          </a:xfrm>
        </p:spPr>
        <p:txBody>
          <a:bodyPr>
            <a:normAutofit fontScale="90000"/>
          </a:bodyPr>
          <a:lstStyle/>
          <a:p>
            <a:r>
              <a:rPr lang="en-IN" dirty="0"/>
              <a:t>Best Practices for Secure System Design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046" y="1334965"/>
            <a:ext cx="9168002" cy="49237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b="1" i="1" dirty="0"/>
              <a:t>1.</a:t>
            </a:r>
            <a:r>
              <a:rPr lang="en-IN" b="1" i="1" dirty="0"/>
              <a:t> </a:t>
            </a:r>
            <a:r>
              <a:rPr lang="en-IN" sz="2600" i="1" dirty="0"/>
              <a:t>Adopt a Secure Development Lifecycle (SDL)</a:t>
            </a:r>
            <a:endParaRPr lang="en-IN" sz="2600" b="1" i="1" dirty="0"/>
          </a:p>
          <a:p>
            <a:pPr lvl="1"/>
            <a:r>
              <a:rPr lang="en-IN" sz="2600" dirty="0"/>
              <a:t>Integrate security into every phase of the software development lifecycle (SDLC), from requirements to deployment.</a:t>
            </a:r>
          </a:p>
          <a:p>
            <a:pPr lvl="1"/>
            <a:r>
              <a:rPr lang="en-IN" sz="2600" dirty="0"/>
              <a:t>Conduct regular security reviews, code audits, and penetration testing.</a:t>
            </a:r>
          </a:p>
          <a:p>
            <a:pPr marL="0" indent="0">
              <a:buNone/>
            </a:pPr>
            <a:r>
              <a:rPr lang="en-IN" sz="2600" b="1" i="1" dirty="0"/>
              <a:t>2. </a:t>
            </a:r>
            <a:r>
              <a:rPr lang="en-IN" sz="2600" i="1" dirty="0"/>
              <a:t>Implement Defense in Depth</a:t>
            </a:r>
            <a:endParaRPr lang="en-IN" sz="2600" b="1" i="1" dirty="0"/>
          </a:p>
          <a:p>
            <a:pPr lvl="1"/>
            <a:r>
              <a:rPr lang="en-IN" sz="2600" dirty="0"/>
              <a:t>Use multiple layers of security controls (e.g., firewalls, IDS, encryption) to protect the system.</a:t>
            </a:r>
          </a:p>
          <a:p>
            <a:pPr lvl="1"/>
            <a:r>
              <a:rPr lang="en-IN" sz="2600" dirty="0"/>
              <a:t>Ensure that if one layer fails, others can still provide protection.</a:t>
            </a:r>
          </a:p>
          <a:p>
            <a:pPr marL="0" indent="0">
              <a:buNone/>
            </a:pPr>
            <a:r>
              <a:rPr lang="en-IN" sz="2600" b="1" i="1" dirty="0"/>
              <a:t>3. </a:t>
            </a:r>
            <a:r>
              <a:rPr lang="en-IN" sz="2600" i="1" dirty="0"/>
              <a:t>Follow the Principle of Least Privilege</a:t>
            </a:r>
            <a:endParaRPr lang="en-IN" sz="2600" b="1" i="1" dirty="0"/>
          </a:p>
          <a:p>
            <a:pPr lvl="1"/>
            <a:r>
              <a:rPr lang="en-IN" sz="2600" dirty="0"/>
              <a:t>Grant users and systems the minimum level of access necessary to perform their functions.</a:t>
            </a:r>
          </a:p>
          <a:p>
            <a:pPr lvl="1"/>
            <a:r>
              <a:rPr lang="en-IN" sz="2600" dirty="0"/>
              <a:t>Regularly review and revoke unnecessary permissions</a:t>
            </a:r>
          </a:p>
        </p:txBody>
      </p:sp>
    </p:spTree>
    <p:extLst>
      <p:ext uri="{BB962C8B-B14F-4D97-AF65-F5344CB8AC3E}">
        <p14:creationId xmlns:p14="http://schemas.microsoft.com/office/powerpoint/2010/main" val="3440275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928"/>
          </a:xfrm>
        </p:spPr>
        <p:txBody>
          <a:bodyPr/>
          <a:lstStyle/>
          <a:p>
            <a:r>
              <a:rPr lang="en-IN" dirty="0"/>
              <a:t>Best Practices for Secure 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556" y="1574663"/>
            <a:ext cx="8919427" cy="511022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i="1" dirty="0"/>
              <a:t>4.</a:t>
            </a:r>
            <a:r>
              <a:rPr lang="en-IN" sz="2400" b="1" i="1" dirty="0"/>
              <a:t> </a:t>
            </a:r>
            <a:r>
              <a:rPr lang="en-IN" sz="2400" i="1" dirty="0"/>
              <a:t>Use Strong Authentication and Authorization</a:t>
            </a:r>
            <a:endParaRPr lang="en-IN" sz="2400" b="1" i="1" dirty="0"/>
          </a:p>
          <a:p>
            <a:pPr lvl="1"/>
            <a:r>
              <a:rPr lang="en-IN" sz="2400" dirty="0"/>
              <a:t>Implement multi-factor authentication (MFA) for sensitive systems.</a:t>
            </a:r>
          </a:p>
          <a:p>
            <a:pPr lvl="1"/>
            <a:r>
              <a:rPr lang="en-IN" sz="2400" dirty="0"/>
              <a:t>Use role-based or attribute-based access control (RBAC/ABAC) to enforce permissions.</a:t>
            </a:r>
          </a:p>
          <a:p>
            <a:pPr marL="0" indent="0">
              <a:buNone/>
            </a:pPr>
            <a:r>
              <a:rPr lang="en-IN" sz="2400" b="1" i="1" dirty="0"/>
              <a:t>5. </a:t>
            </a:r>
            <a:r>
              <a:rPr lang="en-IN" sz="2400" i="1" dirty="0"/>
              <a:t>Encrypt Sensitive Data</a:t>
            </a:r>
            <a:endParaRPr lang="en-IN" sz="2400" b="1" i="1" dirty="0"/>
          </a:p>
          <a:p>
            <a:pPr lvl="1"/>
            <a:r>
              <a:rPr lang="en-IN" sz="2400" dirty="0"/>
              <a:t>Encrypt data at rest and in transit using strong encryption algorithms (e.g., AES-256, TLS 1.3).</a:t>
            </a:r>
          </a:p>
          <a:p>
            <a:pPr lvl="1"/>
            <a:r>
              <a:rPr lang="en-IN" sz="2400" dirty="0"/>
              <a:t>Use secure key management practices to protect encryption keys.</a:t>
            </a:r>
          </a:p>
          <a:p>
            <a:pPr marL="0" indent="0">
              <a:buNone/>
            </a:pPr>
            <a:r>
              <a:rPr lang="en-IN" sz="2400" b="1" i="1" dirty="0"/>
              <a:t>6. </a:t>
            </a:r>
            <a:r>
              <a:rPr lang="en-IN" sz="2400" i="1" dirty="0"/>
              <a:t>Validate and Sanitize Input</a:t>
            </a:r>
            <a:endParaRPr lang="en-IN" sz="2400" b="1" i="1" dirty="0"/>
          </a:p>
          <a:p>
            <a:pPr lvl="1"/>
            <a:r>
              <a:rPr lang="en-IN" sz="2400" dirty="0"/>
              <a:t>Validate all user inputs to prevent injection attacks (e.g., SQL injection, XSS).</a:t>
            </a:r>
          </a:p>
          <a:p>
            <a:pPr lvl="1"/>
            <a:r>
              <a:rPr lang="en-IN" sz="2400" dirty="0"/>
              <a:t>Use whitelist validation and output encoding to ensure data integrity.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67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558" y="361025"/>
            <a:ext cx="8596668" cy="730928"/>
          </a:xfrm>
        </p:spPr>
        <p:txBody>
          <a:bodyPr/>
          <a:lstStyle/>
          <a:p>
            <a:r>
              <a:rPr lang="en-IN" dirty="0" smtClean="0"/>
              <a:t>What is secure software architecture?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637" y="1281699"/>
            <a:ext cx="10410875" cy="5332165"/>
          </a:xfrm>
        </p:spPr>
        <p:txBody>
          <a:bodyPr>
            <a:noAutofit/>
          </a:bodyPr>
          <a:lstStyle/>
          <a:p>
            <a:pPr algn="just"/>
            <a:r>
              <a:rPr lang="en-IN" sz="2400" dirty="0"/>
              <a:t>Secure software architecture design is the process of creating software that is secure from </a:t>
            </a:r>
            <a:r>
              <a:rPr lang="en-IN" sz="2400" dirty="0" smtClean="0"/>
              <a:t>cyber threats</a:t>
            </a:r>
            <a:r>
              <a:rPr lang="en-IN" sz="2400" dirty="0"/>
              <a:t>. It involves selecting and composing components, and designing systems and policies that protect business assets. </a:t>
            </a:r>
            <a:endParaRPr lang="en-IN" sz="2400" dirty="0" smtClean="0"/>
          </a:p>
          <a:p>
            <a:pPr algn="just"/>
            <a:r>
              <a:rPr lang="en-IN" sz="2400" dirty="0" smtClean="0"/>
              <a:t>Secure software </a:t>
            </a:r>
            <a:r>
              <a:rPr lang="en-IN" sz="2400" dirty="0"/>
              <a:t>architecture is the strategic design of systems, policies and technologies to protect IT and business assets from </a:t>
            </a:r>
            <a:r>
              <a:rPr lang="en-IN" sz="2400" dirty="0" smtClean="0"/>
              <a:t>cyber threats</a:t>
            </a:r>
            <a:r>
              <a:rPr lang="en-IN" sz="2400" dirty="0"/>
              <a:t>. </a:t>
            </a:r>
            <a:endParaRPr lang="en-IN" sz="2400" dirty="0" smtClean="0"/>
          </a:p>
          <a:p>
            <a:pPr algn="just"/>
            <a:r>
              <a:rPr lang="en-IN" sz="2400" dirty="0" smtClean="0"/>
              <a:t>A </a:t>
            </a:r>
            <a:r>
              <a:rPr lang="en-IN" sz="2400" dirty="0"/>
              <a:t>well-designed security architecture aligns cybersecurity with the unique business goals and risk management profile of the organization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Benefits of secure software architecture 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) improves </a:t>
            </a:r>
            <a:r>
              <a:rPr lang="en-IN" sz="2400" b="1" dirty="0"/>
              <a:t>software design, </a:t>
            </a:r>
            <a:r>
              <a:rPr lang="en-IN" sz="2400" b="1" dirty="0" smtClean="0"/>
              <a:t>ii) Eliminates </a:t>
            </a:r>
            <a:r>
              <a:rPr lang="en-IN" sz="2400" b="1" dirty="0"/>
              <a:t>unnecessary access to </a:t>
            </a:r>
            <a:r>
              <a:rPr lang="en-IN" sz="2400" b="1" dirty="0" smtClean="0"/>
              <a:t>resources, iii) </a:t>
            </a:r>
            <a:r>
              <a:rPr lang="en-IN" sz="2400" b="1" dirty="0"/>
              <a:t>Streamlines processes, </a:t>
            </a:r>
            <a:r>
              <a:rPr lang="en-IN" sz="2400" b="1" dirty="0" smtClean="0"/>
              <a:t>iv) Reduces </a:t>
            </a:r>
            <a:r>
              <a:rPr lang="en-IN" sz="2400" b="1" dirty="0"/>
              <a:t>the chances of performance-degrading malicious activities, </a:t>
            </a:r>
            <a:r>
              <a:rPr lang="en-IN" sz="2400" b="1" dirty="0" smtClean="0"/>
              <a:t>and; v) </a:t>
            </a:r>
            <a:r>
              <a:rPr lang="en-IN" sz="2400" b="1" dirty="0"/>
              <a:t>Contributes to the overall quality of the software</a:t>
            </a:r>
            <a:r>
              <a:rPr lang="en-IN" sz="24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37418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928"/>
          </a:xfrm>
        </p:spPr>
        <p:txBody>
          <a:bodyPr/>
          <a:lstStyle/>
          <a:p>
            <a:r>
              <a:rPr lang="en-IN" dirty="0"/>
              <a:t>Best Practices for Secure 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94764"/>
            <a:ext cx="9141369" cy="52167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i="1" dirty="0" smtClean="0"/>
              <a:t>7</a:t>
            </a:r>
            <a:r>
              <a:rPr lang="en-IN" sz="2400" i="1" dirty="0" smtClean="0"/>
              <a:t>. Secure </a:t>
            </a:r>
            <a:r>
              <a:rPr lang="en-IN" sz="2400" i="1" dirty="0"/>
              <a:t>APIs</a:t>
            </a:r>
            <a:endParaRPr lang="en-IN" sz="2400" b="1" i="1" dirty="0"/>
          </a:p>
          <a:p>
            <a:pPr lvl="1"/>
            <a:r>
              <a:rPr lang="en-IN" sz="2400" dirty="0"/>
              <a:t>Use authentication (e.g., </a:t>
            </a:r>
            <a:r>
              <a:rPr lang="en-IN" sz="2400" dirty="0" err="1"/>
              <a:t>OAuth</a:t>
            </a:r>
            <a:r>
              <a:rPr lang="en-IN" sz="2400" dirty="0"/>
              <a:t>, API keys) and rate limiting to protect APIs.</a:t>
            </a:r>
          </a:p>
          <a:p>
            <a:pPr lvl="1"/>
            <a:r>
              <a:rPr lang="en-IN" sz="2400" dirty="0"/>
              <a:t>Validate and sanitize API inputs and outputs to prevent attacks.</a:t>
            </a:r>
          </a:p>
          <a:p>
            <a:pPr marL="0" indent="0">
              <a:buNone/>
            </a:pPr>
            <a:r>
              <a:rPr lang="en-IN" sz="2400" b="1" i="1" dirty="0"/>
              <a:t>8. </a:t>
            </a:r>
            <a:r>
              <a:rPr lang="en-IN" sz="2400" i="1" dirty="0"/>
              <a:t>Monitor and Log Security Events</a:t>
            </a:r>
            <a:endParaRPr lang="en-IN" sz="2400" b="1" i="1" dirty="0"/>
          </a:p>
          <a:p>
            <a:pPr lvl="1"/>
            <a:r>
              <a:rPr lang="en-IN" sz="2400" dirty="0"/>
              <a:t>Implement centralized logging and monitoring to detect and respond to security incidents.</a:t>
            </a:r>
          </a:p>
          <a:p>
            <a:pPr lvl="1"/>
            <a:r>
              <a:rPr lang="en-IN" sz="2400" dirty="0"/>
              <a:t>Use tools like SIEM (Security Information and Event Management) for advanced threat detection.</a:t>
            </a:r>
          </a:p>
          <a:p>
            <a:pPr marL="0" indent="0">
              <a:buNone/>
            </a:pPr>
            <a:r>
              <a:rPr lang="en-IN" sz="2400" b="1" i="1" dirty="0"/>
              <a:t>9. </a:t>
            </a:r>
            <a:r>
              <a:rPr lang="en-IN" sz="2400" i="1" dirty="0"/>
              <a:t>Regularly Update and Patch Systems</a:t>
            </a:r>
            <a:endParaRPr lang="en-IN" sz="2400" b="1" i="1" dirty="0"/>
          </a:p>
          <a:p>
            <a:pPr lvl="1"/>
            <a:r>
              <a:rPr lang="en-IN" sz="2400" dirty="0"/>
              <a:t>Keep software, libraries, and dependencies up to date to address known vulnerabilities.</a:t>
            </a:r>
          </a:p>
          <a:p>
            <a:pPr lvl="1"/>
            <a:r>
              <a:rPr lang="en-IN" sz="2400" dirty="0"/>
              <a:t>Implement automated patch management and vulnerability scanning.</a:t>
            </a:r>
          </a:p>
        </p:txBody>
      </p:sp>
    </p:spTree>
    <p:extLst>
      <p:ext uri="{BB962C8B-B14F-4D97-AF65-F5344CB8AC3E}">
        <p14:creationId xmlns:p14="http://schemas.microsoft.com/office/powerpoint/2010/main" val="3563419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31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Challenges in Secure Architecture Design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13" y="1384917"/>
            <a:ext cx="9398821" cy="5299968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IN" b="1" dirty="0" smtClean="0"/>
              <a:t>1</a:t>
            </a:r>
            <a:r>
              <a:rPr lang="en-IN" sz="3000" b="1" dirty="0" smtClean="0"/>
              <a:t>. Balancing </a:t>
            </a:r>
            <a:r>
              <a:rPr lang="en-IN" sz="3000" b="1" dirty="0"/>
              <a:t>Security and Usability</a:t>
            </a:r>
            <a:r>
              <a:rPr lang="en-IN" sz="3000" dirty="0"/>
              <a:t>:</a:t>
            </a:r>
          </a:p>
          <a:p>
            <a:pPr lvl="1"/>
            <a:r>
              <a:rPr lang="en-IN" sz="3000" dirty="0"/>
              <a:t>Overly restrictive security measures can hinder productivity and user experience.</a:t>
            </a:r>
          </a:p>
          <a:p>
            <a:pPr marL="0" lvl="0" indent="0">
              <a:buNone/>
            </a:pPr>
            <a:r>
              <a:rPr lang="en-IN" sz="3000" b="1" dirty="0" smtClean="0"/>
              <a:t>2. Evolving </a:t>
            </a:r>
            <a:r>
              <a:rPr lang="en-IN" sz="3000" b="1" dirty="0"/>
              <a:t>Threat Landscape</a:t>
            </a:r>
            <a:r>
              <a:rPr lang="en-IN" sz="3000" dirty="0"/>
              <a:t>:</a:t>
            </a:r>
          </a:p>
          <a:p>
            <a:pPr lvl="1"/>
            <a:r>
              <a:rPr lang="en-IN" sz="3000" dirty="0"/>
              <a:t>New threats and attack techniques constantly emerge, requiring continuous updates to security measures.</a:t>
            </a:r>
          </a:p>
          <a:p>
            <a:pPr marL="0" lvl="0" indent="0">
              <a:buNone/>
            </a:pPr>
            <a:r>
              <a:rPr lang="en-IN" sz="3000" b="1" dirty="0" smtClean="0"/>
              <a:t>3. Complexity </a:t>
            </a:r>
            <a:r>
              <a:rPr lang="en-IN" sz="3000" b="1" dirty="0"/>
              <a:t>of Modern Systems</a:t>
            </a:r>
            <a:r>
              <a:rPr lang="en-IN" sz="3000" dirty="0"/>
              <a:t>:</a:t>
            </a:r>
          </a:p>
          <a:p>
            <a:pPr lvl="1"/>
            <a:r>
              <a:rPr lang="en-IN" sz="3000" dirty="0"/>
              <a:t>Cloud, </a:t>
            </a:r>
            <a:r>
              <a:rPr lang="en-IN" sz="3000" dirty="0" err="1"/>
              <a:t>IoT</a:t>
            </a:r>
            <a:r>
              <a:rPr lang="en-IN" sz="3000" dirty="0"/>
              <a:t>, and </a:t>
            </a:r>
            <a:r>
              <a:rPr lang="en-IN" sz="3000" dirty="0" err="1"/>
              <a:t>microservices</a:t>
            </a:r>
            <a:r>
              <a:rPr lang="en-IN" sz="3000" dirty="0"/>
              <a:t> architectures introduce new security challenges.</a:t>
            </a:r>
          </a:p>
          <a:p>
            <a:pPr marL="0" lvl="0" indent="0">
              <a:buNone/>
            </a:pPr>
            <a:r>
              <a:rPr lang="en-IN" sz="3000" b="1" dirty="0" smtClean="0"/>
              <a:t>4. Resource </a:t>
            </a:r>
            <a:r>
              <a:rPr lang="en-IN" sz="3000" b="1" dirty="0"/>
              <a:t>Constraints</a:t>
            </a:r>
            <a:r>
              <a:rPr lang="en-IN" sz="3000" dirty="0"/>
              <a:t>:</a:t>
            </a:r>
          </a:p>
          <a:p>
            <a:pPr lvl="1"/>
            <a:r>
              <a:rPr lang="en-IN" sz="3000" dirty="0"/>
              <a:t>Limited budget, time, and expertise can impact the implementation of robust security measures.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141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9253"/>
            <a:ext cx="9070348" cy="5190122"/>
          </a:xfrm>
        </p:spPr>
        <p:txBody>
          <a:bodyPr>
            <a:noAutofit/>
          </a:bodyPr>
          <a:lstStyle/>
          <a:p>
            <a:pPr algn="just"/>
            <a:r>
              <a:rPr lang="en-IN" sz="2800" dirty="0"/>
              <a:t>Secure Architecture Design is a proactive and ongoing process that requires a holistic approach to protect systems, data, and users. </a:t>
            </a:r>
            <a:endParaRPr lang="en-IN" sz="2800" dirty="0" smtClean="0"/>
          </a:p>
          <a:p>
            <a:pPr algn="just"/>
            <a:r>
              <a:rPr lang="en-IN" sz="2800" dirty="0" smtClean="0"/>
              <a:t>By </a:t>
            </a:r>
            <a:r>
              <a:rPr lang="en-IN" sz="2800" dirty="0"/>
              <a:t>adhering to established principles, leveraging robust components, and following best practices, organizations can build resilient architectures capable of withstanding modern threats. </a:t>
            </a:r>
            <a:endParaRPr lang="en-IN" sz="2800" dirty="0" smtClean="0"/>
          </a:p>
          <a:p>
            <a:pPr algn="just"/>
            <a:r>
              <a:rPr lang="en-IN" sz="2800" dirty="0" smtClean="0"/>
              <a:t>Regular </a:t>
            </a:r>
            <a:r>
              <a:rPr lang="en-IN" sz="2800" dirty="0"/>
              <a:t>assessments, updates, and user training are essential to maintaining security in an ever-changing landscape.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9873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3600" b="1" dirty="0" smtClean="0"/>
          </a:p>
          <a:p>
            <a:pPr marL="0" indent="0" algn="ctr">
              <a:buNone/>
            </a:pPr>
            <a:r>
              <a:rPr lang="en-IN" sz="3600" b="1" dirty="0" smtClean="0"/>
              <a:t>Key </a:t>
            </a:r>
            <a:r>
              <a:rPr lang="en-IN" sz="3600" b="1" dirty="0"/>
              <a:t>Principles of Designing Secure Software Architecture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3220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786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Key Principles of Designing Secure Software Architecture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527" y="1548660"/>
            <a:ext cx="8596668" cy="4790627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IN" sz="2600" dirty="0"/>
              <a:t>Defense in Depth (Layered Security</a:t>
            </a:r>
            <a:r>
              <a:rPr lang="en-IN" sz="2600" dirty="0" smtClean="0"/>
              <a:t>)</a:t>
            </a:r>
            <a:endParaRPr lang="en-IN" sz="2600" dirty="0"/>
          </a:p>
          <a:p>
            <a:pPr lvl="0"/>
            <a:r>
              <a:rPr lang="en-IN" sz="2600" dirty="0"/>
              <a:t>Least </a:t>
            </a:r>
            <a:r>
              <a:rPr lang="en-IN" sz="2600" dirty="0" smtClean="0"/>
              <a:t>Privilege</a:t>
            </a:r>
          </a:p>
          <a:p>
            <a:r>
              <a:rPr lang="en-IN" sz="2600" dirty="0"/>
              <a:t>Separation of </a:t>
            </a:r>
            <a:r>
              <a:rPr lang="en-IN" sz="2600" dirty="0" smtClean="0"/>
              <a:t>Duties</a:t>
            </a:r>
            <a:endParaRPr lang="en-IN" sz="2600" dirty="0"/>
          </a:p>
          <a:p>
            <a:r>
              <a:rPr lang="en-IN" sz="2600" dirty="0"/>
              <a:t>Fail-Safe </a:t>
            </a:r>
            <a:r>
              <a:rPr lang="en-IN" sz="2600" dirty="0" smtClean="0"/>
              <a:t>Defaults</a:t>
            </a:r>
          </a:p>
          <a:p>
            <a:pPr lvl="0"/>
            <a:r>
              <a:rPr lang="en-IN" sz="2600" dirty="0"/>
              <a:t>Economy of </a:t>
            </a:r>
            <a:r>
              <a:rPr lang="en-IN" sz="2600" dirty="0" smtClean="0"/>
              <a:t>Mechanism</a:t>
            </a:r>
            <a:endParaRPr lang="en-IN" sz="2600" dirty="0"/>
          </a:p>
          <a:p>
            <a:pPr lvl="0"/>
            <a:r>
              <a:rPr lang="en-IN" sz="2600" dirty="0"/>
              <a:t>Open </a:t>
            </a:r>
            <a:r>
              <a:rPr lang="en-IN" sz="2600" dirty="0" smtClean="0"/>
              <a:t>Design</a:t>
            </a:r>
          </a:p>
          <a:p>
            <a:pPr lvl="0"/>
            <a:r>
              <a:rPr lang="en-IN" sz="2600" dirty="0"/>
              <a:t>Psychological </a:t>
            </a:r>
            <a:r>
              <a:rPr lang="en-IN" sz="2600" dirty="0" smtClean="0"/>
              <a:t>Acceptability</a:t>
            </a:r>
            <a:endParaRPr lang="en-IN" sz="2000" dirty="0"/>
          </a:p>
          <a:p>
            <a:r>
              <a:rPr lang="en-IN" sz="2600" dirty="0" smtClean="0"/>
              <a:t>Secure </a:t>
            </a:r>
            <a:r>
              <a:rPr lang="en-IN" sz="2600" dirty="0"/>
              <a:t>by </a:t>
            </a:r>
            <a:r>
              <a:rPr lang="en-IN" sz="2600" dirty="0" smtClean="0"/>
              <a:t>Design</a:t>
            </a:r>
            <a:endParaRPr lang="en-IN" sz="2600" dirty="0"/>
          </a:p>
          <a:p>
            <a:r>
              <a:rPr lang="en-IN" sz="2600" dirty="0"/>
              <a:t>Zero Trust </a:t>
            </a:r>
            <a:r>
              <a:rPr lang="en-IN" sz="2600" dirty="0" smtClean="0"/>
              <a:t>Architecture</a:t>
            </a:r>
            <a:endParaRPr lang="en-IN" sz="2600" dirty="0"/>
          </a:p>
          <a:p>
            <a:r>
              <a:rPr lang="en-IN" sz="2600" dirty="0"/>
              <a:t>Regular Updates and Patch </a:t>
            </a:r>
            <a:r>
              <a:rPr lang="en-IN" sz="2600" dirty="0" smtClean="0"/>
              <a:t>Management</a:t>
            </a:r>
            <a:endParaRPr lang="en-IN" sz="2600" dirty="0"/>
          </a:p>
          <a:p>
            <a:r>
              <a:rPr lang="en-IN" sz="2600" dirty="0"/>
              <a:t>Auditability and </a:t>
            </a:r>
            <a:r>
              <a:rPr lang="en-IN" sz="2600" dirty="0" smtClean="0"/>
              <a:t>Logging</a:t>
            </a:r>
            <a:endParaRPr lang="en-IN" sz="2600" dirty="0"/>
          </a:p>
          <a:p>
            <a:pPr lvl="0"/>
            <a:endParaRPr lang="en-IN" sz="2600" dirty="0"/>
          </a:p>
          <a:p>
            <a:pPr marL="0" indent="0">
              <a:buNone/>
            </a:pPr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78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460"/>
          </a:xfrm>
        </p:spPr>
        <p:txBody>
          <a:bodyPr/>
          <a:lstStyle/>
          <a:p>
            <a:r>
              <a:rPr lang="en-IN" b="1" dirty="0"/>
              <a:t>Defense in Depth (Layered Security)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79" y="1521397"/>
            <a:ext cx="9123613" cy="5003690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IN" dirty="0"/>
          </a:p>
          <a:p>
            <a:pPr lvl="1" algn="just"/>
            <a:r>
              <a:rPr lang="en-IN" sz="3200" b="1" dirty="0"/>
              <a:t>Concept</a:t>
            </a:r>
            <a:r>
              <a:rPr lang="en-IN" sz="3200" dirty="0"/>
              <a:t>: Implement multiple layers of security controls to protect the system. If one layer is breached, others can still provide protection.</a:t>
            </a:r>
          </a:p>
          <a:p>
            <a:pPr lvl="1" algn="just"/>
            <a:r>
              <a:rPr lang="en-IN" sz="3200" b="1" dirty="0"/>
              <a:t>Application</a:t>
            </a:r>
            <a:r>
              <a:rPr lang="en-IN" sz="3200" dirty="0"/>
              <a:t>: Use firewalls, intrusion detection systems (IDS), encryption, and access controls at different levels (network, application, data).</a:t>
            </a:r>
          </a:p>
          <a:p>
            <a:pPr lvl="1" algn="just"/>
            <a:r>
              <a:rPr lang="en-IN" sz="3200" b="1" dirty="0"/>
              <a:t>Example</a:t>
            </a:r>
            <a:r>
              <a:rPr lang="en-IN" sz="3200" dirty="0"/>
              <a:t>: A web application might use a web application firewall (WAF), input validation, and database encryption to protect against various attack vectors.</a:t>
            </a:r>
          </a:p>
          <a:p>
            <a:pPr algn="just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0155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705"/>
          </a:xfrm>
        </p:spPr>
        <p:txBody>
          <a:bodyPr/>
          <a:lstStyle/>
          <a:p>
            <a:r>
              <a:rPr lang="en-IN" b="1" dirty="0"/>
              <a:t>Least Privilege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8030"/>
            <a:ext cx="9052592" cy="4719605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pPr lvl="1"/>
            <a:r>
              <a:rPr lang="en-IN" sz="3200" b="1" dirty="0"/>
              <a:t>Concept</a:t>
            </a:r>
            <a:r>
              <a:rPr lang="en-IN" sz="3200" dirty="0"/>
              <a:t>: Grant users, processes, and systems the minimum level of access necessary to perform their functions.</a:t>
            </a:r>
          </a:p>
          <a:p>
            <a:pPr lvl="1"/>
            <a:r>
              <a:rPr lang="en-IN" sz="3200" b="1" dirty="0"/>
              <a:t>Application</a:t>
            </a:r>
            <a:r>
              <a:rPr lang="en-IN" sz="3200" dirty="0"/>
              <a:t>: Use role-based access control (RBAC) and enforce strict permissions for files, databases, and APIs.</a:t>
            </a:r>
          </a:p>
          <a:p>
            <a:pPr lvl="1"/>
            <a:r>
              <a:rPr lang="en-IN" sz="3200" b="1" dirty="0"/>
              <a:t>Example</a:t>
            </a:r>
            <a:r>
              <a:rPr lang="en-IN" sz="3200" dirty="0"/>
              <a:t>: A database user account used by an application should only have read/write access to specific tables, not full administrative privileges.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6492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0726"/>
          </a:xfrm>
        </p:spPr>
        <p:txBody>
          <a:bodyPr/>
          <a:lstStyle/>
          <a:p>
            <a:r>
              <a:rPr lang="en-IN" b="1" dirty="0"/>
              <a:t>Separation of Duties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0173"/>
            <a:ext cx="9274534" cy="5003691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pPr lvl="1"/>
            <a:r>
              <a:rPr lang="en-IN" sz="3200" b="1" dirty="0"/>
              <a:t>Concept</a:t>
            </a:r>
            <a:r>
              <a:rPr lang="en-IN" sz="3200" dirty="0"/>
              <a:t>: Divide responsibilities among different individuals or systems to prevent conflicts of interest and reduce the risk of misuse.</a:t>
            </a:r>
          </a:p>
          <a:p>
            <a:pPr lvl="1"/>
            <a:r>
              <a:rPr lang="en-IN" sz="3200" b="1" dirty="0"/>
              <a:t>Application</a:t>
            </a:r>
            <a:r>
              <a:rPr lang="en-IN" sz="3200" dirty="0"/>
              <a:t>: Separate development, testing, and production environments. Ensure no single person has end-to-end control over critical processes.</a:t>
            </a:r>
          </a:p>
          <a:p>
            <a:pPr lvl="1"/>
            <a:r>
              <a:rPr lang="en-IN" sz="3200" b="1" dirty="0"/>
              <a:t>Example</a:t>
            </a:r>
            <a:r>
              <a:rPr lang="en-IN" sz="3200" dirty="0"/>
              <a:t>: In a financial system, the person who approves transactions should not be the same person who initiates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82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050"/>
          </a:xfrm>
        </p:spPr>
        <p:txBody>
          <a:bodyPr/>
          <a:lstStyle/>
          <a:p>
            <a:r>
              <a:rPr lang="en-IN" b="1" dirty="0"/>
              <a:t>Fail-Safe Defaults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4764"/>
            <a:ext cx="9594130" cy="4950424"/>
          </a:xfrm>
        </p:spPr>
        <p:txBody>
          <a:bodyPr>
            <a:normAutofit/>
          </a:bodyPr>
          <a:lstStyle/>
          <a:p>
            <a:endParaRPr lang="en-IN" dirty="0"/>
          </a:p>
          <a:p>
            <a:pPr lvl="1"/>
            <a:r>
              <a:rPr lang="en-IN" sz="3200" b="1" dirty="0"/>
              <a:t>Concept</a:t>
            </a:r>
            <a:r>
              <a:rPr lang="en-IN" sz="3200" dirty="0"/>
              <a:t>: Systems should default to a secure state in case of failure or misconfiguration.</a:t>
            </a:r>
          </a:p>
          <a:p>
            <a:pPr lvl="1"/>
            <a:r>
              <a:rPr lang="en-IN" sz="3200" b="1" dirty="0"/>
              <a:t>Application</a:t>
            </a:r>
            <a:r>
              <a:rPr lang="en-IN" sz="3200" dirty="0"/>
              <a:t>: Deny access by default and only allow access after explicit authorization.</a:t>
            </a:r>
          </a:p>
          <a:p>
            <a:pPr lvl="1"/>
            <a:r>
              <a:rPr lang="en-IN" sz="3200" b="1" dirty="0"/>
              <a:t>Example</a:t>
            </a:r>
            <a:r>
              <a:rPr lang="en-IN" sz="3200" dirty="0"/>
              <a:t>: A firewall should block all traffic by default and only allow specific traffic based on rules.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6623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680" y="307759"/>
            <a:ext cx="8596668" cy="775317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/>
              <a:t>Secure by </a:t>
            </a:r>
            <a:r>
              <a:rPr lang="en-IN" b="1" dirty="0" smtClean="0"/>
              <a:t>Design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701" y="1201801"/>
            <a:ext cx="9878216" cy="5305531"/>
          </a:xfrm>
        </p:spPr>
        <p:txBody>
          <a:bodyPr>
            <a:normAutofit/>
          </a:bodyPr>
          <a:lstStyle/>
          <a:p>
            <a:endParaRPr lang="en-IN" dirty="0"/>
          </a:p>
          <a:p>
            <a:pPr lvl="1"/>
            <a:r>
              <a:rPr lang="en-IN" sz="3200" b="1" dirty="0"/>
              <a:t>Concept</a:t>
            </a:r>
            <a:r>
              <a:rPr lang="en-IN" sz="3200" dirty="0"/>
              <a:t>: Integrate security into the software architecture from the beginning, rather than as an afterthought.</a:t>
            </a:r>
          </a:p>
          <a:p>
            <a:pPr lvl="1"/>
            <a:r>
              <a:rPr lang="en-IN" sz="3200" b="1" dirty="0"/>
              <a:t>Application</a:t>
            </a:r>
            <a:r>
              <a:rPr lang="en-IN" sz="3200" dirty="0"/>
              <a:t>: Use threat </a:t>
            </a:r>
            <a:r>
              <a:rPr lang="en-IN" sz="3200" dirty="0" err="1"/>
              <a:t>modeling</a:t>
            </a:r>
            <a:r>
              <a:rPr lang="en-IN" sz="3200" dirty="0"/>
              <a:t> during the design phase to identify and address potential risks.</a:t>
            </a:r>
          </a:p>
          <a:p>
            <a:pPr lvl="1"/>
            <a:r>
              <a:rPr lang="en-IN" sz="3200" b="1" dirty="0"/>
              <a:t>Example</a:t>
            </a:r>
            <a:r>
              <a:rPr lang="en-IN" sz="3200" dirty="0"/>
              <a:t>: Identify potential attack vectors (e.g., SQL injection, XSS) and design countermeasures into the architecture.</a:t>
            </a:r>
          </a:p>
        </p:txBody>
      </p:sp>
    </p:spTree>
    <p:extLst>
      <p:ext uri="{BB962C8B-B14F-4D97-AF65-F5344CB8AC3E}">
        <p14:creationId xmlns:p14="http://schemas.microsoft.com/office/powerpoint/2010/main" val="5000391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1061</Words>
  <Application>Microsoft Office PowerPoint</Application>
  <PresentationFormat>Widescreen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Secure Architecture Design</vt:lpstr>
      <vt:lpstr>What is secure software architecture?</vt:lpstr>
      <vt:lpstr>PowerPoint Presentation</vt:lpstr>
      <vt:lpstr>Key Principles of Designing Secure Software Architecture </vt:lpstr>
      <vt:lpstr>Defense in Depth (Layered Security)</vt:lpstr>
      <vt:lpstr>Least Privilege</vt:lpstr>
      <vt:lpstr>Separation of Duties</vt:lpstr>
      <vt:lpstr>Fail-Safe Defaults</vt:lpstr>
      <vt:lpstr>Secure by Design </vt:lpstr>
      <vt:lpstr>Zero Trust Architecture  </vt:lpstr>
      <vt:lpstr>Regular Updates and Patch Management</vt:lpstr>
      <vt:lpstr>Auditability and Logging</vt:lpstr>
      <vt:lpstr>PowerPoint Presentation</vt:lpstr>
      <vt:lpstr>Components of Secure Architecture Design </vt:lpstr>
      <vt:lpstr>Components of Secure Architecture Design</vt:lpstr>
      <vt:lpstr>Components of Secure Architecture Design</vt:lpstr>
      <vt:lpstr>PowerPoint Presentation</vt:lpstr>
      <vt:lpstr>Best Practices for Secure System Design </vt:lpstr>
      <vt:lpstr>Best Practices for Secure System Design</vt:lpstr>
      <vt:lpstr>Best Practices for Secure System Design</vt:lpstr>
      <vt:lpstr>Challenges in Secure Architecture Design </vt:lpstr>
      <vt:lpstr>Conclusion</vt:lpstr>
    </vt:vector>
  </TitlesOfParts>
  <Company>TeamOs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Saiful Islam</dc:creator>
  <cp:lastModifiedBy>Dr. Md. Saiful Islam</cp:lastModifiedBy>
  <cp:revision>14</cp:revision>
  <dcterms:created xsi:type="dcterms:W3CDTF">2025-02-28T15:01:05Z</dcterms:created>
  <dcterms:modified xsi:type="dcterms:W3CDTF">2025-03-01T16:45:30Z</dcterms:modified>
</cp:coreProperties>
</file>