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63" r:id="rId10"/>
    <p:sldId id="257" r:id="rId11"/>
    <p:sldId id="258" r:id="rId12"/>
    <p:sldId id="259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FBC2-AF29-41DF-A59B-C8F4AE3E6E02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F789-C221-4770-8D53-42632F550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38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FBC2-AF29-41DF-A59B-C8F4AE3E6E02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F789-C221-4770-8D53-42632F550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32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FBC2-AF29-41DF-A59B-C8F4AE3E6E02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F789-C221-4770-8D53-42632F550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6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FBC2-AF29-41DF-A59B-C8F4AE3E6E02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F789-C221-4770-8D53-42632F550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73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FBC2-AF29-41DF-A59B-C8F4AE3E6E02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F789-C221-4770-8D53-42632F550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88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FBC2-AF29-41DF-A59B-C8F4AE3E6E02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F789-C221-4770-8D53-42632F550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31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FBC2-AF29-41DF-A59B-C8F4AE3E6E02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F789-C221-4770-8D53-42632F550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05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FBC2-AF29-41DF-A59B-C8F4AE3E6E02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F789-C221-4770-8D53-42632F550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67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FBC2-AF29-41DF-A59B-C8F4AE3E6E02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F789-C221-4770-8D53-42632F550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97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FBC2-AF29-41DF-A59B-C8F4AE3E6E02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F789-C221-4770-8D53-42632F550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50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FBC2-AF29-41DF-A59B-C8F4AE3E6E02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F789-C221-4770-8D53-42632F550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54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FFBC2-AF29-41DF-A59B-C8F4AE3E6E02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F789-C221-4770-8D53-42632F550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93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8792" y="376639"/>
            <a:ext cx="9144000" cy="777458"/>
          </a:xfrm>
        </p:spPr>
        <p:txBody>
          <a:bodyPr>
            <a:normAutofit/>
          </a:bodyPr>
          <a:lstStyle/>
          <a:p>
            <a:r>
              <a:rPr lang="en-IN" sz="4400" b="1" dirty="0" smtClean="0">
                <a:solidFill>
                  <a:srgbClr val="FF0000"/>
                </a:solidFill>
              </a:rPr>
              <a:t>Software security and vulnerability</a:t>
            </a: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8889" y="1418131"/>
            <a:ext cx="9883806" cy="447664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4000" b="1" dirty="0" smtClean="0"/>
              <a:t>Vulnerability and types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4000" b="1" dirty="0" smtClean="0"/>
              <a:t>Starting point for ensuring </a:t>
            </a:r>
            <a:r>
              <a:rPr lang="en-IN" sz="4000" b="1" dirty="0"/>
              <a:t>s</a:t>
            </a:r>
            <a:r>
              <a:rPr lang="en-IN" sz="4000" b="1" dirty="0" smtClean="0"/>
              <a:t>ecurity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4000" b="1" dirty="0" smtClean="0"/>
              <a:t>Security concept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4000" b="1" dirty="0" smtClean="0"/>
              <a:t>Countermeasures and more </a:t>
            </a:r>
            <a:r>
              <a:rPr lang="en-IN" sz="4000" b="1" dirty="0"/>
              <a:t>v</a:t>
            </a:r>
            <a:r>
              <a:rPr lang="en-IN" sz="4000" b="1" dirty="0" smtClean="0"/>
              <a:t>ulnerabilities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4000" b="1" dirty="0" smtClean="0"/>
              <a:t>Security in software </a:t>
            </a:r>
            <a:r>
              <a:rPr lang="en-IN" sz="4000" b="1" dirty="0"/>
              <a:t>d</a:t>
            </a:r>
            <a:r>
              <a:rPr lang="en-IN" sz="4000" b="1" dirty="0" smtClean="0"/>
              <a:t>evelopment </a:t>
            </a:r>
            <a:r>
              <a:rPr lang="en-IN" sz="4000" b="1" dirty="0"/>
              <a:t>l</a:t>
            </a:r>
            <a:r>
              <a:rPr lang="en-IN" sz="4000" b="1" dirty="0" smtClean="0"/>
              <a:t>ife </a:t>
            </a:r>
            <a:r>
              <a:rPr lang="en-IN" sz="4000" b="1" dirty="0"/>
              <a:t>c</a:t>
            </a:r>
            <a:r>
              <a:rPr lang="en-IN" sz="4000" b="1" dirty="0" smtClean="0"/>
              <a:t>ycle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4000" b="1" dirty="0" smtClean="0"/>
              <a:t>Software infrastructure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4000" b="1" dirty="0" smtClean="0"/>
              <a:t>Sources of software </a:t>
            </a:r>
            <a:r>
              <a:rPr lang="en-IN" sz="4000" b="1" dirty="0"/>
              <a:t>v</a:t>
            </a:r>
            <a:r>
              <a:rPr lang="en-IN" sz="4000" b="1" dirty="0" smtClean="0"/>
              <a:t>ulnerabilities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73032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410"/>
            <a:ext cx="10515600" cy="932155"/>
          </a:xfrm>
        </p:spPr>
        <p:txBody>
          <a:bodyPr>
            <a:normAutofit/>
          </a:bodyPr>
          <a:lstStyle/>
          <a:p>
            <a:r>
              <a:rPr lang="en-IN" b="1" dirty="0" smtClean="0"/>
              <a:t>Security Concept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802" y="1136342"/>
            <a:ext cx="8499497" cy="545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6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Countermeasures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928"/>
            <a:ext cx="10515600" cy="4351338"/>
          </a:xfrm>
        </p:spPr>
        <p:txBody>
          <a:bodyPr>
            <a:noAutofit/>
          </a:bodyPr>
          <a:lstStyle/>
          <a:p>
            <a:pPr lvl="1"/>
            <a:r>
              <a:rPr lang="en-IN" sz="3200" dirty="0" smtClean="0"/>
              <a:t>Countermeasures can be non-IT related</a:t>
            </a:r>
          </a:p>
          <a:p>
            <a:pPr lvl="1"/>
            <a:endParaRPr lang="en-IN" sz="3200" dirty="0" smtClean="0"/>
          </a:p>
          <a:p>
            <a:pPr lvl="1"/>
            <a:r>
              <a:rPr lang="en-IN" sz="3200" dirty="0"/>
              <a:t>P</a:t>
            </a:r>
            <a:r>
              <a:rPr lang="en-IN" sz="3200" dirty="0" smtClean="0"/>
              <a:t>hysical security of building</a:t>
            </a:r>
          </a:p>
          <a:p>
            <a:pPr lvl="1"/>
            <a:endParaRPr lang="en-IN" sz="3200" dirty="0" smtClean="0"/>
          </a:p>
          <a:p>
            <a:pPr lvl="1"/>
            <a:r>
              <a:rPr lang="en-IN" sz="3200" dirty="0"/>
              <a:t>S</a:t>
            </a:r>
            <a:r>
              <a:rPr lang="en-IN" sz="3200" dirty="0" smtClean="0"/>
              <a:t>creening of personnel</a:t>
            </a:r>
          </a:p>
          <a:p>
            <a:pPr lvl="1"/>
            <a:endParaRPr lang="en-IN" sz="3200" dirty="0" smtClean="0"/>
          </a:p>
          <a:p>
            <a:pPr lvl="1"/>
            <a:r>
              <a:rPr lang="en-IN" sz="3200" dirty="0"/>
              <a:t>L</a:t>
            </a:r>
            <a:r>
              <a:rPr lang="en-IN" sz="3200" dirty="0" smtClean="0"/>
              <a:t>egal framework to deter criminals</a:t>
            </a:r>
          </a:p>
          <a:p>
            <a:pPr lvl="1"/>
            <a:endParaRPr lang="en-IN" sz="3200" dirty="0" smtClean="0"/>
          </a:p>
          <a:p>
            <a:pPr lvl="1"/>
            <a:r>
              <a:rPr lang="en-IN" sz="3200" dirty="0"/>
              <a:t>T</a:t>
            </a:r>
            <a:r>
              <a:rPr lang="en-IN" sz="3200" dirty="0" smtClean="0"/>
              <a:t>raining employee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616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871"/>
          </a:xfrm>
        </p:spPr>
        <p:txBody>
          <a:bodyPr/>
          <a:lstStyle/>
          <a:p>
            <a:r>
              <a:rPr lang="en-IN" b="1" dirty="0" smtClean="0"/>
              <a:t>Countermeasures and More Vulnerabilities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816" y="1399495"/>
            <a:ext cx="9641149" cy="498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04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056" y="249716"/>
            <a:ext cx="11164410" cy="717951"/>
          </a:xfrm>
        </p:spPr>
        <p:txBody>
          <a:bodyPr/>
          <a:lstStyle/>
          <a:p>
            <a:r>
              <a:rPr lang="en-IN" b="1" dirty="0" smtClean="0"/>
              <a:t>Security in Software Development Life Cycle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070" y="1464816"/>
            <a:ext cx="10596274" cy="41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34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lang="en-IN" b="1" dirty="0" smtClean="0"/>
              <a:t>Software Infrastructure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588" y="1358283"/>
            <a:ext cx="10235212" cy="503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45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094"/>
          </a:xfrm>
        </p:spPr>
        <p:txBody>
          <a:bodyPr/>
          <a:lstStyle/>
          <a:p>
            <a:r>
              <a:rPr lang="en-IN" b="1" dirty="0" smtClean="0"/>
              <a:t>Sources of Software Vulnerabilities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171" y="1145220"/>
            <a:ext cx="9538666" cy="522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5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435" y="341129"/>
            <a:ext cx="9144000" cy="741948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/>
              <a:t>What is a </a:t>
            </a:r>
            <a:r>
              <a:rPr lang="en-IN" sz="3600" b="1" dirty="0" smtClean="0"/>
              <a:t>Vulnerability?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477" y="1462518"/>
            <a:ext cx="10647286" cy="5195734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3100" dirty="0"/>
              <a:t>A vulnerability is a weakness that can be exploited by cybercriminals to gain unauthorized access to a computer system. </a:t>
            </a:r>
            <a:endParaRPr lang="en-IN" sz="31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31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3100" dirty="0" smtClean="0"/>
              <a:t>After </a:t>
            </a:r>
            <a:r>
              <a:rPr lang="en-IN" sz="3100" dirty="0"/>
              <a:t>exploiting a vulnerability, a </a:t>
            </a:r>
            <a:r>
              <a:rPr lang="en-IN" sz="3100" dirty="0" smtClean="0"/>
              <a:t>cyber-attack</a:t>
            </a:r>
            <a:r>
              <a:rPr lang="en-IN" sz="3100" dirty="0"/>
              <a:t> can run malicious code, install malware, and even steal sensitive data</a:t>
            </a:r>
            <a:r>
              <a:rPr lang="en-IN" sz="3100" dirty="0" smtClean="0"/>
              <a:t>.</a:t>
            </a:r>
          </a:p>
          <a:p>
            <a:pPr algn="just"/>
            <a:endParaRPr lang="en-IN" sz="31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3100" dirty="0"/>
              <a:t>Vulnerabilities can be exploited by a variety of </a:t>
            </a:r>
            <a:r>
              <a:rPr lang="en-IN" sz="3100" dirty="0" smtClean="0"/>
              <a:t>methods, including</a:t>
            </a:r>
            <a:r>
              <a:rPr lang="en-IN" sz="3100" dirty="0"/>
              <a:t> </a:t>
            </a:r>
            <a:endParaRPr lang="en-IN" sz="3100" dirty="0" smtClean="0"/>
          </a:p>
          <a:p>
            <a:pPr algn="just"/>
            <a:r>
              <a:rPr lang="en-IN" sz="3100" dirty="0"/>
              <a:t> </a:t>
            </a:r>
            <a:r>
              <a:rPr lang="en-IN" sz="3100" dirty="0" smtClean="0"/>
              <a:t>           - SQL </a:t>
            </a:r>
            <a:r>
              <a:rPr lang="en-IN" sz="3100" dirty="0"/>
              <a:t>injection, </a:t>
            </a:r>
            <a:endParaRPr lang="en-IN" sz="3100" dirty="0" smtClean="0"/>
          </a:p>
          <a:p>
            <a:pPr algn="just"/>
            <a:r>
              <a:rPr lang="en-IN" sz="3100" dirty="0"/>
              <a:t> </a:t>
            </a:r>
            <a:r>
              <a:rPr lang="en-IN" sz="3100" dirty="0" smtClean="0"/>
              <a:t>           -  buffer </a:t>
            </a:r>
            <a:r>
              <a:rPr lang="en-IN" sz="3100" dirty="0"/>
              <a:t>overflows, </a:t>
            </a:r>
            <a:endParaRPr lang="en-IN" sz="3100" dirty="0" smtClean="0"/>
          </a:p>
          <a:p>
            <a:pPr marL="1074738" indent="-1074738" algn="just"/>
            <a:r>
              <a:rPr lang="en-IN" sz="3100" dirty="0"/>
              <a:t> </a:t>
            </a:r>
            <a:r>
              <a:rPr lang="en-IN" sz="3100" dirty="0" smtClean="0"/>
              <a:t>           - cross-site </a:t>
            </a:r>
            <a:r>
              <a:rPr lang="en-IN" sz="3100" dirty="0"/>
              <a:t>scripting (</a:t>
            </a:r>
            <a:r>
              <a:rPr lang="en-IN" sz="3100" dirty="0" smtClean="0"/>
              <a:t>works </a:t>
            </a:r>
            <a:r>
              <a:rPr lang="en-IN" sz="3100" dirty="0"/>
              <a:t>by manipulating a vulnerable web site so that it returns malicious JavaScript to </a:t>
            </a:r>
            <a:r>
              <a:rPr lang="en-IN" sz="3100" dirty="0" smtClean="0"/>
              <a:t>users)</a:t>
            </a:r>
          </a:p>
          <a:p>
            <a:pPr algn="just"/>
            <a:r>
              <a:rPr lang="en-IN" sz="3100" dirty="0" smtClean="0"/>
              <a:t>            - etc.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92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0914"/>
          </a:xfrm>
        </p:spPr>
        <p:txBody>
          <a:bodyPr/>
          <a:lstStyle/>
          <a:p>
            <a:r>
              <a:rPr lang="en-IN" b="1" dirty="0" smtClean="0"/>
              <a:t>Examples of vulnerabilities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646" y="1656948"/>
            <a:ext cx="11128899" cy="4734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smtClean="0"/>
              <a:t>These are </a:t>
            </a:r>
            <a:r>
              <a:rPr lang="en-IN" sz="3200" dirty="0"/>
              <a:t>some examples of vulnerability</a:t>
            </a:r>
            <a:r>
              <a:rPr lang="en-IN" sz="3200" dirty="0" smtClean="0"/>
              <a:t>:</a:t>
            </a:r>
          </a:p>
          <a:p>
            <a:pPr marL="0" indent="0">
              <a:buNone/>
            </a:pPr>
            <a:endParaRPr lang="en-IN" sz="1600" dirty="0"/>
          </a:p>
          <a:p>
            <a:pPr lvl="1"/>
            <a:r>
              <a:rPr lang="en-IN" sz="2800" dirty="0"/>
              <a:t>A weakness in a firewall that can lead to malicious hackers getting into a computer network</a:t>
            </a:r>
          </a:p>
          <a:p>
            <a:pPr lvl="1"/>
            <a:r>
              <a:rPr lang="en-IN" sz="2800" dirty="0"/>
              <a:t>Lack of security cameras</a:t>
            </a:r>
          </a:p>
          <a:p>
            <a:pPr lvl="1"/>
            <a:r>
              <a:rPr lang="en-IN" sz="2800" dirty="0"/>
              <a:t>Unlocked doors at businesses</a:t>
            </a:r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r>
              <a:rPr lang="en-IN" sz="3200" dirty="0"/>
              <a:t>All of these are weaknesses that can be used by others to hurt a business or its assets.</a:t>
            </a:r>
          </a:p>
        </p:txBody>
      </p:sp>
    </p:spTree>
    <p:extLst>
      <p:ext uri="{BB962C8B-B14F-4D97-AF65-F5344CB8AC3E}">
        <p14:creationId xmlns:p14="http://schemas.microsoft.com/office/powerpoint/2010/main" val="211305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59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4400" b="1" dirty="0"/>
              <a:t>Vulnerability classification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58671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82448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Vulnerability </a:t>
            </a:r>
            <a:r>
              <a:rPr lang="en-IN" b="1" dirty="0" smtClean="0"/>
              <a:t>classification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448"/>
            <a:ext cx="10782670" cy="506914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Vulnerabilities can be classified into six broad categories:</a:t>
            </a:r>
          </a:p>
          <a:p>
            <a:pPr marL="0" indent="0">
              <a:buNone/>
            </a:pPr>
            <a:r>
              <a:rPr lang="en-IN" b="1" dirty="0"/>
              <a:t>1. Hardware</a:t>
            </a:r>
          </a:p>
          <a:p>
            <a:pPr marL="0" indent="0">
              <a:buNone/>
            </a:pPr>
            <a:r>
              <a:rPr lang="en-IN" dirty="0"/>
              <a:t>Any susceptibility to humidity, dust, soiling, natural disaster, poor encryption, or firmware vulnerability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b="1" dirty="0"/>
              <a:t>2. Software</a:t>
            </a:r>
          </a:p>
          <a:p>
            <a:pPr marL="0" indent="0">
              <a:buNone/>
            </a:pPr>
            <a:r>
              <a:rPr lang="en-IN" b="1" dirty="0"/>
              <a:t>‍</a:t>
            </a:r>
            <a:r>
              <a:rPr lang="en-IN" dirty="0"/>
              <a:t>Insufficient testing, lack of audit trail, design flaws, memory safety violations (buffer overflows, over-reads, dangling pointers), input validation errors (code injection, cross-site scripting (XSS</a:t>
            </a:r>
            <a:r>
              <a:rPr lang="en-IN" dirty="0" smtClean="0"/>
              <a:t>))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653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lang="en-IN" b="1" dirty="0" smtClean="0"/>
              <a:t>Vulnerability …………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2763"/>
            <a:ext cx="10782670" cy="53031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/>
              <a:t>3. Network</a:t>
            </a:r>
          </a:p>
          <a:p>
            <a:pPr marL="0" indent="0" algn="just">
              <a:buNone/>
            </a:pPr>
            <a:r>
              <a:rPr lang="en-IN" dirty="0"/>
              <a:t>Unprotected communication lines, man-in-the-middle attacks, insecure network architecture, lack of authentication, default authentication, or other poor network security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b="1" dirty="0"/>
              <a:t>4. Personnel</a:t>
            </a:r>
          </a:p>
          <a:p>
            <a:pPr marL="0" indent="0" algn="just">
              <a:buNone/>
            </a:pPr>
            <a:r>
              <a:rPr lang="en-IN" dirty="0"/>
              <a:t>Poor recruiting policy, lack of security awareness and training, poor adherence to security training, poor password management, or downloading malware via email attachments.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87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Vulnerability …………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1438"/>
            <a:ext cx="10720526" cy="4734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5. Physical </a:t>
            </a:r>
          </a:p>
          <a:p>
            <a:pPr marL="0" indent="0">
              <a:buNone/>
            </a:pPr>
            <a:r>
              <a:rPr lang="en-IN" dirty="0"/>
              <a:t>Area subject to natural disaster, unreliable power source, or no </a:t>
            </a:r>
            <a:r>
              <a:rPr lang="en-IN" dirty="0" err="1"/>
              <a:t>keycard</a:t>
            </a:r>
            <a:r>
              <a:rPr lang="en-IN" dirty="0"/>
              <a:t> </a:t>
            </a:r>
            <a:r>
              <a:rPr lang="en-IN" dirty="0" smtClean="0"/>
              <a:t>access. A </a:t>
            </a:r>
            <a:r>
              <a:rPr lang="en-IN" dirty="0"/>
              <a:t>physical vulnerability may include:</a:t>
            </a:r>
          </a:p>
          <a:p>
            <a:pPr lvl="1"/>
            <a:r>
              <a:rPr lang="en-IN" dirty="0"/>
              <a:t>The ability to access server rooms</a:t>
            </a:r>
          </a:p>
          <a:p>
            <a:pPr lvl="1"/>
            <a:r>
              <a:rPr lang="en-IN" dirty="0"/>
              <a:t>Camera blind spots</a:t>
            </a:r>
          </a:p>
          <a:p>
            <a:pPr lvl="1"/>
            <a:r>
              <a:rPr lang="en-IN" dirty="0"/>
              <a:t>Inadequate documentation</a:t>
            </a:r>
          </a:p>
          <a:p>
            <a:pPr lvl="1"/>
            <a:r>
              <a:rPr lang="en-IN" dirty="0"/>
              <a:t>Recording of physical activities performed in the data center, such as replacing storage </a:t>
            </a:r>
            <a:r>
              <a:rPr lang="en-IN" dirty="0" smtClean="0"/>
              <a:t>devices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6. Organizational</a:t>
            </a:r>
          </a:p>
          <a:p>
            <a:pPr marL="0" indent="0">
              <a:buNone/>
            </a:pPr>
            <a:r>
              <a:rPr lang="en-IN" dirty="0"/>
              <a:t>Improper internal controls,</a:t>
            </a:r>
            <a:r>
              <a:rPr lang="en-IN" b="1" dirty="0"/>
              <a:t> </a:t>
            </a:r>
            <a:r>
              <a:rPr lang="en-IN" dirty="0"/>
              <a:t>lack of audit, continuity plan, security, or</a:t>
            </a:r>
            <a:r>
              <a:rPr lang="en-IN" u="sng" dirty="0"/>
              <a:t> </a:t>
            </a:r>
            <a:r>
              <a:rPr lang="en-IN" dirty="0"/>
              <a:t>incident response plan.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927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4800" b="1" dirty="0" smtClean="0"/>
              <a:t>Starting Point for Ensuring Security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9593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094"/>
          </a:xfrm>
        </p:spPr>
        <p:txBody>
          <a:bodyPr/>
          <a:lstStyle/>
          <a:p>
            <a:r>
              <a:rPr lang="en-IN" b="1" dirty="0" smtClean="0"/>
              <a:t>Starting Point for Ensuring Security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40" y="1340528"/>
            <a:ext cx="8621741" cy="514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7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259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Software security and vulnerability</vt:lpstr>
      <vt:lpstr>What is a Vulnerability?</vt:lpstr>
      <vt:lpstr>Examples of vulnerabilities</vt:lpstr>
      <vt:lpstr>PowerPoint Presentation</vt:lpstr>
      <vt:lpstr>Vulnerability classification </vt:lpstr>
      <vt:lpstr>Vulnerability …………</vt:lpstr>
      <vt:lpstr>Vulnerability …………</vt:lpstr>
      <vt:lpstr>PowerPoint Presentation</vt:lpstr>
      <vt:lpstr>Starting Point for Ensuring Security</vt:lpstr>
      <vt:lpstr>Security Concept</vt:lpstr>
      <vt:lpstr>Countermeasures</vt:lpstr>
      <vt:lpstr>Countermeasures and More Vulnerabilities</vt:lpstr>
      <vt:lpstr>Security in Software Development Life Cycle</vt:lpstr>
      <vt:lpstr>Software Infrastructure</vt:lpstr>
      <vt:lpstr>Sources of Software Vulnerabilities</vt:lpstr>
    </vt:vector>
  </TitlesOfParts>
  <Company>TeamOs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Md. Saiful Islam</dc:creator>
  <cp:lastModifiedBy>Dr. Md. Saiful Islam</cp:lastModifiedBy>
  <cp:revision>9</cp:revision>
  <dcterms:created xsi:type="dcterms:W3CDTF">2025-02-28T11:41:56Z</dcterms:created>
  <dcterms:modified xsi:type="dcterms:W3CDTF">2025-02-28T13:27:48Z</dcterms:modified>
</cp:coreProperties>
</file>