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344" r:id="rId2"/>
    <p:sldId id="319" r:id="rId3"/>
    <p:sldId id="287" r:id="rId4"/>
    <p:sldId id="289" r:id="rId5"/>
    <p:sldId id="324" r:id="rId6"/>
    <p:sldId id="343" r:id="rId7"/>
    <p:sldId id="345" r:id="rId8"/>
    <p:sldId id="325" r:id="rId9"/>
    <p:sldId id="346" r:id="rId10"/>
    <p:sldId id="342" r:id="rId11"/>
    <p:sldId id="326" r:id="rId12"/>
    <p:sldId id="291" r:id="rId13"/>
    <p:sldId id="329" r:id="rId14"/>
    <p:sldId id="295" r:id="rId15"/>
    <p:sldId id="313" r:id="rId16"/>
    <p:sldId id="330" r:id="rId17"/>
    <p:sldId id="321" r:id="rId18"/>
    <p:sldId id="333" r:id="rId19"/>
    <p:sldId id="334" r:id="rId20"/>
    <p:sldId id="335" r:id="rId21"/>
    <p:sldId id="323" r:id="rId22"/>
    <p:sldId id="336" r:id="rId23"/>
    <p:sldId id="337" r:id="rId24"/>
    <p:sldId id="338" r:id="rId25"/>
    <p:sldId id="339" r:id="rId26"/>
    <p:sldId id="322" r:id="rId27"/>
    <p:sldId id="340" r:id="rId28"/>
    <p:sldId id="341" r:id="rId29"/>
    <p:sldId id="31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89CB"/>
    <a:srgbClr val="B2E6BC"/>
    <a:srgbClr val="C2EBCA"/>
    <a:srgbClr val="DCF2E0"/>
    <a:srgbClr val="C6E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27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93C20-63CD-47A4-984E-AFDB96035AE5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DB1F9-9A1C-4978-A0B6-CDC47280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DB1F9-9A1C-4978-A0B6-CDC472803C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3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DEC1C-81C4-DD7A-D347-90D379F92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7B0E94-5E35-3AB2-01AF-0CC17E8298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79E109-4146-7013-F37D-57D8608DC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EF6C1-D99B-6E72-92A2-8BD9A9F94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DB1F9-9A1C-4978-A0B6-CDC472803C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6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DB1F9-9A1C-4978-A0B6-CDC472803C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55DAB8A-1AF9-4159-AF12-CACB668013A6}"/>
              </a:ext>
            </a:extLst>
          </p:cNvPr>
          <p:cNvGrpSpPr/>
          <p:nvPr userDrawn="1"/>
        </p:nvGrpSpPr>
        <p:grpSpPr>
          <a:xfrm>
            <a:off x="8779" y="-4879"/>
            <a:ext cx="12172653" cy="6862879"/>
            <a:chOff x="-1344" y="953737"/>
            <a:chExt cx="9145344" cy="515609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E8B15D-C699-44E7-B030-595D43A4C1AA}"/>
                </a:ext>
              </a:extLst>
            </p:cNvPr>
            <p:cNvGrpSpPr/>
            <p:nvPr/>
          </p:nvGrpSpPr>
          <p:grpSpPr>
            <a:xfrm>
              <a:off x="-1344" y="953737"/>
              <a:ext cx="9145344" cy="5156095"/>
              <a:chOff x="-1344" y="953737"/>
              <a:chExt cx="9145344" cy="515609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670AEE4-9D63-4F93-AB80-0B5C3F29A894}"/>
                  </a:ext>
                </a:extLst>
              </p:cNvPr>
              <p:cNvGrpSpPr/>
              <p:nvPr/>
            </p:nvGrpSpPr>
            <p:grpSpPr>
              <a:xfrm>
                <a:off x="-1344" y="1735415"/>
                <a:ext cx="9145344" cy="4374417"/>
                <a:chOff x="-1344" y="1735415"/>
                <a:chExt cx="9145344" cy="4374417"/>
              </a:xfrm>
            </p:grpSpPr>
            <p:pic>
              <p:nvPicPr>
                <p:cNvPr id="22" name="Picture 21" descr="A picture containing outdoor, sky, building, grass&#10;&#10;Description automatically generated">
                  <a:extLst>
                    <a:ext uri="{FF2B5EF4-FFF2-40B4-BE49-F238E27FC236}">
                      <a16:creationId xmlns:a16="http://schemas.microsoft.com/office/drawing/2014/main" id="{A833DAE5-A15F-4AD7-B25C-DDB766FDD6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1744579"/>
                  <a:ext cx="9144000" cy="4365253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9030727-1942-4FB4-9896-36C994BA4D20}"/>
                    </a:ext>
                  </a:extLst>
                </p:cNvPr>
                <p:cNvSpPr/>
                <p:nvPr/>
              </p:nvSpPr>
              <p:spPr>
                <a:xfrm>
                  <a:off x="-1344" y="1735415"/>
                  <a:ext cx="9144000" cy="4365252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1064877-FB18-4BB3-B9B1-2E508892DAE4}"/>
                  </a:ext>
                </a:extLst>
              </p:cNvPr>
              <p:cNvSpPr/>
              <p:nvPr/>
            </p:nvSpPr>
            <p:spPr>
              <a:xfrm>
                <a:off x="0" y="953737"/>
                <a:ext cx="9144000" cy="1039345"/>
              </a:xfrm>
              <a:prstGeom prst="rect">
                <a:avLst/>
              </a:prstGeom>
              <a:solidFill>
                <a:srgbClr val="00B05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>
                    <a:solidFill>
                      <a:srgbClr val="002060"/>
                    </a:solidFill>
                  </a:rPr>
                  <a:t>Bangladesh University of Professionals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687BB-7FFB-49FA-BFC6-CFE69B70608F}"/>
                  </a:ext>
                </a:extLst>
              </p:cNvPr>
              <p:cNvSpPr txBox="1"/>
              <p:nvPr/>
            </p:nvSpPr>
            <p:spPr>
              <a:xfrm>
                <a:off x="417756" y="1925028"/>
                <a:ext cx="8305800" cy="205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gency FB" panose="020B0503020202020204" pitchFamily="34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Orientation Program </a:t>
                </a:r>
              </a:p>
              <a:p>
                <a:pPr algn="ctr"/>
                <a:r>
                  <a:rPr lang="en-US" sz="5000" b="1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Blackadder ITC" panose="04020505051007020D02" pitchFamily="82" charset="0"/>
                  </a:rPr>
                  <a:t>of</a:t>
                </a:r>
                <a:r>
                  <a:rPr lang="en-US" sz="5000" b="1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gency FB" panose="020B0503020202020204" pitchFamily="34" charset="0"/>
                  </a:rPr>
                  <a:t> </a:t>
                </a:r>
              </a:p>
              <a:p>
                <a:pPr algn="ctr"/>
                <a:r>
                  <a:rPr lang="en-US" sz="4800" b="1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gency FB" panose="020B0503020202020204" pitchFamily="34" charset="0"/>
                  </a:rPr>
                  <a:t>MICT-2024 &amp; MISS-2024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001D4F-F06A-4B1A-9A0B-ED51D05DBD46}"/>
                  </a:ext>
                </a:extLst>
              </p:cNvPr>
              <p:cNvSpPr txBox="1"/>
              <p:nvPr/>
            </p:nvSpPr>
            <p:spPr>
              <a:xfrm>
                <a:off x="570156" y="4109000"/>
                <a:ext cx="8001000" cy="1318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u="none">
                    <a:latin typeface="Agency FB" panose="020B0503020202020204" pitchFamily="34" charset="0"/>
                  </a:rPr>
                  <a:t>Chief Guest</a:t>
                </a:r>
              </a:p>
              <a:p>
                <a:pPr algn="ctr"/>
                <a:r>
                  <a:rPr lang="en-US" sz="3600" b="1">
                    <a:solidFill>
                      <a:srgbClr val="7030A0"/>
                    </a:solidFill>
                    <a:latin typeface="+mn-lt"/>
                  </a:rPr>
                  <a:t>Colonel S M Saiful Islam, SUP, </a:t>
                </a:r>
                <a:r>
                  <a:rPr lang="en-US" sz="3600" b="1" err="1">
                    <a:solidFill>
                      <a:srgbClr val="7030A0"/>
                    </a:solidFill>
                    <a:latin typeface="+mn-lt"/>
                  </a:rPr>
                  <a:t>psc</a:t>
                </a:r>
                <a:endParaRPr lang="en-US" sz="3600" b="1">
                  <a:solidFill>
                    <a:srgbClr val="7030A0"/>
                  </a:solidFill>
                  <a:latin typeface="+mn-lt"/>
                </a:endParaRPr>
              </a:p>
              <a:p>
                <a:pPr algn="ctr"/>
                <a:r>
                  <a:rPr lang="en-US" sz="3600" b="1">
                    <a:solidFill>
                      <a:srgbClr val="7030A0"/>
                    </a:solidFill>
                    <a:latin typeface="+mn-lt"/>
                  </a:rPr>
                  <a:t>Chairman, Dept. of ICT, BUP</a:t>
                </a:r>
              </a:p>
            </p:txBody>
          </p:sp>
          <p:pic>
            <p:nvPicPr>
              <p:cNvPr id="20" name="Picture 19" descr="Logo&#10;&#10;Description automatically generated">
                <a:extLst>
                  <a:ext uri="{FF2B5EF4-FFF2-40B4-BE49-F238E27FC236}">
                    <a16:creationId xmlns:a16="http://schemas.microsoft.com/office/drawing/2014/main" id="{11390D06-40AD-47D9-BFF9-03ADA4201E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991" y="1105456"/>
                <a:ext cx="736329" cy="8122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EA7DDF-8EF4-495C-8DBC-DD1F00BD7AFE}"/>
                  </a:ext>
                </a:extLst>
              </p:cNvPr>
              <p:cNvSpPr txBox="1"/>
              <p:nvPr/>
            </p:nvSpPr>
            <p:spPr>
              <a:xfrm>
                <a:off x="6148366" y="5562188"/>
                <a:ext cx="2667000" cy="300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>
                    <a:solidFill>
                      <a:srgbClr val="C00000"/>
                    </a:solidFill>
                  </a:rPr>
                  <a:t>12 January 2024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6989F9-A795-46F0-9A00-38F99C8A1747}"/>
                </a:ext>
              </a:extLst>
            </p:cNvPr>
            <p:cNvSpPr txBox="1"/>
            <p:nvPr/>
          </p:nvSpPr>
          <p:spPr>
            <a:xfrm>
              <a:off x="328634" y="5571348"/>
              <a:ext cx="2986547" cy="300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1"/>
                <a:t>Organized by: Dept. of ICT, BUP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22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7813-9D87-4228-9DCC-F7B3CFD6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B8309-0294-49F1-99FC-79F610EC8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D2A80-292E-4C15-A294-4F01DE389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BD837-448F-49A8-BC83-54DC4EE4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D632-034E-4F3F-8CD2-EE86EC20B1F6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04036-FB2F-44B2-8B52-7BF819C5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9BF23-B7E1-4DAF-962B-04780F54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D357-514D-498A-B345-EBC3C3AE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5E43C-33F8-4DA4-85A8-45DB20178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E3347-D851-4855-BEFD-ED6BC466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2C10-312E-4276-9990-915886A36BE9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17F8-874E-4A9F-879D-912E9F10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0B1B-A19B-40DB-A732-6939610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0A462-3930-4C79-8B6A-1D23E534E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06823-3733-46A5-8D1C-4ADAC6A76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6700-668E-4C6F-ABD0-25776ECD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8EE4-FD28-40D6-B507-37E5A5CB0113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34F4-15C2-47A4-BF89-D3773367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9BD79-C46D-4C9E-91B8-63A5D1FE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1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55DAB8A-1AF9-4159-AF12-CACB668013A6}"/>
              </a:ext>
            </a:extLst>
          </p:cNvPr>
          <p:cNvGrpSpPr/>
          <p:nvPr userDrawn="1"/>
        </p:nvGrpSpPr>
        <p:grpSpPr>
          <a:xfrm>
            <a:off x="8779" y="-4879"/>
            <a:ext cx="12172653" cy="6862879"/>
            <a:chOff x="-1344" y="953737"/>
            <a:chExt cx="9145344" cy="515609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E8B15D-C699-44E7-B030-595D43A4C1AA}"/>
                </a:ext>
              </a:extLst>
            </p:cNvPr>
            <p:cNvGrpSpPr/>
            <p:nvPr/>
          </p:nvGrpSpPr>
          <p:grpSpPr>
            <a:xfrm>
              <a:off x="-1344" y="953737"/>
              <a:ext cx="9145344" cy="5156095"/>
              <a:chOff x="-1344" y="953737"/>
              <a:chExt cx="9145344" cy="515609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670AEE4-9D63-4F93-AB80-0B5C3F29A894}"/>
                  </a:ext>
                </a:extLst>
              </p:cNvPr>
              <p:cNvGrpSpPr/>
              <p:nvPr/>
            </p:nvGrpSpPr>
            <p:grpSpPr>
              <a:xfrm>
                <a:off x="-1344" y="1735415"/>
                <a:ext cx="9145344" cy="4374417"/>
                <a:chOff x="-1344" y="1735415"/>
                <a:chExt cx="9145344" cy="4374417"/>
              </a:xfrm>
            </p:grpSpPr>
            <p:pic>
              <p:nvPicPr>
                <p:cNvPr id="22" name="Picture 21" descr="A picture containing outdoor, sky, building, grass&#10;&#10;Description automatically generated">
                  <a:extLst>
                    <a:ext uri="{FF2B5EF4-FFF2-40B4-BE49-F238E27FC236}">
                      <a16:creationId xmlns:a16="http://schemas.microsoft.com/office/drawing/2014/main" id="{A833DAE5-A15F-4AD7-B25C-DDB766FDD6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1744579"/>
                  <a:ext cx="9144000" cy="4365253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9030727-1942-4FB4-9896-36C994BA4D20}"/>
                    </a:ext>
                  </a:extLst>
                </p:cNvPr>
                <p:cNvSpPr/>
                <p:nvPr/>
              </p:nvSpPr>
              <p:spPr>
                <a:xfrm>
                  <a:off x="-1344" y="1735415"/>
                  <a:ext cx="9144000" cy="4365252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1064877-FB18-4BB3-B9B1-2E508892DAE4}"/>
                  </a:ext>
                </a:extLst>
              </p:cNvPr>
              <p:cNvSpPr/>
              <p:nvPr/>
            </p:nvSpPr>
            <p:spPr>
              <a:xfrm>
                <a:off x="0" y="953737"/>
                <a:ext cx="9144000" cy="790818"/>
              </a:xfrm>
              <a:prstGeom prst="rect">
                <a:avLst/>
              </a:prstGeom>
              <a:solidFill>
                <a:srgbClr val="00B05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>
                    <a:solidFill>
                      <a:srgbClr val="002060"/>
                    </a:solidFill>
                  </a:rPr>
                  <a:t>Bangladesh University of Professionals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687BB-7FFB-49FA-BFC6-CFE69B70608F}"/>
                  </a:ext>
                </a:extLst>
              </p:cNvPr>
              <p:cNvSpPr txBox="1"/>
              <p:nvPr/>
            </p:nvSpPr>
            <p:spPr>
              <a:xfrm>
                <a:off x="401706" y="1807623"/>
                <a:ext cx="8305800" cy="1942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Fresher’s Reception Ceremony </a:t>
                </a:r>
              </a:p>
              <a:p>
                <a:pPr algn="ctr"/>
                <a:r>
                  <a:rPr lang="en-US" sz="5400" b="1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OF </a:t>
                </a:r>
              </a:p>
              <a:p>
                <a:pPr algn="ctr"/>
                <a:r>
                  <a:rPr lang="en-US" sz="5400" b="1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MICT-2024 &amp; MISS - 2024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001D4F-F06A-4B1A-9A0B-ED51D05DBD46}"/>
                  </a:ext>
                </a:extLst>
              </p:cNvPr>
              <p:cNvSpPr txBox="1"/>
              <p:nvPr/>
            </p:nvSpPr>
            <p:spPr>
              <a:xfrm>
                <a:off x="570156" y="3756124"/>
                <a:ext cx="8001000" cy="1318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u="sng"/>
                  <a:t>Chief Guest</a:t>
                </a:r>
              </a:p>
              <a:p>
                <a:pPr algn="ctr"/>
                <a:r>
                  <a:rPr lang="en-US" sz="3600" b="1">
                    <a:solidFill>
                      <a:srgbClr val="7030A0"/>
                    </a:solidFill>
                  </a:rPr>
                  <a:t>Brig Gen Golam Faruque, psc, </a:t>
                </a:r>
              </a:p>
              <a:p>
                <a:pPr algn="ctr"/>
                <a:r>
                  <a:rPr lang="en-US" sz="3600" b="1">
                    <a:solidFill>
                      <a:srgbClr val="7030A0"/>
                    </a:solidFill>
                  </a:rPr>
                  <a:t>Chairman, ICT, BUP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EA7DDF-8EF4-495C-8DBC-DD1F00BD7AFE}"/>
                  </a:ext>
                </a:extLst>
              </p:cNvPr>
              <p:cNvSpPr txBox="1"/>
              <p:nvPr/>
            </p:nvSpPr>
            <p:spPr>
              <a:xfrm>
                <a:off x="6292157" y="5444181"/>
                <a:ext cx="2667000" cy="300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C00000"/>
                    </a:solidFill>
                  </a:rPr>
                  <a:t>09 January 2024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6989F9-A795-46F0-9A00-38F99C8A1747}"/>
                </a:ext>
              </a:extLst>
            </p:cNvPr>
            <p:cNvSpPr txBox="1"/>
            <p:nvPr/>
          </p:nvSpPr>
          <p:spPr>
            <a:xfrm>
              <a:off x="328635" y="5505496"/>
              <a:ext cx="2986547" cy="277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/>
                <a:t>Organized by: Dept. of ICT, BUP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22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ECB1-CE47-447E-9CC8-96E0D3AF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57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B3366-849E-482D-9A51-92CAFB75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B3EE-E3AE-4058-9C6D-73AECB61BA27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6259-1CB8-4EB1-9791-C2ADA630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9A4F-1B24-4592-AA45-208E5CBC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outdoor, sky, building, grass&#10;&#10;Description automatically generated">
            <a:extLst>
              <a:ext uri="{FF2B5EF4-FFF2-40B4-BE49-F238E27FC236}">
                <a16:creationId xmlns:a16="http://schemas.microsoft.com/office/drawing/2014/main" id="{D69F9613-9DC6-4983-9385-587BDD286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" y="1194580"/>
            <a:ext cx="12170864" cy="58102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C56BDF-8847-4686-9D7A-D5F103DF0E8E}"/>
              </a:ext>
            </a:extLst>
          </p:cNvPr>
          <p:cNvSpPr/>
          <p:nvPr userDrawn="1"/>
        </p:nvSpPr>
        <p:spPr>
          <a:xfrm>
            <a:off x="21137" y="1192897"/>
            <a:ext cx="12170864" cy="5810249"/>
          </a:xfrm>
          <a:prstGeom prst="rect">
            <a:avLst/>
          </a:prstGeom>
          <a:solidFill>
            <a:schemeClr val="bg1">
              <a:lumMod val="9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9DD4-B994-4644-8CDF-FFAB0370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194" y="1922352"/>
            <a:ext cx="10515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18AD99-7503-4573-A9BC-602279DAA90A}"/>
              </a:ext>
            </a:extLst>
          </p:cNvPr>
          <p:cNvSpPr/>
          <p:nvPr userDrawn="1"/>
        </p:nvSpPr>
        <p:spPr>
          <a:xfrm>
            <a:off x="21137" y="12766"/>
            <a:ext cx="12170863" cy="1432054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rgbClr val="002060"/>
              </a:solidFill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84E50FA-8E76-4BA2-8D16-6A804ABF26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77" y="348963"/>
            <a:ext cx="776645" cy="8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9674-74F0-4690-8A00-F4CE6A5B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AF440-2205-4EC7-99F5-B3FFC5FC8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0B7E9-E884-42A7-A33A-7A9EC14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42DB-1906-47E8-A319-32FD6D739008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60E4-177B-4B2C-BD10-91CB9A8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BDDB2-AD46-4A8A-A303-E3A5F340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3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D8E5-E716-48C4-91C1-AEF3A3ED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E181-A910-42C8-8F6F-EB04A61A2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5E9CF-814B-4B93-B3C0-A6DC17408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20573-9600-4890-B549-861904C5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08B8-BFB3-41A0-9C81-A07FECBFF2C9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47220-E964-4388-8165-C30178D5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E4766-0855-4CC8-BAB4-463855F3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0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8271-A8A7-466A-AA67-DCC6C8E7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07275-ED86-41A6-BB77-E3A579E42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38403-D491-45F7-9DAB-2A2B6927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60B54-AE5B-4837-BC5F-501E13AB8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973C4-7441-4736-A9B4-3393AF917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5E94C-422B-4C0F-9F57-84CE3EBA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C0C-7C91-4A28-B6CC-BC3440F001C6}" type="datetime1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71133-65CC-4409-8857-169481C7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7F4C3-7E9D-48EB-87A9-53DC6C7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67E8-A8E3-4776-AB94-28D39C05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94108-0C31-4161-BF01-2CDEBCBE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6653-BE70-4579-BB13-5177653106FC}" type="datetime1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A33DC-223D-43AA-B473-10F18965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3C03D-43C2-4387-AAE9-1E1D34F8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7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0EAF2-02BF-4740-8B19-E700165C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E48C-BF3E-4280-A4A7-F0E55BD35890}" type="datetime1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96833-F42D-4BF2-9334-356D94F7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01296-59C8-4A49-B2EA-C31C4B76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9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5B64-97C0-40F1-BF3A-4F5D7250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BDD3-154D-47BE-BFCC-E158E134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613CE-2B1B-4553-991F-1C07AF9E8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6952B-0B8A-4961-B790-999150A8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528E-A3E2-46D7-A19F-7CBCB4928323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678B1-6D61-4509-A75D-E179B507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305BF-2D74-4DC8-B993-8897205A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C8D7E-A6DC-42EF-B6F6-2EA3B725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9AE96-2F6D-4F63-ABF1-6B21E19BB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A061-BB45-423D-ACA0-267BEE67B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EC36-20E6-4725-80B5-DC6FDA0A4DBC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E5C1-1F4A-4EE0-878F-50C7DB21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4076-373C-47C0-81E4-867586E2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A3906AEB-9002-4E39-B943-4635EB924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1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142D-82F3-048D-2FA4-0C55C863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64" y="63373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 University of Professionals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43BF-342F-7569-5346-3C4E5189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1412"/>
            <a:ext cx="3307245" cy="2933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Organized by: Dept. of ICT, BUP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E4D64-338A-6C3C-7B25-8B6F42D05E78}"/>
              </a:ext>
            </a:extLst>
          </p:cNvPr>
          <p:cNvSpPr/>
          <p:nvPr/>
        </p:nvSpPr>
        <p:spPr>
          <a:xfrm>
            <a:off x="1770938" y="2166176"/>
            <a:ext cx="865012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>
                <a:ln w="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Orientation Program</a:t>
            </a:r>
          </a:p>
          <a:p>
            <a:pPr algn="ctr"/>
            <a:r>
              <a:rPr lang="en-US" sz="7200">
                <a:ln w="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Of</a:t>
            </a:r>
          </a:p>
          <a:p>
            <a:pPr algn="ctr"/>
            <a:r>
              <a:rPr lang="en-US" sz="7200" b="0" cap="none" spc="0">
                <a:ln w="0"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MISS-2025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4ECF7B-12B9-68DA-8FBD-7AE14D655E2E}"/>
              </a:ext>
            </a:extLst>
          </p:cNvPr>
          <p:cNvSpPr txBox="1">
            <a:spLocks/>
          </p:cNvSpPr>
          <p:nvPr/>
        </p:nvSpPr>
        <p:spPr>
          <a:xfrm>
            <a:off x="10335851" y="6541628"/>
            <a:ext cx="1856149" cy="421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Date: 07/02/2025</a:t>
            </a:r>
          </a:p>
        </p:txBody>
      </p:sp>
    </p:spTree>
    <p:extLst>
      <p:ext uri="{BB962C8B-B14F-4D97-AF65-F5344CB8AC3E}">
        <p14:creationId xmlns:p14="http://schemas.microsoft.com/office/powerpoint/2010/main" val="180739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C9B1-F0E5-4F74-B94F-D8B3EB0A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of MISS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1D604-3D19-46E9-845D-76946EF2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40A01-FA02-41F6-807E-108A5C74E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684012"/>
            <a:ext cx="10658856" cy="460142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equip students with in-depth knowledge of security protocols, encryption, and cybersecurity technologies to safeguard and defend computer systems and networks.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foster hands-on skills in implementing secure network configurations and using industry-standard tools, such as firewalls, intrusion detection systems, and vulnerability scanners.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students to assess, mitigate, and manage risks associated with information systems, ensuring resilience against potential threats.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investigate information systems security incidents and develop and implement solutions to recover or minimize the loss of information.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graduates to design, implement, and monitor comprehensive cybersecurity measures that protect critical information technology resources.</a:t>
            </a:r>
          </a:p>
        </p:txBody>
      </p:sp>
    </p:spTree>
    <p:extLst>
      <p:ext uri="{BB962C8B-B14F-4D97-AF65-F5344CB8AC3E}">
        <p14:creationId xmlns:p14="http://schemas.microsoft.com/office/powerpoint/2010/main" val="14513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92A3-14C2-49BB-8F35-27AE26AC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Information about the MISS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98B5A-4466-475C-9FC3-C247659A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03C473-BD34-9A7C-7367-FDD51E221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95605"/>
              </p:ext>
            </p:extLst>
          </p:nvPr>
        </p:nvGraphicFramePr>
        <p:xfrm>
          <a:off x="250785" y="2034030"/>
          <a:ext cx="11690430" cy="297269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959381">
                  <a:extLst>
                    <a:ext uri="{9D8B030D-6E8A-4147-A177-3AD203B41FA5}">
                      <a16:colId xmlns:a16="http://schemas.microsoft.com/office/drawing/2014/main" val="602626811"/>
                    </a:ext>
                  </a:extLst>
                </a:gridCol>
                <a:gridCol w="2162400">
                  <a:extLst>
                    <a:ext uri="{9D8B030D-6E8A-4147-A177-3AD203B41FA5}">
                      <a16:colId xmlns:a16="http://schemas.microsoft.com/office/drawing/2014/main" val="4130334551"/>
                    </a:ext>
                  </a:extLst>
                </a:gridCol>
                <a:gridCol w="2272210">
                  <a:extLst>
                    <a:ext uri="{9D8B030D-6E8A-4147-A177-3AD203B41FA5}">
                      <a16:colId xmlns:a16="http://schemas.microsoft.com/office/drawing/2014/main" val="284856855"/>
                    </a:ext>
                  </a:extLst>
                </a:gridCol>
                <a:gridCol w="2074366">
                  <a:extLst>
                    <a:ext uri="{9D8B030D-6E8A-4147-A177-3AD203B41FA5}">
                      <a16:colId xmlns:a16="http://schemas.microsoft.com/office/drawing/2014/main" val="1537040516"/>
                    </a:ext>
                  </a:extLst>
                </a:gridCol>
                <a:gridCol w="2222073">
                  <a:extLst>
                    <a:ext uri="{9D8B030D-6E8A-4147-A177-3AD203B41FA5}">
                      <a16:colId xmlns:a16="http://schemas.microsoft.com/office/drawing/2014/main" val="1200488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Engineering</a:t>
                      </a:r>
                      <a:endParaRPr lang="en-US" sz="2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Engineering</a:t>
                      </a:r>
                      <a:endParaRPr lang="en-US" sz="2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42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Credits: 40 </a:t>
                      </a:r>
                      <a:endParaRPr lang="en-US" sz="24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Theory-22 cr.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Thesis-18 cr.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Theory-34 cr.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Project-06 cr.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932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Duration </a:t>
                      </a:r>
                      <a:endParaRPr lang="en-US" sz="24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years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 semesters)</a:t>
                      </a: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years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 semesters)</a:t>
                      </a: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71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period</a:t>
                      </a:r>
                      <a:endParaRPr lang="en-US" sz="24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yrs</a:t>
                      </a: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yrs</a:t>
                      </a: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55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Courses</a:t>
                      </a:r>
                      <a:endParaRPr lang="en-US" sz="24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(22 Credits)</a:t>
                      </a: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(34 Credits)</a:t>
                      </a: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11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Fees</a:t>
                      </a:r>
                      <a:endParaRPr lang="en-US" sz="24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1,95,000 Tk.</a:t>
                      </a: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1,80,000 Tk.</a:t>
                      </a:r>
                      <a:endParaRPr lang="en-US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424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26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395C-0D7E-4ACA-88D9-937E01FC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Courses of MISS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E9F4D-5C1E-45AF-8D67-F05C2921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492875"/>
            <a:ext cx="2743200" cy="365125"/>
          </a:xfrm>
        </p:spPr>
        <p:txBody>
          <a:bodyPr/>
          <a:lstStyle/>
          <a:p>
            <a:fld id="{A3906AEB-9002-4E39-B943-4635EB924BA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830D50-BDCA-0AA0-588D-B9170A3F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03326"/>
              </p:ext>
            </p:extLst>
          </p:nvPr>
        </p:nvGraphicFramePr>
        <p:xfrm>
          <a:off x="484632" y="1558897"/>
          <a:ext cx="11516868" cy="493199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34457">
                  <a:extLst>
                    <a:ext uri="{9D8B030D-6E8A-4147-A177-3AD203B41FA5}">
                      <a16:colId xmlns:a16="http://schemas.microsoft.com/office/drawing/2014/main" val="2369890634"/>
                    </a:ext>
                  </a:extLst>
                </a:gridCol>
                <a:gridCol w="4503630">
                  <a:extLst>
                    <a:ext uri="{9D8B030D-6E8A-4147-A177-3AD203B41FA5}">
                      <a16:colId xmlns:a16="http://schemas.microsoft.com/office/drawing/2014/main" val="768881746"/>
                    </a:ext>
                  </a:extLst>
                </a:gridCol>
                <a:gridCol w="4478781">
                  <a:extLst>
                    <a:ext uri="{9D8B030D-6E8A-4147-A177-3AD203B41FA5}">
                      <a16:colId xmlns:a16="http://schemas.microsoft.com/office/drawing/2014/main" val="1460120263"/>
                    </a:ext>
                  </a:extLst>
                </a:gridCol>
              </a:tblGrid>
              <a:tr h="775702">
                <a:tc>
                  <a:txBody>
                    <a:bodyPr/>
                    <a:lstStyle/>
                    <a:p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Courses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(M. Sc. Engineering)</a:t>
                      </a:r>
                      <a:endParaRPr lang="en-US" sz="2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Courses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(M. Engineering)</a:t>
                      </a:r>
                      <a:endParaRPr lang="en-US" sz="24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77159"/>
                  </a:ext>
                </a:extLst>
              </a:tr>
              <a:tr h="861893">
                <a:tc>
                  <a:txBody>
                    <a:bodyPr/>
                    <a:lstStyle/>
                    <a:p>
                      <a:r>
                        <a:rPr lang="en-US" sz="1800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semester</a:t>
                      </a:r>
                    </a:p>
                    <a:p>
                      <a:r>
                        <a:rPr lang="en-US" sz="1800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(Credit-09)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4340" lvl="1" indent="-342900">
                        <a:buFontTx/>
                        <a:buAutoNum type="arabicPeriod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Principles of Information Security (3 Cr.) </a:t>
                      </a:r>
                    </a:p>
                    <a:p>
                      <a:pPr marL="434340" lvl="1" indent="-342900">
                        <a:buFontTx/>
                        <a:buAutoNum type="arabicPeriod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 Software Design (3 Cr.)</a:t>
                      </a:r>
                    </a:p>
                    <a:p>
                      <a:pPr marL="434340" lvl="1" indent="-342900">
                        <a:buFontTx/>
                        <a:buAutoNum type="arabicPeriod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Systems and Network Security (3 Cr.)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4340" lvl="1" indent="-342900">
                        <a:buFontTx/>
                        <a:buAutoNum type="arabicPeriod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Principles of Information Security (3 Cr.)</a:t>
                      </a:r>
                    </a:p>
                    <a:p>
                      <a:pPr marL="434340" lvl="1" indent="-342900">
                        <a:buFontTx/>
                        <a:buAutoNum type="arabicPeriod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 Software Design (3 Cr.)</a:t>
                      </a:r>
                    </a:p>
                    <a:p>
                      <a:pPr marL="434340" lvl="1" indent="-342900">
                        <a:buFontTx/>
                        <a:buAutoNum type="arabicPeriod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Systems and Network Security (3 Cr.)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945707"/>
                  </a:ext>
                </a:extLst>
              </a:tr>
              <a:tr h="1120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 semester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(Credit-10)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lvl="1" indent="0">
                        <a:buFont typeface="+mj-lt"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Systems Audit (3 Cr.)</a:t>
                      </a:r>
                    </a:p>
                    <a:p>
                      <a:pPr marL="91440" lvl="1" indent="0">
                        <a:buFont typeface="+mj-lt"/>
                        <a:buNone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Penetration Testing (3 Cr.)</a:t>
                      </a:r>
                    </a:p>
                    <a:p>
                      <a:pPr marL="91440" lvl="1" indent="0">
                        <a:buFont typeface="+mj-lt"/>
                        <a:buNone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Methodology (1 Cr.)</a:t>
                      </a:r>
                    </a:p>
                    <a:p>
                      <a:pPr marL="91440" lvl="1" indent="0">
                        <a:buFont typeface="+mj-lt"/>
                        <a:buNone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Elective-I (3 Cr.)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lvl="1" indent="0">
                        <a:buFont typeface="+mj-lt"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Systems Audit (3 Cr.)</a:t>
                      </a:r>
                    </a:p>
                    <a:p>
                      <a:pPr marL="91440" lvl="1" indent="0">
                        <a:buFont typeface="+mj-lt"/>
                        <a:buNone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Penetration Testing (3 Cr.)</a:t>
                      </a:r>
                    </a:p>
                    <a:p>
                      <a:pPr marL="91440" lvl="1" indent="0">
                        <a:buFont typeface="+mj-lt"/>
                        <a:buNone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Methodology (1 Cr.)</a:t>
                      </a:r>
                    </a:p>
                    <a:p>
                      <a:pPr marL="91440" lvl="1" indent="0">
                        <a:buFont typeface="+mj-lt"/>
                        <a:buNone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Elective-I (3 Cr.)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70351"/>
                  </a:ext>
                </a:extLst>
              </a:tr>
              <a:tr h="873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 semester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(M.Sc. Eng. Credit-12)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(M. Eng. Credit-9)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Elective- II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 Cr.)</a:t>
                      </a:r>
                      <a:endParaRPr lang="en-US" sz="1800" b="0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MISS-6000: Thesis (9 Cr.)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lvl="1" indent="0">
                        <a:buFont typeface="+mj-lt"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Elective II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 Cr.)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" lvl="1" indent="0">
                        <a:buFont typeface="+mj-lt"/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Elective III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 Cr.)</a:t>
                      </a:r>
                      <a:endParaRPr lang="en-US" sz="1800" b="0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" lvl="1" indent="0">
                        <a:buFont typeface="+mj-lt"/>
                        <a:buNone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Elective IV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 Cr.)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58768"/>
                  </a:ext>
                </a:extLst>
              </a:tr>
              <a:tr h="1091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Fourth semester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(M.Sc. Eng. Credits-9)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(M.Sc. Eng. Credits-12)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MISS-6000: Thesis (9 Cr.)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</a:t>
                      </a: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Elective V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 Cr.)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</a:t>
                      </a: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Elective VI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 Cr.)</a:t>
                      </a:r>
                      <a:endParaRPr lang="en-US" sz="1800" b="0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 6001: Project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 Cr.)</a:t>
                      </a:r>
                      <a:endParaRPr 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6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13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55B9-C9C2-47D6-A38B-10C32AC4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Attendance Policy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F5EEDC-5FF4-44CA-9AFA-E103443B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083E8F9-31CE-457F-A0AA-CE70A29A0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440451"/>
              </p:ext>
            </p:extLst>
          </p:nvPr>
        </p:nvGraphicFramePr>
        <p:xfrm>
          <a:off x="562947" y="1909627"/>
          <a:ext cx="11066106" cy="382304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{68D230F3-CF80-4859-8CE7-A43EE81993B5}</a:tableStyleId>
              </a:tblPr>
              <a:tblGrid>
                <a:gridCol w="4705360">
                  <a:extLst>
                    <a:ext uri="{9D8B030D-6E8A-4147-A177-3AD203B41FA5}">
                      <a16:colId xmlns:a16="http://schemas.microsoft.com/office/drawing/2014/main" val="2333343363"/>
                    </a:ext>
                  </a:extLst>
                </a:gridCol>
                <a:gridCol w="6360746">
                  <a:extLst>
                    <a:ext uri="{9D8B030D-6E8A-4147-A177-3AD203B41FA5}">
                      <a16:colId xmlns:a16="http://schemas.microsoft.com/office/drawing/2014/main" val="2924837541"/>
                    </a:ext>
                  </a:extLst>
                </a:gridCol>
              </a:tblGrid>
              <a:tr h="4931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Marks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9309585"/>
                  </a:ext>
                </a:extLst>
              </a:tr>
              <a:tr h="490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 and above</a:t>
                      </a:r>
                      <a:endParaRPr lang="en-US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6586814"/>
                  </a:ext>
                </a:extLst>
              </a:tr>
              <a:tr h="490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 to &lt; 85%</a:t>
                      </a:r>
                      <a:endParaRPr lang="en-US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357958"/>
                  </a:ext>
                </a:extLst>
              </a:tr>
              <a:tr h="490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65% to &lt; 70%</a:t>
                      </a:r>
                      <a:endParaRPr lang="en-US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1572842"/>
                  </a:ext>
                </a:extLst>
              </a:tr>
              <a:tr h="490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55% to &lt; 65%</a:t>
                      </a:r>
                      <a:endParaRPr lang="en-US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7843050"/>
                  </a:ext>
                </a:extLst>
              </a:tr>
              <a:tr h="490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to &lt; 55%</a:t>
                      </a:r>
                      <a:endParaRPr lang="en-US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7242168"/>
                  </a:ext>
                </a:extLst>
              </a:tr>
              <a:tr h="8510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50%</a:t>
                      </a:r>
                      <a:endParaRPr lang="en-US" sz="3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Dis-Collegiate</a:t>
                      </a:r>
                      <a:endParaRPr lang="en-US" sz="32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04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0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AB16-3915-494E-B331-01424EFA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Calendar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A47D1-5B85-4B4A-8F0F-1B6C4F49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4ACFFD78-16C9-6BF5-7564-C0453CF8C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312508"/>
              </p:ext>
            </p:extLst>
          </p:nvPr>
        </p:nvGraphicFramePr>
        <p:xfrm>
          <a:off x="560441" y="1542111"/>
          <a:ext cx="11031792" cy="481423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20701">
                  <a:extLst>
                    <a:ext uri="{9D8B030D-6E8A-4147-A177-3AD203B41FA5}">
                      <a16:colId xmlns:a16="http://schemas.microsoft.com/office/drawing/2014/main" val="3569156278"/>
                    </a:ext>
                  </a:extLst>
                </a:gridCol>
                <a:gridCol w="2159045">
                  <a:extLst>
                    <a:ext uri="{9D8B030D-6E8A-4147-A177-3AD203B41FA5}">
                      <a16:colId xmlns:a16="http://schemas.microsoft.com/office/drawing/2014/main" val="2993048624"/>
                    </a:ext>
                  </a:extLst>
                </a:gridCol>
                <a:gridCol w="1584908">
                  <a:extLst>
                    <a:ext uri="{9D8B030D-6E8A-4147-A177-3AD203B41FA5}">
                      <a16:colId xmlns:a16="http://schemas.microsoft.com/office/drawing/2014/main" val="287547440"/>
                    </a:ext>
                  </a:extLst>
                </a:gridCol>
                <a:gridCol w="1114448">
                  <a:extLst>
                    <a:ext uri="{9D8B030D-6E8A-4147-A177-3AD203B41FA5}">
                      <a16:colId xmlns:a16="http://schemas.microsoft.com/office/drawing/2014/main" val="964786301"/>
                    </a:ext>
                  </a:extLst>
                </a:gridCol>
                <a:gridCol w="366255">
                  <a:extLst>
                    <a:ext uri="{9D8B030D-6E8A-4147-A177-3AD203B41FA5}">
                      <a16:colId xmlns:a16="http://schemas.microsoft.com/office/drawing/2014/main" val="390083905"/>
                    </a:ext>
                  </a:extLst>
                </a:gridCol>
                <a:gridCol w="729826">
                  <a:extLst>
                    <a:ext uri="{9D8B030D-6E8A-4147-A177-3AD203B41FA5}">
                      <a16:colId xmlns:a16="http://schemas.microsoft.com/office/drawing/2014/main" val="2495785274"/>
                    </a:ext>
                  </a:extLst>
                </a:gridCol>
                <a:gridCol w="1988086">
                  <a:extLst>
                    <a:ext uri="{9D8B030D-6E8A-4147-A177-3AD203B41FA5}">
                      <a16:colId xmlns:a16="http://schemas.microsoft.com/office/drawing/2014/main" val="1119964318"/>
                    </a:ext>
                  </a:extLst>
                </a:gridCol>
                <a:gridCol w="2568523">
                  <a:extLst>
                    <a:ext uri="{9D8B030D-6E8A-4147-A177-3AD203B41FA5}">
                      <a16:colId xmlns:a16="http://schemas.microsoft.com/office/drawing/2014/main" val="870765160"/>
                    </a:ext>
                  </a:extLst>
                </a:gridCol>
              </a:tblGrid>
              <a:tr h="414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OFFLINE/ONLINE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1075427192"/>
                  </a:ext>
                </a:extLst>
              </a:tr>
              <a:tr h="541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January-June Semester Commences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 Feb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 Feb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Begins from 7</a:t>
                      </a:r>
                      <a:r>
                        <a:rPr lang="en-US" sz="16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February 2025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11524848"/>
                  </a:ext>
                </a:extLst>
              </a:tr>
              <a:tr h="3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Feb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Feb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kumimoji="0" 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Shab-E-Barat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2142285942"/>
                  </a:ext>
                </a:extLst>
              </a:tr>
              <a:tr h="541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Feb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Feb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Mother Language Day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3583901732"/>
                  </a:ext>
                </a:extLst>
              </a:tr>
              <a:tr h="479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Wk-4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Feb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 Mar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Test-01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2467941074"/>
                  </a:ext>
                </a:extLst>
              </a:tr>
              <a:tr h="373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 Mar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 Mar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3056991337"/>
                  </a:ext>
                </a:extLst>
              </a:tr>
              <a:tr h="373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Wk-6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Mar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Mar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89405" algn="l"/>
                        </a:tabLs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89405" algn="l"/>
                        </a:tabLst>
                        <a:defRPr/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Test-02 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1417517167"/>
                  </a:ext>
                </a:extLst>
              </a:tr>
              <a:tr h="3983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Mar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Mar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8940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89405" algn="l"/>
                        </a:tabLst>
                      </a:pPr>
                      <a:endParaRPr lang="en-US" sz="160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2423076871"/>
                  </a:ext>
                </a:extLst>
              </a:tr>
              <a:tr h="479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Wk-8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Mar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 Mar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18105" algn="l"/>
                        </a:tabLs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 day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18105" algn="l"/>
                        </a:tabLs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Shab-E Qadr &amp; Eid-</a:t>
                      </a:r>
                      <a:r>
                        <a:rPr lang="en-US" sz="16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-Fitr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2304233788"/>
                  </a:ext>
                </a:extLst>
              </a:tr>
              <a:tr h="3983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Wk-9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 Apr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 Apr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89405" algn="l"/>
                        </a:tabLs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18105" algn="l"/>
                        </a:tabLst>
                      </a:pP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1694232942"/>
                  </a:ext>
                </a:extLst>
              </a:tr>
              <a:tr h="479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Wk-10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Apr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Apr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89405" algn="l"/>
                        </a:tabLs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 Term Exam (1</a:t>
                      </a:r>
                      <a:r>
                        <a:rPr lang="en-US" sz="1600" baseline="300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Week)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170014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94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AB16-3915-494E-B331-01424EFA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Calendar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A47D1-5B85-4B4A-8F0F-1B6C4F49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167" y="6371319"/>
            <a:ext cx="2743200" cy="365125"/>
          </a:xfrm>
        </p:spPr>
        <p:txBody>
          <a:bodyPr/>
          <a:lstStyle/>
          <a:p>
            <a:fld id="{A3906AEB-9002-4E39-B943-4635EB924BA9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86CC00-41DF-DC58-71F2-63637EEA9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519004"/>
              </p:ext>
            </p:extLst>
          </p:nvPr>
        </p:nvGraphicFramePr>
        <p:xfrm>
          <a:off x="701208" y="1542449"/>
          <a:ext cx="10652592" cy="493670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02803">
                  <a:extLst>
                    <a:ext uri="{9D8B030D-6E8A-4147-A177-3AD203B41FA5}">
                      <a16:colId xmlns:a16="http://schemas.microsoft.com/office/drawing/2014/main" val="1435861495"/>
                    </a:ext>
                  </a:extLst>
                </a:gridCol>
                <a:gridCol w="2098255">
                  <a:extLst>
                    <a:ext uri="{9D8B030D-6E8A-4147-A177-3AD203B41FA5}">
                      <a16:colId xmlns:a16="http://schemas.microsoft.com/office/drawing/2014/main" val="1874788398"/>
                    </a:ext>
                  </a:extLst>
                </a:gridCol>
                <a:gridCol w="1557279">
                  <a:extLst>
                    <a:ext uri="{9D8B030D-6E8A-4147-A177-3AD203B41FA5}">
                      <a16:colId xmlns:a16="http://schemas.microsoft.com/office/drawing/2014/main" val="2061250336"/>
                    </a:ext>
                  </a:extLst>
                </a:gridCol>
                <a:gridCol w="1035867">
                  <a:extLst>
                    <a:ext uri="{9D8B030D-6E8A-4147-A177-3AD203B41FA5}">
                      <a16:colId xmlns:a16="http://schemas.microsoft.com/office/drawing/2014/main" val="3589828077"/>
                    </a:ext>
                  </a:extLst>
                </a:gridCol>
                <a:gridCol w="353666">
                  <a:extLst>
                    <a:ext uri="{9D8B030D-6E8A-4147-A177-3AD203B41FA5}">
                      <a16:colId xmlns:a16="http://schemas.microsoft.com/office/drawing/2014/main" val="3087219188"/>
                    </a:ext>
                  </a:extLst>
                </a:gridCol>
                <a:gridCol w="882035">
                  <a:extLst>
                    <a:ext uri="{9D8B030D-6E8A-4147-A177-3AD203B41FA5}">
                      <a16:colId xmlns:a16="http://schemas.microsoft.com/office/drawing/2014/main" val="318117473"/>
                    </a:ext>
                  </a:extLst>
                </a:gridCol>
                <a:gridCol w="1809576">
                  <a:extLst>
                    <a:ext uri="{9D8B030D-6E8A-4147-A177-3AD203B41FA5}">
                      <a16:colId xmlns:a16="http://schemas.microsoft.com/office/drawing/2014/main" val="3878249166"/>
                    </a:ext>
                  </a:extLst>
                </a:gridCol>
                <a:gridCol w="2413111">
                  <a:extLst>
                    <a:ext uri="{9D8B030D-6E8A-4147-A177-3AD203B41FA5}">
                      <a16:colId xmlns:a16="http://schemas.microsoft.com/office/drawing/2014/main" val="3507053507"/>
                    </a:ext>
                  </a:extLst>
                </a:gridCol>
              </a:tblGrid>
              <a:tr h="263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OFFLINE/ONLINE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2614408214"/>
                  </a:ext>
                </a:extLst>
              </a:tr>
              <a:tr h="272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Wk-11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Apr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Apr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 Term Exam (2</a:t>
                      </a:r>
                      <a:r>
                        <a:rPr lang="en-US" sz="1600" baseline="300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661393497"/>
                  </a:ext>
                </a:extLst>
              </a:tr>
              <a:tr h="201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Apr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 Apr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707400052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Wk-13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 May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 May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Test-03 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513174354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Wk-14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 May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May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46555" algn="l"/>
                        </a:tabLst>
                      </a:pPr>
                      <a:endParaRPr lang="en-US" sz="16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1440721274"/>
                  </a:ext>
                </a:extLst>
              </a:tr>
              <a:tr h="55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Wk-15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May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May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Test-04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1826953628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Wk-16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May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May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2995631573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Wk-17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May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May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2190297919"/>
                  </a:ext>
                </a:extLst>
              </a:tr>
              <a:tr h="342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Wk-18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 Jun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 Jun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 Day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Eid-</a:t>
                      </a:r>
                      <a:r>
                        <a:rPr lang="en-US" sz="16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Azha</a:t>
                      </a:r>
                      <a:endParaRPr lang="en-US" sz="16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2115989192"/>
                  </a:ext>
                </a:extLst>
              </a:tr>
              <a:tr h="263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 Preparatory Leave Question Settings &amp; Moderation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Jun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Jun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 Up Classes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1452945182"/>
                  </a:ext>
                </a:extLst>
              </a:tr>
              <a:tr h="277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Wk-20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Jun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Jun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 Final Exam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3412134278"/>
                  </a:ext>
                </a:extLst>
              </a:tr>
              <a:tr h="277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Wk-21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Jun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 Jun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 Final Exam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2847419697"/>
                  </a:ext>
                </a:extLst>
              </a:tr>
              <a:tr h="277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Wk-22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 Jul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 Jul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 Final Exam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2947465236"/>
                  </a:ext>
                </a:extLst>
              </a:tr>
              <a:tr h="277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Preparation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Wk-23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Jul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Jul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3275052925"/>
                  </a:ext>
                </a:extLst>
              </a:tr>
              <a:tr h="277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Wk-24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Jul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Jul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92" marR="5292" marT="0" marB="0" anchor="ctr"/>
                </a:tc>
                <a:extLst>
                  <a:ext uri="{0D108BD9-81ED-4DB2-BD59-A6C34878D82A}">
                    <a16:rowId xmlns:a16="http://schemas.microsoft.com/office/drawing/2014/main" val="346042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75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34F3-CD6C-4FFB-A00D-6EC06202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Promotion Policy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1EB1F-F98C-45B3-8876-C763500F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63E1F6-0427-4FAE-8399-C2A088F80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80356"/>
              </p:ext>
            </p:extLst>
          </p:nvPr>
        </p:nvGraphicFramePr>
        <p:xfrm>
          <a:off x="1144172" y="2324099"/>
          <a:ext cx="9903655" cy="2623766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540838">
                  <a:extLst>
                    <a:ext uri="{9D8B030D-6E8A-4147-A177-3AD203B41FA5}">
                      <a16:colId xmlns:a16="http://schemas.microsoft.com/office/drawing/2014/main" val="697095969"/>
                    </a:ext>
                  </a:extLst>
                </a:gridCol>
                <a:gridCol w="4134950">
                  <a:extLst>
                    <a:ext uri="{9D8B030D-6E8A-4147-A177-3AD203B41FA5}">
                      <a16:colId xmlns:a16="http://schemas.microsoft.com/office/drawing/2014/main" val="4183140317"/>
                    </a:ext>
                  </a:extLst>
                </a:gridCol>
                <a:gridCol w="4227867">
                  <a:extLst>
                    <a:ext uri="{9D8B030D-6E8A-4147-A177-3AD203B41FA5}">
                      <a16:colId xmlns:a16="http://schemas.microsoft.com/office/drawing/2014/main" val="97406035"/>
                    </a:ext>
                  </a:extLst>
                </a:gridCol>
              </a:tblGrid>
              <a:tr h="543102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Graduate Program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5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Minimum CGPA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985952"/>
                  </a:ext>
                </a:extLst>
              </a:tr>
              <a:tr h="543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2</a:t>
                      </a:r>
                      <a:r>
                        <a:rPr lang="en-US" sz="28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375517"/>
                  </a:ext>
                </a:extLst>
              </a:tr>
              <a:tr h="543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3</a:t>
                      </a:r>
                      <a:r>
                        <a:rPr lang="en-US" sz="28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95886"/>
                  </a:ext>
                </a:extLst>
              </a:tr>
              <a:tr h="5431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8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4</a:t>
                      </a:r>
                      <a:r>
                        <a:rPr lang="en-US" sz="28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353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02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69A4-FD7A-C4E5-AEB6-E98D4A0D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Promotion Policy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05F93-FE0F-46AE-3BCA-99BA5C4C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B6FF0F-E3CF-98DC-607D-26C7EF27E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84" y="1608050"/>
            <a:ext cx="11775232" cy="2977890"/>
          </a:xfrm>
        </p:spPr>
        <p:txBody>
          <a:bodyPr>
            <a:noAutofit/>
          </a:bodyPr>
          <a:lstStyle/>
          <a:p>
            <a:pPr marL="6350" marR="78105" indent="-6350" algn="just">
              <a:lnSpc>
                <a:spcPct val="103000"/>
              </a:lnSpc>
              <a:spcAft>
                <a:spcPts val="1315"/>
              </a:spcAft>
            </a:pPr>
            <a:r>
              <a:rPr lang="en-US" sz="3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a student gets </a:t>
            </a:r>
            <a:r>
              <a:rPr lang="en-US" sz="32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‘F’</a:t>
            </a:r>
            <a:r>
              <a:rPr lang="en-US" sz="3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grade in </a:t>
            </a:r>
            <a:r>
              <a:rPr lang="en-US" sz="3200" b="1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 than one (01) course </a:t>
            </a:r>
            <a:r>
              <a:rPr lang="en-US" sz="3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any semesters and/or fails to obtain required </a:t>
            </a:r>
            <a:r>
              <a:rPr lang="en-US" sz="32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CGPA of 2.50 </a:t>
            </a:r>
            <a:r>
              <a:rPr lang="en-US" sz="3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 semester as mentioned above, he/she will automatically be relegated to the next batch, and such relegation </a:t>
            </a:r>
            <a:r>
              <a:rPr lang="en-US" sz="3200" b="1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 than twice entire the registration period</a:t>
            </a:r>
            <a:r>
              <a:rPr lang="en-US" sz="3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warrant permanent withdrawal of the student from the program. </a:t>
            </a:r>
          </a:p>
          <a:p>
            <a:pPr marL="6350" marR="78105" indent="-6350" algn="just">
              <a:lnSpc>
                <a:spcPct val="103000"/>
              </a:lnSpc>
              <a:spcAft>
                <a:spcPts val="1315"/>
              </a:spcAft>
            </a:pPr>
            <a:r>
              <a:rPr lang="en-US" sz="3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besides the retaking courses obtaining ‘F’ Grade, the relegated student will also have the option to improve or retake for rest of the courses. </a:t>
            </a:r>
          </a:p>
        </p:txBody>
      </p:sp>
    </p:spTree>
    <p:extLst>
      <p:ext uri="{BB962C8B-B14F-4D97-AF65-F5344CB8AC3E}">
        <p14:creationId xmlns:p14="http://schemas.microsoft.com/office/powerpoint/2010/main" val="182805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946E-F708-4AD4-B735-1D4F96FF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en-US">
                <a:effectLst/>
                <a:ea typeface="Calibri" panose="020F0502020204030204" pitchFamily="34" charset="0"/>
              </a:rPr>
              <a:t>The Rules on Withdrawal</a:t>
            </a:r>
            <a:endParaRPr lang="en-US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DA8DE-20E7-47E4-A44E-B5FD5AAD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1FCB6-32F8-45E7-BA14-87052110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86" y="1685649"/>
            <a:ext cx="11378827" cy="5035826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</a:tabLst>
            </a:pPr>
            <a:r>
              <a:rPr lang="en-US" sz="24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Temporary Withdrawal:</a:t>
            </a:r>
            <a:r>
              <a:rPr lang="en-US" sz="240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</a:tabLst>
            </a:pPr>
            <a:r>
              <a:rPr lang="en-US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Temporary withdrawal means a student has voluntarily withdrawn himself/herself from a particular semester/trimester. A student will have to re-register their required courses by the next Semester/trimester with the next immediate batch.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</a:tabLst>
            </a:pPr>
            <a:r>
              <a:rPr lang="en-US" sz="24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Permanent Withdrawal: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170" algn="l"/>
                <a:tab pos="180340" algn="l"/>
              </a:tabLst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term “Permanent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ithdrawal” means permanent, </a:t>
            </a:r>
            <a:r>
              <a:rPr lang="en-US" sz="2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voluntary discontinuation 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program.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170" algn="l"/>
                <a:tab pos="180340" algn="l"/>
              </a:tabLs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-the </a:t>
            </a:r>
            <a:r>
              <a:rPr lang="en-US" sz="2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cancellation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admission and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170" algn="l"/>
                <a:tab pos="180340" algn="l"/>
              </a:tabLst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-</a:t>
            </a:r>
            <a:r>
              <a:rPr lang="en-US" sz="2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expiry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registration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</a:tabLst>
            </a:pPr>
            <a:r>
              <a:rPr lang="en-US" sz="24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Withdrawal on Poor Performance: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</a:tabLst>
            </a:pPr>
            <a:r>
              <a:rPr lang="en-US" sz="2400" b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		- Two times relegation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</a:tabLst>
            </a:pPr>
            <a:r>
              <a:rPr lang="en-US" sz="2400" b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		-Failing in any courses three times</a:t>
            </a:r>
          </a:p>
        </p:txBody>
      </p:sp>
    </p:spTree>
    <p:extLst>
      <p:ext uri="{BB962C8B-B14F-4D97-AF65-F5344CB8AC3E}">
        <p14:creationId xmlns:p14="http://schemas.microsoft.com/office/powerpoint/2010/main" val="3206542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BDAD-8518-4C1C-BBAB-F24E1BB5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Supplementary Exam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7D8CC-9496-491C-8A76-2BFDBBB8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BD0F-07A5-4090-B119-D8D6D9D5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06" y="1763885"/>
            <a:ext cx="11700588" cy="5019624"/>
          </a:xfrm>
        </p:spPr>
        <p:txBody>
          <a:bodyPr>
            <a:normAutofit lnSpcReduction="10000"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170" algn="l"/>
                <a:tab pos="180340" algn="l"/>
                <a:tab pos="270510" algn="l"/>
              </a:tabLst>
            </a:pPr>
            <a:r>
              <a:rPr lang="en-US"/>
              <a:t>As a general rule, supplementary examinations of any kind are not allowed. </a:t>
            </a:r>
            <a:r>
              <a:rPr lang="en-US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 case of a </a:t>
            </a:r>
            <a:r>
              <a:rPr lang="en-US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student’s extreme compassionate ground </a:t>
            </a:r>
            <a:r>
              <a:rPr lang="en-US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following steps are required: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apply</a:t>
            </a:r>
            <a:r>
              <a:rPr lang="en-US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(supporting documents) to the concerned Chairman of the department within </a:t>
            </a:r>
            <a:r>
              <a:rPr lang="en-US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seven days </a:t>
            </a:r>
            <a:r>
              <a:rPr lang="en-US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from the last examination</a:t>
            </a:r>
            <a:endParaRPr lang="en-US"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r>
              <a:rPr lang="en-US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approved</a:t>
            </a:r>
            <a:r>
              <a:rPr lang="en-US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by the Chairman of the Department</a:t>
            </a:r>
          </a:p>
          <a:p>
            <a:r>
              <a:rPr lang="en-US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appear the supplementary examination within </a:t>
            </a:r>
            <a:r>
              <a:rPr lang="en-US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45 days </a:t>
            </a:r>
            <a:r>
              <a:rPr lang="en-US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of publishing the result of the semester final.</a:t>
            </a:r>
          </a:p>
          <a:p>
            <a:r>
              <a:rPr lang="en-US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pay the required fees </a:t>
            </a:r>
            <a:r>
              <a:rPr lang="en-US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as per the university policy </a:t>
            </a:r>
            <a:endParaRPr lang="en-US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r>
              <a:rPr lang="en-US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No more than 'B' grade </a:t>
            </a:r>
            <a:r>
              <a:rPr lang="en-US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will be awarded to the students for supplementary examinations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6422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E930A8-FE94-C9FA-B37A-77655E22C785}"/>
              </a:ext>
            </a:extLst>
          </p:cNvPr>
          <p:cNvSpPr/>
          <p:nvPr/>
        </p:nvSpPr>
        <p:spPr>
          <a:xfrm>
            <a:off x="2701002" y="2075194"/>
            <a:ext cx="6597748" cy="3678492"/>
          </a:xfrm>
          <a:prstGeom prst="rect">
            <a:avLst/>
          </a:prstGeom>
          <a:noFill/>
          <a:ln w="76200">
            <a:solidFill>
              <a:srgbClr val="B2E6BC"/>
            </a:solidFill>
          </a:ln>
          <a:effectLst>
            <a:glow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DDB59-2923-4B98-BE7D-FE5BED39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68A9-608C-4225-9940-43D6FC99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79" y="2075194"/>
            <a:ext cx="10050118" cy="3856074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6200" b="1">
              <a:latin typeface="Brush Script MT" panose="03060802040406070304" pitchFamily="66" charset="0"/>
            </a:endParaRPr>
          </a:p>
          <a:p>
            <a:pPr marL="0" indent="0" algn="ctr">
              <a:buNone/>
            </a:pPr>
            <a:r>
              <a:rPr lang="en-US" sz="80000" b="1">
                <a:latin typeface="Edwardian Script ITC" panose="030303020407070D0804" pitchFamily="66" charset="0"/>
                <a:ea typeface="ADLaM Display" panose="02010000000000000000" pitchFamily="2" charset="0"/>
                <a:cs typeface="ADLaM Display" panose="02010000000000000000" pitchFamily="2" charset="0"/>
              </a:rPr>
              <a:t>Welcome</a:t>
            </a:r>
            <a:r>
              <a:rPr lang="en-US" sz="19200" b="1">
                <a:latin typeface="Forte" panose="03060902040502070203" pitchFamily="66" charset="0"/>
              </a:rPr>
              <a:t> </a:t>
            </a:r>
          </a:p>
          <a:p>
            <a:pPr marL="0" indent="0" algn="ctr">
              <a:buNone/>
            </a:pPr>
            <a:r>
              <a:rPr lang="en-US" sz="32000" b="1">
                <a:latin typeface="Agency FB" panose="020B0503020202020204" pitchFamily="34" charset="0"/>
              </a:rPr>
              <a:t>   To BUP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6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0159-C690-4C0B-845F-3862C280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Repeating/Retaking/</a:t>
            </a:r>
            <a:br>
              <a:rPr lang="en-US"/>
            </a:br>
            <a:r>
              <a:rPr lang="en-US"/>
              <a:t>Improvement of Grade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7BC8E-0536-4D5F-85CD-A96BCCE8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AFD86-9533-4560-A099-A188464D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1922352"/>
            <a:ext cx="11457992" cy="3097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0000FF"/>
                </a:solidFill>
              </a:rPr>
              <a:t>Retaking:  </a:t>
            </a:r>
          </a:p>
          <a:p>
            <a:pPr marL="0" indent="0">
              <a:buNone/>
            </a:pPr>
            <a:r>
              <a:rPr lang="en-US"/>
              <a:t>-‘F’ grade or being dis-collegiate/Absent/Expelled in any course</a:t>
            </a:r>
          </a:p>
          <a:p>
            <a:pPr marL="0" indent="0">
              <a:buNone/>
            </a:pPr>
            <a:r>
              <a:rPr lang="en-US" b="1"/>
              <a:t>-only 1 courses </a:t>
            </a:r>
            <a:r>
              <a:rPr lang="en-US"/>
              <a:t>in each semester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</a:tabLst>
            </a:pPr>
            <a:r>
              <a:rPr lang="en-US">
                <a:effectLst/>
                <a:ea typeface="Arial Unicode MS" panose="020B0604020202020204" pitchFamily="34" charset="-128"/>
                <a:cs typeface="Times New Roman" panose="02020603050405020304" pitchFamily="18" charset="0"/>
              </a:rPr>
              <a:t>-GPA </a:t>
            </a:r>
            <a:r>
              <a:rPr lang="en-US" b="1">
                <a:effectLst/>
                <a:ea typeface="Arial Unicode MS" panose="020B0604020202020204" pitchFamily="34" charset="-128"/>
                <a:cs typeface="Times New Roman" panose="02020603050405020304" pitchFamily="18" charset="0"/>
              </a:rPr>
              <a:t>Below B grade 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</a:tabLst>
            </a:pPr>
            <a:r>
              <a:rPr lang="en-US">
                <a:effectLst/>
                <a:ea typeface="Arial Unicode MS" panose="020B0604020202020204" pitchFamily="34" charset="-128"/>
                <a:cs typeface="Times New Roman" panose="02020603050405020304" pitchFamily="18" charset="0"/>
              </a:rPr>
              <a:t>student </a:t>
            </a:r>
            <a:r>
              <a:rPr lang="en-US" b="1">
                <a:effectLst/>
                <a:ea typeface="Arial Unicode MS" panose="020B0604020202020204" pitchFamily="34" charset="-128"/>
                <a:cs typeface="Times New Roman" panose="02020603050405020304" pitchFamily="18" charset="0"/>
              </a:rPr>
              <a:t>must apply </a:t>
            </a:r>
            <a:r>
              <a:rPr lang="en-US">
                <a:effectLst/>
                <a:ea typeface="Arial Unicode MS" panose="020B0604020202020204" pitchFamily="34" charset="-128"/>
                <a:cs typeface="Times New Roman" panose="02020603050405020304" pitchFamily="18" charset="0"/>
              </a:rPr>
              <a:t>to the Chairman of the department </a:t>
            </a:r>
            <a:r>
              <a:rPr lang="en-US" b="1">
                <a:effectLst/>
                <a:ea typeface="Arial Unicode MS" panose="020B0604020202020204" pitchFamily="34" charset="-128"/>
                <a:cs typeface="Times New Roman" panose="02020603050405020304" pitchFamily="18" charset="0"/>
              </a:rPr>
              <a:t>within first week </a:t>
            </a:r>
            <a:r>
              <a:rPr lang="en-US">
                <a:effectLst/>
                <a:ea typeface="Arial Unicode MS" panose="020B0604020202020204" pitchFamily="34" charset="-128"/>
                <a:cs typeface="Times New Roman" panose="02020603050405020304" pitchFamily="18" charset="0"/>
              </a:rPr>
              <a:t>of the commencement of a semester. </a:t>
            </a:r>
            <a:endParaRPr lang="en-US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8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0159-C690-4C0B-845F-3862C280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Repeating/Retaking/</a:t>
            </a:r>
            <a:br>
              <a:rPr lang="en-US"/>
            </a:br>
            <a:r>
              <a:rPr lang="en-US"/>
              <a:t>Improvement of Grade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7BC8E-0536-4D5F-85CD-A96BCCE8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AFD86-9533-4560-A099-A188464D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1922352"/>
            <a:ext cx="11457992" cy="46557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 : 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360045" algn="l"/>
                <a:tab pos="450215" algn="l"/>
                <a:tab pos="540385" algn="l"/>
                <a:tab pos="1314450" algn="l"/>
              </a:tabLst>
            </a:pP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‘Less than ‘B’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360045" algn="l"/>
                <a:tab pos="450215" algn="l"/>
                <a:tab pos="540385" algn="l"/>
                <a:tab pos="1314450" algn="l"/>
              </a:tabLst>
            </a:pP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-previous result 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that course will be 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nullified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457200" lvl="1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360045" algn="l"/>
                <a:tab pos="450215" algn="l"/>
                <a:tab pos="540385" algn="l"/>
                <a:tab pos="1314450" algn="l"/>
              </a:tabLst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-GPA obtained in the 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 examination result 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be considered as the 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one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180340" algn="l"/>
              </a:tabLs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Scope: only once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270510" algn="l"/>
              </a:tabLst>
            </a:pPr>
            <a:r>
              <a:rPr lang="en-US" sz="32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Repeating: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270510" algn="l"/>
              </a:tabLst>
            </a:pP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Failing in a </a:t>
            </a:r>
            <a:r>
              <a:rPr lang="en-US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twice </a:t>
            </a:r>
            <a:r>
              <a:rPr lang="en-US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warrant 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student to be permanently withdrawn from the program/BUP.</a:t>
            </a:r>
            <a:endParaRPr lang="en-US"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</a:tabLst>
            </a:pPr>
            <a:r>
              <a:rPr lang="en-US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Note: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</a:tabLst>
            </a:pPr>
            <a:r>
              <a:rPr lang="en-US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Improvement examination for a course is </a:t>
            </a:r>
            <a:r>
              <a:rPr lang="en-US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not allowed after the graduation</a:t>
            </a:r>
            <a:r>
              <a:rPr lang="en-US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0368-D840-478C-96DF-C65A1561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8"/>
            <a:ext cx="10515600" cy="1325563"/>
          </a:xfrm>
        </p:spPr>
        <p:txBody>
          <a:bodyPr/>
          <a:lstStyle/>
          <a:p>
            <a:r>
              <a:rPr lang="en-US"/>
              <a:t>Thesis/Project Policy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604D4E-87D4-477E-88CD-A4FF01EF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E7657-E5A3-4893-9F68-CA21D92F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39" y="1588876"/>
            <a:ext cx="11285521" cy="49356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/>
              <a:t>Department will decide on the basis of Semester results (CGPA&gt;=3.25), Research work, and students’ Career plans, etc.</a:t>
            </a:r>
          </a:p>
          <a:p>
            <a:pPr>
              <a:lnSpc>
                <a:spcPct val="150000"/>
              </a:lnSpc>
            </a:pPr>
            <a:r>
              <a:rPr lang="en-US"/>
              <a:t>Individual Thesis/ Individual Project</a:t>
            </a:r>
          </a:p>
          <a:p>
            <a:pPr>
              <a:lnSpc>
                <a:spcPct val="150000"/>
              </a:lnSpc>
            </a:pPr>
            <a:r>
              <a:rPr lang="en-US"/>
              <a:t>Appointment of Supervisor and Co-supervisor</a:t>
            </a:r>
          </a:p>
          <a:p>
            <a:pPr>
              <a:lnSpc>
                <a:spcPct val="150000"/>
              </a:lnSpc>
            </a:pPr>
            <a:r>
              <a:rPr lang="en-US"/>
              <a:t>Research Proposal submission</a:t>
            </a:r>
          </a:p>
          <a:p>
            <a:pPr>
              <a:lnSpc>
                <a:spcPct val="150000"/>
              </a:lnSpc>
            </a:pPr>
            <a:r>
              <a:rPr lang="en-US"/>
              <a:t>Pre-defense</a:t>
            </a:r>
          </a:p>
          <a:p>
            <a:pPr>
              <a:lnSpc>
                <a:spcPct val="150000"/>
              </a:lnSpc>
            </a:pPr>
            <a:r>
              <a:rPr lang="en-US"/>
              <a:t>Publication is Mandatory for Thesis Students </a:t>
            </a:r>
          </a:p>
          <a:p>
            <a:pPr>
              <a:lnSpc>
                <a:spcPct val="150000"/>
              </a:lnSpc>
            </a:pPr>
            <a:r>
              <a:rPr lang="en-US"/>
              <a:t>Defense</a:t>
            </a:r>
          </a:p>
        </p:txBody>
      </p:sp>
    </p:spTree>
    <p:extLst>
      <p:ext uri="{BB962C8B-B14F-4D97-AF65-F5344CB8AC3E}">
        <p14:creationId xmlns:p14="http://schemas.microsoft.com/office/powerpoint/2010/main" val="283367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0C6B-B454-49B5-A02A-2FCB42C6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Payment/Fees (MISS)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8B618-2CA3-4D68-A0D1-A7019742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C0742E-7CAC-4350-AEE4-ECF40E41B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08629"/>
              </p:ext>
            </p:extLst>
          </p:nvPr>
        </p:nvGraphicFramePr>
        <p:xfrm>
          <a:off x="1878623" y="1860550"/>
          <a:ext cx="8434753" cy="3193705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653883">
                  <a:extLst>
                    <a:ext uri="{9D8B030D-6E8A-4147-A177-3AD203B41FA5}">
                      <a16:colId xmlns:a16="http://schemas.microsoft.com/office/drawing/2014/main" val="3391951668"/>
                    </a:ext>
                  </a:extLst>
                </a:gridCol>
                <a:gridCol w="5240480">
                  <a:extLst>
                    <a:ext uri="{9D8B030D-6E8A-4147-A177-3AD203B41FA5}">
                      <a16:colId xmlns:a16="http://schemas.microsoft.com/office/drawing/2014/main" val="2816955094"/>
                    </a:ext>
                  </a:extLst>
                </a:gridCol>
                <a:gridCol w="2540390">
                  <a:extLst>
                    <a:ext uri="{9D8B030D-6E8A-4147-A177-3AD203B41FA5}">
                      <a16:colId xmlns:a16="http://schemas.microsoft.com/office/drawing/2014/main" val="1749030760"/>
                    </a:ext>
                  </a:extLst>
                </a:gridCol>
              </a:tblGrid>
              <a:tr h="402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Subjects      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(Tk.)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686007"/>
                  </a:ext>
                </a:extLst>
              </a:tr>
              <a:tr h="402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Re-admission                                    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10,000.00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5714"/>
                  </a:ext>
                </a:extLst>
              </a:tr>
              <a:tr h="4029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Non-Collegiate (per subject)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5,000.00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21617"/>
                  </a:ext>
                </a:extLst>
              </a:tr>
              <a:tr h="496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 Registration Fee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1,500.00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0573559"/>
                  </a:ext>
                </a:extLst>
              </a:tr>
              <a:tr h="496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Final Exam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15,000.00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2705070"/>
                  </a:ext>
                </a:extLst>
              </a:tr>
              <a:tr h="496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Retake Course Fee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12,000.00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630146"/>
                  </a:ext>
                </a:extLst>
              </a:tr>
              <a:tr h="496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Supplementary Exam Fee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8,000.00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58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50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9B95-4006-4CB7-AD6A-D17C23DA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B306AE-FAEA-46D0-BBBE-7D1CCFE5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D2270-6827-46FD-A768-0A80C8A2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 fees are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non-refundable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Money is refundable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 per policy.</a:t>
            </a:r>
          </a:p>
          <a:p>
            <a:pPr algn="just"/>
            <a:r>
              <a:rPr lang="en-US">
                <a:latin typeface="Times New Roman" panose="02020603050405020304" pitchFamily="18" charset="0"/>
                <a:ea typeface="Times New Roman,Calibri"/>
                <a:cs typeface="Times New Roman" panose="02020603050405020304" pitchFamily="18" charset="0"/>
              </a:rPr>
              <a:t>T</a:t>
            </a:r>
            <a:r>
              <a:rPr lang="en-US">
                <a:effectLst/>
                <a:latin typeface="Times New Roman" panose="02020603050405020304" pitchFamily="18" charset="0"/>
                <a:ea typeface="Times New Roman,Calibri"/>
                <a:cs typeface="Times New Roman" panose="02020603050405020304" pitchFamily="18" charset="0"/>
              </a:rPr>
              <a:t>he </a:t>
            </a:r>
            <a:r>
              <a:rPr lang="en-US" b="1">
                <a:effectLst/>
                <a:latin typeface="Times New Roman" panose="02020603050405020304" pitchFamily="18" charset="0"/>
                <a:ea typeface="Times New Roman,Calibri"/>
                <a:cs typeface="Times New Roman" panose="02020603050405020304" pitchFamily="18" charset="0"/>
              </a:rPr>
              <a:t>25% of the security money </a:t>
            </a:r>
            <a:r>
              <a:rPr lang="en-US">
                <a:effectLst/>
                <a:latin typeface="Times New Roman" panose="02020603050405020304" pitchFamily="18" charset="0"/>
                <a:ea typeface="Times New Roman,Calibri"/>
                <a:cs typeface="Times New Roman" panose="02020603050405020304" pitchFamily="18" charset="0"/>
              </a:rPr>
              <a:t>will be </a:t>
            </a:r>
            <a:r>
              <a:rPr lang="en-US" b="1">
                <a:effectLst/>
                <a:latin typeface="Times New Roman" panose="02020603050405020304" pitchFamily="18" charset="0"/>
                <a:ea typeface="Times New Roman,Calibri"/>
                <a:cs typeface="Times New Roman" panose="02020603050405020304" pitchFamily="18" charset="0"/>
              </a:rPr>
              <a:t>forfeited </a:t>
            </a:r>
            <a:r>
              <a:rPr lang="en-US">
                <a:effectLst/>
                <a:latin typeface="Times New Roman" panose="02020603050405020304" pitchFamily="18" charset="0"/>
                <a:ea typeface="Times New Roman,Calibri"/>
                <a:cs typeface="Times New Roman" panose="02020603050405020304" pitchFamily="18" charset="0"/>
              </a:rPr>
              <a:t>if a student opts to </a:t>
            </a:r>
            <a:r>
              <a:rPr lang="en-US" b="1">
                <a:effectLst/>
                <a:latin typeface="Times New Roman" panose="02020603050405020304" pitchFamily="18" charset="0"/>
                <a:ea typeface="Times New Roman,Calibri"/>
                <a:cs typeface="Times New Roman" panose="02020603050405020304" pitchFamily="18" charset="0"/>
              </a:rPr>
              <a:t>withdraw within 1st year of study </a:t>
            </a:r>
            <a:r>
              <a:rPr lang="en-US">
                <a:effectLst/>
                <a:latin typeface="Times New Roman" panose="02020603050405020304" pitchFamily="18" charset="0"/>
                <a:ea typeface="Times New Roman,Calibri"/>
                <a:cs typeface="Times New Roman" panose="02020603050405020304" pitchFamily="18" charset="0"/>
              </a:rPr>
              <a:t>after admission activities and the rest will be refunded on completion of 1st year.</a:t>
            </a:r>
          </a:p>
          <a:p>
            <a:pPr algn="just"/>
            <a:r>
              <a:rPr lang="en-US">
                <a:effectLst/>
                <a:latin typeface="Times New Roman" panose="02020603050405020304" pitchFamily="18" charset="0"/>
                <a:ea typeface="Times New Roman,Times New Roman"/>
                <a:cs typeface="Times New Roman" panose="02020603050405020304" pitchFamily="18" charset="0"/>
              </a:rPr>
              <a:t>If a student </a:t>
            </a:r>
            <a:r>
              <a:rPr lang="en-US" b="1">
                <a:effectLst/>
                <a:latin typeface="Times New Roman" panose="02020603050405020304" pitchFamily="18" charset="0"/>
                <a:ea typeface="Times New Roman,Times New Roman"/>
                <a:cs typeface="Times New Roman" panose="02020603050405020304" pitchFamily="18" charset="0"/>
              </a:rPr>
              <a:t>discontinues a semester temporarily </a:t>
            </a:r>
            <a:r>
              <a:rPr lang="en-US">
                <a:effectLst/>
                <a:latin typeface="Times New Roman" panose="02020603050405020304" pitchFamily="18" charset="0"/>
                <a:ea typeface="Times New Roman,Times New Roman"/>
                <a:cs typeface="Times New Roman" panose="02020603050405020304" pitchFamily="18" charset="0"/>
              </a:rPr>
              <a:t>for any valid reason, then under special consideration his/her </a:t>
            </a:r>
            <a:r>
              <a:rPr lang="en-US" b="1">
                <a:effectLst/>
                <a:latin typeface="Times New Roman" panose="02020603050405020304" pitchFamily="18" charset="0"/>
                <a:ea typeface="Times New Roman,Times New Roman"/>
                <a:cs typeface="Times New Roman" panose="02020603050405020304" pitchFamily="18" charset="0"/>
              </a:rPr>
              <a:t>Examination Fee, Computer Lab and Training Aid Fee, Student Welfare Fee and Center Fee may be waivered</a:t>
            </a:r>
            <a:r>
              <a:rPr lang="en-US">
                <a:effectLst/>
                <a:latin typeface="Times New Roman" panose="02020603050405020304" pitchFamily="18" charset="0"/>
                <a:ea typeface="Times New Roman,Times New Roman"/>
                <a:cs typeface="Times New Roman" panose="02020603050405020304" pitchFamily="18" charset="0"/>
              </a:rPr>
              <a:t> while recommencing that discontinued semester.</a:t>
            </a:r>
            <a:endParaRPr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66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EA3-A487-4066-983D-1DAB37AE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Readmission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85AA7-B31F-4A49-BA12-4CE5C6A8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8100-45CF-449B-90DB-A30857980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51"/>
            <a:ext cx="10515600" cy="517259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>
                <a:effectLst/>
                <a:latin typeface="Times New Roman" panose="02020603050405020304" pitchFamily="18" charset="0"/>
                <a:ea typeface="Times New Roman,Times New Roman"/>
                <a:cs typeface="Times New Roman" panose="02020603050405020304" pitchFamily="18" charset="0"/>
              </a:rPr>
              <a:t>If a student fails to </a:t>
            </a:r>
            <a:r>
              <a:rPr lang="en-US" b="1">
                <a:effectLst/>
                <a:latin typeface="Times New Roman" panose="02020603050405020304" pitchFamily="18" charset="0"/>
                <a:ea typeface="Times New Roman,Times New Roman"/>
                <a:cs typeface="Times New Roman" panose="02020603050405020304" pitchFamily="18" charset="0"/>
              </a:rPr>
              <a:t>clear dues within next one month </a:t>
            </a:r>
            <a:r>
              <a:rPr lang="en-US">
                <a:effectLst/>
                <a:latin typeface="Times New Roman" panose="02020603050405020304" pitchFamily="18" charset="0"/>
                <a:ea typeface="Times New Roman,Times New Roman"/>
                <a:cs typeface="Times New Roman" panose="02020603050405020304" pitchFamily="18" charset="0"/>
              </a:rPr>
              <a:t>of the stipulated time mentioned above, his/her name will be dropped. The student has to apply to Chairman, ICT for </a:t>
            </a:r>
            <a:r>
              <a:rPr lang="en-US" b="1">
                <a:effectLst/>
                <a:latin typeface="Times New Roman" panose="02020603050405020304" pitchFamily="18" charset="0"/>
                <a:ea typeface="Times New Roman,Times New Roman"/>
                <a:cs typeface="Times New Roman" panose="02020603050405020304" pitchFamily="18" charset="0"/>
              </a:rPr>
              <a:t>re-admission with necessary penalties and fees if he/she desires to continue</a:t>
            </a:r>
            <a:r>
              <a:rPr lang="en-US">
                <a:effectLst/>
                <a:latin typeface="Times New Roman" panose="02020603050405020304" pitchFamily="18" charset="0"/>
                <a:ea typeface="Times New Roman,Times New Roman"/>
                <a:cs typeface="Times New Roman" panose="02020603050405020304" pitchFamily="18" charset="0"/>
              </a:rPr>
              <a:t>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student may be </a:t>
            </a:r>
            <a:r>
              <a:rPr lang="en-US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dismissed or expelled </a:t>
            </a: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program for adopting </a:t>
            </a:r>
            <a:r>
              <a:rPr lang="en-US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unfair means, unruly behavior, or any other breach of discipline</a:t>
            </a: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 a student is dismissed, he/she will require a </a:t>
            </a:r>
            <a:r>
              <a:rPr lang="en-US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readmission</a:t>
            </a: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fresh registration </a:t>
            </a: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re-participate in the program.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22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EA3-A487-4066-983D-1DAB37AE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Code of Conduct </a:t>
            </a:r>
            <a:endParaRPr lang="en-US" sz="4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85AA7-B31F-4A49-BA12-4CE5C6A8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8100-45CF-449B-90DB-A30857980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students </a:t>
            </a:r>
            <a:r>
              <a:rPr lang="en-US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will not be allowed to enter the classroom</a:t>
            </a: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if he/she is in contrary to the following rules: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90170" algn="l"/>
              </a:tabLst>
            </a:pP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Arriving late in the class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90170" algn="l"/>
              </a:tabLst>
            </a:pP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Not wearing </a:t>
            </a:r>
            <a:r>
              <a:rPr lang="en-US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appropriate dress</a:t>
            </a:r>
            <a:r>
              <a:rPr lang="en-US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/attire</a:t>
            </a:r>
            <a:r>
              <a:rPr lang="en-US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as per the dress code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170" algn="l"/>
              </a:tabLst>
            </a:pPr>
            <a:endParaRPr lang="en-US">
              <a:effectLst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0170" algn="l"/>
              </a:tabLst>
            </a:pPr>
            <a:r>
              <a:rPr lang="en-US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Students' </a:t>
            </a:r>
            <a:r>
              <a:rPr lang="en-US" b="1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Discipline Rules </a:t>
            </a:r>
            <a:r>
              <a:rPr lang="en-US"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are available in BUP website.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93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8CD0-152C-1164-5DEC-79FA87BE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Requirements of Degree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EB1FE-7770-156A-8D65-C9C7696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EFD96-35F3-74FB-9F3A-F53CB0A6F7BA}"/>
              </a:ext>
            </a:extLst>
          </p:cNvPr>
          <p:cNvSpPr txBox="1"/>
          <p:nvPr/>
        </p:nvSpPr>
        <p:spPr>
          <a:xfrm>
            <a:off x="1922585" y="2521525"/>
            <a:ext cx="9659815" cy="2002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indent="-5143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sz="3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 not have any </a:t>
            </a: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“F” grade</a:t>
            </a:r>
          </a:p>
          <a:p>
            <a:pPr marL="514350" marR="0" indent="-5143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sz="3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 maintain a 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CGPA of 2.50</a:t>
            </a:r>
          </a:p>
          <a:p>
            <a:pPr marL="514350" marR="0" indent="-5143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Minimum grade in the Thesis/ Project/ is 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“C”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519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76EB-2179-4A8F-948D-DA16330E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anose="02020603050405020304" pitchFamily="18" charset="0"/>
              </a:rPr>
              <a:t>Awarded Degrees by BUP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9D591-8F55-4119-9D46-4637704C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03B92-D353-4F6B-B1EE-D373C94B8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27" y="2216346"/>
            <a:ext cx="10672946" cy="279542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/>
              <a:t>  M. Sc. </a:t>
            </a:r>
            <a:r>
              <a:rPr lang="en-US" err="1"/>
              <a:t>Engg</a:t>
            </a:r>
            <a:r>
              <a:rPr lang="en-US"/>
              <a:t>/ M. </a:t>
            </a:r>
            <a:r>
              <a:rPr lang="en-US" err="1"/>
              <a:t>Engg</a:t>
            </a:r>
            <a:r>
              <a:rPr lang="en-US"/>
              <a:t> in Information Systems Security (MISS)</a:t>
            </a:r>
          </a:p>
        </p:txBody>
      </p:sp>
    </p:spTree>
    <p:extLst>
      <p:ext uri="{BB962C8B-B14F-4D97-AF65-F5344CB8AC3E}">
        <p14:creationId xmlns:p14="http://schemas.microsoft.com/office/powerpoint/2010/main" val="1870844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B9AED-3CE7-4AEB-A8AA-878C07E5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76CC6-8F7A-48F1-AB30-268F59720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232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9417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E796A9-9103-43D8-ADE6-EB309340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C408-2E6B-4846-BC83-15A82BF20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b="1"/>
              <a:t>Brief Introduction </a:t>
            </a:r>
          </a:p>
          <a:p>
            <a:pPr marL="0" indent="0" algn="ctr">
              <a:buNone/>
            </a:pPr>
            <a:r>
              <a:rPr lang="en-US" sz="6600" b="1"/>
              <a:t>of </a:t>
            </a:r>
          </a:p>
          <a:p>
            <a:pPr marL="0" indent="0" algn="ctr">
              <a:buNone/>
            </a:pPr>
            <a:r>
              <a:rPr lang="en-US" sz="6600" b="1"/>
              <a:t>MISS Program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7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6EA8-5A1C-473B-8A93-1BBB104A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b="1">
                <a:effectLst/>
                <a:latin typeface="Times New Roman" pitchFamily="18" charset="0"/>
                <a:cs typeface="Times New Roman" pitchFamily="18" charset="0"/>
              </a:rPr>
              <a:t>Program Director      </a:t>
            </a:r>
            <a:br>
              <a:rPr lang="en-US" altLang="en-US" sz="36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600">
                <a:effectLst/>
                <a:latin typeface="Times New Roman" pitchFamily="18" charset="0"/>
                <a:cs typeface="Times New Roman" pitchFamily="18" charset="0"/>
              </a:rPr>
              <a:t>MISS P</a:t>
            </a:r>
            <a:r>
              <a:rPr lang="en-US" altLang="en-US" sz="3600" cap="none">
                <a:effectLst/>
                <a:latin typeface="Times New Roman" pitchFamily="18" charset="0"/>
                <a:cs typeface="Times New Roman" pitchFamily="18" charset="0"/>
              </a:rPr>
              <a:t>rogram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90420-D21F-49E2-AD44-6DDA2620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3821-A3DB-4A1B-BC16-E436C5DF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946325"/>
            <a:ext cx="10515600" cy="4630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/>
              <a:t>Colonel Mohammed Omar Faruque, PhD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39E420-E12B-0279-4945-9238181C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89804" y="1866866"/>
            <a:ext cx="3012390" cy="37673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FB05-0C7E-2A4F-3A82-794BD344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of the Programs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40B52D-2434-33F2-3340-6037F51E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07030-1575-39E6-E31B-ACBBD51A2C0F}"/>
              </a:ext>
            </a:extLst>
          </p:cNvPr>
          <p:cNvSpPr txBox="1"/>
          <p:nvPr/>
        </p:nvSpPr>
        <p:spPr>
          <a:xfrm>
            <a:off x="186612" y="1996751"/>
            <a:ext cx="11719249" cy="222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Masters in Information Syste</a:t>
            </a: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ms Security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(MISS)</a:t>
            </a: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 been conducted by the Department of ICT, under the Faculty of Science and Technology, since January 2015.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5469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2EAC-24F9-4F53-A671-07544EC5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&amp; Batch Coordinators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96611-F591-48DA-8EEC-B478D559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6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916E0D-9507-4276-B603-3E566A3BCCD4}"/>
              </a:ext>
            </a:extLst>
          </p:cNvPr>
          <p:cNvSpPr/>
          <p:nvPr/>
        </p:nvSpPr>
        <p:spPr>
          <a:xfrm>
            <a:off x="1827055" y="5499536"/>
            <a:ext cx="32431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Prof. Md.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Maynul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Coordinator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0901C-3BC0-4508-A4B8-6DAA65F931E7}"/>
              </a:ext>
            </a:extLst>
          </p:cNvPr>
          <p:cNvSpPr/>
          <p:nvPr/>
        </p:nvSpPr>
        <p:spPr>
          <a:xfrm>
            <a:off x="6856254" y="5499536"/>
            <a:ext cx="350869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Mostafizur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Program Coordinator</a:t>
            </a:r>
          </a:p>
        </p:txBody>
      </p:sp>
      <p:pic>
        <p:nvPicPr>
          <p:cNvPr id="4" name="Picture 3" descr="A person in a suit and tie&#10;&#10;Description automatically generated">
            <a:extLst>
              <a:ext uri="{FF2B5EF4-FFF2-40B4-BE49-F238E27FC236}">
                <a16:creationId xmlns:a16="http://schemas.microsoft.com/office/drawing/2014/main" id="{B22452CC-BEED-F356-88A3-C5E138570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12" y="2204007"/>
            <a:ext cx="2917788" cy="29177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 descr="A person in a suit&#10;&#10;Description automatically generated">
            <a:extLst>
              <a:ext uri="{FF2B5EF4-FFF2-40B4-BE49-F238E27FC236}">
                <a16:creationId xmlns:a16="http://schemas.microsoft.com/office/drawing/2014/main" id="{EFDC452F-C824-37B1-8C32-BF4A8C348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t="17205" r="18824" b="31828"/>
          <a:stretch/>
        </p:blipFill>
        <p:spPr>
          <a:xfrm>
            <a:off x="7294266" y="2196909"/>
            <a:ext cx="2632668" cy="29169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2672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EE5FB-7278-BF53-635B-22C2E297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DF30-AF0D-DACB-E740-8BC7F992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&amp; Batch Coordinators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A015B-CBBD-3BA0-87F7-5A66B9CC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7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60568-9399-8CD4-3FB1-F9878CCA6FB7}"/>
              </a:ext>
            </a:extLst>
          </p:cNvPr>
          <p:cNvSpPr/>
          <p:nvPr/>
        </p:nvSpPr>
        <p:spPr>
          <a:xfrm>
            <a:off x="7932099" y="5651010"/>
            <a:ext cx="390454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Jasiya Fairiz Raisa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Coordinator (MISS 2025)</a:t>
            </a:r>
          </a:p>
        </p:txBody>
      </p:sp>
      <p:pic>
        <p:nvPicPr>
          <p:cNvPr id="6" name="Picture 5" descr="A person with dark hair wearing a purple shirt&#10;&#10;Description automatically generated">
            <a:extLst>
              <a:ext uri="{FF2B5EF4-FFF2-40B4-BE49-F238E27FC236}">
                <a16:creationId xmlns:a16="http://schemas.microsoft.com/office/drawing/2014/main" id="{AADA4BDB-1A9E-A878-B51B-CA4D8291C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r="-2756" b="19782"/>
          <a:stretch/>
        </p:blipFill>
        <p:spPr>
          <a:xfrm>
            <a:off x="8436864" y="2196909"/>
            <a:ext cx="2916936" cy="30830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A person with a beard and a red tie&#10;&#10;Description automatically generated">
            <a:extLst>
              <a:ext uri="{FF2B5EF4-FFF2-40B4-BE49-F238E27FC236}">
                <a16:creationId xmlns:a16="http://schemas.microsoft.com/office/drawing/2014/main" id="{E3840F77-4FA3-84EF-0A35-EDA13AE43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35" y="2196909"/>
            <a:ext cx="3077736" cy="30830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938E77-DAAB-B8DB-45F1-48A22598E972}"/>
              </a:ext>
            </a:extLst>
          </p:cNvPr>
          <p:cNvSpPr/>
          <p:nvPr/>
        </p:nvSpPr>
        <p:spPr>
          <a:xfrm>
            <a:off x="1206329" y="5651010"/>
            <a:ext cx="390454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Md.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Sazzadul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Prottasha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Coordinator (MISS 2024)</a:t>
            </a:r>
          </a:p>
        </p:txBody>
      </p:sp>
    </p:spTree>
    <p:extLst>
      <p:ext uri="{BB962C8B-B14F-4D97-AF65-F5344CB8AC3E}">
        <p14:creationId xmlns:p14="http://schemas.microsoft.com/office/powerpoint/2010/main" val="393682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76EB-2179-4A8F-948D-DA16330E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 of the MISS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9D591-8F55-4119-9D46-4637704C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E6199-0664-13A8-30E0-421D7E48D159}"/>
              </a:ext>
            </a:extLst>
          </p:cNvPr>
          <p:cNvSpPr txBox="1"/>
          <p:nvPr/>
        </p:nvSpPr>
        <p:spPr>
          <a:xfrm>
            <a:off x="513735" y="1680747"/>
            <a:ext cx="11164529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world-standard program on information systems security through advanced education and research that equips professionals to tackle evolving security challenges. </a:t>
            </a:r>
          </a:p>
        </p:txBody>
      </p:sp>
    </p:spTree>
    <p:extLst>
      <p:ext uri="{BB962C8B-B14F-4D97-AF65-F5344CB8AC3E}">
        <p14:creationId xmlns:p14="http://schemas.microsoft.com/office/powerpoint/2010/main" val="317729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83DE-3A8D-0A3D-7475-9C6EBE34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 of the MISS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FDD82-A8ED-6C7D-50A7-2359CB0A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6AEB-9002-4E39-B943-4635EB924BA9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5D5D7-2C60-A1E2-91D2-5FCFBA14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 equip students with hands on knowledge and skills necessary to maximize students’ potentials with a view to preparing an individual specialist on information systems security.</a:t>
            </a:r>
          </a:p>
        </p:txBody>
      </p:sp>
    </p:spTree>
    <p:extLst>
      <p:ext uri="{BB962C8B-B14F-4D97-AF65-F5344CB8AC3E}">
        <p14:creationId xmlns:p14="http://schemas.microsoft.com/office/powerpoint/2010/main" val="85041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1843</Words>
  <Application>Microsoft Office PowerPoint</Application>
  <PresentationFormat>Widescreen</PresentationFormat>
  <Paragraphs>428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Agency FB</vt:lpstr>
      <vt:lpstr>Arial</vt:lpstr>
      <vt:lpstr>Arial Unicode MS</vt:lpstr>
      <vt:lpstr>Blackadder ITC</vt:lpstr>
      <vt:lpstr>Britannic Bold</vt:lpstr>
      <vt:lpstr>Brush Script MT</vt:lpstr>
      <vt:lpstr>Calibri</vt:lpstr>
      <vt:lpstr>Calibri Light</vt:lpstr>
      <vt:lpstr>Edwardian Script ITC</vt:lpstr>
      <vt:lpstr>Forte</vt:lpstr>
      <vt:lpstr>Georgia</vt:lpstr>
      <vt:lpstr>Times New Roman</vt:lpstr>
      <vt:lpstr>Wingdings</vt:lpstr>
      <vt:lpstr>Office Theme</vt:lpstr>
      <vt:lpstr>Bangladesh University of Professionals</vt:lpstr>
      <vt:lpstr>PowerPoint Presentation</vt:lpstr>
      <vt:lpstr>PowerPoint Presentation</vt:lpstr>
      <vt:lpstr>Program Director       MISS Program</vt:lpstr>
      <vt:lpstr>Introduction of the Programs</vt:lpstr>
      <vt:lpstr>Program &amp; Batch Coordinators</vt:lpstr>
      <vt:lpstr>Program &amp; Batch Coordinators</vt:lpstr>
      <vt:lpstr>Vision of the MISS Program</vt:lpstr>
      <vt:lpstr>Mission of the MISS Program</vt:lpstr>
      <vt:lpstr>Objectives of MISS Program</vt:lpstr>
      <vt:lpstr>Information about the MISS Program</vt:lpstr>
      <vt:lpstr>Courses of MISS Program</vt:lpstr>
      <vt:lpstr>Attendance Policy </vt:lpstr>
      <vt:lpstr>Academic Calendar</vt:lpstr>
      <vt:lpstr>Academic Calendar</vt:lpstr>
      <vt:lpstr>Promotion Policy</vt:lpstr>
      <vt:lpstr>Promotion Policy</vt:lpstr>
      <vt:lpstr>The Rules on Withdrawal</vt:lpstr>
      <vt:lpstr>Supplementary Exam</vt:lpstr>
      <vt:lpstr>Repeating/Retaking/ Improvement of Grade</vt:lpstr>
      <vt:lpstr>Repeating/Retaking/ Improvement of Grade</vt:lpstr>
      <vt:lpstr>Thesis/Project Policy </vt:lpstr>
      <vt:lpstr>Additional Payment/Fees (MISS)</vt:lpstr>
      <vt:lpstr>Refund</vt:lpstr>
      <vt:lpstr>Readmission</vt:lpstr>
      <vt:lpstr>Code of Conduct </vt:lpstr>
      <vt:lpstr>Requirements of Degree</vt:lpstr>
      <vt:lpstr>Awarded Degrees by BUP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Hasan  Al Banna</dc:creator>
  <cp:lastModifiedBy>Class-Room301</cp:lastModifiedBy>
  <cp:revision>3</cp:revision>
  <dcterms:created xsi:type="dcterms:W3CDTF">2021-07-29T08:51:00Z</dcterms:created>
  <dcterms:modified xsi:type="dcterms:W3CDTF">2025-02-07T02:14:35Z</dcterms:modified>
</cp:coreProperties>
</file>