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7" r:id="rId2"/>
    <p:sldId id="256" r:id="rId3"/>
    <p:sldId id="274" r:id="rId4"/>
    <p:sldId id="288" r:id="rId5"/>
    <p:sldId id="277" r:id="rId6"/>
    <p:sldId id="290" r:id="rId7"/>
    <p:sldId id="273" r:id="rId8"/>
    <p:sldId id="278" r:id="rId9"/>
    <p:sldId id="289" r:id="rId10"/>
    <p:sldId id="279" r:id="rId11"/>
    <p:sldId id="285" r:id="rId12"/>
    <p:sldId id="280" r:id="rId13"/>
    <p:sldId id="281" r:id="rId14"/>
    <p:sldId id="282" r:id="rId15"/>
    <p:sldId id="283" r:id="rId16"/>
    <p:sldId id="284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078" y="2833904"/>
            <a:ext cx="8596668" cy="1561927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 smtClean="0"/>
              <a:t>Authentication and </a:t>
            </a:r>
            <a:r>
              <a:rPr lang="en-IN" sz="4800" b="1" dirty="0" smtClean="0"/>
              <a:t>Authorization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9467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1" y="263371"/>
            <a:ext cx="8596668" cy="6865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Key Principles of Authorization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14" y="1157412"/>
            <a:ext cx="8546565" cy="53943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 smtClean="0"/>
              <a:t>1. Least </a:t>
            </a:r>
            <a:r>
              <a:rPr lang="en-IN" b="1" dirty="0"/>
              <a:t>Privilege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Grant users the minimum level of access necessary to perform their tasks. This limits the potential damage from compromised accounts or insider threats.</a:t>
            </a:r>
          </a:p>
          <a:p>
            <a:pPr marL="0" lvl="0" indent="0">
              <a:buNone/>
            </a:pPr>
            <a:r>
              <a:rPr lang="en-IN" b="1" dirty="0" smtClean="0"/>
              <a:t>2. Separation </a:t>
            </a:r>
            <a:r>
              <a:rPr lang="en-IN" b="1" dirty="0"/>
              <a:t>of Duties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Divide critical tasks among multiple users to prevent any single user from having too much power.</a:t>
            </a:r>
          </a:p>
          <a:p>
            <a:pPr marL="0" lvl="0" indent="0">
              <a:buNone/>
            </a:pPr>
            <a:r>
              <a:rPr lang="en-IN" b="1" dirty="0" smtClean="0"/>
              <a:t>3. Explicit </a:t>
            </a:r>
            <a:r>
              <a:rPr lang="en-IN" b="1" dirty="0"/>
              <a:t>Deny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Default to denying access unless explicitly granted. This ensures that only authorized actions are allowed.</a:t>
            </a:r>
          </a:p>
          <a:p>
            <a:pPr marL="0" lvl="0" indent="0">
              <a:buNone/>
            </a:pPr>
            <a:r>
              <a:rPr lang="en-IN" b="1" dirty="0" smtClean="0"/>
              <a:t>4. Auditability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Log and monitor access to sensitive resources to detect and respond to unauthorized actions.</a:t>
            </a:r>
          </a:p>
          <a:p>
            <a:pPr marL="0" lvl="0" indent="0">
              <a:buNone/>
            </a:pPr>
            <a:r>
              <a:rPr lang="en-IN" b="1" dirty="0" smtClean="0"/>
              <a:t>5. Scalability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Design authorization systems to handle growth in users, roles, and resources without compromising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51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9" y="3113102"/>
            <a:ext cx="8596668" cy="1320800"/>
          </a:xfrm>
        </p:spPr>
        <p:txBody>
          <a:bodyPr/>
          <a:lstStyle/>
          <a:p>
            <a:r>
              <a:rPr lang="en-IN" b="1" dirty="0"/>
              <a:t>Common Authorization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51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Authorization Models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69" y="167231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1. Role-Based Access Control (RBAC)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</a:rPr>
              <a:t>2.</a:t>
            </a:r>
            <a:r>
              <a:rPr lang="en-IN" sz="3200" dirty="0">
                <a:solidFill>
                  <a:schemeClr val="tx1"/>
                </a:solidFill>
              </a:rPr>
              <a:t> Attribute-Based Access Control (ABAC)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</a:rPr>
              <a:t>3. Discretionary </a:t>
            </a:r>
            <a:r>
              <a:rPr lang="en-IN" sz="3200" dirty="0">
                <a:solidFill>
                  <a:schemeClr val="tx1"/>
                </a:solidFill>
              </a:rPr>
              <a:t>Access Control (DAC)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4. Mandatory Access Control (MAC)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22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Role-Based Access Control (RBAC)</a:t>
            </a:r>
            <a:r>
              <a:rPr lang="en-IN" b="1" i="1" dirty="0"/>
              <a:t/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09204"/>
            <a:ext cx="8768507" cy="514904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2400" dirty="0" smtClean="0"/>
              <a:t>Access </a:t>
            </a:r>
            <a:r>
              <a:rPr lang="en-IN" sz="2400" dirty="0"/>
              <a:t>is granted based on roles, which are collections of permissions. Users are assigned roles, and roles determine what actions they can perform.</a:t>
            </a:r>
          </a:p>
          <a:p>
            <a:pPr marL="0" lvl="0" indent="0">
              <a:buNone/>
            </a:pPr>
            <a:r>
              <a:rPr lang="en-IN" sz="2400" b="1" dirty="0"/>
              <a:t>Example</a:t>
            </a:r>
            <a:r>
              <a:rPr lang="en-IN" sz="2400" dirty="0"/>
              <a:t>: An "Admin" role might have permissions to create, read, update, and delete resources, while a "Viewer" role can only read.</a:t>
            </a:r>
          </a:p>
          <a:p>
            <a:pPr lvl="0"/>
            <a:r>
              <a:rPr lang="en-IN" sz="2400" b="1" dirty="0"/>
              <a:t>Best Practices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Define roles based on job functions, not individuals.</a:t>
            </a:r>
          </a:p>
          <a:p>
            <a:pPr lvl="1"/>
            <a:r>
              <a:rPr lang="en-IN" sz="2400" dirty="0"/>
              <a:t>Regularly review and update roles to ensure they align with current needs.</a:t>
            </a:r>
          </a:p>
          <a:p>
            <a:pPr lvl="1"/>
            <a:r>
              <a:rPr lang="en-IN" sz="2400" dirty="0"/>
              <a:t>Avoid role explosion by keeping the number of roles manageable.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365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616" y="290004"/>
            <a:ext cx="8596668" cy="775317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 </a:t>
            </a:r>
            <a:r>
              <a:rPr lang="en-IN" i="1" dirty="0"/>
              <a:t>Attribute-Based Access Control (ABAC)</a:t>
            </a:r>
            <a:r>
              <a:rPr lang="en-IN" b="1" i="1" dirty="0"/>
              <a:t/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12" y="1263944"/>
            <a:ext cx="8644219" cy="503920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2400" dirty="0" smtClean="0"/>
              <a:t>Access </a:t>
            </a:r>
            <a:r>
              <a:rPr lang="en-IN" sz="2400" dirty="0"/>
              <a:t>is granted based on attributes of the user, resource, and environment (e.g., time of day, location).</a:t>
            </a:r>
          </a:p>
          <a:p>
            <a:pPr marL="0" lvl="0" indent="0" algn="just">
              <a:buNone/>
            </a:pPr>
            <a:r>
              <a:rPr lang="en-IN" sz="2400" b="1" dirty="0"/>
              <a:t>Example</a:t>
            </a:r>
            <a:r>
              <a:rPr lang="en-IN" sz="2400" dirty="0"/>
              <a:t>: A user can access a document only if they are in the same department as the document owner and it is during business hours.</a:t>
            </a:r>
          </a:p>
          <a:p>
            <a:pPr marL="0" lvl="0" indent="0" algn="just">
              <a:buNone/>
            </a:pPr>
            <a:r>
              <a:rPr lang="en-IN" sz="2400" b="1" dirty="0"/>
              <a:t>Best Practices</a:t>
            </a:r>
            <a:r>
              <a:rPr lang="en-IN" sz="2400" dirty="0"/>
              <a:t>:</a:t>
            </a:r>
          </a:p>
          <a:p>
            <a:pPr lvl="1" algn="just"/>
            <a:r>
              <a:rPr lang="en-IN" sz="2400" dirty="0"/>
              <a:t>Use policies to define access rules based on attributes.</a:t>
            </a:r>
          </a:p>
          <a:p>
            <a:pPr lvl="1" algn="just"/>
            <a:r>
              <a:rPr lang="en-IN" sz="2400" dirty="0"/>
              <a:t>Ensure attributes are securely managed and validated.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46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Discretionary Access Control (DAC)</a:t>
            </a:r>
            <a:r>
              <a:rPr lang="en-IN" b="1" i="1" dirty="0"/>
              <a:t/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4764"/>
            <a:ext cx="8596668" cy="38807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dirty="0" smtClean="0"/>
              <a:t>Resource </a:t>
            </a:r>
            <a:r>
              <a:rPr lang="en-IN" sz="2400" dirty="0"/>
              <a:t>owners decide who can access their resources and what actions they can perform.</a:t>
            </a:r>
          </a:p>
          <a:p>
            <a:pPr marL="0" lvl="0" indent="0">
              <a:buNone/>
            </a:pPr>
            <a:r>
              <a:rPr lang="en-IN" sz="2400" b="1" dirty="0"/>
              <a:t>Example</a:t>
            </a:r>
            <a:r>
              <a:rPr lang="en-IN" sz="2400" dirty="0"/>
              <a:t>: A file owner grants read access to specific users.</a:t>
            </a:r>
          </a:p>
          <a:p>
            <a:pPr marL="0" lvl="0" indent="0">
              <a:buNone/>
            </a:pPr>
            <a:r>
              <a:rPr lang="en-IN" sz="2400" b="1" dirty="0"/>
              <a:t>Best Practices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Limit the scope of discretionary controls to prevent misuse.</a:t>
            </a:r>
          </a:p>
          <a:p>
            <a:pPr lvl="1"/>
            <a:r>
              <a:rPr lang="en-IN" sz="2400" dirty="0"/>
              <a:t>Combine with other models (e.g., RBAC) for better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28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Mandatory Access Control (MAC)</a:t>
            </a:r>
            <a:r>
              <a:rPr lang="en-IN" b="1" i="1" dirty="0"/>
              <a:t/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254" y="1654562"/>
            <a:ext cx="8596668" cy="388077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2400" dirty="0" smtClean="0"/>
              <a:t>Access </a:t>
            </a:r>
            <a:r>
              <a:rPr lang="en-IN" sz="2400" dirty="0"/>
              <a:t>is determined by a central authority based on predefined security labels (e.g., classified, secret).</a:t>
            </a:r>
          </a:p>
          <a:p>
            <a:pPr marL="0" lvl="0" indent="0">
              <a:buNone/>
            </a:pPr>
            <a:r>
              <a:rPr lang="en-IN" sz="2400" b="1" dirty="0"/>
              <a:t>Example</a:t>
            </a:r>
            <a:r>
              <a:rPr lang="en-IN" sz="2400" dirty="0"/>
              <a:t>: A user with a "Secret" clearance can access documents </a:t>
            </a:r>
            <a:r>
              <a:rPr lang="en-IN" sz="2400" dirty="0" smtClean="0"/>
              <a:t>labelled </a:t>
            </a:r>
            <a:r>
              <a:rPr lang="en-IN" sz="2400" dirty="0"/>
              <a:t>as "Secret" or lower.</a:t>
            </a:r>
          </a:p>
          <a:p>
            <a:pPr marL="0" lvl="0" indent="0">
              <a:buNone/>
            </a:pPr>
            <a:r>
              <a:rPr lang="en-IN" sz="2400" b="1" dirty="0"/>
              <a:t>Best Practices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Use in high-security environments where strict control is necessary.</a:t>
            </a:r>
          </a:p>
          <a:p>
            <a:pPr lvl="1"/>
            <a:r>
              <a:rPr lang="en-IN" sz="2200" dirty="0"/>
              <a:t>Ensure labels are consistently applied and enforced</a:t>
            </a:r>
          </a:p>
        </p:txBody>
      </p:sp>
    </p:spTree>
    <p:extLst>
      <p:ext uri="{BB962C8B-B14F-4D97-AF65-F5344CB8AC3E}">
        <p14:creationId xmlns:p14="http://schemas.microsoft.com/office/powerpoint/2010/main" val="50889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74" y="266331"/>
            <a:ext cx="10623940" cy="701336"/>
          </a:xfrm>
        </p:spPr>
        <p:txBody>
          <a:bodyPr>
            <a:normAutofit fontScale="90000"/>
          </a:bodyPr>
          <a:lstStyle/>
          <a:p>
            <a:r>
              <a:rPr lang="en-IN" dirty="0"/>
              <a:t>Key Differences </a:t>
            </a:r>
            <a:r>
              <a:rPr lang="en-IN" dirty="0" smtClean="0"/>
              <a:t>of authentication and authorization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813184"/>
              </p:ext>
            </p:extLst>
          </p:nvPr>
        </p:nvGraphicFramePr>
        <p:xfrm>
          <a:off x="473148" y="1047565"/>
          <a:ext cx="9611884" cy="5433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Aspect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Authentication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dirty="0">
                          <a:effectLst/>
                        </a:rPr>
                        <a:t>Authorization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7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Purpose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Verifies identity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>
                          <a:effectLst/>
                        </a:rPr>
                        <a:t>Grants or denies access to resources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7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>
                          <a:effectLst/>
                        </a:rPr>
                        <a:t>Question Answered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"Who are you?"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"What are you allowed to do?"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7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>
                          <a:effectLst/>
                        </a:rPr>
                        <a:t>Timing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Occurs first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Occurs after authentication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7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>
                          <a:effectLst/>
                        </a:rPr>
                        <a:t>Mechanisms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>
                          <a:effectLst/>
                        </a:rPr>
                        <a:t>Passwords, biometrics, tokens, MFA</a:t>
                      </a:r>
                      <a:endParaRPr lang="en-IN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RBAC, ABAC, permissions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57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Example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Logging in with a username and password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2400" b="0" dirty="0">
                          <a:effectLst/>
                        </a:rPr>
                        <a:t>Allowing a user to read but not edit a file</a:t>
                      </a:r>
                      <a:endParaRPr lang="en-IN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38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550" y="602367"/>
            <a:ext cx="7766936" cy="622751"/>
          </a:xfrm>
        </p:spPr>
        <p:txBody>
          <a:bodyPr/>
          <a:lstStyle/>
          <a:p>
            <a:pPr algn="l"/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443" y="1396409"/>
            <a:ext cx="8764398" cy="5031023"/>
          </a:xfrm>
        </p:spPr>
        <p:txBody>
          <a:bodyPr>
            <a:normAutofit/>
          </a:bodyPr>
          <a:lstStyle/>
          <a:p>
            <a:pPr marL="7874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What </a:t>
            </a:r>
            <a:r>
              <a:rPr lang="en-US" sz="2000" dirty="0" smtClean="0">
                <a:solidFill>
                  <a:schemeClr val="tx1"/>
                </a:solidFill>
              </a:rPr>
              <a:t>are authentication and </a:t>
            </a:r>
            <a:r>
              <a:rPr lang="en-US" sz="2000" dirty="0" smtClean="0">
                <a:solidFill>
                  <a:schemeClr val="tx1"/>
                </a:solidFill>
              </a:rPr>
              <a:t>authorization?</a:t>
            </a:r>
          </a:p>
          <a:p>
            <a:pPr marL="7302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Designing </a:t>
            </a:r>
            <a:r>
              <a:rPr lang="en-US" dirty="0">
                <a:solidFill>
                  <a:schemeClr val="tx1"/>
                </a:solidFill>
              </a:rPr>
              <a:t>secure authentication mechanisms, </a:t>
            </a:r>
            <a:endParaRPr lang="en-US" dirty="0" smtClean="0">
              <a:solidFill>
                <a:schemeClr val="tx1"/>
              </a:solidFill>
            </a:endParaRPr>
          </a:p>
          <a:p>
            <a:pPr marL="7302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Implementing </a:t>
            </a:r>
            <a:r>
              <a:rPr lang="en-US" dirty="0">
                <a:solidFill>
                  <a:schemeClr val="tx1"/>
                </a:solidFill>
              </a:rPr>
              <a:t>proper authorization controls</a:t>
            </a:r>
            <a:r>
              <a:rPr lang="en-US" sz="900" dirty="0">
                <a:solidFill>
                  <a:schemeClr val="tx1"/>
                </a:solidFill>
              </a:rPr>
              <a:t>.</a:t>
            </a:r>
            <a:endParaRPr lang="en-IN" sz="9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1539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35" y="218983"/>
            <a:ext cx="8596668" cy="651029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Authentication</a:t>
            </a:r>
            <a:br>
              <a:rPr lang="en-IN" b="1" i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84045"/>
            <a:ext cx="9025959" cy="510134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IN" sz="2400" dirty="0" smtClean="0"/>
              <a:t>The </a:t>
            </a:r>
            <a:r>
              <a:rPr lang="en-IN" sz="2400" dirty="0"/>
              <a:t>process of verifying the identity of a user, device, or system.</a:t>
            </a:r>
          </a:p>
          <a:p>
            <a:pPr marL="0" lvl="0" indent="0" algn="just">
              <a:buNone/>
            </a:pPr>
            <a:r>
              <a:rPr lang="en-IN" sz="2400" b="1" dirty="0"/>
              <a:t>Purpose</a:t>
            </a:r>
            <a:r>
              <a:rPr lang="en-IN" sz="2400" dirty="0"/>
              <a:t>: To ensure that the entity requesting access is who or what it claims to be.</a:t>
            </a:r>
          </a:p>
          <a:p>
            <a:pPr marL="0" lvl="0" indent="0" algn="just">
              <a:buNone/>
            </a:pPr>
            <a:r>
              <a:rPr lang="en-IN" sz="2400" b="1" dirty="0"/>
              <a:t>Example</a:t>
            </a:r>
            <a:r>
              <a:rPr lang="en-IN" sz="2400" dirty="0"/>
              <a:t>: Logging into a system with a username and password</a:t>
            </a:r>
            <a:r>
              <a:rPr lang="en-IN" sz="2400" dirty="0" smtClean="0"/>
              <a:t>.</a:t>
            </a:r>
          </a:p>
          <a:p>
            <a:pPr marL="0" lvl="0" indent="0" algn="just">
              <a:buNone/>
            </a:pPr>
            <a:r>
              <a:rPr lang="en-IN" sz="2400" dirty="0" smtClean="0"/>
              <a:t>=======================================================</a:t>
            </a:r>
            <a:endParaRPr lang="en-IN" sz="2400" dirty="0"/>
          </a:p>
          <a:p>
            <a:pPr marL="0" lvl="0" indent="0">
              <a:buNone/>
            </a:pPr>
            <a:r>
              <a:rPr lang="en-IN" sz="2400" dirty="0"/>
              <a:t>Focuses on </a:t>
            </a:r>
            <a:r>
              <a:rPr lang="en-IN" sz="2400" b="1" dirty="0"/>
              <a:t>identity </a:t>
            </a:r>
            <a:r>
              <a:rPr lang="en-IN" sz="2400" b="1" dirty="0" smtClean="0"/>
              <a:t>verification</a:t>
            </a:r>
            <a:r>
              <a:rPr lang="en-IN" sz="2400" dirty="0"/>
              <a:t> </a:t>
            </a:r>
            <a:r>
              <a:rPr lang="en-IN" sz="2400" dirty="0" smtClean="0"/>
              <a:t>and </a:t>
            </a:r>
            <a:r>
              <a:rPr lang="en-IN" sz="2400" dirty="0"/>
              <a:t>a</a:t>
            </a:r>
            <a:r>
              <a:rPr lang="en-IN" sz="2400" dirty="0" smtClean="0"/>
              <a:t>nswers </a:t>
            </a:r>
            <a:r>
              <a:rPr lang="en-IN" sz="2400" dirty="0"/>
              <a:t>the question: </a:t>
            </a:r>
            <a:r>
              <a:rPr lang="en-IN" sz="2400" b="1" dirty="0"/>
              <a:t>"Who are you?"</a:t>
            </a:r>
            <a:endParaRPr lang="en-IN" sz="2400" dirty="0"/>
          </a:p>
          <a:p>
            <a:pPr marL="0" lvl="0" indent="0">
              <a:buNone/>
            </a:pPr>
            <a:r>
              <a:rPr lang="en-IN" sz="2400" b="1" dirty="0"/>
              <a:t>Ensures that only legitimate users or systems can access the application or resource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7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616" y="316637"/>
            <a:ext cx="8596668" cy="801949"/>
          </a:xfrm>
        </p:spPr>
        <p:txBody>
          <a:bodyPr>
            <a:normAutofit/>
          </a:bodyPr>
          <a:lstStyle/>
          <a:p>
            <a:r>
              <a:rPr lang="en-IN" b="1" dirty="0"/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16" y="1184045"/>
            <a:ext cx="9265656" cy="504807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dirty="0" smtClean="0"/>
              <a:t>The </a:t>
            </a:r>
            <a:r>
              <a:rPr lang="en-IN" sz="2400" dirty="0"/>
              <a:t>process of determining what an authenticated user, device, or system is allowed to do.</a:t>
            </a:r>
          </a:p>
          <a:p>
            <a:pPr marL="0" lvl="0" indent="0">
              <a:buNone/>
            </a:pPr>
            <a:r>
              <a:rPr lang="en-IN" sz="2400" b="1" dirty="0"/>
              <a:t>Purpose</a:t>
            </a:r>
            <a:r>
              <a:rPr lang="en-IN" sz="2400" dirty="0"/>
              <a:t>: To enforce access controls and ensure that entities can only access resources or perform actions they are permitted to.</a:t>
            </a:r>
          </a:p>
          <a:p>
            <a:pPr marL="0" lvl="0" indent="0">
              <a:buNone/>
            </a:pPr>
            <a:r>
              <a:rPr lang="en-IN" sz="2400" b="1" dirty="0"/>
              <a:t>Example</a:t>
            </a:r>
            <a:r>
              <a:rPr lang="en-IN" sz="2400" dirty="0"/>
              <a:t>: Allowing an authenticated user to read a file but not modify it</a:t>
            </a:r>
            <a:r>
              <a:rPr lang="en-IN" sz="2400" dirty="0" smtClean="0"/>
              <a:t>.</a:t>
            </a:r>
          </a:p>
          <a:p>
            <a:pPr marL="0" lvl="0" indent="0">
              <a:buNone/>
            </a:pPr>
            <a:r>
              <a:rPr lang="en-IN" sz="2400" dirty="0" smtClean="0"/>
              <a:t>=======================================================</a:t>
            </a:r>
            <a:endParaRPr lang="en-IN" sz="2400" dirty="0"/>
          </a:p>
          <a:p>
            <a:pPr marL="0" lvl="0" indent="0">
              <a:buNone/>
            </a:pPr>
            <a:r>
              <a:rPr lang="en-IN" sz="2400" dirty="0" smtClean="0"/>
              <a:t>Focuses </a:t>
            </a:r>
            <a:r>
              <a:rPr lang="en-IN" sz="2400" dirty="0"/>
              <a:t>on </a:t>
            </a:r>
            <a:r>
              <a:rPr lang="en-IN" sz="2400" b="1" dirty="0"/>
              <a:t>access </a:t>
            </a:r>
            <a:r>
              <a:rPr lang="en-IN" sz="2400" b="1" dirty="0" smtClean="0"/>
              <a:t>control</a:t>
            </a:r>
            <a:r>
              <a:rPr lang="en-IN" sz="2400" dirty="0"/>
              <a:t> </a:t>
            </a:r>
            <a:r>
              <a:rPr lang="en-IN" sz="2400" dirty="0" smtClean="0"/>
              <a:t>and </a:t>
            </a:r>
            <a:r>
              <a:rPr lang="en-IN" sz="2400" dirty="0"/>
              <a:t>a</a:t>
            </a:r>
            <a:r>
              <a:rPr lang="en-IN" sz="2400" dirty="0" smtClean="0"/>
              <a:t>nswers </a:t>
            </a:r>
            <a:r>
              <a:rPr lang="en-IN" sz="2400" dirty="0"/>
              <a:t>the question: </a:t>
            </a:r>
            <a:r>
              <a:rPr lang="en-IN" sz="2400" b="1" dirty="0"/>
              <a:t>"What are you allowed to do?"</a:t>
            </a:r>
            <a:endParaRPr lang="en-IN" sz="2400" dirty="0"/>
          </a:p>
          <a:p>
            <a:pPr marL="0" lvl="0" indent="0" algn="just">
              <a:buNone/>
            </a:pPr>
            <a:r>
              <a:rPr lang="en-IN" sz="2400" b="1" dirty="0">
                <a:solidFill>
                  <a:srgbClr val="FF0000"/>
                </a:solidFill>
              </a:rPr>
              <a:t>Ensures that authenticated users or systems can only perform actions or access resources they have permission for.</a:t>
            </a:r>
          </a:p>
          <a:p>
            <a:pPr marL="0" lv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1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09" y="236737"/>
            <a:ext cx="10537794" cy="739806"/>
          </a:xfrm>
        </p:spPr>
        <p:txBody>
          <a:bodyPr>
            <a:normAutofit/>
          </a:bodyPr>
          <a:lstStyle/>
          <a:p>
            <a:r>
              <a:rPr lang="en-IN" sz="3200" dirty="0"/>
              <a:t>Relationship Between 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57" y="1263944"/>
            <a:ext cx="8866160" cy="5056957"/>
          </a:xfrm>
        </p:spPr>
        <p:txBody>
          <a:bodyPr/>
          <a:lstStyle/>
          <a:p>
            <a:pPr marL="0" lvl="0" indent="0" algn="just">
              <a:buNone/>
            </a:pPr>
            <a:r>
              <a:rPr lang="en-IN" sz="2400" b="1" dirty="0"/>
              <a:t>Authentication is a prerequisite for authorization</a:t>
            </a:r>
            <a:r>
              <a:rPr lang="en-IN" sz="2400" dirty="0"/>
              <a:t>:</a:t>
            </a:r>
          </a:p>
          <a:p>
            <a:pPr lvl="1" algn="just"/>
            <a:r>
              <a:rPr lang="en-IN" sz="2400" dirty="0"/>
              <a:t>A user must first prove their identity (authentication) before the system can determine what they are allowed to do (authorization</a:t>
            </a:r>
            <a:r>
              <a:rPr lang="en-IN" sz="2400" dirty="0" smtClean="0"/>
              <a:t>).</a:t>
            </a:r>
          </a:p>
          <a:p>
            <a:pPr lvl="1" algn="just"/>
            <a:endParaRPr lang="en-IN" sz="2400" dirty="0"/>
          </a:p>
          <a:p>
            <a:pPr marL="0" lvl="0" indent="0" algn="just">
              <a:buNone/>
            </a:pPr>
            <a:r>
              <a:rPr lang="en-IN" sz="2400" b="1" dirty="0"/>
              <a:t>They work together</a:t>
            </a:r>
            <a:r>
              <a:rPr lang="en-IN" sz="2400" dirty="0"/>
              <a:t>:</a:t>
            </a:r>
          </a:p>
          <a:p>
            <a:pPr lvl="1" algn="just"/>
            <a:r>
              <a:rPr lang="en-IN" sz="2400" dirty="0"/>
              <a:t>Authentication ensures that only legitimate users can access the system, while authorization ensures that these users can only perform actions they are permitted to.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3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27" y="281126"/>
            <a:ext cx="8596668" cy="60107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Workflow </a:t>
            </a:r>
            <a:r>
              <a:rPr lang="en-IN" b="1" dirty="0" smtClean="0"/>
              <a:t> of Secure Authentication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067" y="882205"/>
            <a:ext cx="9407699" cy="586482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b="1" dirty="0" smtClean="0"/>
              <a:t>1. User </a:t>
            </a:r>
            <a:r>
              <a:rPr lang="en-IN" b="1" dirty="0"/>
              <a:t>Registration</a:t>
            </a:r>
            <a:r>
              <a:rPr lang="en-IN" dirty="0"/>
              <a:t>:</a:t>
            </a:r>
          </a:p>
          <a:p>
            <a:pPr lvl="1"/>
            <a:r>
              <a:rPr lang="en-IN" sz="1800" dirty="0"/>
              <a:t>Collect a username and strong password.</a:t>
            </a:r>
          </a:p>
          <a:p>
            <a:pPr lvl="1"/>
            <a:r>
              <a:rPr lang="en-IN" sz="1800" dirty="0"/>
              <a:t>Hash the password and store it securely.</a:t>
            </a:r>
          </a:p>
          <a:p>
            <a:pPr lvl="1"/>
            <a:r>
              <a:rPr lang="en-IN" sz="1800" dirty="0"/>
              <a:t>Send a verification email to confirm the user's identity.</a:t>
            </a:r>
          </a:p>
          <a:p>
            <a:pPr marL="0" lvl="0" indent="0">
              <a:buNone/>
            </a:pPr>
            <a:r>
              <a:rPr lang="en-IN" b="1" dirty="0" smtClean="0"/>
              <a:t>2. User </a:t>
            </a:r>
            <a:r>
              <a:rPr lang="en-IN" b="1" dirty="0"/>
              <a:t>Login</a:t>
            </a:r>
            <a:r>
              <a:rPr lang="en-IN" dirty="0"/>
              <a:t>:</a:t>
            </a:r>
          </a:p>
          <a:p>
            <a:pPr lvl="1"/>
            <a:r>
              <a:rPr lang="en-IN" sz="1800" dirty="0"/>
              <a:t>Validate the username and password.</a:t>
            </a:r>
          </a:p>
          <a:p>
            <a:pPr lvl="1"/>
            <a:r>
              <a:rPr lang="en-IN" sz="1800" dirty="0"/>
              <a:t>If MFA is enabled, prompt the user for a second factor (e.g., TOTP or biometric).</a:t>
            </a:r>
          </a:p>
          <a:p>
            <a:pPr lvl="1"/>
            <a:r>
              <a:rPr lang="en-IN" sz="1800" dirty="0"/>
              <a:t>Generate a secure session token and store it in an HTTP-only, Secure cookie.</a:t>
            </a:r>
          </a:p>
          <a:p>
            <a:pPr marL="0" lvl="0" indent="0">
              <a:buNone/>
            </a:pPr>
            <a:r>
              <a:rPr lang="en-IN" b="1" dirty="0" smtClean="0"/>
              <a:t>3. Session </a:t>
            </a:r>
            <a:r>
              <a:rPr lang="en-IN" b="1" dirty="0"/>
              <a:t>Management</a:t>
            </a:r>
            <a:r>
              <a:rPr lang="en-IN" dirty="0"/>
              <a:t>:</a:t>
            </a:r>
          </a:p>
          <a:p>
            <a:pPr lvl="1"/>
            <a:r>
              <a:rPr lang="en-IN" sz="1800" dirty="0"/>
              <a:t>Invalidate the session after logout or inactivity.</a:t>
            </a:r>
          </a:p>
          <a:p>
            <a:pPr lvl="1"/>
            <a:r>
              <a:rPr lang="en-IN" sz="1800" dirty="0"/>
              <a:t>Monitor for suspicious activity and prompt for re-authentication if needed.</a:t>
            </a:r>
          </a:p>
          <a:p>
            <a:pPr marL="0" lvl="0" indent="0">
              <a:buNone/>
            </a:pPr>
            <a:r>
              <a:rPr lang="en-IN" b="1" dirty="0" smtClean="0"/>
              <a:t>4. Password </a:t>
            </a:r>
            <a:r>
              <a:rPr lang="en-IN" b="1" dirty="0"/>
              <a:t>Recovery</a:t>
            </a:r>
            <a:r>
              <a:rPr lang="en-IN" dirty="0"/>
              <a:t>:</a:t>
            </a:r>
          </a:p>
          <a:p>
            <a:pPr lvl="1"/>
            <a:r>
              <a:rPr lang="en-IN" sz="1800" dirty="0"/>
              <a:t>Allow users to reset their password via a secure, time-limited link sent to their email.</a:t>
            </a:r>
          </a:p>
          <a:p>
            <a:pPr lvl="1"/>
            <a:r>
              <a:rPr lang="en-IN" sz="1800" dirty="0"/>
              <a:t>Require MFA for sensitive actions like changing the email address or password.</a:t>
            </a:r>
          </a:p>
        </p:txBody>
      </p:sp>
    </p:spTree>
    <p:extLst>
      <p:ext uri="{BB962C8B-B14F-4D97-AF65-F5344CB8AC3E}">
        <p14:creationId xmlns:p14="http://schemas.microsoft.com/office/powerpoint/2010/main" val="77697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678" y="245616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Designing Secure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506" y="1113024"/>
            <a:ext cx="9122032" cy="522563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b="1" dirty="0" smtClean="0"/>
              <a:t>1. Use </a:t>
            </a:r>
            <a:r>
              <a:rPr lang="en-IN" b="1" dirty="0"/>
              <a:t>Standard Libraries and Frameworks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Leverage well-tested libraries and frameworks for authentication (e.g., </a:t>
            </a:r>
            <a:r>
              <a:rPr lang="en-IN" dirty="0" err="1"/>
              <a:t>OAuth</a:t>
            </a:r>
            <a:r>
              <a:rPr lang="en-IN" dirty="0"/>
              <a:t> 2.0, </a:t>
            </a:r>
            <a:r>
              <a:rPr lang="en-IN" dirty="0" err="1"/>
              <a:t>OpenID</a:t>
            </a:r>
            <a:r>
              <a:rPr lang="en-IN" dirty="0"/>
              <a:t> Connect).</a:t>
            </a:r>
          </a:p>
          <a:p>
            <a:pPr marL="0" lvl="0" indent="0">
              <a:buNone/>
            </a:pPr>
            <a:r>
              <a:rPr lang="en-IN" b="1" dirty="0" smtClean="0"/>
              <a:t>2. Implement </a:t>
            </a:r>
            <a:r>
              <a:rPr lang="en-IN" b="1" dirty="0"/>
              <a:t>Account Lockout Mechanisms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Temporarily lock accounts after a certain number of failed login attempts.</a:t>
            </a:r>
          </a:p>
          <a:p>
            <a:pPr lvl="1"/>
            <a:r>
              <a:rPr lang="en-IN" dirty="0"/>
              <a:t>Notify users of failed login attempts via email or SMS.</a:t>
            </a:r>
          </a:p>
          <a:p>
            <a:pPr marL="0" lvl="0" indent="0">
              <a:buNone/>
            </a:pPr>
            <a:r>
              <a:rPr lang="en-IN" b="1" dirty="0" smtClean="0"/>
              <a:t>3. Monitor </a:t>
            </a:r>
            <a:r>
              <a:rPr lang="en-IN" b="1" dirty="0"/>
              <a:t>and Log Authentication Attempts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Log all login attempts, including successful and failed ones.</a:t>
            </a:r>
          </a:p>
          <a:p>
            <a:pPr lvl="1"/>
            <a:r>
              <a:rPr lang="en-IN" dirty="0"/>
              <a:t>Monitor logs for suspicious activity (e.g., multiple failed attempts from different IPs).</a:t>
            </a:r>
          </a:p>
          <a:p>
            <a:pPr marL="0" lvl="0" indent="0">
              <a:buNone/>
            </a:pPr>
            <a:r>
              <a:rPr lang="en-IN" b="1" dirty="0" smtClean="0"/>
              <a:t>4. Educate </a:t>
            </a:r>
            <a:r>
              <a:rPr lang="en-IN" b="1" dirty="0"/>
              <a:t>Users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Train users to recognize phishing attempts and use strong passwords.</a:t>
            </a:r>
          </a:p>
          <a:p>
            <a:pPr lvl="1"/>
            <a:r>
              <a:rPr lang="en-IN" dirty="0"/>
              <a:t>Encourage the use of MFA and password managers.</a:t>
            </a:r>
          </a:p>
          <a:p>
            <a:pPr marL="0" lvl="0" indent="0">
              <a:buNone/>
            </a:pPr>
            <a:r>
              <a:rPr lang="en-IN" b="1" dirty="0" smtClean="0"/>
              <a:t>5. Regularly </a:t>
            </a:r>
            <a:r>
              <a:rPr lang="en-IN" b="1" dirty="0"/>
              <a:t>Update and Patch Systems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Keep authentication systems and dependencies up to date to protect against known vulnerabilities.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4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78" y="298881"/>
            <a:ext cx="8596668" cy="6155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Modern Authentication Mechanisms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24" y="1148534"/>
            <a:ext cx="8661975" cy="50747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b="1" dirty="0" smtClean="0"/>
              <a:t>1. </a:t>
            </a:r>
            <a:r>
              <a:rPr lang="en-IN" b="1" dirty="0" err="1" smtClean="0"/>
              <a:t>OAuth</a:t>
            </a:r>
            <a:r>
              <a:rPr lang="en-IN" b="1" dirty="0" smtClean="0"/>
              <a:t> </a:t>
            </a:r>
            <a:r>
              <a:rPr lang="en-IN" b="1" dirty="0"/>
              <a:t>2.0 and </a:t>
            </a:r>
            <a:r>
              <a:rPr lang="en-IN" b="1" dirty="0" err="1"/>
              <a:t>OpenID</a:t>
            </a:r>
            <a:r>
              <a:rPr lang="en-IN" b="1" dirty="0"/>
              <a:t> Connect</a:t>
            </a:r>
            <a:r>
              <a:rPr lang="en-IN" dirty="0"/>
              <a:t>:</a:t>
            </a:r>
          </a:p>
          <a:p>
            <a:pPr lvl="1"/>
            <a:r>
              <a:rPr lang="en-IN" b="1" dirty="0" err="1"/>
              <a:t>OAuth</a:t>
            </a:r>
            <a:r>
              <a:rPr lang="en-IN" b="1" dirty="0"/>
              <a:t> 2.0</a:t>
            </a:r>
            <a:r>
              <a:rPr lang="en-IN" dirty="0"/>
              <a:t>: A protocol for authorization, often used for delegated access (e.g., allowing a third-party app to access user data).</a:t>
            </a:r>
          </a:p>
          <a:p>
            <a:pPr lvl="1"/>
            <a:r>
              <a:rPr lang="en-IN" b="1" dirty="0" err="1"/>
              <a:t>OpenID</a:t>
            </a:r>
            <a:r>
              <a:rPr lang="en-IN" b="1" dirty="0"/>
              <a:t> Connect</a:t>
            </a:r>
            <a:r>
              <a:rPr lang="en-IN" dirty="0"/>
              <a:t>: An authentication layer built on top of </a:t>
            </a:r>
            <a:r>
              <a:rPr lang="en-IN" dirty="0" err="1"/>
              <a:t>OAuth</a:t>
            </a:r>
            <a:r>
              <a:rPr lang="en-IN" dirty="0"/>
              <a:t> 2.0, used for single sign-on (SSO) and identity verification.</a:t>
            </a:r>
          </a:p>
          <a:p>
            <a:pPr marL="0" lvl="0" indent="0">
              <a:buNone/>
            </a:pPr>
            <a:r>
              <a:rPr lang="en-IN" b="1" dirty="0" smtClean="0"/>
              <a:t>2. </a:t>
            </a:r>
            <a:r>
              <a:rPr lang="en-IN" b="1" dirty="0" err="1" smtClean="0"/>
              <a:t>Passwordless</a:t>
            </a:r>
            <a:r>
              <a:rPr lang="en-IN" b="1" dirty="0" smtClean="0"/>
              <a:t> </a:t>
            </a:r>
            <a:r>
              <a:rPr lang="en-IN" b="1" dirty="0"/>
              <a:t>Authentication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Email or SMS Magic Links</a:t>
            </a:r>
            <a:r>
              <a:rPr lang="en-IN" dirty="0"/>
              <a:t>: Users receive a link to log in without entering a password.</a:t>
            </a:r>
          </a:p>
          <a:p>
            <a:pPr lvl="1"/>
            <a:r>
              <a:rPr lang="en-IN" b="1" dirty="0"/>
              <a:t>Biometric Authentication</a:t>
            </a:r>
            <a:r>
              <a:rPr lang="en-IN" dirty="0"/>
              <a:t>: Use fingerprints, facial recognition, or voice recognition.</a:t>
            </a:r>
          </a:p>
          <a:p>
            <a:pPr marL="0" lvl="0" indent="0">
              <a:buNone/>
            </a:pPr>
            <a:r>
              <a:rPr lang="en-IN" b="1" dirty="0" smtClean="0"/>
              <a:t>3. Adaptive </a:t>
            </a:r>
            <a:r>
              <a:rPr lang="en-IN" b="1" dirty="0"/>
              <a:t>Authentication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risk-based authentication to dynamically adjust security requirements based on user </a:t>
            </a:r>
            <a:r>
              <a:rPr lang="en-IN" dirty="0" err="1"/>
              <a:t>behavior</a:t>
            </a:r>
            <a:r>
              <a:rPr lang="en-IN" dirty="0"/>
              <a:t>, location, and device.</a:t>
            </a:r>
          </a:p>
          <a:p>
            <a:pPr marL="0" lvl="0" indent="0">
              <a:buNone/>
            </a:pPr>
            <a:r>
              <a:rPr lang="en-IN" b="1" dirty="0" smtClean="0"/>
              <a:t>4. Single </a:t>
            </a:r>
            <a:r>
              <a:rPr lang="en-IN" b="1" dirty="0"/>
              <a:t>Sign-On (SSO)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Allow users to log in once and access multiple systems without re-authenticating.</a:t>
            </a:r>
          </a:p>
          <a:p>
            <a:pPr lvl="1"/>
            <a:r>
              <a:rPr lang="en-IN" dirty="0"/>
              <a:t>Reduces the number of passwords users need to remember.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3" y="3335045"/>
            <a:ext cx="8596668" cy="1320800"/>
          </a:xfrm>
        </p:spPr>
        <p:txBody>
          <a:bodyPr/>
          <a:lstStyle/>
          <a:p>
            <a:r>
              <a:rPr lang="en-IN" b="1" dirty="0"/>
              <a:t>Key Principles of Authorization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1562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1117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Authentication and Authorization</vt:lpstr>
      <vt:lpstr>OUTLINE</vt:lpstr>
      <vt:lpstr>Authentication </vt:lpstr>
      <vt:lpstr>Authorization</vt:lpstr>
      <vt:lpstr>Relationship Between Authentication and Authorization</vt:lpstr>
      <vt:lpstr>Workflow  of Secure Authentication </vt:lpstr>
      <vt:lpstr>Designing Secure Authentication</vt:lpstr>
      <vt:lpstr>Modern Authentication Mechanisms </vt:lpstr>
      <vt:lpstr>Key Principles of Authorization</vt:lpstr>
      <vt:lpstr>Key Principles of Authorization </vt:lpstr>
      <vt:lpstr>Common Authorization Models</vt:lpstr>
      <vt:lpstr>Common Authorization Models </vt:lpstr>
      <vt:lpstr>Role-Based Access Control (RBAC) </vt:lpstr>
      <vt:lpstr> Attribute-Based Access Control (ABAC) </vt:lpstr>
      <vt:lpstr>Discretionary Access Control (DAC) </vt:lpstr>
      <vt:lpstr>Mandatory Access Control (MAC) </vt:lpstr>
      <vt:lpstr>Key Differences of authentication and authorization</vt:lpstr>
    </vt:vector>
  </TitlesOfParts>
  <Company>TeamOs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Saiful Islam</dc:creator>
  <cp:lastModifiedBy>MD. Mehedi Hasan</cp:lastModifiedBy>
  <cp:revision>38</cp:revision>
  <dcterms:created xsi:type="dcterms:W3CDTF">2025-03-12T02:16:04Z</dcterms:created>
  <dcterms:modified xsi:type="dcterms:W3CDTF">2025-03-21T13:27:10Z</dcterms:modified>
</cp:coreProperties>
</file>