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75" r:id="rId12"/>
    <p:sldId id="261" r:id="rId13"/>
    <p:sldId id="266" r:id="rId14"/>
    <p:sldId id="267" r:id="rId15"/>
    <p:sldId id="271" r:id="rId16"/>
    <p:sldId id="268" r:id="rId17"/>
    <p:sldId id="269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615" y="2279009"/>
            <a:ext cx="8596668" cy="2242656"/>
          </a:xfrm>
        </p:spPr>
        <p:txBody>
          <a:bodyPr>
            <a:noAutofit/>
          </a:bodyPr>
          <a:lstStyle/>
          <a:p>
            <a:pPr algn="ctr"/>
            <a:r>
              <a:rPr lang="en-GB" sz="7200" dirty="0" smtClean="0"/>
              <a:t>Secure Coding Practic</a:t>
            </a:r>
            <a:r>
              <a:rPr lang="en-GB" sz="7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2885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70" y="396536"/>
            <a:ext cx="8596668" cy="588886"/>
          </a:xfrm>
        </p:spPr>
        <p:txBody>
          <a:bodyPr>
            <a:normAutofit fontScale="90000"/>
          </a:bodyPr>
          <a:lstStyle/>
          <a:p>
            <a:r>
              <a:rPr lang="en-IN" dirty="0"/>
              <a:t>Common programming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91" y="1485887"/>
            <a:ext cx="8644220" cy="50658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b="1" dirty="0" smtClean="0"/>
              <a:t>6. Buffer </a:t>
            </a:r>
            <a:r>
              <a:rPr lang="en-IN" b="1" dirty="0"/>
              <a:t>Overflows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Occurs when a program writes more data to a buffer than it can hold, potentially allowing attackers to execute arbitrary code.</a:t>
            </a:r>
            <a:endParaRPr lang="en-IN" sz="1800" dirty="0"/>
          </a:p>
          <a:p>
            <a:pPr lvl="2"/>
            <a:r>
              <a:rPr lang="en-IN" i="1" dirty="0"/>
              <a:t>Mitigation</a:t>
            </a:r>
            <a:r>
              <a:rPr lang="en-IN" dirty="0"/>
              <a:t>: Use safer programming languages (e.g., Python, Java) or functions that perform bounds checking.</a:t>
            </a:r>
            <a:endParaRPr lang="en-IN" sz="1600" dirty="0"/>
          </a:p>
          <a:p>
            <a:pPr marL="0" lvl="0" indent="0">
              <a:buNone/>
            </a:pPr>
            <a:r>
              <a:rPr lang="en-IN" b="1" dirty="0" smtClean="0"/>
              <a:t>7. Race </a:t>
            </a:r>
            <a:r>
              <a:rPr lang="en-IN" b="1" dirty="0"/>
              <a:t>Conditions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Exploiting the timing of operations to gain unauthorized access or cause unintended </a:t>
            </a:r>
            <a:r>
              <a:rPr lang="en-IN" dirty="0" smtClean="0"/>
              <a:t>behaviour.</a:t>
            </a:r>
            <a:endParaRPr lang="en-IN" sz="1800" dirty="0"/>
          </a:p>
          <a:p>
            <a:pPr lvl="2"/>
            <a:r>
              <a:rPr lang="en-IN" i="1" dirty="0"/>
              <a:t>Mitigation</a:t>
            </a:r>
            <a:r>
              <a:rPr lang="en-IN" dirty="0"/>
              <a:t>: Use synchronization mechanisms and atomic operations.</a:t>
            </a:r>
            <a:endParaRPr lang="en-IN" sz="1600" dirty="0"/>
          </a:p>
          <a:p>
            <a:pPr marL="0" lvl="0" indent="0">
              <a:buNone/>
            </a:pPr>
            <a:r>
              <a:rPr lang="en-IN" b="1" dirty="0" smtClean="0"/>
              <a:t>8. Insecure </a:t>
            </a:r>
            <a:r>
              <a:rPr lang="en-IN" b="1" dirty="0"/>
              <a:t>APIs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Poorly designed or unprotected APIs can expose sensitive data or functionality.</a:t>
            </a:r>
            <a:endParaRPr lang="en-IN" sz="1800" dirty="0"/>
          </a:p>
          <a:p>
            <a:pPr lvl="2"/>
            <a:r>
              <a:rPr lang="en-IN" i="1" dirty="0"/>
              <a:t>Mitigation</a:t>
            </a:r>
            <a:r>
              <a:rPr lang="en-IN" dirty="0"/>
              <a:t>: Implement proper authentication, rate limiting, and input validation for APIs.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14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94" y="254493"/>
            <a:ext cx="8596668" cy="61551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Best Practices for Writing Secure Code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93" y="1201800"/>
            <a:ext cx="8741874" cy="540318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IN" b="1" dirty="0" smtClean="0"/>
              <a:t>1. Follow </a:t>
            </a:r>
            <a:r>
              <a:rPr lang="en-IN" b="1" dirty="0"/>
              <a:t>Secure Coding Guidelines</a:t>
            </a:r>
            <a:r>
              <a:rPr lang="en-IN" dirty="0"/>
              <a:t>:</a:t>
            </a:r>
          </a:p>
          <a:p>
            <a:pPr lvl="1"/>
            <a:r>
              <a:rPr lang="en-IN" dirty="0" smtClean="0"/>
              <a:t>.Adhere </a:t>
            </a:r>
            <a:r>
              <a:rPr lang="en-IN" dirty="0"/>
              <a:t>to standards like OWASP Secure Coding Practices, CERT Secure Coding Standards, or language-specific guidelines.</a:t>
            </a:r>
          </a:p>
          <a:p>
            <a:pPr marL="0" lvl="0" indent="0">
              <a:buNone/>
            </a:pPr>
            <a:r>
              <a:rPr lang="en-IN" b="1" dirty="0" smtClean="0"/>
              <a:t>2. Use </a:t>
            </a:r>
            <a:r>
              <a:rPr lang="en-IN" b="1" dirty="0"/>
              <a:t>Security Libraries and Frameworks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Leverage well-tested libraries and frameworks for security functions (e.g., authentication, encryption).</a:t>
            </a:r>
          </a:p>
          <a:p>
            <a:pPr marL="0" lvl="0" indent="0">
              <a:buNone/>
            </a:pPr>
            <a:r>
              <a:rPr lang="en-IN" b="1" dirty="0" smtClean="0"/>
              <a:t>3. Conduct </a:t>
            </a:r>
            <a:r>
              <a:rPr lang="en-IN" b="1" dirty="0"/>
              <a:t>Security Testing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Perform regular security testing, including static analysis, dynamic analysis, and penetration testing.</a:t>
            </a:r>
          </a:p>
          <a:p>
            <a:pPr marL="0" lvl="0" indent="0">
              <a:buNone/>
            </a:pPr>
            <a:r>
              <a:rPr lang="en-IN" b="1" dirty="0" smtClean="0"/>
              <a:t>4. Educate </a:t>
            </a:r>
            <a:r>
              <a:rPr lang="en-IN" b="1" dirty="0"/>
              <a:t>Developers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Provide training on secure coding practices and common vulnerabilities.</a:t>
            </a:r>
          </a:p>
          <a:p>
            <a:pPr marL="0" lvl="0" indent="0">
              <a:buNone/>
            </a:pPr>
            <a:r>
              <a:rPr lang="en-IN" b="1" dirty="0" smtClean="0"/>
              <a:t>5. Implement </a:t>
            </a:r>
            <a:r>
              <a:rPr lang="en-IN" b="1" dirty="0"/>
              <a:t>Secure Development Lifecycle (SDL)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Integrate security into every phase of the software development lifecycle, from design to deployment.</a:t>
            </a:r>
          </a:p>
          <a:p>
            <a:pPr marL="0" lvl="0" indent="0">
              <a:buNone/>
            </a:pPr>
            <a:r>
              <a:rPr lang="en-IN" b="1" dirty="0" smtClean="0"/>
              <a:t>6. Monitor </a:t>
            </a:r>
            <a:r>
              <a:rPr lang="en-IN" b="1" dirty="0"/>
              <a:t>and Respond to Threats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Continuously monitor applications for suspicious activity and respond to incidents promptly.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0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00" y="1405987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Code </a:t>
            </a:r>
            <a:r>
              <a:rPr lang="en-US" sz="3600" dirty="0">
                <a:solidFill>
                  <a:schemeClr val="tx1"/>
                </a:solidFill>
              </a:rPr>
              <a:t>reviews and static code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8393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72" y="227860"/>
            <a:ext cx="8596668" cy="837460"/>
          </a:xfrm>
        </p:spPr>
        <p:txBody>
          <a:bodyPr/>
          <a:lstStyle/>
          <a:p>
            <a:r>
              <a:rPr lang="en-IN" dirty="0" smtClean="0"/>
              <a:t>Code </a:t>
            </a:r>
            <a:r>
              <a:rPr lang="en-IN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8" y="1065320"/>
            <a:ext cx="8617587" cy="54475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2800" dirty="0"/>
              <a:t>A code review is a process where developers examine each other's code changes to </a:t>
            </a:r>
            <a:r>
              <a:rPr lang="en-IN" sz="2800" b="1" dirty="0">
                <a:solidFill>
                  <a:srgbClr val="FF0000"/>
                </a:solidFill>
              </a:rPr>
              <a:t>improve code quality, identify potential errors, and ensure adherence to coding standards,</a:t>
            </a:r>
            <a:r>
              <a:rPr lang="en-IN" sz="2800" dirty="0"/>
              <a:t> ultimately leading to more reliable and maintainable software. </a:t>
            </a:r>
            <a:endParaRPr lang="en-IN" sz="2800" dirty="0" smtClean="0"/>
          </a:p>
          <a:p>
            <a:pPr marL="0" indent="0">
              <a:buNone/>
            </a:pPr>
            <a:r>
              <a:rPr lang="en-IN" b="1" i="1" dirty="0"/>
              <a:t>Benefits of Code Reviews for Security</a:t>
            </a:r>
          </a:p>
          <a:p>
            <a:pPr marL="0" lvl="0" indent="0">
              <a:buNone/>
            </a:pPr>
            <a:r>
              <a:rPr lang="en-IN" b="1" dirty="0" smtClean="0"/>
              <a:t>1. Early </a:t>
            </a:r>
            <a:r>
              <a:rPr lang="en-IN" b="1" dirty="0"/>
              <a:t>Detection of Vulnerabilities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Security issues can be identified and fixed before the code is deployed, reducing the risk of exploitation.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 smtClean="0"/>
              <a:t>2. Knowledge </a:t>
            </a:r>
            <a:r>
              <a:rPr lang="en-IN" b="1" dirty="0"/>
              <a:t>Sharing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Developers learn from each other, improving the team's overall understanding of secure coding practices.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 smtClean="0"/>
              <a:t>3. Improved </a:t>
            </a:r>
            <a:r>
              <a:rPr lang="en-IN" b="1" dirty="0"/>
              <a:t>Code Quality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Reviews help ensure the code is clean, maintainable, and follows best practices.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 smtClean="0"/>
              <a:t>4. Compliance </a:t>
            </a:r>
            <a:r>
              <a:rPr lang="en-IN" b="1" dirty="0"/>
              <a:t>with Standards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Ensures the code adheres to organizational or industry security standards (e.g., OWASP, CERT).</a:t>
            </a:r>
            <a:endParaRPr lang="en-IN" sz="20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913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Types of Code Reviews</a:t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642"/>
            <a:ext cx="8732996" cy="4968179"/>
          </a:xfrm>
        </p:spPr>
        <p:txBody>
          <a:bodyPr/>
          <a:lstStyle/>
          <a:p>
            <a:pPr marL="0" lvl="0" indent="0">
              <a:buNone/>
            </a:pPr>
            <a:r>
              <a:rPr lang="en-IN" sz="2400" b="1" dirty="0" smtClean="0"/>
              <a:t>1. Formal </a:t>
            </a:r>
            <a:r>
              <a:rPr lang="en-IN" sz="2400" b="1" dirty="0"/>
              <a:t>Reviews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Structured and scheduled reviews with a defined process and checklist.</a:t>
            </a:r>
          </a:p>
          <a:p>
            <a:pPr marL="0" lvl="0" indent="0">
              <a:buNone/>
            </a:pPr>
            <a:r>
              <a:rPr lang="en-IN" sz="2400" b="1" dirty="0" smtClean="0"/>
              <a:t>2. Informal </a:t>
            </a:r>
            <a:r>
              <a:rPr lang="en-IN" sz="2400" b="1" dirty="0"/>
              <a:t>Reviews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Ad-hoc reviews, such as pair programming or quick peer reviews.</a:t>
            </a:r>
          </a:p>
          <a:p>
            <a:pPr marL="0" lvl="0" indent="0">
              <a:buNone/>
            </a:pPr>
            <a:r>
              <a:rPr lang="en-IN" sz="2400" b="1" dirty="0" smtClean="0"/>
              <a:t>3. Tool-Assisted </a:t>
            </a:r>
            <a:r>
              <a:rPr lang="en-IN" sz="2400" b="1" dirty="0"/>
              <a:t>Reviews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Use tools to automate parts of the review process, such as identifying syntax errors or style violations.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6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3" y="2837895"/>
            <a:ext cx="8596668" cy="1320800"/>
          </a:xfrm>
        </p:spPr>
        <p:txBody>
          <a:bodyPr/>
          <a:lstStyle/>
          <a:p>
            <a:pPr algn="ctr"/>
            <a:r>
              <a:rPr lang="en-IN" b="1" dirty="0"/>
              <a:t>Static Code Analysis</a:t>
            </a:r>
          </a:p>
        </p:txBody>
      </p:sp>
    </p:spTree>
    <p:extLst>
      <p:ext uri="{BB962C8B-B14F-4D97-AF65-F5344CB8AC3E}">
        <p14:creationId xmlns:p14="http://schemas.microsoft.com/office/powerpoint/2010/main" val="87706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04" y="147961"/>
            <a:ext cx="8596668" cy="677662"/>
          </a:xfrm>
        </p:spPr>
        <p:txBody>
          <a:bodyPr>
            <a:normAutofit fontScale="90000"/>
          </a:bodyPr>
          <a:lstStyle/>
          <a:p>
            <a:r>
              <a:rPr lang="en-IN" dirty="0"/>
              <a:t>Static Code Analysis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04" y="970981"/>
            <a:ext cx="8990448" cy="5598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Static code analysis is the process of </a:t>
            </a:r>
            <a:r>
              <a:rPr lang="en-IN" dirty="0" err="1"/>
              <a:t>analyzing</a:t>
            </a:r>
            <a:r>
              <a:rPr lang="en-IN" dirty="0"/>
              <a:t> source code without executing it to </a:t>
            </a:r>
            <a:r>
              <a:rPr lang="en-IN" b="1" dirty="0">
                <a:solidFill>
                  <a:srgbClr val="FF0000"/>
                </a:solidFill>
              </a:rPr>
              <a:t>identify potential issues such as bugs, vulnerabilities, and deviations from coding standards</a:t>
            </a:r>
            <a:r>
              <a:rPr lang="en-IN" dirty="0"/>
              <a:t>. It is typically performed using automated tools that scan the codebase for patterns indicative of problems.</a:t>
            </a:r>
          </a:p>
          <a:p>
            <a:pPr marL="0" indent="0">
              <a:buNone/>
            </a:pPr>
            <a:r>
              <a:rPr lang="en-IN" sz="3200" b="1" i="1" dirty="0"/>
              <a:t>Purpose of Static Code Analysis</a:t>
            </a:r>
          </a:p>
          <a:p>
            <a:pPr marL="0" lvl="0" indent="0">
              <a:buNone/>
            </a:pPr>
            <a:r>
              <a:rPr lang="en-IN" b="1" dirty="0" smtClean="0"/>
              <a:t>1. Detect </a:t>
            </a:r>
            <a:r>
              <a:rPr lang="en-IN" b="1" dirty="0"/>
              <a:t>Bugs and Vulnerabilities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Identify issues like null pointer dereferences, buffer overflows, and SQL injection vulnerabilities.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 smtClean="0"/>
              <a:t>2. Enforce </a:t>
            </a:r>
            <a:r>
              <a:rPr lang="en-IN" b="1" dirty="0"/>
              <a:t>Coding Standards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Ensure the code adheres to style guidelines and best practices.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 smtClean="0"/>
              <a:t>3. Improve </a:t>
            </a:r>
            <a:r>
              <a:rPr lang="en-IN" b="1" dirty="0"/>
              <a:t>Code Maintainability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Highlight complex or poorly structured code that may be difficult to maintain.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 smtClean="0"/>
              <a:t>4. Provide </a:t>
            </a:r>
            <a:r>
              <a:rPr lang="en-IN" b="1" dirty="0"/>
              <a:t>Early Feedback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Detect issues during development, reducing the cost and effort of fixing them later.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81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59" y="298881"/>
            <a:ext cx="8596668" cy="65102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Types of Static Code Analysis</a:t>
            </a:r>
            <a:r>
              <a:rPr lang="en-IN" b="1" i="1" dirty="0"/>
              <a:t/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13" y="1272822"/>
            <a:ext cx="8804017" cy="51102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b="1" dirty="0" smtClean="0"/>
              <a:t>1. Syntax </a:t>
            </a:r>
            <a:r>
              <a:rPr lang="en-IN" b="1" dirty="0"/>
              <a:t>Checking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Ensures the code follows the language's syntax rules.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 smtClean="0"/>
              <a:t>2. Style </a:t>
            </a:r>
            <a:r>
              <a:rPr lang="en-IN" b="1" dirty="0"/>
              <a:t>Checking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Enforces coding style guidelines (e.g., indentation, naming conventions).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/>
              <a:t>3</a:t>
            </a:r>
            <a:r>
              <a:rPr lang="en-IN" b="1" dirty="0" smtClean="0"/>
              <a:t>. Bug </a:t>
            </a:r>
            <a:r>
              <a:rPr lang="en-IN" b="1" dirty="0"/>
              <a:t>Detection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Identifies common programming errors (e.g., uninitialized variables, dead code).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 smtClean="0"/>
              <a:t>4. Security </a:t>
            </a:r>
            <a:r>
              <a:rPr lang="en-IN" b="1" dirty="0"/>
              <a:t>Analysis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Detects vulnerabilities such as injection flaws, insecure API usage, and hardcoded credentials.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 smtClean="0"/>
              <a:t>5. Performance </a:t>
            </a:r>
            <a:r>
              <a:rPr lang="en-IN" b="1" dirty="0"/>
              <a:t>Analysis</a:t>
            </a:r>
            <a:r>
              <a:rPr lang="en-IN" dirty="0"/>
              <a:t>:</a:t>
            </a:r>
            <a:endParaRPr lang="en-IN" sz="2400" dirty="0"/>
          </a:p>
          <a:p>
            <a:pPr lvl="1"/>
            <a:r>
              <a:rPr lang="en-IN" dirty="0"/>
              <a:t>Highlights code that may cause performance issues (e.g., inefficient loops, memory leaks).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025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Limitations of Static Code Analysis</a:t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5785"/>
            <a:ext cx="8839528" cy="4790626"/>
          </a:xfrm>
        </p:spPr>
        <p:txBody>
          <a:bodyPr/>
          <a:lstStyle/>
          <a:p>
            <a:pPr marL="444500" lvl="0" indent="-444500" algn="just">
              <a:buNone/>
            </a:pPr>
            <a:r>
              <a:rPr lang="en-IN" sz="2800" b="1" dirty="0" smtClean="0"/>
              <a:t>1. False </a:t>
            </a:r>
            <a:r>
              <a:rPr lang="en-IN" sz="2800" b="1" dirty="0"/>
              <a:t>Positives</a:t>
            </a:r>
            <a:r>
              <a:rPr lang="en-IN" sz="2800" dirty="0"/>
              <a:t>: Tools may flag issues that are not actual vulnerabilities, requiring manual verification</a:t>
            </a:r>
            <a:r>
              <a:rPr lang="en-IN" sz="2800" dirty="0" smtClean="0"/>
              <a:t>.</a:t>
            </a:r>
          </a:p>
          <a:p>
            <a:pPr marL="444500" lvl="0" indent="-444500" algn="just">
              <a:buNone/>
            </a:pPr>
            <a:r>
              <a:rPr lang="en-IN" sz="2800" dirty="0" smtClean="0"/>
              <a:t>2. </a:t>
            </a:r>
            <a:r>
              <a:rPr lang="en-IN" sz="2800" b="1" dirty="0" smtClean="0"/>
              <a:t> False </a:t>
            </a:r>
            <a:r>
              <a:rPr lang="en-IN" sz="2800" b="1" dirty="0"/>
              <a:t>Negatives</a:t>
            </a:r>
            <a:r>
              <a:rPr lang="en-IN" sz="2800" dirty="0"/>
              <a:t>: Some vulnerabilities may not be detected, especially if they involve complex logic or runtime </a:t>
            </a:r>
            <a:r>
              <a:rPr lang="en-IN" sz="2800" dirty="0" smtClean="0"/>
              <a:t>behaviour.</a:t>
            </a:r>
            <a:endParaRPr lang="en-IN" sz="2800" dirty="0"/>
          </a:p>
          <a:p>
            <a:pPr marL="444500" lvl="0" indent="-444500" algn="just">
              <a:buNone/>
            </a:pPr>
            <a:r>
              <a:rPr lang="en-IN" sz="2800" b="1" dirty="0" smtClean="0"/>
              <a:t>3. Limited </a:t>
            </a:r>
            <a:r>
              <a:rPr lang="en-IN" sz="2800" b="1" dirty="0"/>
              <a:t>Context</a:t>
            </a:r>
            <a:r>
              <a:rPr lang="en-IN" sz="2800" dirty="0"/>
              <a:t>: Static analysis cannot account for the dynamic </a:t>
            </a:r>
            <a:r>
              <a:rPr lang="en-IN" sz="2800" dirty="0" err="1"/>
              <a:t>behavior</a:t>
            </a:r>
            <a:r>
              <a:rPr lang="en-IN" sz="2800" dirty="0"/>
              <a:t> of the application.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049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17" y="227860"/>
            <a:ext cx="10828126" cy="819705"/>
          </a:xfrm>
        </p:spPr>
        <p:txBody>
          <a:bodyPr>
            <a:noAutofit/>
          </a:bodyPr>
          <a:lstStyle/>
          <a:p>
            <a:r>
              <a:rPr lang="en-IN" sz="2800" b="1" dirty="0"/>
              <a:t>Differences Between Code Reviews and Static Code Analysis</a:t>
            </a:r>
            <a:br>
              <a:rPr lang="en-IN" sz="2800" b="1" dirty="0"/>
            </a:br>
            <a:endParaRPr lang="en-IN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594538"/>
              </p:ext>
            </p:extLst>
          </p:nvPr>
        </p:nvGraphicFramePr>
        <p:xfrm>
          <a:off x="535821" y="1367160"/>
          <a:ext cx="9229617" cy="4790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Aspect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Code Reviews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Static Code Analysis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Approach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Manual, human-driven process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Automated, tool-driven process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Scope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Broader, including design and logic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Focused on code patterns and syntax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Execution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Requires human effort and collaboration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Runs automatically without human intervention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Strengths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Detects complex logic and design issues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Identifies syntax errors and common bugs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Limitations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Time-consuming and subjective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May produce false positives or negatives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97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Tools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Pull request tools (e.g., </a:t>
                      </a:r>
                      <a:r>
                        <a:rPr lang="en-IN" sz="1600" dirty="0" err="1">
                          <a:effectLst/>
                        </a:rPr>
                        <a:t>GitHub</a:t>
                      </a:r>
                      <a:r>
                        <a:rPr lang="en-IN" sz="1600" dirty="0">
                          <a:effectLst/>
                        </a:rPr>
                        <a:t>, </a:t>
                      </a:r>
                      <a:r>
                        <a:rPr lang="en-IN" sz="1600" dirty="0" err="1">
                          <a:effectLst/>
                        </a:rPr>
                        <a:t>GitLab</a:t>
                      </a:r>
                      <a:r>
                        <a:rPr lang="en-IN" sz="1600" dirty="0">
                          <a:effectLst/>
                        </a:rPr>
                        <a:t>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Static analysis tools (e.g., </a:t>
                      </a:r>
                      <a:r>
                        <a:rPr lang="en-IN" sz="1600" dirty="0" err="1">
                          <a:effectLst/>
                        </a:rPr>
                        <a:t>SonarQube</a:t>
                      </a:r>
                      <a:r>
                        <a:rPr lang="en-IN" sz="1600" dirty="0">
                          <a:effectLst/>
                        </a:rPr>
                        <a:t>, </a:t>
                      </a:r>
                      <a:r>
                        <a:rPr lang="en-IN" sz="1600" dirty="0" err="1">
                          <a:effectLst/>
                        </a:rPr>
                        <a:t>Checkmarx</a:t>
                      </a:r>
                      <a:r>
                        <a:rPr lang="en-IN" sz="1600" dirty="0">
                          <a:effectLst/>
                        </a:rPr>
                        <a:t>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8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550" y="602367"/>
            <a:ext cx="7766936" cy="622751"/>
          </a:xfrm>
        </p:spPr>
        <p:txBody>
          <a:bodyPr/>
          <a:lstStyle/>
          <a:p>
            <a:pPr algn="l"/>
            <a:r>
              <a:rPr lang="en-IN" sz="4000" dirty="0" smtClean="0"/>
              <a:t>OUTLINE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443" y="1396409"/>
            <a:ext cx="8764398" cy="503102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Why </a:t>
            </a:r>
            <a:r>
              <a:rPr lang="en-US" sz="2400" dirty="0" smtClean="0">
                <a:solidFill>
                  <a:schemeClr val="tx1"/>
                </a:solidFill>
              </a:rPr>
              <a:t>secure </a:t>
            </a:r>
            <a:r>
              <a:rPr lang="en-US" sz="2400" dirty="0" smtClean="0">
                <a:solidFill>
                  <a:schemeClr val="tx1"/>
                </a:solidFill>
              </a:rPr>
              <a:t>coding?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Areas </a:t>
            </a:r>
            <a:r>
              <a:rPr lang="en-US" sz="2400" dirty="0" smtClean="0">
                <a:solidFill>
                  <a:schemeClr val="tx1"/>
                </a:solidFill>
              </a:rPr>
              <a:t>of secure </a:t>
            </a:r>
            <a:r>
              <a:rPr lang="en-US" sz="2400" dirty="0" smtClean="0">
                <a:solidFill>
                  <a:schemeClr val="tx1"/>
                </a:solidFill>
              </a:rPr>
              <a:t>coding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Common </a:t>
            </a:r>
            <a:r>
              <a:rPr lang="en-US" sz="2000" dirty="0">
                <a:solidFill>
                  <a:schemeClr val="tx1"/>
                </a:solidFill>
              </a:rPr>
              <a:t>programming vulnerabilities,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Code </a:t>
            </a:r>
            <a:r>
              <a:rPr lang="en-US" sz="2000" dirty="0">
                <a:solidFill>
                  <a:schemeClr val="tx1"/>
                </a:solidFill>
              </a:rPr>
              <a:t>reviews and static code analysis for security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15391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93" y="103573"/>
            <a:ext cx="8596668" cy="961747"/>
          </a:xfrm>
        </p:spPr>
        <p:txBody>
          <a:bodyPr/>
          <a:lstStyle/>
          <a:p>
            <a:r>
              <a:rPr lang="en-IN" b="1" dirty="0"/>
              <a:t>Why Secure </a:t>
            </a:r>
            <a:r>
              <a:rPr lang="en-IN" b="1" dirty="0" smtClean="0"/>
              <a:t>Coding?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93" y="970981"/>
            <a:ext cx="9389944" cy="55185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000" dirty="0" smtClean="0"/>
              <a:t>Insecure code can be exploited by attackers </a:t>
            </a:r>
            <a:r>
              <a:rPr lang="en-IN" sz="2000" b="1" dirty="0" smtClean="0">
                <a:solidFill>
                  <a:srgbClr val="FF0000"/>
                </a:solidFill>
              </a:rPr>
              <a:t>to steal data, disrupt services, or take control of systems.</a:t>
            </a:r>
            <a:r>
              <a:rPr lang="en-IN" sz="2000" dirty="0" smtClean="0"/>
              <a:t> Adopting secure coding practices reduces the risk of vulnerabilities and helps ensure software integrity, confidentiality, and availability.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rgbClr val="002060"/>
                </a:solidFill>
              </a:rPr>
              <a:t>Objectives of Secure coding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</a:rPr>
              <a:t>Preventing Cyber Threats</a:t>
            </a:r>
          </a:p>
          <a:p>
            <a:pPr lvl="1"/>
            <a:r>
              <a:rPr lang="en-IN" sz="2400" dirty="0" smtClean="0"/>
              <a:t>Vulnerability Mitigation, Cybersecurity Incident Prevention &amp; data protection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</a:rPr>
              <a:t>Building Trust and Maintaining Reputation</a:t>
            </a:r>
          </a:p>
          <a:p>
            <a:pPr lvl="1"/>
            <a:r>
              <a:rPr lang="en-IN" sz="2400" dirty="0"/>
              <a:t>Customer </a:t>
            </a:r>
            <a:r>
              <a:rPr lang="en-IN" sz="2400" dirty="0" smtClean="0"/>
              <a:t>Confidence &amp; </a:t>
            </a:r>
            <a:r>
              <a:rPr lang="en-IN" sz="2400" dirty="0"/>
              <a:t>Reputation Enhancement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rgbClr val="C00000"/>
                </a:solidFill>
              </a:rPr>
              <a:t>Cost and Time Savings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Reduced Security </a:t>
            </a:r>
            <a:r>
              <a:rPr lang="en-IN" sz="2400" dirty="0" smtClean="0"/>
              <a:t>Incident Costs, </a:t>
            </a:r>
            <a:r>
              <a:rPr lang="en-IN" sz="2400" dirty="0"/>
              <a:t>Faster Development </a:t>
            </a:r>
            <a:r>
              <a:rPr lang="en-IN" sz="2400" dirty="0" smtClean="0"/>
              <a:t>Cycles &amp; </a:t>
            </a:r>
            <a:r>
              <a:rPr lang="en-IN" sz="2400" dirty="0"/>
              <a:t>Long-Term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59690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58" y="432046"/>
            <a:ext cx="8596668" cy="571131"/>
          </a:xfrm>
        </p:spPr>
        <p:txBody>
          <a:bodyPr>
            <a:normAutofit fontScale="90000"/>
          </a:bodyPr>
          <a:lstStyle/>
          <a:p>
            <a:r>
              <a:rPr lang="en-IN" dirty="0"/>
              <a:t>Key Areas of Secure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9" y="1393793"/>
            <a:ext cx="8848406" cy="4767309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 smtClean="0"/>
              <a:t>1. Authentication </a:t>
            </a:r>
            <a:r>
              <a:rPr lang="en-IN" sz="2000" b="1" dirty="0"/>
              <a:t>and Authorization:</a:t>
            </a:r>
            <a:endParaRPr lang="en-IN" sz="2000" dirty="0"/>
          </a:p>
          <a:p>
            <a:pPr lvl="1" fontAlgn="ctr"/>
            <a:r>
              <a:rPr lang="en-IN" sz="2000" dirty="0"/>
              <a:t>Securely verifying user identities and granting appropriate access levels is fundamental. </a:t>
            </a:r>
          </a:p>
          <a:p>
            <a:pPr marL="0" indent="0">
              <a:buNone/>
            </a:pPr>
            <a:r>
              <a:rPr lang="en-IN" sz="2000" b="1" dirty="0" smtClean="0"/>
              <a:t>2. Error </a:t>
            </a:r>
            <a:r>
              <a:rPr lang="en-IN" sz="2000" b="1" dirty="0"/>
              <a:t>Handling and Logging:</a:t>
            </a:r>
            <a:endParaRPr lang="en-IN" sz="2000" dirty="0"/>
          </a:p>
          <a:p>
            <a:pPr lvl="1" fontAlgn="ctr"/>
            <a:r>
              <a:rPr lang="en-IN" sz="2000" dirty="0"/>
              <a:t>Implementing robust error handling and logging practices helps identify and address issues before they become major security vulnerabilities. </a:t>
            </a:r>
            <a:endParaRPr lang="en-IN" sz="2000" dirty="0" smtClean="0"/>
          </a:p>
          <a:p>
            <a:pPr marL="0" indent="0" fontAlgn="ctr">
              <a:buNone/>
            </a:pPr>
            <a:r>
              <a:rPr lang="en-IN" sz="2000" b="1" dirty="0" smtClean="0"/>
              <a:t>3. Input </a:t>
            </a:r>
            <a:r>
              <a:rPr lang="en-IN" sz="2000" b="1" dirty="0"/>
              <a:t>Validation and Sanitization:</a:t>
            </a:r>
            <a:endParaRPr lang="en-IN" sz="2000" dirty="0"/>
          </a:p>
          <a:p>
            <a:pPr lvl="1"/>
            <a:r>
              <a:rPr lang="en-IN" sz="2000" dirty="0"/>
              <a:t>Validating user inputs and sanitizing data before processing prevents malicious inputs from compromising the application.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3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80" y="192349"/>
            <a:ext cx="8596668" cy="766439"/>
          </a:xfrm>
        </p:spPr>
        <p:txBody>
          <a:bodyPr/>
          <a:lstStyle/>
          <a:p>
            <a:r>
              <a:rPr lang="en-IN" dirty="0"/>
              <a:t>Key Areas of Secure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80" y="1376038"/>
            <a:ext cx="8990448" cy="5291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4.Data </a:t>
            </a:r>
            <a:r>
              <a:rPr lang="en-IN" sz="2000" b="1" dirty="0"/>
              <a:t>Encryption:</a:t>
            </a:r>
            <a:endParaRPr lang="en-IN" sz="2000" dirty="0"/>
          </a:p>
          <a:p>
            <a:pPr lvl="1" fontAlgn="ctr"/>
            <a:r>
              <a:rPr lang="en-IN" sz="2000" dirty="0"/>
              <a:t>Protecting sensitive data at rest and in transit through encryption ensures that even if the data is compromised, it remains unreadable. </a:t>
            </a:r>
          </a:p>
          <a:p>
            <a:pPr marL="0" indent="0">
              <a:buNone/>
            </a:pPr>
            <a:r>
              <a:rPr lang="en-IN" sz="2000" b="1" dirty="0" smtClean="0"/>
              <a:t>5. Password </a:t>
            </a:r>
            <a:r>
              <a:rPr lang="en-IN" sz="2000" b="1" dirty="0"/>
              <a:t>Management:</a:t>
            </a:r>
            <a:endParaRPr lang="en-IN" sz="2000" dirty="0"/>
          </a:p>
          <a:p>
            <a:pPr lvl="1" fontAlgn="ctr"/>
            <a:r>
              <a:rPr lang="en-IN" sz="2000" dirty="0"/>
              <a:t>Implementing strong password policies and secure storage practices minimizes the risk of credential compromise. </a:t>
            </a:r>
          </a:p>
          <a:p>
            <a:pPr marL="0" indent="0">
              <a:buNone/>
            </a:pPr>
            <a:r>
              <a:rPr lang="en-IN" sz="2000" b="1" dirty="0" smtClean="0"/>
              <a:t>6. Threat </a:t>
            </a:r>
            <a:r>
              <a:rPr lang="en-IN" sz="2000" b="1" dirty="0" err="1"/>
              <a:t>Modeling</a:t>
            </a:r>
            <a:r>
              <a:rPr lang="en-IN" sz="2000" b="1" dirty="0"/>
              <a:t>:</a:t>
            </a:r>
            <a:endParaRPr lang="en-IN" sz="2000" dirty="0"/>
          </a:p>
          <a:p>
            <a:pPr lvl="1"/>
            <a:r>
              <a:rPr lang="en-IN" sz="2000" dirty="0"/>
              <a:t>Identifying and assessing potential threats to the application and implementing appropriate security controls is crucial for proactively building a secure </a:t>
            </a:r>
            <a:r>
              <a:rPr lang="en-IN" sz="2000" dirty="0" smtClean="0"/>
              <a:t>application</a:t>
            </a:r>
          </a:p>
          <a:p>
            <a:pPr marL="0" indent="0">
              <a:buNone/>
            </a:pPr>
            <a:r>
              <a:rPr lang="en-IN" b="1" dirty="0"/>
              <a:t>7</a:t>
            </a:r>
            <a:r>
              <a:rPr lang="en-IN" sz="2000" b="1" dirty="0"/>
              <a:t>. Communication Security:</a:t>
            </a:r>
            <a:endParaRPr lang="en-IN" sz="2000" dirty="0"/>
          </a:p>
          <a:p>
            <a:pPr lvl="1" fontAlgn="ctr"/>
            <a:r>
              <a:rPr lang="en-IN" sz="2000" dirty="0"/>
              <a:t>Ensuring secure communication channels and data transmission protocols protect against eavesdropping and manipulation. </a:t>
            </a:r>
          </a:p>
          <a:p>
            <a:pPr lvl="1"/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458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46" y="325515"/>
            <a:ext cx="8596668" cy="704296"/>
          </a:xfrm>
        </p:spPr>
        <p:txBody>
          <a:bodyPr/>
          <a:lstStyle/>
          <a:p>
            <a:r>
              <a:rPr lang="en-IN" dirty="0"/>
              <a:t>Key Areas of Secure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145" y="1246188"/>
            <a:ext cx="9061471" cy="52700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 smtClean="0"/>
              <a:t>8. Security </a:t>
            </a:r>
            <a:r>
              <a:rPr lang="en-IN" sz="2000" b="1" dirty="0"/>
              <a:t>Testing:</a:t>
            </a:r>
            <a:endParaRPr lang="en-IN" sz="2000" dirty="0"/>
          </a:p>
          <a:p>
            <a:pPr lvl="1" fontAlgn="ctr"/>
            <a:r>
              <a:rPr lang="en-IN" sz="2000" dirty="0"/>
              <a:t>Regularly testing the application for security vulnerabilities helps ensure that the application remains robust and secure over time. </a:t>
            </a:r>
          </a:p>
          <a:p>
            <a:pPr marL="0" indent="0">
              <a:buNone/>
            </a:pPr>
            <a:r>
              <a:rPr lang="en-IN" sz="2000" b="1" dirty="0" smtClean="0"/>
              <a:t>9. Mitigating </a:t>
            </a:r>
            <a:r>
              <a:rPr lang="en-IN" sz="2000" b="1" dirty="0"/>
              <a:t>Code Vulnerabilities:</a:t>
            </a:r>
            <a:endParaRPr lang="en-IN" sz="2000" dirty="0"/>
          </a:p>
          <a:p>
            <a:pPr lvl="1"/>
            <a:r>
              <a:rPr lang="en-IN" sz="2000" dirty="0"/>
              <a:t>Proactively addressing potential vulnerabilities in the codebase minimizes the risk of exploitation. </a:t>
            </a:r>
            <a:endParaRPr lang="en-IN" sz="2000" dirty="0" smtClean="0"/>
          </a:p>
          <a:p>
            <a:pPr marL="88900" lvl="1" indent="-88900">
              <a:buNone/>
            </a:pPr>
            <a:r>
              <a:rPr lang="en-IN" sz="2000" b="1" dirty="0" smtClean="0"/>
              <a:t>10.Education </a:t>
            </a:r>
            <a:r>
              <a:rPr lang="en-IN" sz="2000" b="1" dirty="0"/>
              <a:t>and </a:t>
            </a:r>
            <a:r>
              <a:rPr lang="en-IN" sz="2000" b="1" dirty="0" smtClean="0"/>
              <a:t>Awareness</a:t>
            </a:r>
          </a:p>
          <a:p>
            <a:pPr lvl="1"/>
            <a:r>
              <a:rPr lang="en-IN" sz="2000" dirty="0"/>
              <a:t>Developers need to stay informed about the latest security threats and best </a:t>
            </a:r>
            <a:r>
              <a:rPr lang="en-IN" sz="2000" dirty="0" smtClean="0"/>
              <a:t>practices.</a:t>
            </a:r>
          </a:p>
          <a:p>
            <a:pPr marL="457200" lvl="1" indent="0">
              <a:buNone/>
            </a:pPr>
            <a:endParaRPr lang="en-IN" sz="2000" dirty="0" smtClean="0"/>
          </a:p>
          <a:p>
            <a:pPr marL="342900" lvl="1" indent="-342900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IN" sz="2200" b="1" dirty="0" smtClean="0">
                <a:solidFill>
                  <a:srgbClr val="C00000"/>
                </a:solidFill>
              </a:rPr>
              <a:t>Secure </a:t>
            </a:r>
            <a:r>
              <a:rPr lang="en-IN" sz="2200" b="1" dirty="0">
                <a:solidFill>
                  <a:srgbClr val="C00000"/>
                </a:solidFill>
              </a:rPr>
              <a:t>coding is a continuous process that requires vigilance, education, and collaboration across the development lifecycle. </a:t>
            </a:r>
            <a:endParaRPr lang="en-IN" sz="2200" b="1" dirty="0" smtClean="0">
              <a:solidFill>
                <a:srgbClr val="C00000"/>
              </a:solidFill>
            </a:endParaRPr>
          </a:p>
          <a:p>
            <a:pPr marL="342900" lvl="1" indent="-342900"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IN" sz="2200" b="1" dirty="0" smtClean="0">
                <a:solidFill>
                  <a:srgbClr val="C00000"/>
                </a:solidFill>
              </a:rPr>
              <a:t>By </a:t>
            </a:r>
            <a:r>
              <a:rPr lang="en-IN" sz="2200" b="1" dirty="0">
                <a:solidFill>
                  <a:srgbClr val="C00000"/>
                </a:solidFill>
              </a:rPr>
              <a:t>integrating these practices into the software development process, teams can significantly reduce the risk of vulnerabilities and build software that is secure by design</a:t>
            </a:r>
            <a:r>
              <a:rPr lang="en-IN" sz="2200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44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153" y="3015448"/>
            <a:ext cx="8596668" cy="1320800"/>
          </a:xfrm>
        </p:spPr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ommon </a:t>
            </a:r>
            <a:r>
              <a:rPr lang="en-IN" dirty="0"/>
              <a:t>programming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71744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333" y="218983"/>
            <a:ext cx="8596668" cy="757561"/>
          </a:xfrm>
        </p:spPr>
        <p:txBody>
          <a:bodyPr/>
          <a:lstStyle/>
          <a:p>
            <a:r>
              <a:rPr lang="en-IN" dirty="0"/>
              <a:t>Common programming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31"/>
            <a:ext cx="8466666" cy="50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Despite best efforts, developers often introduce vulnerabilities due to oversight or lack of awareness. Below are some of the most common vulnerabilities: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 smtClean="0"/>
              <a:t>1.Injection </a:t>
            </a:r>
            <a:r>
              <a:rPr lang="en-IN" b="1" dirty="0"/>
              <a:t>Attacks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b="1" dirty="0"/>
              <a:t>SQL Injection</a:t>
            </a:r>
            <a:r>
              <a:rPr lang="en-IN" dirty="0"/>
              <a:t>: Occurs when untrusted input is used in SQL queries without proper sanitization, allowing attackers to manipulate databases.</a:t>
            </a:r>
            <a:endParaRPr lang="en-IN" sz="1800" dirty="0"/>
          </a:p>
          <a:p>
            <a:pPr lvl="2"/>
            <a:r>
              <a:rPr lang="en-IN" i="1" dirty="0"/>
              <a:t>Mitigation</a:t>
            </a:r>
            <a:r>
              <a:rPr lang="en-IN" dirty="0"/>
              <a:t>: Use parameterized queries or prepared statements.</a:t>
            </a:r>
            <a:endParaRPr lang="en-IN" sz="1600" dirty="0"/>
          </a:p>
          <a:p>
            <a:pPr lvl="1"/>
            <a:r>
              <a:rPr lang="en-IN" b="1" dirty="0"/>
              <a:t>Cross-Site Scripting (XSS)</a:t>
            </a:r>
            <a:r>
              <a:rPr lang="en-IN" dirty="0"/>
              <a:t>: Occurs when malicious scripts are injected into web pages viewed by other users.</a:t>
            </a:r>
            <a:endParaRPr lang="en-IN" sz="1800" dirty="0"/>
          </a:p>
          <a:p>
            <a:pPr lvl="2"/>
            <a:r>
              <a:rPr lang="en-IN" i="1" dirty="0"/>
              <a:t>Mitigation</a:t>
            </a:r>
            <a:r>
              <a:rPr lang="en-IN" dirty="0"/>
              <a:t>: Sanitize user input and use frameworks that automatically escape output.</a:t>
            </a:r>
            <a:endParaRPr lang="en-IN" sz="1600" dirty="0"/>
          </a:p>
          <a:p>
            <a:pPr marL="0" lvl="0" indent="0">
              <a:buNone/>
            </a:pPr>
            <a:r>
              <a:rPr lang="en-IN" b="1" dirty="0" smtClean="0"/>
              <a:t>2. Broken </a:t>
            </a:r>
            <a:r>
              <a:rPr lang="en-IN" b="1" dirty="0"/>
              <a:t>Authentication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Weak password policies, session hijacking, or improper session management can lead to unauthorized access.</a:t>
            </a:r>
            <a:endParaRPr lang="en-IN" sz="1800" dirty="0"/>
          </a:p>
          <a:p>
            <a:pPr lvl="2"/>
            <a:r>
              <a:rPr lang="en-IN" i="1" dirty="0"/>
              <a:t>Mitigation</a:t>
            </a:r>
            <a:r>
              <a:rPr lang="en-IN" dirty="0"/>
              <a:t>: Use strong password policies, secure session management, and multi-factor authentication.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24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944" y="147961"/>
            <a:ext cx="8596668" cy="615518"/>
          </a:xfrm>
        </p:spPr>
        <p:txBody>
          <a:bodyPr>
            <a:normAutofit fontScale="90000"/>
          </a:bodyPr>
          <a:lstStyle/>
          <a:p>
            <a:r>
              <a:rPr lang="en-IN" dirty="0"/>
              <a:t>Common programming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886"/>
            <a:ext cx="8377889" cy="50392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b="1" dirty="0" smtClean="0"/>
              <a:t>3. Sensitive </a:t>
            </a:r>
            <a:r>
              <a:rPr lang="en-IN" b="1" dirty="0"/>
              <a:t>Data Exposure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Storing or transmitting sensitive data (e.g., passwords, credit card numbers) without encryption.</a:t>
            </a:r>
            <a:endParaRPr lang="en-IN" sz="1800" dirty="0"/>
          </a:p>
          <a:p>
            <a:pPr lvl="2"/>
            <a:r>
              <a:rPr lang="en-IN" i="1" dirty="0"/>
              <a:t>Mitigation</a:t>
            </a:r>
            <a:r>
              <a:rPr lang="en-IN" dirty="0"/>
              <a:t>: Encrypt sensitive data at rest and in transit.</a:t>
            </a:r>
            <a:endParaRPr lang="en-IN" sz="1600" dirty="0"/>
          </a:p>
          <a:p>
            <a:pPr marL="0" lvl="0" indent="0">
              <a:buNone/>
            </a:pPr>
            <a:r>
              <a:rPr lang="en-IN" b="1" dirty="0" smtClean="0"/>
              <a:t>4. Security </a:t>
            </a:r>
            <a:r>
              <a:rPr lang="en-IN" b="1" dirty="0"/>
              <a:t>Misconfiguration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Default configurations, unnecessary services, or unpatched software can expose systems to attacks.</a:t>
            </a:r>
            <a:endParaRPr lang="en-IN" sz="1800" dirty="0"/>
          </a:p>
          <a:p>
            <a:pPr lvl="2"/>
            <a:r>
              <a:rPr lang="en-IN" i="1" dirty="0"/>
              <a:t>Mitigation</a:t>
            </a:r>
            <a:r>
              <a:rPr lang="en-IN" dirty="0"/>
              <a:t>: Regularly review and harden configurations.</a:t>
            </a:r>
            <a:endParaRPr lang="en-IN" sz="1600" dirty="0"/>
          </a:p>
          <a:p>
            <a:pPr marL="0" lvl="0" indent="0">
              <a:buNone/>
            </a:pPr>
            <a:r>
              <a:rPr lang="en-IN" b="1" dirty="0" smtClean="0"/>
              <a:t>5. Cross-Site </a:t>
            </a:r>
            <a:r>
              <a:rPr lang="en-IN" b="1" dirty="0"/>
              <a:t>Request Forgery (CSRF)</a:t>
            </a:r>
            <a:r>
              <a:rPr lang="en-IN" dirty="0"/>
              <a:t>:</a:t>
            </a:r>
            <a:endParaRPr lang="en-IN" sz="2000" dirty="0"/>
          </a:p>
          <a:p>
            <a:pPr lvl="1"/>
            <a:r>
              <a:rPr lang="en-IN" dirty="0"/>
              <a:t>Attackers trick users into performing actions they did not intend, such as changing account settings.</a:t>
            </a:r>
            <a:endParaRPr lang="en-IN" sz="1800" dirty="0"/>
          </a:p>
          <a:p>
            <a:pPr lvl="2"/>
            <a:r>
              <a:rPr lang="en-IN" i="1" dirty="0"/>
              <a:t>Mitigation</a:t>
            </a:r>
            <a:r>
              <a:rPr lang="en-IN" dirty="0"/>
              <a:t>: Use anti-CSRF tokens and validate requests.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418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1132</Words>
  <Application>Microsoft Office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Secure Coding Practice</vt:lpstr>
      <vt:lpstr>OUTLINE</vt:lpstr>
      <vt:lpstr>Why Secure Coding?</vt:lpstr>
      <vt:lpstr>Key Areas of Secure Coding</vt:lpstr>
      <vt:lpstr>Key Areas of Secure Coding</vt:lpstr>
      <vt:lpstr>Key Areas of Secure Coding</vt:lpstr>
      <vt:lpstr>Common programming vulnerabilities</vt:lpstr>
      <vt:lpstr>Common programming vulnerabilities</vt:lpstr>
      <vt:lpstr>Common programming vulnerabilities</vt:lpstr>
      <vt:lpstr>Common programming vulnerabilities</vt:lpstr>
      <vt:lpstr>Best Practices for Writing Secure Code </vt:lpstr>
      <vt:lpstr>PowerPoint Presentation</vt:lpstr>
      <vt:lpstr>Code review</vt:lpstr>
      <vt:lpstr>Types of Code Reviews </vt:lpstr>
      <vt:lpstr>Static Code Analysis</vt:lpstr>
      <vt:lpstr>Static Code Analysis </vt:lpstr>
      <vt:lpstr>Types of Static Code Analysis </vt:lpstr>
      <vt:lpstr>Limitations of Static Code Analysis </vt:lpstr>
      <vt:lpstr>Differences Between Code Reviews and Static Code Analysis </vt:lpstr>
    </vt:vector>
  </TitlesOfParts>
  <Company>TeamOs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Saiful Islam</dc:creator>
  <cp:lastModifiedBy>MD. Mehedi Hasan</cp:lastModifiedBy>
  <cp:revision>38</cp:revision>
  <dcterms:created xsi:type="dcterms:W3CDTF">2025-03-12T02:16:04Z</dcterms:created>
  <dcterms:modified xsi:type="dcterms:W3CDTF">2025-03-21T13:25:22Z</dcterms:modified>
</cp:coreProperties>
</file>