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91" r:id="rId11"/>
    <p:sldId id="295" r:id="rId12"/>
    <p:sldId id="292" r:id="rId13"/>
    <p:sldId id="266" r:id="rId14"/>
    <p:sldId id="267" r:id="rId15"/>
    <p:sldId id="268" r:id="rId16"/>
    <p:sldId id="269" r:id="rId17"/>
    <p:sldId id="270" r:id="rId18"/>
    <p:sldId id="271" r:id="rId19"/>
    <p:sldId id="272" r:id="rId20"/>
    <p:sldId id="293" r:id="rId21"/>
    <p:sldId id="273" r:id="rId22"/>
    <p:sldId id="274" r:id="rId23"/>
    <p:sldId id="275" r:id="rId24"/>
    <p:sldId id="276" r:id="rId25"/>
    <p:sldId id="277" r:id="rId26"/>
    <p:sldId id="278" r:id="rId27"/>
    <p:sldId id="279" r:id="rId28"/>
    <p:sldId id="280" r:id="rId29"/>
    <p:sldId id="281" r:id="rId30"/>
    <p:sldId id="294" r:id="rId31"/>
    <p:sldId id="282" r:id="rId32"/>
    <p:sldId id="283" r:id="rId33"/>
    <p:sldId id="284" r:id="rId34"/>
    <p:sldId id="286" r:id="rId35"/>
    <p:sldId id="287" r:id="rId36"/>
    <p:sldId id="289" r:id="rId37"/>
    <p:sldId id="290" r:id="rId38"/>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4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8F41AD-96AD-42A2-B3A7-B99B9C06C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F46BE2A-EC3A-4E55-9186-687982ADB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C9EE82C-4156-40C7-B1A5-03A0AC101A1C}"/>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FCB554ED-EE64-4E8E-B182-F45DA3BF3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422380-62D3-4A4D-9EDD-E1DDEEA93E15}"/>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61077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838B84-3EC4-4390-9896-5737F6C3A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86E61FF-8A6A-4135-A17F-C31882635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412196-EAE8-42C9-96BD-678586F5F2F8}"/>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2AD995CD-1156-457F-8F24-34CB697C5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EBA199C-9225-4CE8-9E5C-BBDC18937763}"/>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92251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8847CAA-5933-40F5-B9D5-33941D345D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57D36B-D396-47AB-8BD1-A4FEC1751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8B79081-1C00-4A62-BE91-31241A9180BB}"/>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ECEA4941-EFB1-4CB7-B52B-0435B5716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06F5E2-9DAB-4BFE-8E86-A7825B4A91B3}"/>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89992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1B2D1E-FA17-4B15-9272-B9994ECB9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D171045-41DE-43A0-B7DA-8E1F0F3FB3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1710F1F-8918-4375-AB46-DCDD874D14D1}"/>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7A5BF355-07D8-4168-8EA7-5FE83CE63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7B9400-D1D8-477E-83FB-F6E92A191BDD}"/>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56097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37080-0A39-44D6-9629-C8CCEC90A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B93C708-31B2-4FBF-9DC9-689C9B50F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0A698A4-336A-4102-9800-57C3CDAB6F4E}"/>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257013B1-C35B-43E4-8343-6E426D52E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8F337F8-58ED-4851-888B-52CE580497A4}"/>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213914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CA7DEF-150D-46AF-A0AC-D6259ADF1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714BE13-5E67-476C-9187-C61537503E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0F6D17F-439F-44C0-B867-4B49595E2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A29E4868-66F1-4286-8B6E-75A6808D1D8E}"/>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6" name="Footer Placeholder 5">
            <a:extLst>
              <a:ext uri="{FF2B5EF4-FFF2-40B4-BE49-F238E27FC236}">
                <a16:creationId xmlns="" xmlns:a16="http://schemas.microsoft.com/office/drawing/2014/main" id="{2705E2CA-A89D-4FD7-926D-5C10D95D4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A2AD3EB-29CF-4E94-9CAD-F62FA452BA50}"/>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83038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5050C3-DB31-4861-B48D-A775BA7F9A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B52DAD27-8D97-4A7C-BC15-175D98E2F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922DF84-BB31-4C0A-B79C-C1EB72DFD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15F385A-678C-472F-B353-405BFA1DDC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49B7BAE6-D359-4B85-8317-C3F632BE74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E0CA2144-926B-4D9B-81DC-7D705C30B09D}"/>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8" name="Footer Placeholder 7">
            <a:extLst>
              <a:ext uri="{FF2B5EF4-FFF2-40B4-BE49-F238E27FC236}">
                <a16:creationId xmlns="" xmlns:a16="http://schemas.microsoft.com/office/drawing/2014/main" id="{F3CB5025-A9F3-4160-ACAF-A0027D681D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CB847D5-40BE-43B9-9AEC-AA686D2015A7}"/>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59104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76C38B-BD48-4E94-9CB5-4357241DB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EA972590-3A3D-45B6-B936-57531729C62E}"/>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4" name="Footer Placeholder 3">
            <a:extLst>
              <a:ext uri="{FF2B5EF4-FFF2-40B4-BE49-F238E27FC236}">
                <a16:creationId xmlns="" xmlns:a16="http://schemas.microsoft.com/office/drawing/2014/main" id="{2AEB691B-7D68-4816-9F31-2C633FFFB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B2FA039-4B4D-4D23-99DB-DEC0C72A7D37}"/>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3394960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9AFD1E2-017D-4C3B-9509-CD5A2BF04C40}"/>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3" name="Footer Placeholder 2">
            <a:extLst>
              <a:ext uri="{FF2B5EF4-FFF2-40B4-BE49-F238E27FC236}">
                <a16:creationId xmlns="" xmlns:a16="http://schemas.microsoft.com/office/drawing/2014/main" id="{D5A66E62-75C5-4FF8-96F0-E4F6F8569A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01F9968D-113D-4C48-8F5D-3439EB40E04F}"/>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7567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D8C6D6-C286-4974-ADF7-B37F76681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A84EAD6-0741-4C7E-954E-18ECC67F5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4B49D5B-D1F4-4F38-BE98-A63E575C2F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11D99A7-0C00-43C3-A158-8A5311EBFC8D}"/>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6" name="Footer Placeholder 5">
            <a:extLst>
              <a:ext uri="{FF2B5EF4-FFF2-40B4-BE49-F238E27FC236}">
                <a16:creationId xmlns="" xmlns:a16="http://schemas.microsoft.com/office/drawing/2014/main" id="{3D3C0DC8-1F4B-4547-8E56-0F60AEAFF0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505592F-C932-4B7F-A2D4-34DBBC18463E}"/>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141816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CA2760-BA97-4082-A02E-357D7350F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A0A06D6-963C-48B0-B8BA-DCDEABCD3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63ACC1B-6F7B-4D92-9214-A8AB488AE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D284EA1-035D-4031-99B8-24009B67F5C2}"/>
              </a:ext>
            </a:extLst>
          </p:cNvPr>
          <p:cNvSpPr>
            <a:spLocks noGrp="1"/>
          </p:cNvSpPr>
          <p:nvPr>
            <p:ph type="dt" sz="half" idx="10"/>
          </p:nvPr>
        </p:nvSpPr>
        <p:spPr/>
        <p:txBody>
          <a:bodyPr/>
          <a:lstStyle/>
          <a:p>
            <a:fld id="{1DC66518-A0F0-43A3-8F78-FFD38F4A7F05}" type="datetimeFigureOut">
              <a:rPr lang="en-US" smtClean="0"/>
              <a:t>3/21/2025</a:t>
            </a:fld>
            <a:endParaRPr lang="en-US"/>
          </a:p>
        </p:txBody>
      </p:sp>
      <p:sp>
        <p:nvSpPr>
          <p:cNvPr id="6" name="Footer Placeholder 5">
            <a:extLst>
              <a:ext uri="{FF2B5EF4-FFF2-40B4-BE49-F238E27FC236}">
                <a16:creationId xmlns="" xmlns:a16="http://schemas.microsoft.com/office/drawing/2014/main" id="{28503196-1D04-4644-8280-5EEB7800C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01DBB7B-67C8-4702-9E58-E51ABB13C4E7}"/>
              </a:ext>
            </a:extLst>
          </p:cNvPr>
          <p:cNvSpPr>
            <a:spLocks noGrp="1"/>
          </p:cNvSpPr>
          <p:nvPr>
            <p:ph type="sldNum" sz="quarter" idx="12"/>
          </p:nvPr>
        </p:nvSpPr>
        <p:spPr/>
        <p:txBody>
          <a:bodyPr/>
          <a:lstStyle/>
          <a:p>
            <a:fld id="{876A7D1B-5756-41A3-AF37-D8B69C68D165}" type="slidenum">
              <a:rPr lang="en-US" smtClean="0"/>
              <a:t>‹#›</a:t>
            </a:fld>
            <a:endParaRPr lang="en-US"/>
          </a:p>
        </p:txBody>
      </p:sp>
    </p:spTree>
    <p:extLst>
      <p:ext uri="{BB962C8B-B14F-4D97-AF65-F5344CB8AC3E}">
        <p14:creationId xmlns:p14="http://schemas.microsoft.com/office/powerpoint/2010/main" val="3365859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88EF1DF-DFB7-420F-BDE9-5D44C7832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257B600-8FF1-47D5-B503-EA07F727C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C170253-79DA-4AC5-A266-C04A6829C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66518-A0F0-43A3-8F78-FFD38F4A7F05}" type="datetimeFigureOut">
              <a:rPr lang="en-US" smtClean="0"/>
              <a:t>3/21/2025</a:t>
            </a:fld>
            <a:endParaRPr lang="en-US"/>
          </a:p>
        </p:txBody>
      </p:sp>
      <p:sp>
        <p:nvSpPr>
          <p:cNvPr id="5" name="Footer Placeholder 4">
            <a:extLst>
              <a:ext uri="{FF2B5EF4-FFF2-40B4-BE49-F238E27FC236}">
                <a16:creationId xmlns="" xmlns:a16="http://schemas.microsoft.com/office/drawing/2014/main" id="{C19ECC2D-1B12-495C-9EC7-44DEBA0CD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080B713-33F4-4F32-8CA5-3597F8668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A7D1B-5756-41A3-AF37-D8B69C68D165}" type="slidenum">
              <a:rPr lang="en-US" smtClean="0"/>
              <a:t>‹#›</a:t>
            </a:fld>
            <a:endParaRPr lang="en-US"/>
          </a:p>
        </p:txBody>
      </p:sp>
    </p:spTree>
    <p:extLst>
      <p:ext uri="{BB962C8B-B14F-4D97-AF65-F5344CB8AC3E}">
        <p14:creationId xmlns:p14="http://schemas.microsoft.com/office/powerpoint/2010/main" val="105324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84DBC1-ACBA-455F-83E1-2E78F626C493}"/>
              </a:ext>
            </a:extLst>
          </p:cNvPr>
          <p:cNvSpPr>
            <a:spLocks noGrp="1"/>
          </p:cNvSpPr>
          <p:nvPr>
            <p:ph type="ctrTitle"/>
          </p:nvPr>
        </p:nvSpPr>
        <p:spPr>
          <a:xfrm>
            <a:off x="893686" y="367761"/>
            <a:ext cx="9144000" cy="801328"/>
          </a:xfrm>
        </p:spPr>
        <p:txBody>
          <a:bodyPr>
            <a:normAutofit fontScale="90000"/>
          </a:bodyPr>
          <a:lstStyle/>
          <a:p>
            <a:pPr algn="l"/>
            <a:r>
              <a:rPr lang="en-US" b="1" dirty="0" smtClean="0"/>
              <a:t>Data Security: Lecture outline</a:t>
            </a:r>
            <a:endParaRPr lang="en-US" b="1" dirty="0"/>
          </a:p>
        </p:txBody>
      </p:sp>
      <p:sp>
        <p:nvSpPr>
          <p:cNvPr id="3" name="Subtitle 2">
            <a:extLst>
              <a:ext uri="{FF2B5EF4-FFF2-40B4-BE49-F238E27FC236}">
                <a16:creationId xmlns="" xmlns:a16="http://schemas.microsoft.com/office/drawing/2014/main" id="{8704588D-86CF-405F-9DEC-0F4894CBC09F}"/>
              </a:ext>
            </a:extLst>
          </p:cNvPr>
          <p:cNvSpPr>
            <a:spLocks noGrp="1"/>
          </p:cNvSpPr>
          <p:nvPr>
            <p:ph type="subTitle" idx="1"/>
          </p:nvPr>
        </p:nvSpPr>
        <p:spPr>
          <a:xfrm>
            <a:off x="893686" y="1364061"/>
            <a:ext cx="9144000" cy="5045617"/>
          </a:xfrm>
        </p:spPr>
        <p:txBody>
          <a:bodyPr>
            <a:normAutofit fontScale="92500"/>
          </a:bodyPr>
          <a:lstStyle/>
          <a:p>
            <a:pPr marL="342900" indent="-342900" algn="l">
              <a:buFont typeface="Arial" panose="020B0604020202020204" pitchFamily="34" charset="0"/>
              <a:buChar char="•"/>
            </a:pPr>
            <a:r>
              <a:rPr lang="en-US" dirty="0" smtClean="0"/>
              <a:t>What is data security? Why data security is important?</a:t>
            </a:r>
          </a:p>
          <a:p>
            <a:pPr marL="342900" indent="-342900" algn="l">
              <a:buFont typeface="Arial" panose="020B0604020202020204" pitchFamily="34" charset="0"/>
              <a:buChar char="•"/>
            </a:pPr>
            <a:r>
              <a:rPr lang="en-US" dirty="0" smtClean="0"/>
              <a:t>Benefits of data security and types of data </a:t>
            </a:r>
            <a:r>
              <a:rPr lang="en-US" dirty="0" smtClean="0"/>
              <a:t>security.</a:t>
            </a:r>
          </a:p>
          <a:p>
            <a:pPr marL="342900" indent="-342900" algn="l">
              <a:buFont typeface="Arial" panose="020B0604020202020204" pitchFamily="34" charset="0"/>
              <a:buChar char="•"/>
            </a:pPr>
            <a:r>
              <a:rPr lang="en-US" dirty="0" smtClean="0"/>
              <a:t>Phases of data security lifecycle</a:t>
            </a:r>
            <a:endParaRPr lang="en-US" dirty="0" smtClean="0"/>
          </a:p>
          <a:p>
            <a:pPr marL="342900" indent="-342900" algn="l">
              <a:buFont typeface="Arial" panose="020B0604020202020204" pitchFamily="34" charset="0"/>
              <a:buChar char="•"/>
            </a:pPr>
            <a:r>
              <a:rPr lang="en-US" dirty="0" smtClean="0"/>
              <a:t>Data security regulations like GDPR, HIPPA, CCPA, PCI DSS and ISO 27001</a:t>
            </a:r>
          </a:p>
          <a:p>
            <a:pPr marL="342900" indent="-342900" algn="l">
              <a:buFont typeface="Arial" panose="020B0604020202020204" pitchFamily="34" charset="0"/>
              <a:buChar char="•"/>
            </a:pPr>
            <a:r>
              <a:rPr lang="en-US" dirty="0" smtClean="0"/>
              <a:t>What are data encryption and hashing? Types of encryption</a:t>
            </a:r>
          </a:p>
          <a:p>
            <a:pPr marL="342900" indent="-342900" algn="l">
              <a:buFont typeface="Arial" panose="020B0604020202020204" pitchFamily="34" charset="0"/>
              <a:buChar char="•"/>
            </a:pPr>
            <a:r>
              <a:rPr lang="en-US" dirty="0" smtClean="0"/>
              <a:t>Hashing properties</a:t>
            </a:r>
          </a:p>
          <a:p>
            <a:pPr marL="342900" indent="-342900" algn="l">
              <a:buFont typeface="Arial" panose="020B0604020202020204" pitchFamily="34" charset="0"/>
              <a:buChar char="•"/>
            </a:pPr>
            <a:r>
              <a:rPr lang="en-US" dirty="0" smtClean="0"/>
              <a:t>Differences between encryption and hashing</a:t>
            </a:r>
          </a:p>
          <a:p>
            <a:pPr marL="342900" indent="-342900" algn="l">
              <a:buFont typeface="Arial" panose="020B0604020202020204" pitchFamily="34" charset="0"/>
              <a:buChar char="•"/>
            </a:pPr>
            <a:r>
              <a:rPr lang="en-US" dirty="0" smtClean="0"/>
              <a:t>Database security considerations</a:t>
            </a:r>
          </a:p>
          <a:p>
            <a:pPr marL="896938" indent="-896938" algn="l"/>
            <a:r>
              <a:rPr lang="en-US" dirty="0" smtClean="0"/>
              <a:t>	</a:t>
            </a:r>
            <a:r>
              <a:rPr lang="en-US" i="1" dirty="0" smtClean="0"/>
              <a:t>1. Access control and authentication, 2. Data encryption, 3. Security, 4. Software and system security</a:t>
            </a:r>
          </a:p>
          <a:p>
            <a:pPr marL="342900" indent="-342900" algn="l">
              <a:buFont typeface="Arial" panose="020B0604020202020204" pitchFamily="34" charset="0"/>
              <a:buChar char="•"/>
            </a:pPr>
            <a:r>
              <a:rPr lang="en-US" dirty="0" smtClean="0"/>
              <a:t>Best practices for database security</a:t>
            </a:r>
          </a:p>
          <a:p>
            <a:pPr marL="342900" indent="-342900" algn="l">
              <a:buFont typeface="Arial" panose="020B0604020202020204" pitchFamily="34" charset="0"/>
              <a:buChar char="•"/>
            </a:pPr>
            <a:r>
              <a:rPr lang="en-US" dirty="0" smtClean="0"/>
              <a:t>Conclusion</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89965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6D8DA-F162-42A6-B3D3-E35FA9272551}"/>
              </a:ext>
            </a:extLst>
          </p:cNvPr>
          <p:cNvSpPr>
            <a:spLocks noGrp="1"/>
          </p:cNvSpPr>
          <p:nvPr>
            <p:ph type="title"/>
          </p:nvPr>
        </p:nvSpPr>
        <p:spPr>
          <a:xfrm>
            <a:off x="838200" y="365126"/>
            <a:ext cx="10515600" cy="644165"/>
          </a:xfrm>
        </p:spPr>
        <p:txBody>
          <a:bodyPr>
            <a:normAutofit/>
          </a:bodyPr>
          <a:lstStyle/>
          <a:p>
            <a:r>
              <a:rPr lang="en-IN" sz="3200" b="1" dirty="0">
                <a:solidFill>
                  <a:srgbClr val="404040"/>
                </a:solidFill>
                <a:effectLst/>
                <a:latin typeface="Segoe UI" panose="020B0502040204020203" pitchFamily="34" charset="0"/>
                <a:ea typeface="Calibri" panose="020F0502020204030204" pitchFamily="34" charset="0"/>
              </a:rPr>
              <a:t>Best Practices for Database Security</a:t>
            </a:r>
            <a:endParaRPr lang="en-US" sz="3200" dirty="0"/>
          </a:p>
        </p:txBody>
      </p:sp>
      <p:sp>
        <p:nvSpPr>
          <p:cNvPr id="3" name="Content Placeholder 2">
            <a:extLst>
              <a:ext uri="{FF2B5EF4-FFF2-40B4-BE49-F238E27FC236}">
                <a16:creationId xmlns="" xmlns:a16="http://schemas.microsoft.com/office/drawing/2014/main" id="{13DD99E2-DA22-4CEF-AB60-BD84029F2FA4}"/>
              </a:ext>
            </a:extLst>
          </p:cNvPr>
          <p:cNvSpPr>
            <a:spLocks noGrp="1"/>
          </p:cNvSpPr>
          <p:nvPr>
            <p:ph idx="1"/>
          </p:nvPr>
        </p:nvSpPr>
        <p:spPr>
          <a:xfrm>
            <a:off x="838200" y="1368424"/>
            <a:ext cx="10850592" cy="5124449"/>
          </a:xfrm>
        </p:spPr>
        <p:txBody>
          <a:bodyPr>
            <a:normAutofit/>
          </a:bodyPr>
          <a:lstStyle/>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Classify Data</a:t>
            </a:r>
            <a:r>
              <a:rPr lang="en-IN" sz="2400" dirty="0">
                <a:solidFill>
                  <a:srgbClr val="404040"/>
                </a:solidFill>
                <a:effectLst/>
                <a:latin typeface="Inter"/>
                <a:ea typeface="Times New Roman" panose="02020603050405020304" pitchFamily="18" charset="0"/>
              </a:rPr>
              <a:t>: Identify and prioritize sensitive data for protection</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1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Implement Strong Authentication</a:t>
            </a:r>
            <a:r>
              <a:rPr lang="en-IN" sz="2400" dirty="0">
                <a:solidFill>
                  <a:srgbClr val="404040"/>
                </a:solidFill>
                <a:effectLst/>
                <a:latin typeface="Inter"/>
                <a:ea typeface="Times New Roman" panose="02020603050405020304" pitchFamily="18" charset="0"/>
              </a:rPr>
              <a:t>: Use MFA and strong password policies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4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Encrypt Data</a:t>
            </a:r>
            <a:r>
              <a:rPr lang="en-IN" sz="2400" dirty="0">
                <a:solidFill>
                  <a:srgbClr val="404040"/>
                </a:solidFill>
                <a:effectLst/>
                <a:latin typeface="Inter"/>
                <a:ea typeface="Times New Roman" panose="02020603050405020304" pitchFamily="18" charset="0"/>
              </a:rPr>
              <a:t>: Protect data at rest, in transit, and in backups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4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Monitor and Audit</a:t>
            </a:r>
            <a:r>
              <a:rPr lang="en-IN" sz="2400" dirty="0">
                <a:solidFill>
                  <a:srgbClr val="404040"/>
                </a:solidFill>
                <a:effectLst/>
                <a:latin typeface="Inter"/>
                <a:ea typeface="Times New Roman" panose="02020603050405020304" pitchFamily="18" charset="0"/>
              </a:rPr>
              <a:t>: Continuously monitor database activity and maintain audit logs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2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Train Employees</a:t>
            </a:r>
            <a:r>
              <a:rPr lang="en-IN" sz="2400" dirty="0">
                <a:solidFill>
                  <a:srgbClr val="404040"/>
                </a:solidFill>
                <a:effectLst/>
                <a:latin typeface="Inter"/>
                <a:ea typeface="Times New Roman" panose="02020603050405020304" pitchFamily="18" charset="0"/>
              </a:rPr>
              <a:t>: Educate staff on database security best practices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2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Regularly Update Software</a:t>
            </a:r>
            <a:r>
              <a:rPr lang="en-IN" sz="2400" dirty="0">
                <a:solidFill>
                  <a:srgbClr val="404040"/>
                </a:solidFill>
                <a:effectLst/>
                <a:latin typeface="Inter"/>
                <a:ea typeface="Times New Roman" panose="02020603050405020304" pitchFamily="18" charset="0"/>
              </a:rPr>
              <a:t>: Apply patches and updates to address vulnerabilities.</a:t>
            </a:r>
            <a:endParaRPr lang="en-US" sz="2400" dirty="0">
              <a:effectLst/>
              <a:latin typeface="Inter"/>
              <a:ea typeface="Times New Roman" panose="02020603050405020304" pitchFamily="18" charset="0"/>
            </a:endParaRPr>
          </a:p>
          <a:p>
            <a:r>
              <a:rPr lang="en-IN" sz="2400" b="1" dirty="0">
                <a:solidFill>
                  <a:srgbClr val="404040"/>
                </a:solidFill>
                <a:effectLst/>
                <a:latin typeface="Inter"/>
                <a:ea typeface="Calibri" panose="020F0502020204030204" pitchFamily="34" charset="0"/>
              </a:rPr>
              <a:t>Test Security:</a:t>
            </a:r>
            <a:r>
              <a:rPr lang="en-IN" sz="2400" dirty="0">
                <a:solidFill>
                  <a:srgbClr val="404040"/>
                </a:solidFill>
                <a:effectLst/>
                <a:latin typeface="Inter"/>
                <a:ea typeface="Times New Roman" panose="02020603050405020304" pitchFamily="18" charset="0"/>
              </a:rPr>
              <a:t> Conduct regular penetration </a:t>
            </a:r>
            <a:r>
              <a:rPr lang="en-IN" sz="2400" dirty="0">
                <a:solidFill>
                  <a:srgbClr val="404040"/>
                </a:solidFill>
                <a:effectLst/>
                <a:latin typeface="Segoe UI" panose="020B0502040204020203" pitchFamily="34" charset="0"/>
                <a:ea typeface="Times New Roman" panose="02020603050405020304" pitchFamily="18" charset="0"/>
              </a:rPr>
              <a:t>testing and vulnerability assessments.</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678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913" y="374004"/>
            <a:ext cx="10515600" cy="1055302"/>
          </a:xfrm>
        </p:spPr>
        <p:txBody>
          <a:bodyPr>
            <a:normAutofit fontScale="90000"/>
          </a:bodyPr>
          <a:lstStyle/>
          <a:p>
            <a:r>
              <a:rPr lang="en-IN" b="1" dirty="0">
                <a:latin typeface="Inter"/>
              </a:rPr>
              <a:t>Phases in a Data Security Lifecycle</a:t>
            </a:r>
            <a:r>
              <a:rPr lang="en-IN" b="1" dirty="0"/>
              <a:t/>
            </a:r>
            <a:br>
              <a:rPr lang="en-IN" b="1" dirty="0"/>
            </a:br>
            <a:endParaRPr lang="en-IN" dirty="0"/>
          </a:p>
        </p:txBody>
      </p:sp>
      <p:sp>
        <p:nvSpPr>
          <p:cNvPr id="3" name="Content Placeholder 2"/>
          <p:cNvSpPr>
            <a:spLocks noGrp="1"/>
          </p:cNvSpPr>
          <p:nvPr>
            <p:ph idx="1"/>
          </p:nvPr>
        </p:nvSpPr>
        <p:spPr>
          <a:xfrm>
            <a:off x="820445" y="1429306"/>
            <a:ext cx="10515600" cy="4351338"/>
          </a:xfrm>
        </p:spPr>
        <p:txBody>
          <a:bodyPr/>
          <a:lstStyle/>
          <a:p>
            <a:pPr marL="0" indent="0">
              <a:buNone/>
            </a:pPr>
            <a:r>
              <a:rPr lang="en-IN" dirty="0">
                <a:latin typeface="Inter"/>
              </a:rPr>
              <a:t>The data security lifecycle is made up of seven unique stages:</a:t>
            </a:r>
          </a:p>
          <a:p>
            <a:pPr lvl="1"/>
            <a:r>
              <a:rPr lang="en-IN" sz="2800" dirty="0" smtClean="0">
                <a:latin typeface="Inter"/>
              </a:rPr>
              <a:t>Capture</a:t>
            </a:r>
          </a:p>
          <a:p>
            <a:pPr lvl="1"/>
            <a:r>
              <a:rPr lang="en-IN" sz="2800" dirty="0" smtClean="0">
                <a:latin typeface="Inter"/>
              </a:rPr>
              <a:t>Store</a:t>
            </a:r>
            <a:endParaRPr lang="en-IN" sz="2800" dirty="0">
              <a:latin typeface="Inter"/>
            </a:endParaRPr>
          </a:p>
          <a:p>
            <a:pPr lvl="1"/>
            <a:r>
              <a:rPr lang="en-IN" sz="2800" dirty="0" err="1" smtClean="0">
                <a:latin typeface="Inter"/>
              </a:rPr>
              <a:t>Analyze</a:t>
            </a:r>
            <a:endParaRPr lang="en-IN" sz="2800" dirty="0" smtClean="0">
              <a:latin typeface="Inter"/>
            </a:endParaRPr>
          </a:p>
          <a:p>
            <a:pPr lvl="1"/>
            <a:r>
              <a:rPr lang="en-IN" sz="2800" dirty="0" smtClean="0">
                <a:latin typeface="Inter"/>
              </a:rPr>
              <a:t>Use</a:t>
            </a:r>
            <a:endParaRPr lang="en-IN" sz="2800" dirty="0">
              <a:latin typeface="Inter"/>
            </a:endParaRPr>
          </a:p>
          <a:p>
            <a:pPr lvl="1"/>
            <a:r>
              <a:rPr lang="en-IN" sz="2800" dirty="0">
                <a:latin typeface="Inter"/>
              </a:rPr>
              <a:t>Publish</a:t>
            </a:r>
          </a:p>
          <a:p>
            <a:pPr lvl="1"/>
            <a:r>
              <a:rPr lang="en-IN" sz="2800" dirty="0">
                <a:latin typeface="Inter"/>
              </a:rPr>
              <a:t>Archive</a:t>
            </a:r>
          </a:p>
          <a:p>
            <a:pPr lvl="1"/>
            <a:r>
              <a:rPr lang="en-IN" sz="2800" dirty="0">
                <a:latin typeface="Inter"/>
              </a:rPr>
              <a:t>Purge</a:t>
            </a:r>
          </a:p>
          <a:p>
            <a:endParaRPr lang="en-IN" dirty="0"/>
          </a:p>
        </p:txBody>
      </p:sp>
      <p:pic>
        <p:nvPicPr>
          <p:cNvPr id="4" name="Picture 3"/>
          <p:cNvPicPr>
            <a:picLocks noChangeAspect="1"/>
          </p:cNvPicPr>
          <p:nvPr/>
        </p:nvPicPr>
        <p:blipFill>
          <a:blip r:embed="rId2"/>
          <a:stretch>
            <a:fillRect/>
          </a:stretch>
        </p:blipFill>
        <p:spPr>
          <a:xfrm>
            <a:off x="3963272" y="2339608"/>
            <a:ext cx="6058746" cy="3705742"/>
          </a:xfrm>
          <a:prstGeom prst="rect">
            <a:avLst/>
          </a:prstGeom>
        </p:spPr>
      </p:pic>
    </p:spTree>
    <p:extLst>
      <p:ext uri="{BB962C8B-B14F-4D97-AF65-F5344CB8AC3E}">
        <p14:creationId xmlns:p14="http://schemas.microsoft.com/office/powerpoint/2010/main" val="237416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4400" b="1" dirty="0" smtClean="0">
              <a:solidFill>
                <a:srgbClr val="323E48"/>
              </a:solidFill>
              <a:latin typeface="Inter"/>
            </a:endParaRPr>
          </a:p>
          <a:p>
            <a:pPr marL="0" indent="0">
              <a:buNone/>
            </a:pPr>
            <a:endParaRPr lang="en-US" sz="4400" b="1" dirty="0">
              <a:solidFill>
                <a:srgbClr val="323E48"/>
              </a:solidFill>
              <a:latin typeface="Inter"/>
            </a:endParaRPr>
          </a:p>
          <a:p>
            <a:pPr marL="0" indent="0">
              <a:buNone/>
            </a:pPr>
            <a:r>
              <a:rPr lang="en-US" sz="4400" b="1" dirty="0" smtClean="0">
                <a:solidFill>
                  <a:srgbClr val="323E48"/>
                </a:solidFill>
                <a:latin typeface="Inter"/>
              </a:rPr>
              <a:t>Data </a:t>
            </a:r>
            <a:r>
              <a:rPr lang="en-US" sz="4400" b="1" dirty="0">
                <a:solidFill>
                  <a:srgbClr val="323E48"/>
                </a:solidFill>
                <a:latin typeface="Inter"/>
              </a:rPr>
              <a:t>Security Regulations</a:t>
            </a:r>
            <a:endParaRPr lang="en-IN" sz="4400" dirty="0"/>
          </a:p>
        </p:txBody>
      </p:sp>
    </p:spTree>
    <p:extLst>
      <p:ext uri="{BB962C8B-B14F-4D97-AF65-F5344CB8AC3E}">
        <p14:creationId xmlns:p14="http://schemas.microsoft.com/office/powerpoint/2010/main" val="181488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F9AA50-FC27-4CA3-9767-390B85E52930}"/>
              </a:ext>
            </a:extLst>
          </p:cNvPr>
          <p:cNvSpPr>
            <a:spLocks noGrp="1"/>
          </p:cNvSpPr>
          <p:nvPr>
            <p:ph type="title"/>
          </p:nvPr>
        </p:nvSpPr>
        <p:spPr/>
        <p:txBody>
          <a:bodyPr/>
          <a:lstStyle/>
          <a:p>
            <a:r>
              <a:rPr lang="en-US" b="1" i="0" dirty="0">
                <a:solidFill>
                  <a:srgbClr val="323E48"/>
                </a:solidFill>
                <a:effectLst/>
                <a:latin typeface="Inter"/>
              </a:rPr>
              <a:t>Data Security Regulations</a:t>
            </a:r>
            <a:br>
              <a:rPr lang="en-US" b="1" i="0" dirty="0">
                <a:solidFill>
                  <a:srgbClr val="323E48"/>
                </a:solidFill>
                <a:effectLst/>
                <a:latin typeface="Inter"/>
              </a:rPr>
            </a:br>
            <a:endParaRPr lang="en-US" dirty="0"/>
          </a:p>
        </p:txBody>
      </p:sp>
      <p:sp>
        <p:nvSpPr>
          <p:cNvPr id="3" name="Content Placeholder 2">
            <a:extLst>
              <a:ext uri="{FF2B5EF4-FFF2-40B4-BE49-F238E27FC236}">
                <a16:creationId xmlns="" xmlns:a16="http://schemas.microsoft.com/office/drawing/2014/main" id="{81D16E34-B19A-4C37-BE85-7ECD916F08C9}"/>
              </a:ext>
            </a:extLst>
          </p:cNvPr>
          <p:cNvSpPr>
            <a:spLocks noGrp="1"/>
          </p:cNvSpPr>
          <p:nvPr>
            <p:ph idx="1"/>
          </p:nvPr>
        </p:nvSpPr>
        <p:spPr>
          <a:xfrm>
            <a:off x="588034" y="1325293"/>
            <a:ext cx="10583174" cy="4963364"/>
          </a:xfrm>
        </p:spPr>
        <p:txBody>
          <a:bodyPr>
            <a:normAutofit/>
          </a:bodyPr>
          <a:lstStyle/>
          <a:p>
            <a:pPr marL="0" indent="0">
              <a:buNone/>
            </a:pPr>
            <a:r>
              <a:rPr lang="en-US" sz="3200" b="0" i="0" dirty="0">
                <a:solidFill>
                  <a:srgbClr val="000000"/>
                </a:solidFill>
                <a:effectLst/>
                <a:latin typeface="Inter"/>
              </a:rPr>
              <a:t>Data security allows organizations to comply with industry and state regulations that include:</a:t>
            </a:r>
          </a:p>
          <a:p>
            <a:pPr marL="0" indent="0">
              <a:buNone/>
            </a:pPr>
            <a:endParaRPr lang="en-US" sz="500" dirty="0"/>
          </a:p>
          <a:p>
            <a:pPr marL="514350" indent="-514350">
              <a:buAutoNum type="arabicPeriod"/>
            </a:pPr>
            <a:r>
              <a:rPr lang="en-US" sz="3200" i="0" dirty="0">
                <a:solidFill>
                  <a:srgbClr val="323E48"/>
                </a:solidFill>
                <a:effectLst/>
                <a:latin typeface="Inter"/>
              </a:rPr>
              <a:t>General Data Protection Regulations (GDPR)</a:t>
            </a:r>
          </a:p>
          <a:p>
            <a:pPr marL="514350" indent="-514350">
              <a:buFont typeface="Arial" panose="020B0604020202020204" pitchFamily="34" charset="0"/>
              <a:buAutoNum type="arabicPeriod"/>
            </a:pPr>
            <a:r>
              <a:rPr lang="en-US" sz="3200" i="0" dirty="0">
                <a:solidFill>
                  <a:srgbClr val="323E48"/>
                </a:solidFill>
                <a:effectLst/>
                <a:latin typeface="Inter"/>
              </a:rPr>
              <a:t>California Consumer Privacy Act (CCPA)</a:t>
            </a:r>
          </a:p>
          <a:p>
            <a:pPr marL="514350" indent="-514350">
              <a:buFont typeface="Arial" panose="020B0604020202020204" pitchFamily="34" charset="0"/>
              <a:buAutoNum type="arabicPeriod"/>
            </a:pPr>
            <a:r>
              <a:rPr lang="en-US" sz="3200" i="0" dirty="0">
                <a:solidFill>
                  <a:srgbClr val="323E48"/>
                </a:solidFill>
                <a:effectLst/>
                <a:latin typeface="Inter"/>
              </a:rPr>
              <a:t>Health Insurance Portability and Accountability Act (HIPAA)</a:t>
            </a:r>
          </a:p>
          <a:p>
            <a:pPr marL="514350" indent="-514350">
              <a:buFont typeface="Arial" panose="020B0604020202020204" pitchFamily="34" charset="0"/>
              <a:buAutoNum type="arabicPeriod"/>
            </a:pPr>
            <a:r>
              <a:rPr lang="en-US" sz="3200" i="0" dirty="0">
                <a:solidFill>
                  <a:srgbClr val="323E48"/>
                </a:solidFill>
                <a:effectLst/>
                <a:latin typeface="Inter"/>
              </a:rPr>
              <a:t>Payment Card Industry Data Security Standard (PCI DSS)</a:t>
            </a:r>
          </a:p>
          <a:p>
            <a:pPr marL="514350" indent="-514350">
              <a:buFont typeface="Arial" panose="020B0604020202020204" pitchFamily="34" charset="0"/>
              <a:buAutoNum type="arabicPeriod"/>
            </a:pPr>
            <a:r>
              <a:rPr lang="en-US" sz="3200" i="0" dirty="0">
                <a:solidFill>
                  <a:srgbClr val="323E48"/>
                </a:solidFill>
                <a:effectLst/>
                <a:latin typeface="Inter"/>
              </a:rPr>
              <a:t>International Standards Organization (ISO) 27001</a:t>
            </a:r>
          </a:p>
          <a:p>
            <a:pPr marL="514350" indent="-514350">
              <a:buAutoNum type="arabicPeriod"/>
            </a:pPr>
            <a:endParaRPr lang="en-US" b="1" i="0" dirty="0">
              <a:solidFill>
                <a:srgbClr val="323E48"/>
              </a:solidFill>
              <a:effectLst/>
              <a:latin typeface="Inter"/>
            </a:endParaRPr>
          </a:p>
          <a:p>
            <a:endParaRPr lang="en-US" dirty="0"/>
          </a:p>
        </p:txBody>
      </p:sp>
    </p:spTree>
    <p:extLst>
      <p:ext uri="{BB962C8B-B14F-4D97-AF65-F5344CB8AC3E}">
        <p14:creationId xmlns:p14="http://schemas.microsoft.com/office/powerpoint/2010/main" val="303570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614E68-D2E8-425A-BED5-C3EDAB68EA5A}"/>
              </a:ext>
            </a:extLst>
          </p:cNvPr>
          <p:cNvSpPr>
            <a:spLocks noGrp="1"/>
          </p:cNvSpPr>
          <p:nvPr>
            <p:ph type="title"/>
          </p:nvPr>
        </p:nvSpPr>
        <p:spPr>
          <a:xfrm>
            <a:off x="838200" y="365125"/>
            <a:ext cx="10515600" cy="593663"/>
          </a:xfrm>
        </p:spPr>
        <p:txBody>
          <a:bodyPr>
            <a:noAutofit/>
          </a:bodyPr>
          <a:lstStyle/>
          <a:p>
            <a:r>
              <a:rPr lang="en-US" sz="3600" b="1" i="0" dirty="0">
                <a:solidFill>
                  <a:srgbClr val="323E48"/>
                </a:solidFill>
                <a:effectLst/>
                <a:latin typeface="Inter"/>
              </a:rPr>
              <a:t>General Data Protection Regulations (GDPR)</a:t>
            </a:r>
            <a:br>
              <a:rPr lang="en-US" sz="3600" b="1" i="0" dirty="0">
                <a:solidFill>
                  <a:srgbClr val="323E48"/>
                </a:solidFill>
                <a:effectLst/>
                <a:latin typeface="Inter"/>
              </a:rPr>
            </a:br>
            <a:endParaRPr lang="en-US" sz="3600" b="1" dirty="0"/>
          </a:p>
        </p:txBody>
      </p:sp>
      <p:sp>
        <p:nvSpPr>
          <p:cNvPr id="3" name="Content Placeholder 2">
            <a:extLst>
              <a:ext uri="{FF2B5EF4-FFF2-40B4-BE49-F238E27FC236}">
                <a16:creationId xmlns="" xmlns:a16="http://schemas.microsoft.com/office/drawing/2014/main" id="{21DDB053-6F54-4F9D-ABBD-5AB5F3B138DF}"/>
              </a:ext>
            </a:extLst>
          </p:cNvPr>
          <p:cNvSpPr>
            <a:spLocks noGrp="1"/>
          </p:cNvSpPr>
          <p:nvPr>
            <p:ph idx="1"/>
          </p:nvPr>
        </p:nvSpPr>
        <p:spPr>
          <a:xfrm>
            <a:off x="838200" y="1371600"/>
            <a:ext cx="10515600" cy="4805363"/>
          </a:xfrm>
        </p:spPr>
        <p:txBody>
          <a:bodyPr>
            <a:normAutofit fontScale="85000" lnSpcReduction="10000"/>
          </a:bodyPr>
          <a:lstStyle/>
          <a:p>
            <a:pPr marL="0" marR="0" lvl="0" indent="0">
              <a:lnSpc>
                <a:spcPct val="107000"/>
              </a:lnSpc>
              <a:spcBef>
                <a:spcPts val="0"/>
              </a:spcBef>
              <a:spcAft>
                <a:spcPts val="800"/>
              </a:spcAft>
              <a:buSzPts val="1000"/>
              <a:buNone/>
              <a:tabLst>
                <a:tab pos="457200" algn="l"/>
              </a:tabLst>
            </a:pPr>
            <a:r>
              <a:rPr lang="en-IN" sz="2400" dirty="0">
                <a:effectLst/>
                <a:latin typeface="Inter"/>
                <a:ea typeface="Times New Roman" panose="02020603050405020304" pitchFamily="18" charset="0"/>
                <a:cs typeface="Vrinda" panose="020B0502040204020203" pitchFamily="34" charset="0"/>
              </a:rPr>
              <a:t>GDPR is a comprehensive data protection regulation enacted by the European Union (EU) to protect the privacy and personal data of EU citizens. It applies to any organization that processes the data of EU residents, regardless of where the organization is located.</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Key Requirements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Data minimization and purpose limitation.</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Explicit consent for data collection and processing.</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Right to access, rectify, and erase personal data.</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Mandatory breach notification within 72 hours.</a:t>
            </a:r>
            <a:endParaRPr lang="en-US" dirty="0">
              <a:effectLst/>
              <a:latin typeface="Inter"/>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Benefits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Strengthens data privacy rights for individuals.</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Encourages transparency and accountability in data processing.</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Imposes heavy fines for non-compliance (up to 4% of global annual turnover).</a:t>
            </a:r>
            <a:endParaRPr lang="en-US" dirty="0">
              <a:effectLst/>
              <a:latin typeface="Inter"/>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75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FCAB5-E5F1-44BD-B630-CFE3F9544278}"/>
              </a:ext>
            </a:extLst>
          </p:cNvPr>
          <p:cNvSpPr>
            <a:spLocks noGrp="1"/>
          </p:cNvSpPr>
          <p:nvPr>
            <p:ph type="title"/>
          </p:nvPr>
        </p:nvSpPr>
        <p:spPr>
          <a:xfrm>
            <a:off x="838200" y="365125"/>
            <a:ext cx="10515600" cy="670045"/>
          </a:xfrm>
        </p:spPr>
        <p:txBody>
          <a:bodyPr>
            <a:normAutofit fontScale="90000"/>
          </a:bodyPr>
          <a:lstStyle/>
          <a:p>
            <a:r>
              <a:rPr lang="en-US" sz="3600" b="1" i="0" dirty="0">
                <a:solidFill>
                  <a:srgbClr val="323E48"/>
                </a:solidFill>
                <a:effectLst/>
                <a:latin typeface="Inter"/>
              </a:rPr>
              <a:t>California Consumer Privacy Act (CCPA)</a:t>
            </a:r>
            <a:r>
              <a:rPr lang="en-US" sz="3200" i="0" dirty="0">
                <a:solidFill>
                  <a:srgbClr val="323E48"/>
                </a:solidFill>
                <a:effectLst/>
                <a:latin typeface="Inter"/>
              </a:rPr>
              <a:t/>
            </a:r>
            <a:br>
              <a:rPr lang="en-US" sz="3200" i="0" dirty="0">
                <a:solidFill>
                  <a:srgbClr val="323E48"/>
                </a:solidFill>
                <a:effectLst/>
                <a:latin typeface="Inter"/>
              </a:rPr>
            </a:br>
            <a:endParaRPr lang="en-US" sz="3200" dirty="0">
              <a:solidFill>
                <a:srgbClr val="323E48"/>
              </a:solidFill>
              <a:latin typeface="Inter"/>
              <a:ea typeface="+mn-ea"/>
              <a:cs typeface="+mn-cs"/>
            </a:endParaRPr>
          </a:p>
        </p:txBody>
      </p:sp>
      <p:sp>
        <p:nvSpPr>
          <p:cNvPr id="3" name="Content Placeholder 2">
            <a:extLst>
              <a:ext uri="{FF2B5EF4-FFF2-40B4-BE49-F238E27FC236}">
                <a16:creationId xmlns="" xmlns:a16="http://schemas.microsoft.com/office/drawing/2014/main" id="{7A1C1D0F-B6FC-4C8C-8E9E-EBA9DF63A470}"/>
              </a:ext>
            </a:extLst>
          </p:cNvPr>
          <p:cNvSpPr>
            <a:spLocks noGrp="1"/>
          </p:cNvSpPr>
          <p:nvPr>
            <p:ph idx="1"/>
          </p:nvPr>
        </p:nvSpPr>
        <p:spPr>
          <a:xfrm>
            <a:off x="838200" y="1293962"/>
            <a:ext cx="10515600" cy="5132717"/>
          </a:xfrm>
        </p:spPr>
        <p:txBody>
          <a:bodyPr>
            <a:normAutofit/>
          </a:bodyPr>
          <a:lstStyle/>
          <a:p>
            <a:pPr marL="0" indent="0" algn="l">
              <a:buNone/>
            </a:pPr>
            <a:r>
              <a:rPr lang="en-US" b="0" i="0" dirty="0">
                <a:solidFill>
                  <a:srgbClr val="222222"/>
                </a:solidFill>
                <a:effectLst/>
                <a:latin typeface="Inter"/>
              </a:rPr>
              <a:t>CCPA</a:t>
            </a:r>
            <a:r>
              <a:rPr lang="en-US" dirty="0">
                <a:solidFill>
                  <a:srgbClr val="222222"/>
                </a:solidFill>
                <a:latin typeface="Inter"/>
              </a:rPr>
              <a:t> of 2018</a:t>
            </a:r>
            <a:r>
              <a:rPr lang="en-US" b="0" i="0" dirty="0">
                <a:solidFill>
                  <a:srgbClr val="222222"/>
                </a:solidFill>
                <a:effectLst/>
                <a:latin typeface="Inter"/>
              </a:rPr>
              <a:t> gives consumers more control over the personal information that businesses collect about them and the </a:t>
            </a:r>
            <a:r>
              <a:rPr lang="en-US" dirty="0">
                <a:solidFill>
                  <a:srgbClr val="0070AE"/>
                </a:solidFill>
                <a:latin typeface="Inter"/>
              </a:rPr>
              <a:t>CCPA regulations</a:t>
            </a:r>
            <a:r>
              <a:rPr lang="en-US" b="0" i="0" dirty="0">
                <a:solidFill>
                  <a:srgbClr val="222222"/>
                </a:solidFill>
                <a:effectLst/>
                <a:latin typeface="Inter"/>
              </a:rPr>
              <a:t> provide guidance on how to implement the law. This landmark law secures new privacy rights for California consumers, including:</a:t>
            </a:r>
          </a:p>
          <a:p>
            <a:pPr lvl="1"/>
            <a:r>
              <a:rPr lang="en-US" b="0" i="0" dirty="0">
                <a:solidFill>
                  <a:srgbClr val="222222"/>
                </a:solidFill>
                <a:effectLst/>
                <a:latin typeface="Inter"/>
              </a:rPr>
              <a:t>The </a:t>
            </a:r>
            <a:r>
              <a:rPr lang="en-US" dirty="0">
                <a:solidFill>
                  <a:srgbClr val="0070AE"/>
                </a:solidFill>
                <a:latin typeface="Inter"/>
              </a:rPr>
              <a:t>right to know</a:t>
            </a:r>
            <a:r>
              <a:rPr lang="en-US" b="0" i="0" dirty="0">
                <a:solidFill>
                  <a:srgbClr val="222222"/>
                </a:solidFill>
                <a:effectLst/>
                <a:latin typeface="Inter"/>
              </a:rPr>
              <a:t> about the personal information a business collects about them and how it is used and shared;</a:t>
            </a:r>
          </a:p>
          <a:p>
            <a:pPr lvl="1"/>
            <a:r>
              <a:rPr lang="en-US" b="0" i="0" dirty="0">
                <a:solidFill>
                  <a:srgbClr val="222222"/>
                </a:solidFill>
                <a:effectLst/>
                <a:latin typeface="Inter"/>
              </a:rPr>
              <a:t>The </a:t>
            </a:r>
            <a:r>
              <a:rPr lang="en-US" dirty="0">
                <a:solidFill>
                  <a:srgbClr val="0070AE"/>
                </a:solidFill>
                <a:latin typeface="Inter"/>
              </a:rPr>
              <a:t>right to delete</a:t>
            </a:r>
            <a:r>
              <a:rPr lang="en-US" b="0" i="0" dirty="0">
                <a:solidFill>
                  <a:srgbClr val="222222"/>
                </a:solidFill>
                <a:effectLst/>
                <a:latin typeface="Inter"/>
              </a:rPr>
              <a:t> personal information collected from them (with some exceptions);</a:t>
            </a:r>
          </a:p>
          <a:p>
            <a:pPr lvl="1"/>
            <a:r>
              <a:rPr lang="en-US" b="0" i="0" dirty="0">
                <a:solidFill>
                  <a:srgbClr val="222222"/>
                </a:solidFill>
                <a:effectLst/>
                <a:latin typeface="Inter"/>
              </a:rPr>
              <a:t>The </a:t>
            </a:r>
            <a:r>
              <a:rPr lang="en-US" dirty="0">
                <a:solidFill>
                  <a:srgbClr val="0070AE"/>
                </a:solidFill>
                <a:latin typeface="Inter"/>
              </a:rPr>
              <a:t>right to opt-out</a:t>
            </a:r>
            <a:r>
              <a:rPr lang="en-US" b="0" i="0" dirty="0">
                <a:solidFill>
                  <a:srgbClr val="222222"/>
                </a:solidFill>
                <a:effectLst/>
                <a:latin typeface="Inter"/>
              </a:rPr>
              <a:t> of the sale or sharing of their personal information including via the </a:t>
            </a:r>
            <a:r>
              <a:rPr lang="en-US" dirty="0">
                <a:solidFill>
                  <a:srgbClr val="0070AE"/>
                </a:solidFill>
                <a:latin typeface="Inter"/>
              </a:rPr>
              <a:t>GPC</a:t>
            </a:r>
            <a:r>
              <a:rPr lang="en-US" b="0" i="0" dirty="0">
                <a:solidFill>
                  <a:srgbClr val="222222"/>
                </a:solidFill>
                <a:effectLst/>
                <a:latin typeface="Inter"/>
              </a:rPr>
              <a:t>;</a:t>
            </a:r>
          </a:p>
          <a:p>
            <a:pPr lvl="1"/>
            <a:r>
              <a:rPr lang="en-US" b="0" i="0" dirty="0">
                <a:solidFill>
                  <a:srgbClr val="222222"/>
                </a:solidFill>
                <a:effectLst/>
                <a:latin typeface="Inter"/>
              </a:rPr>
              <a:t>The </a:t>
            </a:r>
            <a:r>
              <a:rPr lang="en-US" dirty="0">
                <a:solidFill>
                  <a:srgbClr val="0070AE"/>
                </a:solidFill>
                <a:latin typeface="Inter"/>
              </a:rPr>
              <a:t>right to non-discrimination</a:t>
            </a:r>
            <a:r>
              <a:rPr lang="en-US" b="0" i="0" dirty="0">
                <a:solidFill>
                  <a:srgbClr val="222222"/>
                </a:solidFill>
                <a:effectLst/>
                <a:latin typeface="Inter"/>
              </a:rPr>
              <a:t> for exercising their CCPA rights.</a:t>
            </a:r>
          </a:p>
          <a:p>
            <a:endParaRPr lang="en-US" dirty="0"/>
          </a:p>
        </p:txBody>
      </p:sp>
    </p:spTree>
    <p:extLst>
      <p:ext uri="{BB962C8B-B14F-4D97-AF65-F5344CB8AC3E}">
        <p14:creationId xmlns:p14="http://schemas.microsoft.com/office/powerpoint/2010/main" val="191176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73EA86-D5F5-41DC-AE86-B506E8842AAF}"/>
              </a:ext>
            </a:extLst>
          </p:cNvPr>
          <p:cNvSpPr>
            <a:spLocks noGrp="1"/>
          </p:cNvSpPr>
          <p:nvPr>
            <p:ph type="title"/>
          </p:nvPr>
        </p:nvSpPr>
        <p:spPr>
          <a:xfrm>
            <a:off x="838200" y="365125"/>
            <a:ext cx="10515600" cy="833947"/>
          </a:xfrm>
        </p:spPr>
        <p:txBody>
          <a:bodyPr>
            <a:noAutofit/>
          </a:bodyPr>
          <a:lstStyle/>
          <a:p>
            <a:pPr algn="ctr"/>
            <a:r>
              <a:rPr lang="en-US" sz="3200" b="1" i="0" dirty="0">
                <a:solidFill>
                  <a:srgbClr val="323E48"/>
                </a:solidFill>
                <a:effectLst/>
                <a:latin typeface="Inter"/>
              </a:rPr>
              <a:t>Health Insurance Portability and Accountability Act (HIPAA)</a:t>
            </a:r>
            <a:br>
              <a:rPr lang="en-US" sz="3200" b="1" i="0" dirty="0">
                <a:solidFill>
                  <a:srgbClr val="323E48"/>
                </a:solidFill>
                <a:effectLst/>
                <a:latin typeface="Inter"/>
              </a:rPr>
            </a:br>
            <a:endParaRPr lang="en-US" sz="3200" b="1" dirty="0"/>
          </a:p>
        </p:txBody>
      </p:sp>
      <p:sp>
        <p:nvSpPr>
          <p:cNvPr id="3" name="Content Placeholder 2">
            <a:extLst>
              <a:ext uri="{FF2B5EF4-FFF2-40B4-BE49-F238E27FC236}">
                <a16:creationId xmlns="" xmlns:a16="http://schemas.microsoft.com/office/drawing/2014/main" id="{7E3F96F6-BB4F-4CC7-A1CC-B73ABE49F9DE}"/>
              </a:ext>
            </a:extLst>
          </p:cNvPr>
          <p:cNvSpPr>
            <a:spLocks noGrp="1"/>
          </p:cNvSpPr>
          <p:nvPr>
            <p:ph idx="1"/>
          </p:nvPr>
        </p:nvSpPr>
        <p:spPr>
          <a:xfrm>
            <a:off x="838200" y="1199071"/>
            <a:ext cx="10515600" cy="5132717"/>
          </a:xfrm>
        </p:spPr>
        <p:txBody>
          <a:bodyPr>
            <a:normAutofit fontScale="92500" lnSpcReduction="10000"/>
          </a:bodyPr>
          <a:lstStyle/>
          <a:p>
            <a:pPr marL="0" marR="0" lvl="0" indent="0">
              <a:lnSpc>
                <a:spcPct val="107000"/>
              </a:lnSpc>
              <a:spcBef>
                <a:spcPts val="0"/>
              </a:spcBef>
              <a:spcAft>
                <a:spcPts val="800"/>
              </a:spcAft>
              <a:buSzPts val="1000"/>
              <a:buNone/>
              <a:tabLst>
                <a:tab pos="457200" algn="l"/>
              </a:tabLst>
            </a:pPr>
            <a:r>
              <a:rPr lang="en-IN" dirty="0">
                <a:effectLst/>
                <a:latin typeface="Inter"/>
                <a:ea typeface="Times New Roman" panose="02020603050405020304" pitchFamily="18" charset="0"/>
                <a:cs typeface="Vrinda" panose="020B0502040204020203" pitchFamily="34" charset="0"/>
              </a:rPr>
              <a:t>HIPAA is a U.S. law that sets standards for protecting sensitive patient health information (PHI). It applies to healthcare providers, insurers, and their business associates.</a:t>
            </a:r>
            <a:endParaRPr lang="en-US"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b="1" dirty="0">
                <a:effectLst/>
                <a:latin typeface="Inter"/>
                <a:ea typeface="Times New Roman" panose="02020603050405020304" pitchFamily="18" charset="0"/>
                <a:cs typeface="Vrinda" panose="020B0502040204020203" pitchFamily="34" charset="0"/>
              </a:rPr>
              <a:t>Key Requirements</a:t>
            </a:r>
            <a:r>
              <a:rPr lang="en-IN" dirty="0">
                <a:effectLst/>
                <a:latin typeface="Inter"/>
                <a:ea typeface="Times New Roman" panose="02020603050405020304" pitchFamily="18" charset="0"/>
                <a:cs typeface="Vrinda" panose="020B0502040204020203" pitchFamily="34" charset="0"/>
              </a:rPr>
              <a:t>:</a:t>
            </a:r>
            <a:endParaRPr lang="en-US"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800" dirty="0">
                <a:effectLst/>
                <a:latin typeface="Inter"/>
                <a:ea typeface="Times New Roman" panose="02020603050405020304" pitchFamily="18" charset="0"/>
                <a:cs typeface="Times New Roman" panose="02020603050405020304" pitchFamily="18" charset="0"/>
              </a:rPr>
              <a:t>Administrative, physical, and technical safeguards for PHI.</a:t>
            </a:r>
            <a:endParaRPr lang="en-US" sz="2800"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800" dirty="0">
                <a:effectLst/>
                <a:latin typeface="Inter"/>
                <a:ea typeface="Times New Roman" panose="02020603050405020304" pitchFamily="18" charset="0"/>
                <a:cs typeface="Times New Roman" panose="02020603050405020304" pitchFamily="18" charset="0"/>
              </a:rPr>
              <a:t>Regular risk assessments and employee training.</a:t>
            </a:r>
            <a:endParaRPr lang="en-US" sz="2800"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800" dirty="0">
                <a:effectLst/>
                <a:latin typeface="Inter"/>
                <a:ea typeface="Times New Roman" panose="02020603050405020304" pitchFamily="18" charset="0"/>
                <a:cs typeface="Times New Roman" panose="02020603050405020304" pitchFamily="18" charset="0"/>
              </a:rPr>
              <a:t>Breach notification to affected individuals and regulators.</a:t>
            </a:r>
            <a:endParaRPr lang="en-US" sz="2800" dirty="0">
              <a:effectLst/>
              <a:latin typeface="Inter"/>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b="1" dirty="0">
                <a:effectLst/>
                <a:latin typeface="Inter"/>
                <a:ea typeface="Times New Roman" panose="02020603050405020304" pitchFamily="18" charset="0"/>
                <a:cs typeface="Vrinda" panose="020B0502040204020203" pitchFamily="34" charset="0"/>
              </a:rPr>
              <a:t>Benefits</a:t>
            </a:r>
            <a:r>
              <a:rPr lang="en-IN" dirty="0">
                <a:effectLst/>
                <a:latin typeface="Inter"/>
                <a:ea typeface="Times New Roman" panose="02020603050405020304" pitchFamily="18" charset="0"/>
                <a:cs typeface="Vrinda" panose="020B0502040204020203" pitchFamily="34" charset="0"/>
              </a:rPr>
              <a:t>:</a:t>
            </a:r>
            <a:endParaRPr lang="en-US"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800" dirty="0">
                <a:effectLst/>
                <a:latin typeface="Inter"/>
                <a:ea typeface="Times New Roman" panose="02020603050405020304" pitchFamily="18" charset="0"/>
                <a:cs typeface="Times New Roman" panose="02020603050405020304" pitchFamily="18" charset="0"/>
              </a:rPr>
              <a:t>Ensures the confidentiality and integrity of patient data.</a:t>
            </a:r>
            <a:endParaRPr lang="en-US" sz="2800"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sz="2800" dirty="0">
                <a:effectLst/>
                <a:latin typeface="Inter"/>
                <a:ea typeface="Times New Roman" panose="02020603050405020304" pitchFamily="18" charset="0"/>
                <a:cs typeface="Times New Roman" panose="02020603050405020304" pitchFamily="18" charset="0"/>
              </a:rPr>
              <a:t>Helps healthcare organizations avoid legal penalties and reputational damage.</a:t>
            </a:r>
            <a:endParaRPr lang="en-US" sz="2800" dirty="0">
              <a:effectLst/>
              <a:latin typeface="Inter"/>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8022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9F8F8-F00B-4E64-84A9-F5F0C130F0EA}"/>
              </a:ext>
            </a:extLst>
          </p:cNvPr>
          <p:cNvSpPr>
            <a:spLocks noGrp="1"/>
          </p:cNvSpPr>
          <p:nvPr>
            <p:ph type="title"/>
          </p:nvPr>
        </p:nvSpPr>
        <p:spPr>
          <a:xfrm>
            <a:off x="838200" y="365125"/>
            <a:ext cx="9992557" cy="790815"/>
          </a:xfrm>
        </p:spPr>
        <p:txBody>
          <a:bodyPr>
            <a:normAutofit fontScale="90000"/>
          </a:bodyPr>
          <a:lstStyle/>
          <a:p>
            <a:pPr algn="ctr"/>
            <a:r>
              <a:rPr lang="en-US" sz="3600" b="1" i="0" dirty="0">
                <a:solidFill>
                  <a:srgbClr val="323E48"/>
                </a:solidFill>
                <a:effectLst/>
                <a:latin typeface="Inter"/>
              </a:rPr>
              <a:t>Payment Card Industry Data Security Standard (PCI DSS)</a:t>
            </a:r>
            <a:br>
              <a:rPr lang="en-US" sz="3600" b="1" i="0" dirty="0">
                <a:solidFill>
                  <a:srgbClr val="323E48"/>
                </a:solidFill>
                <a:effectLst/>
                <a:latin typeface="Inter"/>
              </a:rPr>
            </a:br>
            <a:endParaRPr lang="en-US" sz="3600" b="1" dirty="0"/>
          </a:p>
        </p:txBody>
      </p:sp>
      <p:sp>
        <p:nvSpPr>
          <p:cNvPr id="3" name="Content Placeholder 2">
            <a:extLst>
              <a:ext uri="{FF2B5EF4-FFF2-40B4-BE49-F238E27FC236}">
                <a16:creationId xmlns="" xmlns:a16="http://schemas.microsoft.com/office/drawing/2014/main" id="{51D80E81-6D95-420F-81EE-AAF99CA69C53}"/>
              </a:ext>
            </a:extLst>
          </p:cNvPr>
          <p:cNvSpPr>
            <a:spLocks noGrp="1"/>
          </p:cNvSpPr>
          <p:nvPr>
            <p:ph idx="1"/>
          </p:nvPr>
        </p:nvSpPr>
        <p:spPr>
          <a:xfrm>
            <a:off x="907211" y="1253331"/>
            <a:ext cx="10518350" cy="5236246"/>
          </a:xfrm>
        </p:spPr>
        <p:txBody>
          <a:bodyPr>
            <a:normAutofit fontScale="92500" lnSpcReduction="10000"/>
          </a:bodyPr>
          <a:lstStyle/>
          <a:p>
            <a:pPr marL="0" marR="0" lvl="0" indent="0">
              <a:lnSpc>
                <a:spcPct val="107000"/>
              </a:lnSpc>
              <a:spcBef>
                <a:spcPts val="0"/>
              </a:spcBef>
              <a:spcAft>
                <a:spcPts val="800"/>
              </a:spcAft>
              <a:buSzPts val="1000"/>
              <a:buNone/>
              <a:tabLst>
                <a:tab pos="457200" algn="l"/>
              </a:tabLst>
            </a:pPr>
            <a:r>
              <a:rPr lang="en-IN" sz="1200"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2400" dirty="0">
                <a:effectLst/>
                <a:latin typeface="Inter"/>
                <a:ea typeface="Times New Roman" panose="02020603050405020304" pitchFamily="18" charset="0"/>
                <a:cs typeface="Vrinda" panose="020B0502040204020203" pitchFamily="34" charset="0"/>
              </a:rPr>
              <a:t>PCI DSS is a set of security standards designed to protect payment card data and ensure secure transactions. It applies to organizations that handle credit card information.</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Key Requirements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Secure network and systems.</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Encryption of cardholder data during transmission and storage.</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Regular vulnerability testing and monitoring.</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Implementation of access control measures.</a:t>
            </a:r>
            <a:endParaRPr lang="en-US" dirty="0">
              <a:effectLst/>
              <a:latin typeface="Inter"/>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Benefits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Reduces the risk of payment card fraud and data breaches.</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Builds customer confidence in payment security.</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Avoids penalties and reputational damage from non-compliance.</a:t>
            </a:r>
            <a:endParaRPr lang="en-US" dirty="0">
              <a:effectLst/>
              <a:latin typeface="Inter"/>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654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D62300-4756-4433-9753-4749124FB544}"/>
              </a:ext>
            </a:extLst>
          </p:cNvPr>
          <p:cNvSpPr>
            <a:spLocks noGrp="1"/>
          </p:cNvSpPr>
          <p:nvPr>
            <p:ph type="title"/>
          </p:nvPr>
        </p:nvSpPr>
        <p:spPr>
          <a:xfrm>
            <a:off x="838200" y="572160"/>
            <a:ext cx="10515600" cy="661418"/>
          </a:xfrm>
        </p:spPr>
        <p:txBody>
          <a:bodyPr>
            <a:normAutofit fontScale="90000"/>
          </a:bodyPr>
          <a:lstStyle/>
          <a:p>
            <a:pPr algn="ctr"/>
            <a:r>
              <a:rPr lang="en-US" sz="4400" b="1" i="0" dirty="0">
                <a:solidFill>
                  <a:srgbClr val="323E48"/>
                </a:solidFill>
                <a:effectLst/>
                <a:latin typeface="Inter"/>
              </a:rPr>
              <a:t>International Standards Organization </a:t>
            </a:r>
            <a:r>
              <a:rPr lang="en-US" sz="4400" b="1" i="0" dirty="0" smtClean="0">
                <a:solidFill>
                  <a:srgbClr val="323E48"/>
                </a:solidFill>
                <a:effectLst/>
                <a:latin typeface="Inter"/>
              </a:rPr>
              <a:t/>
            </a:r>
            <a:br>
              <a:rPr lang="en-US" sz="4400" b="1" i="0" dirty="0" smtClean="0">
                <a:solidFill>
                  <a:srgbClr val="323E48"/>
                </a:solidFill>
                <a:effectLst/>
                <a:latin typeface="Inter"/>
              </a:rPr>
            </a:br>
            <a:r>
              <a:rPr lang="en-US" sz="4400" b="1" i="0" dirty="0" smtClean="0">
                <a:solidFill>
                  <a:srgbClr val="323E48"/>
                </a:solidFill>
                <a:effectLst/>
                <a:latin typeface="Inter"/>
              </a:rPr>
              <a:t>(</a:t>
            </a:r>
            <a:r>
              <a:rPr lang="en-US" sz="4400" b="1" i="0" dirty="0">
                <a:solidFill>
                  <a:srgbClr val="323E48"/>
                </a:solidFill>
                <a:effectLst/>
                <a:latin typeface="Inter"/>
              </a:rPr>
              <a:t>ISO) 27001</a:t>
            </a:r>
            <a:br>
              <a:rPr lang="en-US" sz="4400" b="1" i="0" dirty="0">
                <a:solidFill>
                  <a:srgbClr val="323E48"/>
                </a:solidFill>
                <a:effectLst/>
                <a:latin typeface="Inter"/>
              </a:rPr>
            </a:br>
            <a:endParaRPr lang="en-US" b="1" dirty="0"/>
          </a:p>
        </p:txBody>
      </p:sp>
      <p:sp>
        <p:nvSpPr>
          <p:cNvPr id="3" name="Content Placeholder 2">
            <a:extLst>
              <a:ext uri="{FF2B5EF4-FFF2-40B4-BE49-F238E27FC236}">
                <a16:creationId xmlns="" xmlns:a16="http://schemas.microsoft.com/office/drawing/2014/main" id="{EAB5888D-F805-486F-A0C8-9624CED48930}"/>
              </a:ext>
            </a:extLst>
          </p:cNvPr>
          <p:cNvSpPr>
            <a:spLocks noGrp="1"/>
          </p:cNvSpPr>
          <p:nvPr>
            <p:ph idx="1"/>
          </p:nvPr>
        </p:nvSpPr>
        <p:spPr>
          <a:xfrm>
            <a:off x="614632" y="1233578"/>
            <a:ext cx="10962736" cy="4920232"/>
          </a:xfrm>
        </p:spPr>
        <p:txBody>
          <a:bodyPr>
            <a:noAutofit/>
          </a:bodyPr>
          <a:lstStyle/>
          <a:p>
            <a:pPr marL="0" marR="0" lvl="0" indent="0">
              <a:lnSpc>
                <a:spcPct val="100000"/>
              </a:lnSpc>
              <a:spcBef>
                <a:spcPts val="0"/>
              </a:spcBef>
              <a:spcAft>
                <a:spcPts val="800"/>
              </a:spcAft>
              <a:buSzPts val="1000"/>
              <a:buNone/>
              <a:tabLst>
                <a:tab pos="457200" algn="l"/>
              </a:tabLst>
            </a:pPr>
            <a:r>
              <a:rPr lang="en-IN" sz="2400" dirty="0">
                <a:effectLst/>
                <a:latin typeface="Inter"/>
                <a:ea typeface="Times New Roman" panose="02020603050405020304" pitchFamily="18" charset="0"/>
                <a:cs typeface="Vrinda" panose="020B0502040204020203" pitchFamily="34" charset="0"/>
              </a:rPr>
              <a:t> ISO/IEC 27001 is one of the most widely recognized international standards for information security management systems (ISMS). It provides a framework for establishing, implementing, maintaining, and continually improving an organization's information security practices.</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0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Key Features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0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Risk assessment and management.</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Implementation of security controls (aligned with ISO/IEC 27002).</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Regular audits and continuous improvement.</a:t>
            </a:r>
            <a:endParaRPr lang="en-US" dirty="0">
              <a:effectLst/>
              <a:latin typeface="Inter"/>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300"/>
              </a:spcAft>
              <a:buSzPts val="1000"/>
              <a:buFont typeface="Symbol" panose="05050102010706020507" pitchFamily="18" charset="2"/>
              <a:buChar char=""/>
              <a:tabLst>
                <a:tab pos="457200" algn="l"/>
              </a:tabLst>
            </a:pPr>
            <a:r>
              <a:rPr lang="en-IN" sz="2400" b="1" dirty="0">
                <a:effectLst/>
                <a:latin typeface="Inter"/>
                <a:ea typeface="Times New Roman" panose="02020603050405020304" pitchFamily="18" charset="0"/>
                <a:cs typeface="Vrinda" panose="020B0502040204020203" pitchFamily="34" charset="0"/>
              </a:rPr>
              <a:t>Benefits</a:t>
            </a:r>
            <a:r>
              <a:rPr lang="en-IN" sz="2400" dirty="0">
                <a:effectLst/>
                <a:latin typeface="Inter"/>
                <a:ea typeface="Times New Roman" panose="02020603050405020304" pitchFamily="18" charset="0"/>
                <a:cs typeface="Vrinda" panose="020B0502040204020203" pitchFamily="34" charset="0"/>
              </a:rPr>
              <a:t>:</a:t>
            </a:r>
            <a:endParaRPr lang="en-US" sz="2400" dirty="0">
              <a:effectLst/>
              <a:latin typeface="Inter"/>
              <a:ea typeface="Calibri" panose="020F0502020204030204" pitchFamily="34" charset="0"/>
              <a:cs typeface="Vrinda" panose="020B0502040204020203" pitchFamily="34" charset="0"/>
            </a:endParaRPr>
          </a:p>
          <a:p>
            <a:pPr marL="742950" marR="0" lvl="1" indent="-285750">
              <a:lnSpc>
                <a:spcPct val="100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Demonstrates a commitment to data security.</a:t>
            </a:r>
            <a:endParaRPr lang="en-US" dirty="0">
              <a:effectLst/>
              <a:latin typeface="Inter"/>
              <a:ea typeface="Calibri" panose="020F0502020204030204" pitchFamily="34" charset="0"/>
              <a:cs typeface="Times New Roman" panose="02020603050405020304" pitchFamily="18" charset="0"/>
            </a:endParaRPr>
          </a:p>
          <a:p>
            <a:pPr marL="742950" marR="0" lvl="1" indent="-285750">
              <a:lnSpc>
                <a:spcPct val="100000"/>
              </a:lnSpc>
              <a:spcBef>
                <a:spcPts val="0"/>
              </a:spcBef>
              <a:spcAft>
                <a:spcPts val="800"/>
              </a:spcAft>
              <a:buSzPts val="1000"/>
              <a:buFont typeface="Courier New" panose="02070309020205020404" pitchFamily="49" charset="0"/>
              <a:buChar char="o"/>
              <a:tabLst>
                <a:tab pos="914400" algn="l"/>
              </a:tabLst>
            </a:pPr>
            <a:r>
              <a:rPr lang="en-IN" dirty="0">
                <a:effectLst/>
                <a:latin typeface="Inter"/>
                <a:ea typeface="Times New Roman" panose="02020603050405020304" pitchFamily="18" charset="0"/>
                <a:cs typeface="Times New Roman" panose="02020603050405020304" pitchFamily="18" charset="0"/>
              </a:rPr>
              <a:t>Enhances customer and stakeholder trust.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IN" dirty="0">
              <a:effectLst/>
              <a:latin typeface="Inter"/>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90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3B4B7-3690-40A9-8B8D-8F3EC7AEA2FE}"/>
              </a:ext>
            </a:extLst>
          </p:cNvPr>
          <p:cNvSpPr>
            <a:spLocks noGrp="1"/>
          </p:cNvSpPr>
          <p:nvPr>
            <p:ph type="title"/>
          </p:nvPr>
        </p:nvSpPr>
        <p:spPr>
          <a:xfrm>
            <a:off x="838200" y="365125"/>
            <a:ext cx="10515600" cy="833947"/>
          </a:xfrm>
        </p:spPr>
        <p:txBody>
          <a:bodyPr>
            <a:normAutofit fontScale="90000"/>
          </a:bodyPr>
          <a:lstStyle/>
          <a:p>
            <a:r>
              <a:rPr lang="en-IN" sz="3600" b="1" dirty="0">
                <a:effectLst/>
                <a:latin typeface="Inter"/>
                <a:ea typeface="Times New Roman" panose="02020603050405020304" pitchFamily="18" charset="0"/>
                <a:cs typeface="Vrinda" panose="020B0502040204020203" pitchFamily="34" charset="0"/>
              </a:rPr>
              <a:t>Importance of Data Security Standards</a:t>
            </a:r>
            <a:r>
              <a:rPr lang="en-US" sz="3600" dirty="0">
                <a:effectLst/>
                <a:latin typeface="Inter"/>
                <a:ea typeface="Calibri" panose="020F0502020204030204" pitchFamily="34" charset="0"/>
                <a:cs typeface="Vrinda" panose="020B0502040204020203" pitchFamily="34" charset="0"/>
              </a:rPr>
              <a:t/>
            </a:r>
            <a:br>
              <a:rPr lang="en-US" sz="3600" dirty="0">
                <a:effectLst/>
                <a:latin typeface="Inter"/>
                <a:ea typeface="Calibri" panose="020F0502020204030204" pitchFamily="34" charset="0"/>
                <a:cs typeface="Vrinda" panose="020B0502040204020203" pitchFamily="34" charset="0"/>
              </a:rPr>
            </a:br>
            <a:endParaRPr lang="en-US" sz="3600" dirty="0">
              <a:latin typeface="Inter"/>
            </a:endParaRPr>
          </a:p>
        </p:txBody>
      </p:sp>
      <p:sp>
        <p:nvSpPr>
          <p:cNvPr id="3" name="Content Placeholder 2">
            <a:extLst>
              <a:ext uri="{FF2B5EF4-FFF2-40B4-BE49-F238E27FC236}">
                <a16:creationId xmlns="" xmlns:a16="http://schemas.microsoft.com/office/drawing/2014/main" id="{DAD06FF2-4BBB-443F-8E99-541B5BA63F5A}"/>
              </a:ext>
            </a:extLst>
          </p:cNvPr>
          <p:cNvSpPr>
            <a:spLocks noGrp="1"/>
          </p:cNvSpPr>
          <p:nvPr>
            <p:ph idx="1"/>
          </p:nvPr>
        </p:nvSpPr>
        <p:spPr>
          <a:xfrm>
            <a:off x="838200" y="1126886"/>
            <a:ext cx="10631750" cy="5318302"/>
          </a:xfrm>
        </p:spPr>
        <p:txBody>
          <a:bodyPr/>
          <a:lstStyle/>
          <a:p>
            <a:pPr marL="342900" marR="0" lvl="0" indent="-342900">
              <a:lnSpc>
                <a:spcPct val="107000"/>
              </a:lnSpc>
              <a:spcBef>
                <a:spcPts val="0"/>
              </a:spcBef>
              <a:spcAft>
                <a:spcPts val="800"/>
              </a:spcAft>
              <a:buFont typeface="+mj-lt"/>
              <a:buAutoNum type="arabicPeriod"/>
              <a:tabLst>
                <a:tab pos="457200" algn="l"/>
              </a:tabLst>
            </a:pPr>
            <a:r>
              <a:rPr lang="en-IN" sz="2400" b="1" dirty="0">
                <a:effectLst/>
                <a:latin typeface="Inter"/>
                <a:ea typeface="Times New Roman" panose="02020603050405020304" pitchFamily="18" charset="0"/>
                <a:cs typeface="Vrinda" panose="020B0502040204020203" pitchFamily="34" charset="0"/>
              </a:rPr>
              <a:t>Risk Mitigation</a:t>
            </a:r>
            <a:r>
              <a:rPr lang="en-IN" sz="2400" dirty="0">
                <a:effectLst/>
                <a:latin typeface="Inter"/>
                <a:ea typeface="Times New Roman" panose="02020603050405020304" pitchFamily="18" charset="0"/>
                <a:cs typeface="Vrinda" panose="020B0502040204020203" pitchFamily="34" charset="0"/>
              </a:rPr>
              <a:t>: Helps organizations identify and address vulnerabilities.</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rabicPeriod"/>
              <a:tabLst>
                <a:tab pos="457200" algn="l"/>
              </a:tabLst>
            </a:pPr>
            <a:r>
              <a:rPr lang="en-IN" sz="2400" b="1" dirty="0">
                <a:effectLst/>
                <a:latin typeface="Inter"/>
                <a:ea typeface="Times New Roman" panose="02020603050405020304" pitchFamily="18" charset="0"/>
                <a:cs typeface="Vrinda" panose="020B0502040204020203" pitchFamily="34" charset="0"/>
              </a:rPr>
              <a:t>Regulatory Compliance</a:t>
            </a:r>
            <a:r>
              <a:rPr lang="en-IN" sz="2400" dirty="0">
                <a:effectLst/>
                <a:latin typeface="Inter"/>
                <a:ea typeface="Times New Roman" panose="02020603050405020304" pitchFamily="18" charset="0"/>
                <a:cs typeface="Vrinda" panose="020B0502040204020203" pitchFamily="34" charset="0"/>
              </a:rPr>
              <a:t>: Ensures adherence to legal and industry-specific requirements.</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rabicPeriod"/>
              <a:tabLst>
                <a:tab pos="457200" algn="l"/>
              </a:tabLst>
            </a:pPr>
            <a:r>
              <a:rPr lang="en-IN" sz="2400" b="1" dirty="0">
                <a:effectLst/>
                <a:latin typeface="Inter"/>
                <a:ea typeface="Times New Roman" panose="02020603050405020304" pitchFamily="18" charset="0"/>
                <a:cs typeface="Vrinda" panose="020B0502040204020203" pitchFamily="34" charset="0"/>
              </a:rPr>
              <a:t>Trust and Reputation</a:t>
            </a:r>
            <a:r>
              <a:rPr lang="en-IN" sz="2400" dirty="0">
                <a:effectLst/>
                <a:latin typeface="Inter"/>
                <a:ea typeface="Times New Roman" panose="02020603050405020304" pitchFamily="18" charset="0"/>
                <a:cs typeface="Vrinda" panose="020B0502040204020203" pitchFamily="34" charset="0"/>
              </a:rPr>
              <a:t>: Builds confidence among customers, partners, and stakeholders.</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rabicPeriod"/>
              <a:tabLst>
                <a:tab pos="457200" algn="l"/>
              </a:tabLst>
            </a:pPr>
            <a:r>
              <a:rPr lang="en-IN" sz="2400" b="1" dirty="0">
                <a:effectLst/>
                <a:latin typeface="Inter"/>
                <a:ea typeface="Times New Roman" panose="02020603050405020304" pitchFamily="18" charset="0"/>
                <a:cs typeface="Vrinda" panose="020B0502040204020203" pitchFamily="34" charset="0"/>
              </a:rPr>
              <a:t>Operational Efficiency</a:t>
            </a:r>
            <a:r>
              <a:rPr lang="en-IN" sz="2400" dirty="0">
                <a:effectLst/>
                <a:latin typeface="Inter"/>
                <a:ea typeface="Times New Roman" panose="02020603050405020304" pitchFamily="18" charset="0"/>
                <a:cs typeface="Vrinda" panose="020B0502040204020203" pitchFamily="34" charset="0"/>
              </a:rPr>
              <a:t>: Streamlines security practices and reduces the likelihood of breaches.</a:t>
            </a:r>
            <a:endParaRPr lang="en-US" sz="2400" dirty="0">
              <a:effectLst/>
              <a:latin typeface="Inter"/>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rabicPeriod"/>
              <a:tabLst>
                <a:tab pos="457200" algn="l"/>
              </a:tabLst>
            </a:pPr>
            <a:r>
              <a:rPr lang="en-IN" sz="2400" b="1" dirty="0">
                <a:effectLst/>
                <a:latin typeface="Inter"/>
                <a:ea typeface="Times New Roman" panose="02020603050405020304" pitchFamily="18" charset="0"/>
                <a:cs typeface="Vrinda" panose="020B0502040204020203" pitchFamily="34" charset="0"/>
              </a:rPr>
              <a:t>Global Competitiveness</a:t>
            </a:r>
            <a:r>
              <a:rPr lang="en-IN" sz="2400" dirty="0">
                <a:effectLst/>
                <a:latin typeface="Inter"/>
                <a:ea typeface="Times New Roman" panose="02020603050405020304" pitchFamily="18" charset="0"/>
                <a:cs typeface="Vrinda" panose="020B0502040204020203" pitchFamily="34" charset="0"/>
              </a:rPr>
              <a:t>: Demonstrates a commitment to data security, enhancing an organization's reputation in the global market.</a:t>
            </a:r>
            <a:endParaRPr lang="en-US" sz="2400" dirty="0">
              <a:effectLst/>
              <a:latin typeface="Inter"/>
              <a:ea typeface="Calibri" panose="020F0502020204030204" pitchFamily="34" charset="0"/>
              <a:cs typeface="Vrinda" panose="020B0502040204020203" pitchFamily="34" charset="0"/>
            </a:endParaRPr>
          </a:p>
          <a:p>
            <a:pPr marL="0" indent="0">
              <a:buNone/>
            </a:pPr>
            <a:endParaRPr lang="en-US" dirty="0"/>
          </a:p>
        </p:txBody>
      </p:sp>
    </p:spTree>
    <p:extLst>
      <p:ext uri="{BB962C8B-B14F-4D97-AF65-F5344CB8AC3E}">
        <p14:creationId xmlns:p14="http://schemas.microsoft.com/office/powerpoint/2010/main" val="170641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294BFC-B197-4F3A-9EA4-C118A7AC1D8B}"/>
              </a:ext>
            </a:extLst>
          </p:cNvPr>
          <p:cNvSpPr>
            <a:spLocks noGrp="1"/>
          </p:cNvSpPr>
          <p:nvPr>
            <p:ph type="title"/>
          </p:nvPr>
        </p:nvSpPr>
        <p:spPr>
          <a:xfrm>
            <a:off x="838200" y="365125"/>
            <a:ext cx="10515600" cy="635539"/>
          </a:xfrm>
        </p:spPr>
        <p:txBody>
          <a:bodyPr>
            <a:noAutofit/>
          </a:bodyPr>
          <a:lstStyle/>
          <a:p>
            <a:r>
              <a:rPr lang="en-US" b="1" dirty="0"/>
              <a:t>What is data security?</a:t>
            </a:r>
          </a:p>
        </p:txBody>
      </p:sp>
      <p:sp>
        <p:nvSpPr>
          <p:cNvPr id="3" name="Content Placeholder 2">
            <a:extLst>
              <a:ext uri="{FF2B5EF4-FFF2-40B4-BE49-F238E27FC236}">
                <a16:creationId xmlns="" xmlns:a16="http://schemas.microsoft.com/office/drawing/2014/main" id="{1734B188-5F65-48AB-92BE-289572329DE4}"/>
              </a:ext>
            </a:extLst>
          </p:cNvPr>
          <p:cNvSpPr>
            <a:spLocks noGrp="1"/>
          </p:cNvSpPr>
          <p:nvPr>
            <p:ph idx="1"/>
          </p:nvPr>
        </p:nvSpPr>
        <p:spPr>
          <a:xfrm>
            <a:off x="605286" y="1359797"/>
            <a:ext cx="10824714" cy="5133077"/>
          </a:xfrm>
        </p:spPr>
        <p:txBody>
          <a:bodyPr>
            <a:normAutofit lnSpcReduction="10000"/>
          </a:bodyPr>
          <a:lstStyle/>
          <a:p>
            <a:pPr algn="just"/>
            <a:r>
              <a:rPr lang="en-IN" dirty="0">
                <a:effectLst/>
                <a:latin typeface="Inter"/>
                <a:ea typeface="Times New Roman" panose="02020603050405020304" pitchFamily="18" charset="0"/>
                <a:cs typeface="Vrinda" panose="020B0502040204020203" pitchFamily="34" charset="0"/>
              </a:rPr>
              <a:t>Data security refers to the protective measures and protocols implemented to safeguard digital information from unauthorized access, corruption, theft, or damage throughout its lifecycle.</a:t>
            </a:r>
          </a:p>
          <a:p>
            <a:pPr algn="just"/>
            <a:endParaRPr lang="en-IN" dirty="0">
              <a:effectLst/>
              <a:latin typeface="Inter"/>
              <a:ea typeface="Times New Roman" panose="02020603050405020304" pitchFamily="18" charset="0"/>
              <a:cs typeface="Vrinda" panose="020B0502040204020203" pitchFamily="34" charset="0"/>
            </a:endParaRPr>
          </a:p>
          <a:p>
            <a:pPr algn="just"/>
            <a:r>
              <a:rPr lang="en-IN" dirty="0">
                <a:effectLst/>
                <a:latin typeface="Inter"/>
                <a:ea typeface="Times New Roman" panose="02020603050405020304" pitchFamily="18" charset="0"/>
                <a:cs typeface="Vrinda" panose="020B0502040204020203" pitchFamily="34" charset="0"/>
              </a:rPr>
              <a:t> It is a critical aspect of information technology that spans various practices, technologies, and policies designed to protect data integrity, confidentiality, and availability.</a:t>
            </a:r>
          </a:p>
          <a:p>
            <a:pPr algn="just"/>
            <a:endParaRPr lang="en-IN" dirty="0">
              <a:effectLst/>
              <a:latin typeface="Inter"/>
              <a:ea typeface="Times New Roman" panose="02020603050405020304" pitchFamily="18" charset="0"/>
              <a:cs typeface="Vrinda" panose="020B0502040204020203" pitchFamily="34" charset="0"/>
            </a:endParaRPr>
          </a:p>
          <a:p>
            <a:pPr algn="just"/>
            <a:r>
              <a:rPr lang="en-US" b="0" i="0" dirty="0">
                <a:solidFill>
                  <a:srgbClr val="000000"/>
                </a:solidFill>
                <a:effectLst/>
                <a:latin typeface="Inter"/>
              </a:rPr>
              <a:t>Data security uses tools and technologies that enhance visibility of a company's data and how it is being used. These tools can protect data through processes like data masking, </a:t>
            </a:r>
            <a:r>
              <a:rPr lang="en-US" b="1" dirty="0">
                <a:solidFill>
                  <a:srgbClr val="333333"/>
                </a:solidFill>
                <a:latin typeface="Inter"/>
              </a:rPr>
              <a:t>encryption</a:t>
            </a:r>
            <a:r>
              <a:rPr lang="en-US" dirty="0">
                <a:solidFill>
                  <a:srgbClr val="000000"/>
                </a:solidFill>
                <a:latin typeface="Inter"/>
              </a:rPr>
              <a:t> etc.</a:t>
            </a:r>
            <a:r>
              <a:rPr lang="en-US" b="0" i="0" dirty="0">
                <a:solidFill>
                  <a:srgbClr val="000000"/>
                </a:solidFill>
                <a:effectLst/>
                <a:latin typeface="Inter"/>
              </a:rPr>
              <a:t> of sensitive information. </a:t>
            </a:r>
          </a:p>
          <a:p>
            <a:pPr marL="0" indent="0">
              <a:buNone/>
            </a:pPr>
            <a:endParaRPr lang="en-US" dirty="0"/>
          </a:p>
        </p:txBody>
      </p:sp>
    </p:spTree>
    <p:extLst>
      <p:ext uri="{BB962C8B-B14F-4D97-AF65-F5344CB8AC3E}">
        <p14:creationId xmlns:p14="http://schemas.microsoft.com/office/powerpoint/2010/main" val="2272496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609" y="2824240"/>
            <a:ext cx="10515600" cy="1325563"/>
          </a:xfrm>
        </p:spPr>
        <p:txBody>
          <a:bodyPr/>
          <a:lstStyle/>
          <a:p>
            <a:pPr algn="ctr"/>
            <a:r>
              <a:rPr lang="en-IN" b="1" dirty="0">
                <a:latin typeface="Calibri" panose="020F0502020204030204" pitchFamily="34" charset="0"/>
                <a:ea typeface="Calibri" panose="020F0502020204030204" pitchFamily="34" charset="0"/>
                <a:cs typeface="Vrinda" panose="020B0502040204020203" pitchFamily="34" charset="0"/>
              </a:rPr>
              <a:t>Data encryption and hashing</a:t>
            </a:r>
            <a:r>
              <a:rPr lang="en-US" sz="2000" dirty="0">
                <a:latin typeface="Calibri" panose="020F0502020204030204" pitchFamily="34" charset="0"/>
                <a:ea typeface="Calibri" panose="020F0502020204030204" pitchFamily="34" charset="0"/>
                <a:cs typeface="Vrinda" panose="020B0502040204020203" pitchFamily="34" charset="0"/>
              </a:rPr>
              <a:t/>
            </a:r>
            <a:br>
              <a:rPr lang="en-US" sz="2000" dirty="0">
                <a:latin typeface="Calibri" panose="020F0502020204030204" pitchFamily="34" charset="0"/>
                <a:ea typeface="Calibri" panose="020F0502020204030204" pitchFamily="34" charset="0"/>
                <a:cs typeface="Vrinda" panose="020B0502040204020203" pitchFamily="34" charset="0"/>
              </a:rPr>
            </a:br>
            <a:endParaRPr lang="en-IN" dirty="0"/>
          </a:p>
        </p:txBody>
      </p:sp>
    </p:spTree>
    <p:extLst>
      <p:ext uri="{BB962C8B-B14F-4D97-AF65-F5344CB8AC3E}">
        <p14:creationId xmlns:p14="http://schemas.microsoft.com/office/powerpoint/2010/main" val="146251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F9A24B-74C6-42B1-8CE6-45E0EB321157}"/>
              </a:ext>
            </a:extLst>
          </p:cNvPr>
          <p:cNvSpPr>
            <a:spLocks noGrp="1"/>
          </p:cNvSpPr>
          <p:nvPr>
            <p:ph type="title"/>
          </p:nvPr>
        </p:nvSpPr>
        <p:spPr>
          <a:xfrm>
            <a:off x="838200" y="365126"/>
            <a:ext cx="10515600" cy="851200"/>
          </a:xfrm>
        </p:spPr>
        <p:txBody>
          <a:bodyPr>
            <a:normAutofit fontScale="90000"/>
          </a:bodyPr>
          <a:lstStyle/>
          <a:p>
            <a:r>
              <a:rPr lang="en-IN" sz="4000" b="1" dirty="0">
                <a:effectLst/>
                <a:latin typeface="Calibri" panose="020F0502020204030204" pitchFamily="34" charset="0"/>
                <a:ea typeface="Calibri" panose="020F0502020204030204" pitchFamily="34" charset="0"/>
                <a:cs typeface="Vrinda" panose="020B0502040204020203" pitchFamily="34" charset="0"/>
              </a:rPr>
              <a:t>Data encryption and hashing</a:t>
            </a:r>
            <a:r>
              <a:rPr lang="en-US" sz="1800" dirty="0">
                <a:effectLst/>
                <a:latin typeface="Calibri" panose="020F0502020204030204" pitchFamily="34" charset="0"/>
                <a:ea typeface="Calibri" panose="020F0502020204030204" pitchFamily="34" charset="0"/>
                <a:cs typeface="Vrinda" panose="020B0502040204020203" pitchFamily="34" charset="0"/>
              </a:rPr>
              <a:t/>
            </a:r>
            <a:br>
              <a:rPr lang="en-US" sz="1800" dirty="0">
                <a:effectLst/>
                <a:latin typeface="Calibri" panose="020F0502020204030204" pitchFamily="34" charset="0"/>
                <a:ea typeface="Calibri" panose="020F0502020204030204" pitchFamily="34" charset="0"/>
                <a:cs typeface="Vrinda" panose="020B0502040204020203" pitchFamily="34" charset="0"/>
              </a:rPr>
            </a:br>
            <a:endParaRPr lang="en-US" dirty="0"/>
          </a:p>
        </p:txBody>
      </p:sp>
      <p:sp>
        <p:nvSpPr>
          <p:cNvPr id="3" name="Content Placeholder 2">
            <a:extLst>
              <a:ext uri="{FF2B5EF4-FFF2-40B4-BE49-F238E27FC236}">
                <a16:creationId xmlns="" xmlns:a16="http://schemas.microsoft.com/office/drawing/2014/main" id="{494AD1C3-CD0E-4E74-8B2F-D71A40684600}"/>
              </a:ext>
            </a:extLst>
          </p:cNvPr>
          <p:cNvSpPr>
            <a:spLocks noGrp="1"/>
          </p:cNvSpPr>
          <p:nvPr>
            <p:ph idx="1"/>
          </p:nvPr>
        </p:nvSpPr>
        <p:spPr>
          <a:xfrm>
            <a:off x="777815" y="1216326"/>
            <a:ext cx="10410645" cy="5184474"/>
          </a:xfrm>
        </p:spPr>
        <p:txBody>
          <a:bodyPr>
            <a:normAutofit/>
          </a:bodyPr>
          <a:lstStyle/>
          <a:p>
            <a:pPr marL="0" marR="0" indent="0">
              <a:buNone/>
            </a:pPr>
            <a:r>
              <a:rPr lang="en-IN" b="1" dirty="0">
                <a:solidFill>
                  <a:srgbClr val="404040"/>
                </a:solidFill>
                <a:effectLst/>
                <a:latin typeface="Segoe UI" panose="020B0502040204020203" pitchFamily="34" charset="0"/>
                <a:ea typeface="Times New Roman" panose="02020603050405020304" pitchFamily="18" charset="0"/>
              </a:rPr>
              <a:t>What is Data Encryption?</a:t>
            </a:r>
            <a:endParaRPr lang="en-US" b="1" dirty="0">
              <a:effectLst/>
              <a:latin typeface="Times New Roman" panose="02020603050405020304" pitchFamily="18" charset="0"/>
              <a:ea typeface="Times New Roman" panose="02020603050405020304" pitchFamily="18" charset="0"/>
            </a:endParaRPr>
          </a:p>
          <a:p>
            <a:pPr marL="457200" lvl="1"/>
            <a:r>
              <a:rPr lang="en-IN" dirty="0">
                <a:solidFill>
                  <a:srgbClr val="404040"/>
                </a:solidFill>
                <a:effectLst/>
                <a:latin typeface="Segoe UI" panose="020B0502040204020203" pitchFamily="34" charset="0"/>
                <a:ea typeface="Times New Roman" panose="02020603050405020304" pitchFamily="18" charset="0"/>
              </a:rPr>
              <a:t>Data encryption is the process of converting plaintext (readable data) into ciphertext (unreadable data) using an encryption algorithm and a key. </a:t>
            </a:r>
          </a:p>
          <a:p>
            <a:pPr marL="457200" lvl="1"/>
            <a:r>
              <a:rPr lang="en-IN" dirty="0">
                <a:solidFill>
                  <a:srgbClr val="404040"/>
                </a:solidFill>
                <a:effectLst/>
                <a:latin typeface="Segoe UI" panose="020B0502040204020203" pitchFamily="34" charset="0"/>
                <a:ea typeface="Times New Roman" panose="02020603050405020304" pitchFamily="18" charset="0"/>
              </a:rPr>
              <a:t>The goal is to ensure that only authorized parties with the correct decryption key can access the original data.</a:t>
            </a:r>
          </a:p>
          <a:p>
            <a:pPr marL="457200" lvl="1"/>
            <a:endParaRPr lang="en-US" dirty="0">
              <a:effectLst/>
              <a:latin typeface="Times New Roman" panose="02020603050405020304" pitchFamily="18" charset="0"/>
              <a:ea typeface="Times New Roman" panose="02020603050405020304" pitchFamily="18" charset="0"/>
            </a:endParaRPr>
          </a:p>
          <a:p>
            <a:pPr marL="0" marR="0" indent="0">
              <a:buNone/>
            </a:pPr>
            <a:r>
              <a:rPr lang="en-IN" b="1" dirty="0">
                <a:solidFill>
                  <a:srgbClr val="404040"/>
                </a:solidFill>
                <a:effectLst/>
                <a:latin typeface="Segoe UI" panose="020B0502040204020203" pitchFamily="34" charset="0"/>
                <a:ea typeface="Times New Roman" panose="02020603050405020304" pitchFamily="18" charset="0"/>
              </a:rPr>
              <a:t>What is Hashing?</a:t>
            </a:r>
            <a:endParaRPr lang="en-US" b="1" dirty="0">
              <a:effectLst/>
              <a:latin typeface="Times New Roman" panose="02020603050405020304" pitchFamily="18" charset="0"/>
              <a:ea typeface="Times New Roman" panose="02020603050405020304" pitchFamily="18" charset="0"/>
            </a:endParaRPr>
          </a:p>
          <a:p>
            <a:pPr marL="457200" lvl="1"/>
            <a:r>
              <a:rPr lang="en-IN" dirty="0">
                <a:solidFill>
                  <a:srgbClr val="404040"/>
                </a:solidFill>
                <a:effectLst/>
                <a:latin typeface="Segoe UI" panose="020B0502040204020203" pitchFamily="34" charset="0"/>
                <a:ea typeface="Times New Roman" panose="02020603050405020304" pitchFamily="18" charset="0"/>
              </a:rPr>
              <a:t>Hashing is a one-way process that converts input data (of any size) into a fixed-length string of characters, called a hash value or digest. </a:t>
            </a:r>
          </a:p>
          <a:p>
            <a:pPr marL="457200" lvl="1"/>
            <a:r>
              <a:rPr lang="en-IN" dirty="0">
                <a:solidFill>
                  <a:srgbClr val="404040"/>
                </a:solidFill>
                <a:effectLst/>
                <a:latin typeface="Segoe UI" panose="020B0502040204020203" pitchFamily="34" charset="0"/>
                <a:ea typeface="Times New Roman" panose="02020603050405020304" pitchFamily="18" charset="0"/>
              </a:rPr>
              <a:t>Unlike encryption, hashing is irreversible, meaning the original data cannot be retrieved from the hash.</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63745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F5AAE9-311A-4297-B11F-21293851E500}"/>
              </a:ext>
            </a:extLst>
          </p:cNvPr>
          <p:cNvSpPr>
            <a:spLocks noGrp="1"/>
          </p:cNvSpPr>
          <p:nvPr>
            <p:ph type="title"/>
          </p:nvPr>
        </p:nvSpPr>
        <p:spPr>
          <a:xfrm>
            <a:off x="838200" y="365126"/>
            <a:ext cx="10515600" cy="782188"/>
          </a:xfrm>
        </p:spPr>
        <p:txBody>
          <a:bodyPr>
            <a:normAutofit fontScale="90000"/>
          </a:bodyPr>
          <a:lstStyle/>
          <a:p>
            <a:r>
              <a:rPr lang="en-IN" sz="3200" b="1" dirty="0">
                <a:solidFill>
                  <a:srgbClr val="404040"/>
                </a:solidFill>
                <a:effectLst/>
                <a:latin typeface="Segoe UI" panose="020B0502040204020203" pitchFamily="34" charset="0"/>
                <a:ea typeface="Times New Roman" panose="02020603050405020304" pitchFamily="18" charset="0"/>
              </a:rPr>
              <a:t>Types of Encryption: Symmetric Encryption</a:t>
            </a:r>
            <a:r>
              <a:rPr lang="en-US" sz="3200" b="1" dirty="0">
                <a:effectLst/>
                <a:latin typeface="Times New Roman" panose="02020603050405020304" pitchFamily="18" charset="0"/>
                <a:ea typeface="Times New Roman" panose="02020603050405020304" pitchFamily="18" charset="0"/>
              </a:rPr>
              <a:t/>
            </a:r>
            <a:br>
              <a:rPr lang="en-US" sz="3200" b="1" dirty="0">
                <a:effectLst/>
                <a:latin typeface="Times New Roman" panose="02020603050405020304" pitchFamily="18" charset="0"/>
                <a:ea typeface="Times New Roman" panose="02020603050405020304" pitchFamily="18" charset="0"/>
              </a:rPr>
            </a:br>
            <a:endParaRPr lang="en-US" sz="3200" b="1" dirty="0"/>
          </a:p>
        </p:txBody>
      </p:sp>
      <p:sp>
        <p:nvSpPr>
          <p:cNvPr id="3" name="Content Placeholder 2">
            <a:extLst>
              <a:ext uri="{FF2B5EF4-FFF2-40B4-BE49-F238E27FC236}">
                <a16:creationId xmlns="" xmlns:a16="http://schemas.microsoft.com/office/drawing/2014/main" id="{A9BAC946-BF8D-4431-B5B6-72762637F067}"/>
              </a:ext>
            </a:extLst>
          </p:cNvPr>
          <p:cNvSpPr>
            <a:spLocks noGrp="1"/>
          </p:cNvSpPr>
          <p:nvPr>
            <p:ph idx="1"/>
          </p:nvPr>
        </p:nvSpPr>
        <p:spPr>
          <a:xfrm>
            <a:off x="838200" y="1147314"/>
            <a:ext cx="10515600" cy="4351338"/>
          </a:xfrm>
        </p:spPr>
        <p:txBody>
          <a:bodyPr/>
          <a:lstStyle/>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Uses the same key for both encryption and decryption.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Common Algorithms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AES (Advanced Encryption Standard), DES (Data Encryption Standard), 3DES, Blowfish.</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File encryption, database encryption, secure communication.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Advantages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Fast and efficient for large volumes of data.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Challenges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Key distribution and management.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 xmlns:a16="http://schemas.microsoft.com/office/drawing/2014/main" id="{DBDB505B-FB62-4468-A218-5B3F08DD8C3D}"/>
              </a:ext>
            </a:extLst>
          </p:cNvPr>
          <p:cNvPicPr>
            <a:picLocks noChangeAspect="1"/>
          </p:cNvPicPr>
          <p:nvPr/>
        </p:nvPicPr>
        <p:blipFill>
          <a:blip r:embed="rId2"/>
          <a:stretch>
            <a:fillRect/>
          </a:stretch>
        </p:blipFill>
        <p:spPr>
          <a:xfrm>
            <a:off x="2560304" y="4140678"/>
            <a:ext cx="6916115" cy="2027208"/>
          </a:xfrm>
          <a:prstGeom prst="rect">
            <a:avLst/>
          </a:prstGeom>
        </p:spPr>
      </p:pic>
    </p:spTree>
    <p:extLst>
      <p:ext uri="{BB962C8B-B14F-4D97-AF65-F5344CB8AC3E}">
        <p14:creationId xmlns:p14="http://schemas.microsoft.com/office/powerpoint/2010/main" val="35846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94C0E7-9A8F-4493-84C8-C289BECF5E03}"/>
              </a:ext>
            </a:extLst>
          </p:cNvPr>
          <p:cNvSpPr>
            <a:spLocks noGrp="1"/>
          </p:cNvSpPr>
          <p:nvPr>
            <p:ph type="title"/>
          </p:nvPr>
        </p:nvSpPr>
        <p:spPr>
          <a:xfrm>
            <a:off x="838200" y="365125"/>
            <a:ext cx="10515600" cy="713177"/>
          </a:xfrm>
        </p:spPr>
        <p:txBody>
          <a:bodyPr>
            <a:normAutofit/>
          </a:bodyPr>
          <a:lstStyle/>
          <a:p>
            <a:r>
              <a:rPr lang="en-IN" sz="3600" b="1" dirty="0">
                <a:solidFill>
                  <a:srgbClr val="404040"/>
                </a:solidFill>
                <a:effectLst/>
                <a:latin typeface="Segoe UI" panose="020B0502040204020203" pitchFamily="34" charset="0"/>
                <a:ea typeface="Times New Roman" panose="02020603050405020304" pitchFamily="18" charset="0"/>
              </a:rPr>
              <a:t>Types of Encryption: </a:t>
            </a:r>
            <a:r>
              <a:rPr lang="en-IN" sz="3600" b="1" dirty="0">
                <a:solidFill>
                  <a:srgbClr val="404040"/>
                </a:solidFill>
                <a:latin typeface="Segoe UI" panose="020B0502040204020203" pitchFamily="34" charset="0"/>
                <a:ea typeface="Times New Roman" panose="02020603050405020304" pitchFamily="18" charset="0"/>
              </a:rPr>
              <a:t>As</a:t>
            </a:r>
            <a:r>
              <a:rPr lang="en-IN" sz="3600" b="1" dirty="0">
                <a:solidFill>
                  <a:srgbClr val="404040"/>
                </a:solidFill>
                <a:effectLst/>
                <a:latin typeface="Segoe UI" panose="020B0502040204020203" pitchFamily="34" charset="0"/>
                <a:ea typeface="Times New Roman" panose="02020603050405020304" pitchFamily="18" charset="0"/>
              </a:rPr>
              <a:t>ymmetric Encryption</a:t>
            </a:r>
            <a:endParaRPr lang="en-US" sz="3600" b="1" dirty="0"/>
          </a:p>
        </p:txBody>
      </p:sp>
      <p:sp>
        <p:nvSpPr>
          <p:cNvPr id="3" name="Content Placeholder 2">
            <a:extLst>
              <a:ext uri="{FF2B5EF4-FFF2-40B4-BE49-F238E27FC236}">
                <a16:creationId xmlns="" xmlns:a16="http://schemas.microsoft.com/office/drawing/2014/main" id="{9297AE1C-9424-425F-84B3-4080A41EA39D}"/>
              </a:ext>
            </a:extLst>
          </p:cNvPr>
          <p:cNvSpPr>
            <a:spLocks noGrp="1"/>
          </p:cNvSpPr>
          <p:nvPr>
            <p:ph idx="1"/>
          </p:nvPr>
        </p:nvSpPr>
        <p:spPr>
          <a:xfrm>
            <a:off x="915838" y="1161391"/>
            <a:ext cx="10515600" cy="4351338"/>
          </a:xfrm>
        </p:spPr>
        <p:txBody>
          <a:bodyPr/>
          <a:lstStyle/>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Uses a pair of keys: a public key for encryption and a private key for decryption.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Common Algorithms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RSA (Rivest-Shamir-Adleman), ECC (Elliptic Curve Cryptography), Diffie-Hellman.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Secure email (PGP), SSL/TLS for web security, digital signatures.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Advantages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Solves the key distribution problem.</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Challenges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Slower than symmetric encryption and requires more computational resources.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 xmlns:a16="http://schemas.microsoft.com/office/drawing/2014/main" id="{A91C9621-BB8E-44D4-9B93-8E41E2A632F4}"/>
              </a:ext>
            </a:extLst>
          </p:cNvPr>
          <p:cNvPicPr>
            <a:picLocks noChangeAspect="1"/>
          </p:cNvPicPr>
          <p:nvPr/>
        </p:nvPicPr>
        <p:blipFill>
          <a:blip r:embed="rId2"/>
          <a:stretch>
            <a:fillRect/>
          </a:stretch>
        </p:blipFill>
        <p:spPr>
          <a:xfrm>
            <a:off x="2661758" y="4513912"/>
            <a:ext cx="6868484" cy="1797808"/>
          </a:xfrm>
          <a:prstGeom prst="rect">
            <a:avLst/>
          </a:prstGeom>
        </p:spPr>
      </p:pic>
    </p:spTree>
    <p:extLst>
      <p:ext uri="{BB962C8B-B14F-4D97-AF65-F5344CB8AC3E}">
        <p14:creationId xmlns:p14="http://schemas.microsoft.com/office/powerpoint/2010/main" val="880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08F341-6B6A-4958-BA34-E8206D34B0E1}"/>
              </a:ext>
            </a:extLst>
          </p:cNvPr>
          <p:cNvSpPr>
            <a:spLocks noGrp="1"/>
          </p:cNvSpPr>
          <p:nvPr>
            <p:ph type="title"/>
          </p:nvPr>
        </p:nvSpPr>
        <p:spPr>
          <a:xfrm>
            <a:off x="838200" y="365125"/>
            <a:ext cx="10515600" cy="652343"/>
          </a:xfrm>
        </p:spPr>
        <p:txBody>
          <a:bodyPr>
            <a:normAutofit/>
          </a:bodyPr>
          <a:lstStyle/>
          <a:p>
            <a:r>
              <a:rPr lang="en-IN" sz="3600" b="1" dirty="0">
                <a:solidFill>
                  <a:srgbClr val="404040"/>
                </a:solidFill>
                <a:effectLst/>
                <a:latin typeface="Segoe UI" panose="020B0502040204020203" pitchFamily="34" charset="0"/>
                <a:ea typeface="Times New Roman" panose="02020603050405020304" pitchFamily="18" charset="0"/>
              </a:rPr>
              <a:t>Types of Encryption: Hybrid Encryption</a:t>
            </a:r>
            <a:endParaRPr lang="en-US" sz="3600" b="1" dirty="0"/>
          </a:p>
        </p:txBody>
      </p:sp>
      <p:sp>
        <p:nvSpPr>
          <p:cNvPr id="3" name="Content Placeholder 2">
            <a:extLst>
              <a:ext uri="{FF2B5EF4-FFF2-40B4-BE49-F238E27FC236}">
                <a16:creationId xmlns="" xmlns:a16="http://schemas.microsoft.com/office/drawing/2014/main" id="{71EA0089-6AC5-41C4-91CD-96D4A74BDF30}"/>
              </a:ext>
            </a:extLst>
          </p:cNvPr>
          <p:cNvSpPr>
            <a:spLocks noGrp="1"/>
          </p:cNvSpPr>
          <p:nvPr>
            <p:ph idx="1"/>
          </p:nvPr>
        </p:nvSpPr>
        <p:spPr>
          <a:xfrm>
            <a:off x="907211" y="1489194"/>
            <a:ext cx="10515600" cy="4351338"/>
          </a:xfrm>
        </p:spPr>
        <p:txBody>
          <a:bodyPr/>
          <a:lstStyle/>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Combines symmetric and asymmetric encryption.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How It Works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Asymmetric encryption is used to securely exchange a symmetric key, which is then used for encrypting the actual data.</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SSL/TLS, secure file transfer.</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 xmlns:a16="http://schemas.microsoft.com/office/drawing/2014/main" id="{28EB89F1-541C-4609-9ED9-6EDA69C33408}"/>
              </a:ext>
            </a:extLst>
          </p:cNvPr>
          <p:cNvPicPr>
            <a:picLocks noChangeAspect="1"/>
          </p:cNvPicPr>
          <p:nvPr/>
        </p:nvPicPr>
        <p:blipFill>
          <a:blip r:embed="rId2"/>
          <a:stretch>
            <a:fillRect/>
          </a:stretch>
        </p:blipFill>
        <p:spPr>
          <a:xfrm>
            <a:off x="2054199" y="3177505"/>
            <a:ext cx="8306125" cy="3223295"/>
          </a:xfrm>
          <a:prstGeom prst="rect">
            <a:avLst/>
          </a:prstGeom>
        </p:spPr>
      </p:pic>
    </p:spTree>
    <p:extLst>
      <p:ext uri="{BB962C8B-B14F-4D97-AF65-F5344CB8AC3E}">
        <p14:creationId xmlns:p14="http://schemas.microsoft.com/office/powerpoint/2010/main" val="183461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5F02E5-A4AB-4E2E-BA41-0175E1499B38}"/>
              </a:ext>
            </a:extLst>
          </p:cNvPr>
          <p:cNvSpPr>
            <a:spLocks noGrp="1"/>
          </p:cNvSpPr>
          <p:nvPr>
            <p:ph type="title"/>
          </p:nvPr>
        </p:nvSpPr>
        <p:spPr/>
        <p:txBody>
          <a:bodyPr/>
          <a:lstStyle/>
          <a:p>
            <a:r>
              <a:rPr lang="en-IN" sz="4000" b="1" dirty="0">
                <a:solidFill>
                  <a:srgbClr val="404040"/>
                </a:solidFill>
                <a:effectLst/>
                <a:latin typeface="Inter"/>
                <a:ea typeface="Times New Roman" panose="02020603050405020304" pitchFamily="18" charset="0"/>
              </a:rPr>
              <a:t>Properties of Hashing</a:t>
            </a: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EE139EFC-C0A2-4EFD-BFE5-F5A4C8C5EAAC}"/>
              </a:ext>
            </a:extLst>
          </p:cNvPr>
          <p:cNvSpPr>
            <a:spLocks noGrp="1"/>
          </p:cNvSpPr>
          <p:nvPr>
            <p:ph idx="1"/>
          </p:nvPr>
        </p:nvSpPr>
        <p:spPr>
          <a:xfrm>
            <a:off x="898585" y="1420184"/>
            <a:ext cx="10515600" cy="4351338"/>
          </a:xfrm>
        </p:spPr>
        <p:txBody>
          <a:bodyPr/>
          <a:lstStyle/>
          <a:p>
            <a:pPr marL="342900" marR="0" lvl="0" indent="-342900">
              <a:spcBef>
                <a:spcPts val="0"/>
              </a:spcBef>
              <a:spcAft>
                <a:spcPts val="500"/>
              </a:spcAft>
              <a:tabLst>
                <a:tab pos="457200" algn="l"/>
              </a:tabLst>
            </a:pPr>
            <a:r>
              <a:rPr lang="en-IN" sz="1800" b="1" dirty="0">
                <a:solidFill>
                  <a:srgbClr val="404040"/>
                </a:solidFill>
                <a:effectLst/>
                <a:latin typeface="Segoe UI" panose="020B0502040204020203" pitchFamily="34" charset="0"/>
                <a:ea typeface="Times New Roman" panose="02020603050405020304" pitchFamily="18" charset="0"/>
              </a:rPr>
              <a:t>Deterministic</a:t>
            </a:r>
            <a:r>
              <a:rPr lang="en-IN" sz="1800" dirty="0">
                <a:solidFill>
                  <a:srgbClr val="404040"/>
                </a:solidFill>
                <a:effectLst/>
                <a:latin typeface="Segoe UI" panose="020B0502040204020203" pitchFamily="34" charset="0"/>
                <a:ea typeface="Times New Roman" panose="02020603050405020304" pitchFamily="18" charset="0"/>
              </a:rPr>
              <a:t>: The same input always produces the same hash.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tabLst>
                <a:tab pos="457200" algn="l"/>
              </a:tabLst>
            </a:pPr>
            <a:r>
              <a:rPr lang="en-IN" sz="1800" b="1" dirty="0">
                <a:solidFill>
                  <a:srgbClr val="404040"/>
                </a:solidFill>
                <a:effectLst/>
                <a:latin typeface="Segoe UI" panose="020B0502040204020203" pitchFamily="34" charset="0"/>
                <a:ea typeface="Times New Roman" panose="02020603050405020304" pitchFamily="18" charset="0"/>
              </a:rPr>
              <a:t>Fixed-Length Output</a:t>
            </a:r>
            <a:r>
              <a:rPr lang="en-IN" sz="1800" dirty="0">
                <a:solidFill>
                  <a:srgbClr val="404040"/>
                </a:solidFill>
                <a:effectLst/>
                <a:latin typeface="Segoe UI" panose="020B0502040204020203" pitchFamily="34" charset="0"/>
                <a:ea typeface="Times New Roman" panose="02020603050405020304" pitchFamily="18" charset="0"/>
              </a:rPr>
              <a:t>: Regardless of input size, the hash has a fixed length (e.g., 256 bits for SHA-256).</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tabLst>
                <a:tab pos="457200" algn="l"/>
              </a:tabLst>
            </a:pPr>
            <a:r>
              <a:rPr lang="en-IN" sz="1800" b="1" dirty="0">
                <a:solidFill>
                  <a:srgbClr val="404040"/>
                </a:solidFill>
                <a:effectLst/>
                <a:latin typeface="Segoe UI" panose="020B0502040204020203" pitchFamily="34" charset="0"/>
                <a:ea typeface="Times New Roman" panose="02020603050405020304" pitchFamily="18" charset="0"/>
              </a:rPr>
              <a:t>Pre-image Resistance</a:t>
            </a:r>
            <a:r>
              <a:rPr lang="en-IN" sz="1800" dirty="0">
                <a:solidFill>
                  <a:srgbClr val="404040"/>
                </a:solidFill>
                <a:effectLst/>
                <a:latin typeface="Segoe UI" panose="020B0502040204020203" pitchFamily="34" charset="0"/>
                <a:ea typeface="Times New Roman" panose="02020603050405020304" pitchFamily="18" charset="0"/>
              </a:rPr>
              <a:t>: It should be computationally infeasible to reverse the hash to obtain the original input.</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tabLst>
                <a:tab pos="457200" algn="l"/>
              </a:tabLst>
            </a:pPr>
            <a:r>
              <a:rPr lang="en-IN" sz="1800" b="1" dirty="0">
                <a:solidFill>
                  <a:srgbClr val="404040"/>
                </a:solidFill>
                <a:effectLst/>
                <a:latin typeface="Segoe UI" panose="020B0502040204020203" pitchFamily="34" charset="0"/>
                <a:ea typeface="Times New Roman" panose="02020603050405020304" pitchFamily="18" charset="0"/>
              </a:rPr>
              <a:t>Avalanche Effect</a:t>
            </a:r>
            <a:r>
              <a:rPr lang="en-IN" sz="1800" dirty="0">
                <a:solidFill>
                  <a:srgbClr val="404040"/>
                </a:solidFill>
                <a:effectLst/>
                <a:latin typeface="Segoe UI" panose="020B0502040204020203" pitchFamily="34" charset="0"/>
                <a:ea typeface="Times New Roman" panose="02020603050405020304" pitchFamily="18" charset="0"/>
              </a:rPr>
              <a:t>: A small change in input results in a significantly different hash.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tabLst>
                <a:tab pos="457200" algn="l"/>
              </a:tabLst>
            </a:pPr>
            <a:r>
              <a:rPr lang="en-IN" sz="1800" b="1" dirty="0">
                <a:solidFill>
                  <a:srgbClr val="404040"/>
                </a:solidFill>
                <a:effectLst/>
                <a:latin typeface="Segoe UI" panose="020B0502040204020203" pitchFamily="34" charset="0"/>
                <a:ea typeface="Times New Roman" panose="02020603050405020304" pitchFamily="18" charset="0"/>
              </a:rPr>
              <a:t>Collision Resistance</a:t>
            </a:r>
            <a:r>
              <a:rPr lang="en-IN" sz="1800" dirty="0">
                <a:solidFill>
                  <a:srgbClr val="404040"/>
                </a:solidFill>
                <a:effectLst/>
                <a:latin typeface="Segoe UI" panose="020B0502040204020203" pitchFamily="34" charset="0"/>
                <a:ea typeface="Times New Roman" panose="02020603050405020304" pitchFamily="18" charset="0"/>
              </a:rPr>
              <a:t>: It should be highly unlikely for two different inputs to produce the same hash.</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 xmlns:a16="http://schemas.microsoft.com/office/drawing/2014/main" id="{F2578FF6-BA29-4D79-A535-174B6C945855}"/>
              </a:ext>
            </a:extLst>
          </p:cNvPr>
          <p:cNvPicPr>
            <a:picLocks noChangeAspect="1"/>
          </p:cNvPicPr>
          <p:nvPr/>
        </p:nvPicPr>
        <p:blipFill>
          <a:blip r:embed="rId2"/>
          <a:stretch>
            <a:fillRect/>
          </a:stretch>
        </p:blipFill>
        <p:spPr>
          <a:xfrm>
            <a:off x="2235992" y="3804249"/>
            <a:ext cx="7116168" cy="2267279"/>
          </a:xfrm>
          <a:prstGeom prst="rect">
            <a:avLst/>
          </a:prstGeom>
        </p:spPr>
      </p:pic>
    </p:spTree>
    <p:extLst>
      <p:ext uri="{BB962C8B-B14F-4D97-AF65-F5344CB8AC3E}">
        <p14:creationId xmlns:p14="http://schemas.microsoft.com/office/powerpoint/2010/main" val="346916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D3F2B3-080E-4C20-B004-CF81523311F4}"/>
              </a:ext>
            </a:extLst>
          </p:cNvPr>
          <p:cNvSpPr>
            <a:spLocks noGrp="1"/>
          </p:cNvSpPr>
          <p:nvPr>
            <p:ph type="title"/>
          </p:nvPr>
        </p:nvSpPr>
        <p:spPr>
          <a:xfrm>
            <a:off x="838200" y="365126"/>
            <a:ext cx="10515600" cy="704550"/>
          </a:xfrm>
        </p:spPr>
        <p:txBody>
          <a:bodyPr>
            <a:normAutofit fontScale="90000"/>
          </a:bodyPr>
          <a:lstStyle/>
          <a:p>
            <a:r>
              <a:rPr lang="en-IN" sz="3600" b="1" dirty="0">
                <a:solidFill>
                  <a:srgbClr val="404040"/>
                </a:solidFill>
                <a:effectLst/>
                <a:latin typeface="Segoe UI" panose="020B0502040204020203" pitchFamily="34" charset="0"/>
                <a:ea typeface="Times New Roman" panose="02020603050405020304" pitchFamily="18" charset="0"/>
              </a:rPr>
              <a:t>Common Hashing Algorithms</a:t>
            </a:r>
            <a:r>
              <a:rPr lang="en-US" sz="3600" b="1" dirty="0">
                <a:effectLst/>
                <a:latin typeface="Times New Roman" panose="02020603050405020304" pitchFamily="18" charset="0"/>
                <a:ea typeface="Times New Roman" panose="02020603050405020304" pitchFamily="18" charset="0"/>
              </a:rPr>
              <a:t/>
            </a:r>
            <a:br>
              <a:rPr lang="en-US" sz="3600" b="1" dirty="0">
                <a:effectLst/>
                <a:latin typeface="Times New Roman" panose="02020603050405020304" pitchFamily="18" charset="0"/>
                <a:ea typeface="Times New Roman" panose="02020603050405020304" pitchFamily="18" charset="0"/>
              </a:rPr>
            </a:br>
            <a:endParaRPr lang="en-US" sz="3600" b="1" dirty="0"/>
          </a:p>
        </p:txBody>
      </p:sp>
      <p:sp>
        <p:nvSpPr>
          <p:cNvPr id="3" name="Content Placeholder 2">
            <a:extLst>
              <a:ext uri="{FF2B5EF4-FFF2-40B4-BE49-F238E27FC236}">
                <a16:creationId xmlns="" xmlns:a16="http://schemas.microsoft.com/office/drawing/2014/main" id="{50C8EC49-51C9-4C48-8691-532592B61CD8}"/>
              </a:ext>
            </a:extLst>
          </p:cNvPr>
          <p:cNvSpPr>
            <a:spLocks noGrp="1"/>
          </p:cNvSpPr>
          <p:nvPr>
            <p:ph idx="1"/>
          </p:nvPr>
        </p:nvSpPr>
        <p:spPr>
          <a:xfrm>
            <a:off x="777815" y="1253330"/>
            <a:ext cx="10515600" cy="5239543"/>
          </a:xfrm>
        </p:spPr>
        <p:txBody>
          <a:bodyPr>
            <a:normAutofit fontScale="85000" lnSpcReduction="20000"/>
          </a:bodyPr>
          <a:lstStyle/>
          <a:p>
            <a:pPr marL="0" marR="0" lvl="0" indent="0">
              <a:spcBef>
                <a:spcPts val="0"/>
              </a:spcBef>
              <a:spcAft>
                <a:spcPts val="300"/>
              </a:spcAft>
              <a:buNone/>
              <a:tabLst>
                <a:tab pos="457200" algn="l"/>
              </a:tabLst>
            </a:pPr>
            <a:r>
              <a:rPr lang="en-IN" b="1" dirty="0">
                <a:solidFill>
                  <a:srgbClr val="404040"/>
                </a:solidFill>
                <a:effectLst/>
                <a:latin typeface="Segoe UI" panose="020B0502040204020203" pitchFamily="34" charset="0"/>
                <a:ea typeface="Times New Roman" panose="02020603050405020304" pitchFamily="18" charset="0"/>
              </a:rPr>
              <a:t>1. </a:t>
            </a:r>
            <a:r>
              <a:rPr lang="en-IN" sz="2400" b="1" dirty="0">
                <a:solidFill>
                  <a:srgbClr val="404040"/>
                </a:solidFill>
                <a:effectLst/>
                <a:latin typeface="Segoe UI" panose="020B0502040204020203" pitchFamily="34" charset="0"/>
                <a:ea typeface="Times New Roman" panose="02020603050405020304" pitchFamily="18" charset="0"/>
              </a:rPr>
              <a:t>MD5 (Message Digest Algorithm 5)</a:t>
            </a:r>
            <a:r>
              <a:rPr lang="en-IN" sz="2400" dirty="0">
                <a:solidFill>
                  <a:srgbClr val="404040"/>
                </a:solidFill>
                <a:effectLst/>
                <a:latin typeface="Segoe UI" panose="020B0502040204020203"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Produces a 128-bit hash.</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Checksums for file integrity (not recommended for security due to vulnerabilities).</a:t>
            </a:r>
          </a:p>
          <a:p>
            <a:pPr marL="742950" marR="0" lvl="1" indent="-285750">
              <a:spcBef>
                <a:spcPts val="0"/>
              </a:spcBef>
              <a:spcAft>
                <a:spcPts val="5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300"/>
              </a:spcAft>
              <a:buNone/>
              <a:tabLst>
                <a:tab pos="457200" algn="l"/>
              </a:tabLst>
            </a:pPr>
            <a:r>
              <a:rPr lang="en-IN" sz="2400" b="1" dirty="0">
                <a:solidFill>
                  <a:srgbClr val="404040"/>
                </a:solidFill>
                <a:effectLst/>
                <a:latin typeface="Segoe UI" panose="020B0502040204020203" pitchFamily="34" charset="0"/>
                <a:ea typeface="Times New Roman" panose="02020603050405020304" pitchFamily="18" charset="0"/>
              </a:rPr>
              <a:t>2. SHA (Secure Hash Algorithm)</a:t>
            </a:r>
            <a:r>
              <a:rPr lang="en-IN" sz="2400" dirty="0">
                <a:solidFill>
                  <a:srgbClr val="404040"/>
                </a:solidFill>
                <a:effectLst/>
                <a:latin typeface="Segoe UI" panose="020B0502040204020203"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SHA-1</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Produces a 160-bit hash (deprecated due to vulnerabilities).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SHA-2</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Includes SHA-224, SHA-256, SHA-384, and SHA-512 (widely used).</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SHA-3</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The latest version, based on a different design (Keccak).</a:t>
            </a:r>
          </a:p>
          <a:p>
            <a:pPr marL="742950" marR="0" lvl="1" indent="-285750">
              <a:spcBef>
                <a:spcPts val="0"/>
              </a:spcBef>
              <a:spcAft>
                <a:spcPts val="5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300"/>
              </a:spcAft>
              <a:buNone/>
              <a:tabLst>
                <a:tab pos="457200" algn="l"/>
              </a:tabLst>
            </a:pPr>
            <a:r>
              <a:rPr lang="en-IN" sz="2400" b="1" dirty="0">
                <a:solidFill>
                  <a:srgbClr val="404040"/>
                </a:solidFill>
                <a:effectLst/>
                <a:latin typeface="Segoe UI" panose="020B0502040204020203" pitchFamily="34" charset="0"/>
                <a:ea typeface="Times New Roman" panose="02020603050405020304" pitchFamily="18" charset="0"/>
              </a:rPr>
              <a:t>3. </a:t>
            </a:r>
            <a:r>
              <a:rPr lang="en-IN" sz="2400" b="1" dirty="0" err="1">
                <a:solidFill>
                  <a:srgbClr val="404040"/>
                </a:solidFill>
                <a:effectLst/>
                <a:latin typeface="Segoe UI" panose="020B0502040204020203" pitchFamily="34" charset="0"/>
                <a:ea typeface="Times New Roman" panose="02020603050405020304" pitchFamily="18" charset="0"/>
              </a:rPr>
              <a:t>bcrypt</a:t>
            </a:r>
            <a:r>
              <a:rPr lang="en-IN" sz="2400" dirty="0">
                <a:solidFill>
                  <a:srgbClr val="404040"/>
                </a:solidFill>
                <a:effectLst/>
                <a:latin typeface="Segoe UI" panose="020B0502040204020203"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A password-hashing function designed to be slow and resistant to brute-force attacks.</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Storing passwords securely.</a:t>
            </a:r>
          </a:p>
          <a:p>
            <a:pPr marL="742950" marR="0" lvl="1" indent="-285750">
              <a:spcBef>
                <a:spcPts val="0"/>
              </a:spcBef>
              <a:spcAft>
                <a:spcPts val="500"/>
              </a:spcAft>
              <a:buSzPts val="1000"/>
              <a:buFont typeface="Courier New" panose="02070309020205020404" pitchFamily="49" charset="0"/>
              <a:buChar char="o"/>
              <a:tabLst>
                <a:tab pos="9144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spcBef>
                <a:spcPts val="0"/>
              </a:spcBef>
              <a:spcAft>
                <a:spcPts val="300"/>
              </a:spcAft>
              <a:buNone/>
              <a:tabLst>
                <a:tab pos="457200" algn="l"/>
              </a:tabLst>
            </a:pPr>
            <a:r>
              <a:rPr lang="en-IN" sz="2400" b="1" dirty="0">
                <a:solidFill>
                  <a:srgbClr val="404040"/>
                </a:solidFill>
                <a:latin typeface="Segoe UI" panose="020B0502040204020203" pitchFamily="34" charset="0"/>
                <a:ea typeface="Times New Roman" panose="02020603050405020304" pitchFamily="18" charset="0"/>
              </a:rPr>
              <a:t>4. </a:t>
            </a:r>
            <a:r>
              <a:rPr lang="en-IN" sz="2400" b="1" dirty="0" err="1">
                <a:solidFill>
                  <a:srgbClr val="404040"/>
                </a:solidFill>
                <a:effectLst/>
                <a:latin typeface="Segoe UI" panose="020B0502040204020203" pitchFamily="34" charset="0"/>
                <a:ea typeface="Times New Roman" panose="02020603050405020304" pitchFamily="18" charset="0"/>
              </a:rPr>
              <a:t>Argon2</a:t>
            </a:r>
            <a:r>
              <a:rPr lang="en-IN" sz="2400" dirty="0">
                <a:solidFill>
                  <a:srgbClr val="404040"/>
                </a:solidFill>
                <a:effectLst/>
                <a:latin typeface="Segoe UI" panose="020B0502040204020203" pitchFamily="34"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A modern password-hashing algorithm that won the Password Hashing Competition in 2015.</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500"/>
              </a:spcAft>
              <a:buSzPts val="1000"/>
              <a:buFont typeface="Courier New" panose="02070309020205020404" pitchFamily="49" charset="0"/>
              <a:buChar char="o"/>
              <a:tabLst>
                <a:tab pos="914400" algn="l"/>
              </a:tabLst>
            </a:pPr>
            <a:r>
              <a:rPr lang="en-IN" b="1"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Use Cases</a:t>
            </a:r>
            <a:r>
              <a:rPr lang="en-IN" dirty="0">
                <a:solidFill>
                  <a:srgbClr val="404040"/>
                </a:solidFill>
                <a:effectLst/>
                <a:latin typeface="Segoe UI" panose="020B0502040204020203" pitchFamily="34" charset="0"/>
                <a:ea typeface="Times New Roman" panose="02020603050405020304" pitchFamily="18" charset="0"/>
                <a:cs typeface="Times New Roman" panose="02020603050405020304" pitchFamily="18" charset="0"/>
              </a:rPr>
              <a:t>: Password storage, key derivation.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7557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667AA6-EFC1-4BC8-97DC-E5FF127AD1CC}"/>
              </a:ext>
            </a:extLst>
          </p:cNvPr>
          <p:cNvSpPr>
            <a:spLocks noGrp="1"/>
          </p:cNvSpPr>
          <p:nvPr>
            <p:ph type="title"/>
          </p:nvPr>
        </p:nvSpPr>
        <p:spPr>
          <a:xfrm>
            <a:off x="838200" y="365125"/>
            <a:ext cx="10515600" cy="712727"/>
          </a:xfrm>
        </p:spPr>
        <p:txBody>
          <a:bodyPr>
            <a:normAutofit fontScale="90000"/>
          </a:bodyPr>
          <a:lstStyle/>
          <a:p>
            <a:r>
              <a:rPr lang="en-IN" sz="3600" b="1" dirty="0">
                <a:solidFill>
                  <a:srgbClr val="404040"/>
                </a:solidFill>
                <a:effectLst/>
                <a:latin typeface="Segoe UI" panose="020B0502040204020203" pitchFamily="34" charset="0"/>
                <a:ea typeface="Times New Roman" panose="02020603050405020304" pitchFamily="18" charset="0"/>
              </a:rPr>
              <a:t>Hashing Use Cases</a:t>
            </a: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A7A3C954-B999-4616-B45C-3F12E07253B0}"/>
              </a:ext>
            </a:extLst>
          </p:cNvPr>
          <p:cNvSpPr>
            <a:spLocks noGrp="1"/>
          </p:cNvSpPr>
          <p:nvPr>
            <p:ph idx="1"/>
          </p:nvPr>
        </p:nvSpPr>
        <p:spPr>
          <a:xfrm>
            <a:off x="734683" y="1428810"/>
            <a:ext cx="10515600" cy="4351338"/>
          </a:xfrm>
        </p:spPr>
        <p:txBody>
          <a:bodyPr>
            <a:normAutofit lnSpcReduction="10000"/>
          </a:bodyPr>
          <a:lstStyle/>
          <a:p>
            <a:pPr marL="342900" marR="0" lvl="0" indent="-342900">
              <a:spcBef>
                <a:spcPts val="0"/>
              </a:spcBef>
              <a:spcAft>
                <a:spcPts val="500"/>
              </a:spcAft>
              <a:buSzPts val="1000"/>
              <a:buFont typeface="Symbol" panose="05050102010706020507" pitchFamily="18" charset="2"/>
              <a:buChar char=""/>
              <a:tabLst>
                <a:tab pos="457200" algn="l"/>
              </a:tabLst>
            </a:pPr>
            <a:r>
              <a:rPr lang="en-IN" b="1" dirty="0">
                <a:solidFill>
                  <a:srgbClr val="404040"/>
                </a:solidFill>
                <a:effectLst/>
                <a:latin typeface="Segoe UI" panose="020B0502040204020203" pitchFamily="34" charset="0"/>
                <a:ea typeface="Times New Roman" panose="02020603050405020304" pitchFamily="18" charset="0"/>
              </a:rPr>
              <a:t>Password Storage</a:t>
            </a:r>
            <a:r>
              <a:rPr lang="en-IN" dirty="0">
                <a:solidFill>
                  <a:srgbClr val="404040"/>
                </a:solidFill>
                <a:effectLst/>
                <a:latin typeface="Segoe UI" panose="020B0502040204020203" pitchFamily="34" charset="0"/>
                <a:ea typeface="Times New Roman" panose="02020603050405020304" pitchFamily="18" charset="0"/>
              </a:rPr>
              <a:t>: Storing hashed passwords instead of plaintext to protect user credentials.</a:t>
            </a:r>
          </a:p>
          <a:p>
            <a:pPr marL="342900" marR="0" lvl="0" indent="-342900">
              <a:spcBef>
                <a:spcPts val="0"/>
              </a:spcBef>
              <a:spcAft>
                <a:spcPts val="500"/>
              </a:spcAft>
              <a:buSzPts val="1000"/>
              <a:buFont typeface="Symbol" panose="05050102010706020507" pitchFamily="18" charset="2"/>
              <a:buChar char=""/>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SzPts val="1000"/>
              <a:buFont typeface="Symbol" panose="05050102010706020507" pitchFamily="18" charset="2"/>
              <a:buChar char=""/>
              <a:tabLst>
                <a:tab pos="457200" algn="l"/>
              </a:tabLst>
            </a:pPr>
            <a:r>
              <a:rPr lang="en-IN" b="1" dirty="0">
                <a:solidFill>
                  <a:srgbClr val="404040"/>
                </a:solidFill>
                <a:effectLst/>
                <a:latin typeface="Segoe UI" panose="020B0502040204020203" pitchFamily="34" charset="0"/>
                <a:ea typeface="Times New Roman" panose="02020603050405020304" pitchFamily="18" charset="0"/>
              </a:rPr>
              <a:t>Data Integrity</a:t>
            </a:r>
            <a:r>
              <a:rPr lang="en-IN" dirty="0">
                <a:solidFill>
                  <a:srgbClr val="404040"/>
                </a:solidFill>
                <a:effectLst/>
                <a:latin typeface="Segoe UI" panose="020B0502040204020203" pitchFamily="34" charset="0"/>
                <a:ea typeface="Times New Roman" panose="02020603050405020304" pitchFamily="18" charset="0"/>
              </a:rPr>
              <a:t>: Verifying that data has not been tampered with (e.g., checksums for file downloads).</a:t>
            </a:r>
          </a:p>
          <a:p>
            <a:pPr marL="342900" marR="0" lvl="0" indent="-342900">
              <a:spcBef>
                <a:spcPts val="0"/>
              </a:spcBef>
              <a:spcAft>
                <a:spcPts val="500"/>
              </a:spcAft>
              <a:buSzPts val="1000"/>
              <a:buFont typeface="Symbol" panose="05050102010706020507" pitchFamily="18" charset="2"/>
              <a:buChar char=""/>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SzPts val="1000"/>
              <a:buFont typeface="Symbol" panose="05050102010706020507" pitchFamily="18" charset="2"/>
              <a:buChar char=""/>
              <a:tabLst>
                <a:tab pos="457200" algn="l"/>
              </a:tabLst>
            </a:pPr>
            <a:r>
              <a:rPr lang="en-IN" b="1" dirty="0">
                <a:solidFill>
                  <a:srgbClr val="404040"/>
                </a:solidFill>
                <a:effectLst/>
                <a:latin typeface="Segoe UI" panose="020B0502040204020203" pitchFamily="34" charset="0"/>
                <a:ea typeface="Times New Roman" panose="02020603050405020304" pitchFamily="18" charset="0"/>
              </a:rPr>
              <a:t>Digital Signatures</a:t>
            </a:r>
            <a:r>
              <a:rPr lang="en-IN" dirty="0">
                <a:solidFill>
                  <a:srgbClr val="404040"/>
                </a:solidFill>
                <a:effectLst/>
                <a:latin typeface="Segoe UI" panose="020B0502040204020203" pitchFamily="34" charset="0"/>
                <a:ea typeface="Times New Roman" panose="02020603050405020304" pitchFamily="18" charset="0"/>
              </a:rPr>
              <a:t>: Creating a unique hash of a message to ensure authenticity and integrity.</a:t>
            </a:r>
          </a:p>
          <a:p>
            <a:pPr marL="342900" marR="0" lvl="0" indent="-342900">
              <a:spcBef>
                <a:spcPts val="0"/>
              </a:spcBef>
              <a:spcAft>
                <a:spcPts val="500"/>
              </a:spcAft>
              <a:buSzPts val="1000"/>
              <a:buFont typeface="Symbol" panose="05050102010706020507" pitchFamily="18" charset="2"/>
              <a:buChar char=""/>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500"/>
              </a:spcAft>
              <a:buSzPts val="1000"/>
              <a:buFont typeface="Symbol" panose="05050102010706020507" pitchFamily="18" charset="2"/>
              <a:buChar char=""/>
              <a:tabLst>
                <a:tab pos="457200" algn="l"/>
              </a:tabLst>
            </a:pPr>
            <a:r>
              <a:rPr lang="en-IN" b="1" dirty="0">
                <a:solidFill>
                  <a:srgbClr val="404040"/>
                </a:solidFill>
                <a:effectLst/>
                <a:latin typeface="Segoe UI" panose="020B0502040204020203" pitchFamily="34" charset="0"/>
                <a:ea typeface="Times New Roman" panose="02020603050405020304" pitchFamily="18" charset="0"/>
              </a:rPr>
              <a:t>Blockchain</a:t>
            </a:r>
            <a:r>
              <a:rPr lang="en-IN" dirty="0">
                <a:solidFill>
                  <a:srgbClr val="404040"/>
                </a:solidFill>
                <a:effectLst/>
                <a:latin typeface="Segoe UI" panose="020B0502040204020203" pitchFamily="34" charset="0"/>
                <a:ea typeface="Times New Roman" panose="02020603050405020304" pitchFamily="18" charset="0"/>
              </a:rPr>
              <a:t>: Hashing is used to link blocks and ensure the immutability of the blockchain.</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73876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CC892-5B58-483C-B1F3-A91362A6D82D}"/>
              </a:ext>
            </a:extLst>
          </p:cNvPr>
          <p:cNvSpPr>
            <a:spLocks noGrp="1"/>
          </p:cNvSpPr>
          <p:nvPr>
            <p:ph type="title"/>
          </p:nvPr>
        </p:nvSpPr>
        <p:spPr>
          <a:xfrm>
            <a:off x="838200" y="365126"/>
            <a:ext cx="10515600" cy="609660"/>
          </a:xfrm>
        </p:spPr>
        <p:txBody>
          <a:bodyPr>
            <a:normAutofit/>
          </a:bodyPr>
          <a:lstStyle/>
          <a:p>
            <a:r>
              <a:rPr lang="en-IN" sz="3600" b="1" dirty="0">
                <a:solidFill>
                  <a:srgbClr val="404040"/>
                </a:solidFill>
                <a:effectLst/>
                <a:latin typeface="Segoe UI" panose="020B0502040204020203" pitchFamily="34" charset="0"/>
                <a:ea typeface="Calibri" panose="020F0502020204030204" pitchFamily="34" charset="0"/>
              </a:rPr>
              <a:t>Differences Between Encryption and Hashing</a:t>
            </a:r>
            <a:endParaRPr lang="en-US" sz="3600" dirty="0"/>
          </a:p>
        </p:txBody>
      </p:sp>
      <p:graphicFrame>
        <p:nvGraphicFramePr>
          <p:cNvPr id="4" name="Content Placeholder 3">
            <a:extLst>
              <a:ext uri="{FF2B5EF4-FFF2-40B4-BE49-F238E27FC236}">
                <a16:creationId xmlns="" xmlns:a16="http://schemas.microsoft.com/office/drawing/2014/main" id="{80AF161C-5B01-4500-A1F2-E6E72ED04F7D}"/>
              </a:ext>
            </a:extLst>
          </p:cNvPr>
          <p:cNvGraphicFramePr>
            <a:graphicFrameLocks noGrp="1"/>
          </p:cNvGraphicFramePr>
          <p:nvPr>
            <p:ph idx="1"/>
            <p:extLst>
              <p:ext uri="{D42A27DB-BD31-4B8C-83A1-F6EECF244321}">
                <p14:modId xmlns:p14="http://schemas.microsoft.com/office/powerpoint/2010/main" val="3634094399"/>
              </p:ext>
            </p:extLst>
          </p:nvPr>
        </p:nvGraphicFramePr>
        <p:xfrm>
          <a:off x="726057" y="1362884"/>
          <a:ext cx="10515600" cy="4807734"/>
        </p:xfrm>
        <a:graphic>
          <a:graphicData uri="http://schemas.openxmlformats.org/drawingml/2006/table">
            <a:tbl>
              <a:tblPr firstRow="1" firstCol="1" bandRow="1">
                <a:tableStyleId>{5C22544A-7EE6-4342-B048-85BDC9FD1C3A}</a:tableStyleId>
              </a:tblPr>
              <a:tblGrid>
                <a:gridCol w="2965938">
                  <a:extLst>
                    <a:ext uri="{9D8B030D-6E8A-4147-A177-3AD203B41FA5}">
                      <a16:colId xmlns="" xmlns:a16="http://schemas.microsoft.com/office/drawing/2014/main" val="1467198737"/>
                    </a:ext>
                  </a:extLst>
                </a:gridCol>
                <a:gridCol w="3774831">
                  <a:extLst>
                    <a:ext uri="{9D8B030D-6E8A-4147-A177-3AD203B41FA5}">
                      <a16:colId xmlns="" xmlns:a16="http://schemas.microsoft.com/office/drawing/2014/main" val="2525721028"/>
                    </a:ext>
                  </a:extLst>
                </a:gridCol>
                <a:gridCol w="3774831">
                  <a:extLst>
                    <a:ext uri="{9D8B030D-6E8A-4147-A177-3AD203B41FA5}">
                      <a16:colId xmlns="" xmlns:a16="http://schemas.microsoft.com/office/drawing/2014/main" val="2933811166"/>
                    </a:ext>
                  </a:extLst>
                </a:gridCol>
              </a:tblGrid>
              <a:tr h="800365">
                <a:tc>
                  <a:txBody>
                    <a:bodyPr/>
                    <a:lstStyle/>
                    <a:p>
                      <a:pPr marL="0" marR="0">
                        <a:lnSpc>
                          <a:spcPct val="107000"/>
                        </a:lnSpc>
                        <a:spcBef>
                          <a:spcPts val="0"/>
                        </a:spcBef>
                        <a:spcAft>
                          <a:spcPts val="800"/>
                        </a:spcAft>
                      </a:pPr>
                      <a:r>
                        <a:rPr lang="en-IN" sz="2400" dirty="0">
                          <a:effectLst/>
                        </a:rPr>
                        <a:t>Aspect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dirty="0">
                          <a:effectLst/>
                        </a:rPr>
                        <a:t>Encryption</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a:effectLst/>
                        </a:rPr>
                        <a:t>Hashing</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1061990728"/>
                  </a:ext>
                </a:extLst>
              </a:tr>
              <a:tr h="800365">
                <a:tc>
                  <a:txBody>
                    <a:bodyPr/>
                    <a:lstStyle/>
                    <a:p>
                      <a:pPr marL="0" marR="0" algn="ctr">
                        <a:lnSpc>
                          <a:spcPct val="107000"/>
                        </a:lnSpc>
                        <a:spcBef>
                          <a:spcPts val="0"/>
                        </a:spcBef>
                        <a:spcAft>
                          <a:spcPts val="800"/>
                        </a:spcAft>
                      </a:pPr>
                      <a:r>
                        <a:rPr lang="en-IN" sz="2400" dirty="0">
                          <a:effectLst/>
                        </a:rPr>
                        <a:t>Purpose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dirty="0">
                          <a:effectLst/>
                        </a:rPr>
                        <a:t>Protect data confidentiality.</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a:effectLst/>
                        </a:rPr>
                        <a:t>Ensure data integrity and authenticity.</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254379821"/>
                  </a:ext>
                </a:extLst>
              </a:tr>
              <a:tr h="800365">
                <a:tc>
                  <a:txBody>
                    <a:bodyPr/>
                    <a:lstStyle/>
                    <a:p>
                      <a:pPr marL="0" marR="0" algn="ctr">
                        <a:lnSpc>
                          <a:spcPct val="107000"/>
                        </a:lnSpc>
                        <a:spcBef>
                          <a:spcPts val="0"/>
                        </a:spcBef>
                        <a:spcAft>
                          <a:spcPts val="800"/>
                        </a:spcAft>
                      </a:pPr>
                      <a:r>
                        <a:rPr lang="en-IN" sz="2400" dirty="0">
                          <a:effectLst/>
                        </a:rPr>
                        <a:t>Reversibility</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dirty="0">
                          <a:effectLst/>
                        </a:rPr>
                        <a:t>Reversible (with the correct key).</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dirty="0">
                          <a:effectLst/>
                        </a:rPr>
                        <a:t>Irreversible.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342215625"/>
                  </a:ext>
                </a:extLst>
              </a:tr>
              <a:tr h="800365">
                <a:tc>
                  <a:txBody>
                    <a:bodyPr/>
                    <a:lstStyle/>
                    <a:p>
                      <a:pPr marL="0" marR="0" algn="ctr">
                        <a:lnSpc>
                          <a:spcPct val="107000"/>
                        </a:lnSpc>
                        <a:spcBef>
                          <a:spcPts val="0"/>
                        </a:spcBef>
                        <a:spcAft>
                          <a:spcPts val="800"/>
                        </a:spcAft>
                      </a:pPr>
                      <a:r>
                        <a:rPr lang="en-IN" sz="2400" dirty="0">
                          <a:effectLst/>
                        </a:rPr>
                        <a:t>Output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dirty="0">
                          <a:effectLst/>
                        </a:rPr>
                        <a:t>Ciphertext (variable length).</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a:effectLst/>
                        </a:rPr>
                        <a:t>Hash value (fixed length).</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3472565481"/>
                  </a:ext>
                </a:extLst>
              </a:tr>
              <a:tr h="800365">
                <a:tc>
                  <a:txBody>
                    <a:bodyPr/>
                    <a:lstStyle/>
                    <a:p>
                      <a:pPr marL="0" marR="0" algn="ctr">
                        <a:lnSpc>
                          <a:spcPct val="107000"/>
                        </a:lnSpc>
                        <a:spcBef>
                          <a:spcPts val="0"/>
                        </a:spcBef>
                        <a:spcAft>
                          <a:spcPts val="800"/>
                        </a:spcAft>
                      </a:pPr>
                      <a:r>
                        <a:rPr lang="en-IN" sz="2400" dirty="0">
                          <a:effectLst/>
                        </a:rPr>
                        <a:t>Key Usage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dirty="0">
                          <a:effectLst/>
                        </a:rPr>
                        <a:t>Requires a key (symmetric or asymmetric).</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dirty="0">
                          <a:effectLst/>
                        </a:rPr>
                        <a:t>No key required.</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2050747157"/>
                  </a:ext>
                </a:extLst>
              </a:tr>
              <a:tr h="800365">
                <a:tc>
                  <a:txBody>
                    <a:bodyPr/>
                    <a:lstStyle/>
                    <a:p>
                      <a:pPr marL="0" marR="0" algn="ctr">
                        <a:lnSpc>
                          <a:spcPct val="107000"/>
                        </a:lnSpc>
                        <a:spcBef>
                          <a:spcPts val="0"/>
                        </a:spcBef>
                        <a:spcAft>
                          <a:spcPts val="800"/>
                        </a:spcAft>
                      </a:pPr>
                      <a:r>
                        <a:rPr lang="en-IN" sz="2400" dirty="0">
                          <a:effectLst/>
                        </a:rPr>
                        <a:t>Use Cases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0" marR="9525" marT="9525" marB="9525" anchor="ctr"/>
                </a:tc>
                <a:tc>
                  <a:txBody>
                    <a:bodyPr/>
                    <a:lstStyle/>
                    <a:p>
                      <a:pPr marL="0" marR="0">
                        <a:lnSpc>
                          <a:spcPct val="107000"/>
                        </a:lnSpc>
                        <a:spcBef>
                          <a:spcPts val="0"/>
                        </a:spcBef>
                        <a:spcAft>
                          <a:spcPts val="800"/>
                        </a:spcAft>
                      </a:pPr>
                      <a:r>
                        <a:rPr lang="en-IN" sz="2400">
                          <a:effectLst/>
                        </a:rPr>
                        <a:t>Secure communication, data storage.</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tc>
                  <a:txBody>
                    <a:bodyPr/>
                    <a:lstStyle/>
                    <a:p>
                      <a:pPr marL="0" marR="0">
                        <a:lnSpc>
                          <a:spcPct val="107000"/>
                        </a:lnSpc>
                        <a:spcBef>
                          <a:spcPts val="0"/>
                        </a:spcBef>
                        <a:spcAft>
                          <a:spcPts val="800"/>
                        </a:spcAft>
                      </a:pPr>
                      <a:r>
                        <a:rPr lang="en-IN" sz="2400" dirty="0">
                          <a:effectLst/>
                        </a:rPr>
                        <a:t>Password storage, data integrity checks.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 marT="9525" marB="9525" anchor="ctr"/>
                </a:tc>
                <a:extLst>
                  <a:ext uri="{0D108BD9-81ED-4DB2-BD59-A6C34878D82A}">
                    <a16:rowId xmlns="" xmlns:a16="http://schemas.microsoft.com/office/drawing/2014/main" val="4162125984"/>
                  </a:ext>
                </a:extLst>
              </a:tr>
            </a:tbl>
          </a:graphicData>
        </a:graphic>
      </p:graphicFrame>
    </p:spTree>
    <p:extLst>
      <p:ext uri="{BB962C8B-B14F-4D97-AF65-F5344CB8AC3E}">
        <p14:creationId xmlns:p14="http://schemas.microsoft.com/office/powerpoint/2010/main" val="318661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08741F-1AF1-46C0-91FC-B1F5885B0645}"/>
              </a:ext>
            </a:extLst>
          </p:cNvPr>
          <p:cNvSpPr>
            <a:spLocks noGrp="1"/>
          </p:cNvSpPr>
          <p:nvPr>
            <p:ph type="title"/>
          </p:nvPr>
        </p:nvSpPr>
        <p:spPr>
          <a:xfrm>
            <a:off x="838200" y="365126"/>
            <a:ext cx="10515600" cy="695924"/>
          </a:xfrm>
        </p:spPr>
        <p:txBody>
          <a:bodyPr>
            <a:normAutofit/>
          </a:bodyPr>
          <a:lstStyle/>
          <a:p>
            <a:r>
              <a:rPr lang="en-IN" sz="2800" b="1" dirty="0">
                <a:solidFill>
                  <a:srgbClr val="404040"/>
                </a:solidFill>
                <a:effectLst/>
                <a:latin typeface="Segoe UI" panose="020B0502040204020203" pitchFamily="34" charset="0"/>
                <a:ea typeface="Calibri" panose="020F0502020204030204" pitchFamily="34" charset="0"/>
              </a:rPr>
              <a:t>Challenges and Considerations of encryption and hashing</a:t>
            </a:r>
            <a:endParaRPr lang="en-US" sz="2800" dirty="0"/>
          </a:p>
        </p:txBody>
      </p:sp>
      <p:sp>
        <p:nvSpPr>
          <p:cNvPr id="3" name="Content Placeholder 2">
            <a:extLst>
              <a:ext uri="{FF2B5EF4-FFF2-40B4-BE49-F238E27FC236}">
                <a16:creationId xmlns="" xmlns:a16="http://schemas.microsoft.com/office/drawing/2014/main" id="{1AA15095-9F3F-418F-A0B3-9B44C92CE9B2}"/>
              </a:ext>
            </a:extLst>
          </p:cNvPr>
          <p:cNvSpPr>
            <a:spLocks noGrp="1"/>
          </p:cNvSpPr>
          <p:nvPr>
            <p:ph idx="1"/>
          </p:nvPr>
        </p:nvSpPr>
        <p:spPr>
          <a:xfrm>
            <a:off x="622538" y="1316666"/>
            <a:ext cx="10653623" cy="4747704"/>
          </a:xfrm>
        </p:spPr>
        <p:txBody>
          <a:bodyPr>
            <a:normAutofit fontScale="70000" lnSpcReduction="20000"/>
          </a:bodyPr>
          <a:lstStyle/>
          <a:p>
            <a:pPr marL="0" marR="0" indent="0">
              <a:buNone/>
            </a:pPr>
            <a:r>
              <a:rPr lang="en-IN" sz="3800" b="1" dirty="0">
                <a:solidFill>
                  <a:srgbClr val="FF0000"/>
                </a:solidFill>
                <a:effectLst/>
                <a:latin typeface="Inter"/>
                <a:ea typeface="Times New Roman" panose="02020603050405020304" pitchFamily="18" charset="0"/>
              </a:rPr>
              <a:t>Encryption Challenges</a:t>
            </a:r>
          </a:p>
          <a:p>
            <a:pPr marL="0" marR="0" indent="0">
              <a:buNone/>
            </a:pPr>
            <a:endParaRPr lang="en-US" sz="3200" b="1"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Performance Overhead</a:t>
            </a:r>
            <a:r>
              <a:rPr lang="en-IN" sz="3200" dirty="0">
                <a:solidFill>
                  <a:srgbClr val="404040"/>
                </a:solidFill>
                <a:effectLst/>
                <a:latin typeface="Inter"/>
                <a:ea typeface="Times New Roman" panose="02020603050405020304" pitchFamily="18" charset="0"/>
              </a:rPr>
              <a:t>: Encryption can slow down systems, especially for large datasets.</a:t>
            </a:r>
            <a:endParaRPr lang="en-US" sz="3200"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Key Management</a:t>
            </a:r>
            <a:r>
              <a:rPr lang="en-IN" sz="3200" dirty="0">
                <a:solidFill>
                  <a:srgbClr val="404040"/>
                </a:solidFill>
                <a:effectLst/>
                <a:latin typeface="Inter"/>
                <a:ea typeface="Times New Roman" panose="02020603050405020304" pitchFamily="18" charset="0"/>
              </a:rPr>
              <a:t>: Securely storing and distributing keys is complex.</a:t>
            </a:r>
            <a:endParaRPr lang="en-US" sz="3200"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Quantum Computing Threat</a:t>
            </a:r>
            <a:r>
              <a:rPr lang="en-IN" sz="3200" dirty="0">
                <a:solidFill>
                  <a:srgbClr val="404040"/>
                </a:solidFill>
                <a:effectLst/>
                <a:latin typeface="Inter"/>
                <a:ea typeface="Times New Roman" panose="02020603050405020304" pitchFamily="18" charset="0"/>
              </a:rPr>
              <a:t>: Future quantum computers could break current encryption algorithms, leading to the development of post-quantum cryptography.</a:t>
            </a:r>
            <a:endParaRPr lang="en-US" sz="3200" dirty="0">
              <a:effectLst/>
              <a:latin typeface="Inter"/>
              <a:ea typeface="Times New Roman" panose="02020603050405020304" pitchFamily="18" charset="0"/>
            </a:endParaRPr>
          </a:p>
          <a:p>
            <a:pPr marL="0" marR="0" indent="0">
              <a:buNone/>
            </a:pPr>
            <a:r>
              <a:rPr lang="en-IN" sz="3800" b="1" dirty="0">
                <a:solidFill>
                  <a:srgbClr val="FF0000"/>
                </a:solidFill>
                <a:effectLst/>
                <a:latin typeface="Inter"/>
                <a:ea typeface="Times New Roman" panose="02020603050405020304" pitchFamily="18" charset="0"/>
              </a:rPr>
              <a:t>Hashing Challenges</a:t>
            </a:r>
          </a:p>
          <a:p>
            <a:pPr marL="0" marR="0" indent="0">
              <a:buNone/>
            </a:pPr>
            <a:endParaRPr lang="en-US" sz="2900" b="1"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Collision Attacks</a:t>
            </a:r>
            <a:r>
              <a:rPr lang="en-IN" sz="3200" dirty="0">
                <a:solidFill>
                  <a:srgbClr val="404040"/>
                </a:solidFill>
                <a:effectLst/>
                <a:latin typeface="Inter"/>
                <a:ea typeface="Times New Roman" panose="02020603050405020304" pitchFamily="18" charset="0"/>
              </a:rPr>
              <a:t>: Weak hashing algorithms can produce the same hash for different inputs.</a:t>
            </a:r>
            <a:endParaRPr lang="en-US" sz="3200"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Brute-Force Attacks</a:t>
            </a:r>
            <a:r>
              <a:rPr lang="en-IN" sz="3200" dirty="0">
                <a:solidFill>
                  <a:srgbClr val="404040"/>
                </a:solidFill>
                <a:effectLst/>
                <a:latin typeface="Inter"/>
                <a:ea typeface="Times New Roman" panose="02020603050405020304" pitchFamily="18" charset="0"/>
              </a:rPr>
              <a:t>: Weak passwords can be cracked using brute-force methods.</a:t>
            </a:r>
            <a:endParaRPr lang="en-US" sz="3200" dirty="0">
              <a:effectLst/>
              <a:latin typeface="Inter"/>
              <a:ea typeface="Times New Roman" panose="02020603050405020304" pitchFamily="18" charset="0"/>
            </a:endParaRPr>
          </a:p>
          <a:p>
            <a:pPr marL="800100" lvl="1" indent="-342900">
              <a:spcBef>
                <a:spcPts val="0"/>
              </a:spcBef>
              <a:spcAft>
                <a:spcPts val="500"/>
              </a:spcAft>
              <a:buSzPts val="1000"/>
              <a:buFont typeface="Symbol" panose="05050102010706020507" pitchFamily="18" charset="2"/>
              <a:buChar char=""/>
              <a:tabLst>
                <a:tab pos="457200" algn="l"/>
              </a:tabLst>
            </a:pPr>
            <a:r>
              <a:rPr lang="en-IN" sz="3200" b="1" dirty="0">
                <a:solidFill>
                  <a:srgbClr val="404040"/>
                </a:solidFill>
                <a:effectLst/>
                <a:latin typeface="Inter"/>
                <a:ea typeface="Times New Roman" panose="02020603050405020304" pitchFamily="18" charset="0"/>
              </a:rPr>
              <a:t>Algorithm Deprecation</a:t>
            </a:r>
            <a:r>
              <a:rPr lang="en-IN" sz="3200" dirty="0">
                <a:solidFill>
                  <a:srgbClr val="404040"/>
                </a:solidFill>
                <a:effectLst/>
                <a:latin typeface="Inter"/>
                <a:ea typeface="Times New Roman" panose="02020603050405020304" pitchFamily="18" charset="0"/>
              </a:rPr>
              <a:t>: Older algorithms become vulnerable over time and must be replaced.</a:t>
            </a:r>
            <a:endParaRPr lang="en-US" sz="3200" dirty="0">
              <a:effectLst/>
              <a:latin typeface="Inter"/>
              <a:ea typeface="Times New Roman" panose="02020603050405020304" pitchFamily="18" charset="0"/>
            </a:endParaRPr>
          </a:p>
          <a:p>
            <a:endParaRPr lang="en-US" dirty="0"/>
          </a:p>
        </p:txBody>
      </p:sp>
    </p:spTree>
    <p:extLst>
      <p:ext uri="{BB962C8B-B14F-4D97-AF65-F5344CB8AC3E}">
        <p14:creationId xmlns:p14="http://schemas.microsoft.com/office/powerpoint/2010/main" val="175726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C4B90D-6A12-43D6-8F73-7E5A24747BA9}"/>
              </a:ext>
            </a:extLst>
          </p:cNvPr>
          <p:cNvSpPr>
            <a:spLocks noGrp="1"/>
          </p:cNvSpPr>
          <p:nvPr>
            <p:ph type="title"/>
          </p:nvPr>
        </p:nvSpPr>
        <p:spPr/>
        <p:txBody>
          <a:bodyPr/>
          <a:lstStyle/>
          <a:p>
            <a:r>
              <a:rPr lang="en-US" b="1" dirty="0">
                <a:solidFill>
                  <a:srgbClr val="FF0000"/>
                </a:solidFill>
              </a:rPr>
              <a:t>Why is Data Security Important?</a:t>
            </a:r>
          </a:p>
        </p:txBody>
      </p:sp>
      <p:sp>
        <p:nvSpPr>
          <p:cNvPr id="3" name="Content Placeholder 2">
            <a:extLst>
              <a:ext uri="{FF2B5EF4-FFF2-40B4-BE49-F238E27FC236}">
                <a16:creationId xmlns="" xmlns:a16="http://schemas.microsoft.com/office/drawing/2014/main" id="{658E884D-33FA-47FC-806D-B8A8914570EA}"/>
              </a:ext>
            </a:extLst>
          </p:cNvPr>
          <p:cNvSpPr>
            <a:spLocks noGrp="1"/>
          </p:cNvSpPr>
          <p:nvPr>
            <p:ph idx="1"/>
          </p:nvPr>
        </p:nvSpPr>
        <p:spPr/>
        <p:txBody>
          <a:bodyPr>
            <a:normAutofit fontScale="85000" lnSpcReduction="20000"/>
          </a:bodyPr>
          <a:lstStyle/>
          <a:p>
            <a:pPr marL="0" indent="0" algn="l">
              <a:buNone/>
            </a:pPr>
            <a:r>
              <a:rPr lang="en-US" b="1" i="0" dirty="0">
                <a:solidFill>
                  <a:srgbClr val="001D35"/>
                </a:solidFill>
                <a:effectLst/>
                <a:latin typeface="Inter"/>
              </a:rPr>
              <a:t>1. Protecting Sensitive Information:</a:t>
            </a:r>
          </a:p>
          <a:p>
            <a:pPr lvl="1"/>
            <a:r>
              <a:rPr lang="en-US" b="0" i="0" dirty="0">
                <a:solidFill>
                  <a:srgbClr val="001D35"/>
                </a:solidFill>
                <a:effectLst/>
                <a:latin typeface="Inter"/>
              </a:rPr>
              <a:t>Data security safeguards sensitive information like customer data, financial records, intellectual property, and trade secrets from unauthorized access, misuse, or disclosure.</a:t>
            </a:r>
          </a:p>
          <a:p>
            <a:pPr lvl="1" fontAlgn="ctr"/>
            <a:r>
              <a:rPr lang="en-US" b="0" i="0" dirty="0">
                <a:solidFill>
                  <a:srgbClr val="001D35"/>
                </a:solidFill>
                <a:effectLst/>
                <a:latin typeface="Inter"/>
              </a:rPr>
              <a:t>This protection is essential for maintaining the confidentiality and integrity of information, preventing potential harm to individuals and organizations. </a:t>
            </a:r>
          </a:p>
          <a:p>
            <a:pPr marL="0" indent="0" algn="l">
              <a:buNone/>
            </a:pPr>
            <a:r>
              <a:rPr lang="en-US" b="1" i="0" dirty="0">
                <a:solidFill>
                  <a:srgbClr val="001D35"/>
                </a:solidFill>
                <a:effectLst/>
                <a:latin typeface="Inter"/>
              </a:rPr>
              <a:t>2. Maintaining Customer Trust and Reputation:</a:t>
            </a:r>
          </a:p>
          <a:p>
            <a:pPr lvl="1"/>
            <a:r>
              <a:rPr lang="en-US" b="0" i="0" dirty="0">
                <a:solidFill>
                  <a:srgbClr val="001D35"/>
                </a:solidFill>
                <a:effectLst/>
                <a:latin typeface="Inter"/>
              </a:rPr>
              <a:t>A data breach can severely damage an organization's reputation and erode customer trust.</a:t>
            </a:r>
          </a:p>
          <a:p>
            <a:pPr lvl="1" fontAlgn="ctr"/>
            <a:r>
              <a:rPr lang="en-US" b="0" i="0" dirty="0">
                <a:solidFill>
                  <a:srgbClr val="001D35"/>
                </a:solidFill>
                <a:effectLst/>
                <a:latin typeface="Inter"/>
              </a:rPr>
              <a:t>By prioritizing data security, organizations demonstrate their commitment to protecting customer data and fostering a sense of trust and confidence. </a:t>
            </a:r>
          </a:p>
          <a:p>
            <a:pPr marL="0" indent="0" algn="l">
              <a:buNone/>
            </a:pPr>
            <a:r>
              <a:rPr lang="en-US" b="1" i="0" dirty="0">
                <a:solidFill>
                  <a:srgbClr val="001D35"/>
                </a:solidFill>
                <a:effectLst/>
                <a:latin typeface="Inter"/>
              </a:rPr>
              <a:t>3. Ensuring Regulatory Compliance:</a:t>
            </a:r>
          </a:p>
          <a:p>
            <a:pPr lvl="1"/>
            <a:r>
              <a:rPr lang="en-US" b="0" i="0" dirty="0">
                <a:solidFill>
                  <a:srgbClr val="001D35"/>
                </a:solidFill>
                <a:effectLst/>
                <a:latin typeface="Inter"/>
              </a:rPr>
              <a:t>Many industries and jurisdictions have regulations that mandate specific data security standards and practices.</a:t>
            </a:r>
          </a:p>
          <a:p>
            <a:pPr lvl="1"/>
            <a:r>
              <a:rPr lang="en-US" b="0" i="0" dirty="0">
                <a:solidFill>
                  <a:srgbClr val="001D35"/>
                </a:solidFill>
                <a:effectLst/>
                <a:latin typeface="Inter"/>
              </a:rPr>
              <a:t>Organizations must comply with these regulations to avoid legal penalties and maintain operational integrity. </a:t>
            </a:r>
          </a:p>
          <a:p>
            <a:endParaRPr lang="en-US" dirty="0"/>
          </a:p>
        </p:txBody>
      </p:sp>
    </p:spTree>
    <p:extLst>
      <p:ext uri="{BB962C8B-B14F-4D97-AF65-F5344CB8AC3E}">
        <p14:creationId xmlns:p14="http://schemas.microsoft.com/office/powerpoint/2010/main" val="903461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631" y="3019548"/>
            <a:ext cx="10515600" cy="1325563"/>
          </a:xfrm>
        </p:spPr>
        <p:txBody>
          <a:bodyPr/>
          <a:lstStyle/>
          <a:p>
            <a:r>
              <a:rPr lang="en-IN" b="1" dirty="0">
                <a:solidFill>
                  <a:srgbClr val="404040"/>
                </a:solidFill>
                <a:latin typeface="Inter"/>
                <a:ea typeface="Calibri" panose="020F0502020204030204" pitchFamily="34" charset="0"/>
              </a:rPr>
              <a:t>Database security considerations</a:t>
            </a:r>
            <a:endParaRPr lang="en-IN" dirty="0"/>
          </a:p>
        </p:txBody>
      </p:sp>
    </p:spTree>
    <p:extLst>
      <p:ext uri="{BB962C8B-B14F-4D97-AF65-F5344CB8AC3E}">
        <p14:creationId xmlns:p14="http://schemas.microsoft.com/office/powerpoint/2010/main" val="2622257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77F089-8AD7-45A3-AB11-6FB19516436F}"/>
              </a:ext>
            </a:extLst>
          </p:cNvPr>
          <p:cNvSpPr>
            <a:spLocks noGrp="1"/>
          </p:cNvSpPr>
          <p:nvPr>
            <p:ph type="title"/>
          </p:nvPr>
        </p:nvSpPr>
        <p:spPr>
          <a:xfrm>
            <a:off x="838200" y="365125"/>
            <a:ext cx="10515600" cy="790815"/>
          </a:xfrm>
        </p:spPr>
        <p:txBody>
          <a:bodyPr>
            <a:normAutofit/>
          </a:bodyPr>
          <a:lstStyle/>
          <a:p>
            <a:r>
              <a:rPr lang="en-IN" sz="3600" b="1" dirty="0">
                <a:solidFill>
                  <a:srgbClr val="404040"/>
                </a:solidFill>
                <a:latin typeface="Inter"/>
                <a:ea typeface="Calibri" panose="020F0502020204030204" pitchFamily="34" charset="0"/>
              </a:rPr>
              <a:t>D</a:t>
            </a:r>
            <a:r>
              <a:rPr lang="en-IN" sz="3600" b="1" dirty="0">
                <a:solidFill>
                  <a:srgbClr val="404040"/>
                </a:solidFill>
                <a:effectLst/>
                <a:latin typeface="Inter"/>
                <a:ea typeface="Calibri" panose="020F0502020204030204" pitchFamily="34" charset="0"/>
              </a:rPr>
              <a:t>atabase security considerations</a:t>
            </a:r>
            <a:endParaRPr lang="en-US" sz="3600" dirty="0">
              <a:latin typeface="Inter"/>
            </a:endParaRPr>
          </a:p>
        </p:txBody>
      </p:sp>
      <p:sp>
        <p:nvSpPr>
          <p:cNvPr id="3" name="Content Placeholder 2">
            <a:extLst>
              <a:ext uri="{FF2B5EF4-FFF2-40B4-BE49-F238E27FC236}">
                <a16:creationId xmlns="" xmlns:a16="http://schemas.microsoft.com/office/drawing/2014/main" id="{5FD5AC2B-C03A-4258-AA89-81C8C7FF22CF}"/>
              </a:ext>
            </a:extLst>
          </p:cNvPr>
          <p:cNvSpPr>
            <a:spLocks noGrp="1"/>
          </p:cNvSpPr>
          <p:nvPr>
            <p:ph idx="1"/>
          </p:nvPr>
        </p:nvSpPr>
        <p:spPr>
          <a:xfrm>
            <a:off x="527648" y="1402929"/>
            <a:ext cx="10902351" cy="5187651"/>
          </a:xfrm>
        </p:spPr>
        <p:txBody>
          <a:bodyPr>
            <a:normAutofit lnSpcReduction="10000"/>
          </a:bodyPr>
          <a:lstStyle/>
          <a:p>
            <a:r>
              <a:rPr lang="en-IN" dirty="0">
                <a:solidFill>
                  <a:srgbClr val="404040"/>
                </a:solidFill>
                <a:effectLst/>
                <a:latin typeface="Inter"/>
                <a:ea typeface="Calibri" panose="020F0502020204030204" pitchFamily="34" charset="0"/>
              </a:rPr>
              <a:t>Database security is a critical aspect of protecting sensitive data stored in databases from unauthorized access, breaches, and other threats.</a:t>
            </a:r>
          </a:p>
          <a:p>
            <a:pPr marL="0" indent="0">
              <a:buNone/>
            </a:pPr>
            <a:endParaRPr lang="en-IN" dirty="0">
              <a:solidFill>
                <a:srgbClr val="404040"/>
              </a:solidFill>
              <a:effectLst/>
              <a:latin typeface="Inter"/>
              <a:ea typeface="Calibri" panose="020F0502020204030204" pitchFamily="34" charset="0"/>
            </a:endParaRPr>
          </a:p>
          <a:p>
            <a:r>
              <a:rPr lang="en-IN" dirty="0">
                <a:solidFill>
                  <a:srgbClr val="404040"/>
                </a:solidFill>
                <a:effectLst/>
                <a:latin typeface="Inter"/>
                <a:ea typeface="Calibri" panose="020F0502020204030204" pitchFamily="34" charset="0"/>
              </a:rPr>
              <a:t> Databases contain valuable information, such as personal data, financial records, and intellectual property, making them a prime target for cyberattacks.</a:t>
            </a:r>
          </a:p>
          <a:p>
            <a:endParaRPr lang="en-IN" dirty="0">
              <a:solidFill>
                <a:srgbClr val="404040"/>
              </a:solidFill>
              <a:effectLst/>
              <a:latin typeface="Inter"/>
              <a:ea typeface="Calibri" panose="020F0502020204030204" pitchFamily="34" charset="0"/>
            </a:endParaRPr>
          </a:p>
          <a:p>
            <a:r>
              <a:rPr lang="en-US" b="0" i="0" dirty="0">
                <a:solidFill>
                  <a:srgbClr val="001D35"/>
                </a:solidFill>
                <a:effectLst/>
                <a:latin typeface="Inter"/>
              </a:rPr>
              <a:t>To ensure database security, implement strong authentication, access controls, encryption, regular backups, and continuous monitoring, while also addressing physical security and staying updated with security patches. </a:t>
            </a:r>
            <a:endParaRPr lang="en-US" dirty="0">
              <a:latin typeface="Inter"/>
            </a:endParaRPr>
          </a:p>
        </p:txBody>
      </p:sp>
    </p:spTree>
    <p:extLst>
      <p:ext uri="{BB962C8B-B14F-4D97-AF65-F5344CB8AC3E}">
        <p14:creationId xmlns:p14="http://schemas.microsoft.com/office/powerpoint/2010/main" val="566770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06C99B-DD29-49D7-9050-BB51370F67F9}"/>
              </a:ext>
            </a:extLst>
          </p:cNvPr>
          <p:cNvSpPr>
            <a:spLocks noGrp="1"/>
          </p:cNvSpPr>
          <p:nvPr>
            <p:ph type="title"/>
          </p:nvPr>
        </p:nvSpPr>
        <p:spPr>
          <a:xfrm>
            <a:off x="838200" y="365125"/>
            <a:ext cx="10515600" cy="549275"/>
          </a:xfrm>
        </p:spPr>
        <p:txBody>
          <a:bodyPr>
            <a:normAutofit fontScale="90000"/>
          </a:bodyPr>
          <a:lstStyle/>
          <a:p>
            <a:r>
              <a:rPr lang="en-US" b="1" dirty="0">
                <a:solidFill>
                  <a:srgbClr val="001D35"/>
                </a:solidFill>
                <a:latin typeface="Google Sans"/>
              </a:rPr>
              <a:t>D</a:t>
            </a:r>
            <a:r>
              <a:rPr lang="en-US" b="1" i="0" dirty="0">
                <a:solidFill>
                  <a:srgbClr val="001D35"/>
                </a:solidFill>
                <a:effectLst/>
                <a:latin typeface="Google Sans"/>
              </a:rPr>
              <a:t>atabase security consideration</a:t>
            </a:r>
            <a:endParaRPr lang="en-US" b="1" dirty="0"/>
          </a:p>
        </p:txBody>
      </p:sp>
      <p:sp>
        <p:nvSpPr>
          <p:cNvPr id="3" name="Content Placeholder 2">
            <a:extLst>
              <a:ext uri="{FF2B5EF4-FFF2-40B4-BE49-F238E27FC236}">
                <a16:creationId xmlns="" xmlns:a16="http://schemas.microsoft.com/office/drawing/2014/main" id="{549F20ED-4D99-4A2B-83C7-1915E76D259F}"/>
              </a:ext>
            </a:extLst>
          </p:cNvPr>
          <p:cNvSpPr>
            <a:spLocks noGrp="1"/>
          </p:cNvSpPr>
          <p:nvPr>
            <p:ph idx="1"/>
          </p:nvPr>
        </p:nvSpPr>
        <p:spPr>
          <a:xfrm>
            <a:off x="751935" y="1276349"/>
            <a:ext cx="10726891" cy="5408536"/>
          </a:xfrm>
        </p:spPr>
        <p:txBody>
          <a:bodyPr>
            <a:normAutofit fontScale="77500" lnSpcReduction="20000"/>
          </a:bodyPr>
          <a:lstStyle/>
          <a:p>
            <a:pPr marL="0" indent="0">
              <a:buNone/>
            </a:pPr>
            <a:r>
              <a:rPr lang="en-US" sz="3800" b="1" i="0" dirty="0">
                <a:solidFill>
                  <a:srgbClr val="FF0000"/>
                </a:solidFill>
                <a:effectLst/>
                <a:latin typeface="Google Sans"/>
              </a:rPr>
              <a:t>1. Access Control &amp; Authentication</a:t>
            </a:r>
          </a:p>
          <a:p>
            <a:pPr marL="0" indent="0" algn="l">
              <a:buNone/>
            </a:pPr>
            <a:r>
              <a:rPr lang="en-US" sz="2600" b="1" dirty="0">
                <a:solidFill>
                  <a:srgbClr val="001D35"/>
                </a:solidFill>
                <a:latin typeface="Google Sans"/>
              </a:rPr>
              <a:t>a) </a:t>
            </a:r>
            <a:r>
              <a:rPr lang="en-US" sz="2600" b="1" i="0" dirty="0">
                <a:solidFill>
                  <a:srgbClr val="001D35"/>
                </a:solidFill>
                <a:effectLst/>
                <a:latin typeface="Google Sans"/>
              </a:rPr>
              <a:t>Strong Authentication:</a:t>
            </a:r>
            <a:endParaRPr lang="en-US" sz="2600" b="0" i="0" dirty="0">
              <a:solidFill>
                <a:srgbClr val="001D35"/>
              </a:solidFill>
              <a:effectLst/>
              <a:latin typeface="Google Sans"/>
            </a:endParaRPr>
          </a:p>
          <a:p>
            <a:pPr lvl="1" fontAlgn="ctr"/>
            <a:r>
              <a:rPr lang="en-US" sz="2600" b="0" i="0" dirty="0">
                <a:solidFill>
                  <a:srgbClr val="001D35"/>
                </a:solidFill>
                <a:effectLst/>
                <a:latin typeface="Google Sans"/>
              </a:rPr>
              <a:t>Implement robust authentication mechanisms, including multi-factor authentication (MFA), to verify user identities. </a:t>
            </a:r>
            <a:endParaRPr lang="en-US" sz="2600" b="0" i="0" dirty="0" smtClean="0">
              <a:solidFill>
                <a:srgbClr val="001D35"/>
              </a:solidFill>
              <a:effectLst/>
              <a:latin typeface="Google Sans"/>
            </a:endParaRPr>
          </a:p>
          <a:p>
            <a:pPr lvl="1" fontAlgn="ctr"/>
            <a:endParaRPr lang="en-US" sz="2600" b="0" i="0" dirty="0">
              <a:solidFill>
                <a:srgbClr val="001D35"/>
              </a:solidFill>
              <a:effectLst/>
              <a:latin typeface="Google Sans"/>
            </a:endParaRPr>
          </a:p>
          <a:p>
            <a:pPr marL="0" indent="0" algn="l">
              <a:buNone/>
            </a:pPr>
            <a:r>
              <a:rPr lang="en-US" sz="2600" b="1" i="0" dirty="0">
                <a:solidFill>
                  <a:srgbClr val="001D35"/>
                </a:solidFill>
                <a:effectLst/>
                <a:latin typeface="Google Sans"/>
              </a:rPr>
              <a:t>b)Principle of Least Privilege:</a:t>
            </a:r>
            <a:endParaRPr lang="en-US" sz="2600" b="0" i="0" dirty="0">
              <a:solidFill>
                <a:srgbClr val="001D35"/>
              </a:solidFill>
              <a:effectLst/>
              <a:latin typeface="Google Sans"/>
            </a:endParaRPr>
          </a:p>
          <a:p>
            <a:pPr lvl="1" fontAlgn="ctr"/>
            <a:r>
              <a:rPr lang="en-US" sz="2600" b="0" i="0" dirty="0">
                <a:solidFill>
                  <a:srgbClr val="001D35"/>
                </a:solidFill>
                <a:effectLst/>
                <a:latin typeface="Google Sans"/>
              </a:rPr>
              <a:t>Grant users only the necessary permissions to perform their tasks, minimizing potential damage from compromised accounts. </a:t>
            </a:r>
            <a:endParaRPr lang="en-US" sz="2600" b="0" i="0" dirty="0" smtClean="0">
              <a:solidFill>
                <a:srgbClr val="001D35"/>
              </a:solidFill>
              <a:effectLst/>
              <a:latin typeface="Google Sans"/>
            </a:endParaRPr>
          </a:p>
          <a:p>
            <a:pPr lvl="1" fontAlgn="ctr"/>
            <a:endParaRPr lang="en-US" sz="2600" b="0" i="0" dirty="0">
              <a:solidFill>
                <a:srgbClr val="001D35"/>
              </a:solidFill>
              <a:effectLst/>
              <a:latin typeface="Google Sans"/>
            </a:endParaRPr>
          </a:p>
          <a:p>
            <a:pPr marL="0" indent="0" algn="l">
              <a:buNone/>
            </a:pPr>
            <a:r>
              <a:rPr lang="en-US" sz="2600" b="1" i="0" dirty="0">
                <a:solidFill>
                  <a:srgbClr val="001D35"/>
                </a:solidFill>
                <a:effectLst/>
                <a:latin typeface="Google Sans"/>
              </a:rPr>
              <a:t>c) Role-Based Access Control (RBAC):</a:t>
            </a:r>
            <a:endParaRPr lang="en-US" sz="2600" b="0" i="0" dirty="0">
              <a:solidFill>
                <a:srgbClr val="001D35"/>
              </a:solidFill>
              <a:effectLst/>
              <a:latin typeface="Google Sans"/>
            </a:endParaRPr>
          </a:p>
          <a:p>
            <a:pPr lvl="1" fontAlgn="ctr"/>
            <a:r>
              <a:rPr lang="en-US" sz="2600" b="0" i="0" dirty="0">
                <a:solidFill>
                  <a:srgbClr val="001D35"/>
                </a:solidFill>
                <a:effectLst/>
                <a:latin typeface="Google Sans"/>
              </a:rPr>
              <a:t>Assign users roles with specific permissions, rather than individual permissions, simplifying management and reducing the risk of errors. </a:t>
            </a:r>
            <a:endParaRPr lang="en-US" sz="2600" b="0" i="0" dirty="0" smtClean="0">
              <a:solidFill>
                <a:srgbClr val="001D35"/>
              </a:solidFill>
              <a:effectLst/>
              <a:latin typeface="Google Sans"/>
            </a:endParaRPr>
          </a:p>
          <a:p>
            <a:pPr lvl="1" fontAlgn="ctr"/>
            <a:endParaRPr lang="en-US" sz="2600" b="0" i="0" dirty="0">
              <a:solidFill>
                <a:srgbClr val="001D35"/>
              </a:solidFill>
              <a:effectLst/>
              <a:latin typeface="Google Sans"/>
            </a:endParaRPr>
          </a:p>
          <a:p>
            <a:pPr marL="0" indent="0" algn="l">
              <a:buNone/>
            </a:pPr>
            <a:r>
              <a:rPr lang="en-US" sz="2600" b="1" i="0" dirty="0">
                <a:solidFill>
                  <a:srgbClr val="001D35"/>
                </a:solidFill>
                <a:effectLst/>
                <a:latin typeface="Google Sans"/>
              </a:rPr>
              <a:t>d) Secure Database User Accounts:</a:t>
            </a:r>
            <a:endParaRPr lang="en-US" sz="2600" b="0" i="0" dirty="0">
              <a:solidFill>
                <a:srgbClr val="001D35"/>
              </a:solidFill>
              <a:effectLst/>
              <a:latin typeface="Google Sans"/>
            </a:endParaRPr>
          </a:p>
          <a:p>
            <a:pPr lvl="1" fontAlgn="ctr"/>
            <a:r>
              <a:rPr lang="en-US" sz="2600" b="0" i="0" dirty="0">
                <a:solidFill>
                  <a:srgbClr val="001D35"/>
                </a:solidFill>
                <a:effectLst/>
                <a:latin typeface="Google Sans"/>
              </a:rPr>
              <a:t>Ensure database user accounts are strong and not easily guessed, and consider using service accounts for applications. </a:t>
            </a:r>
          </a:p>
          <a:p>
            <a:pPr marL="0" indent="0">
              <a:buNone/>
            </a:pPr>
            <a:r>
              <a:rPr lang="en-US" b="0" i="0" dirty="0">
                <a:solidFill>
                  <a:srgbClr val="001D35"/>
                </a:solidFill>
                <a:effectLst/>
                <a:latin typeface="Google Sans"/>
              </a:rPr>
              <a:t/>
            </a:r>
            <a:br>
              <a:rPr lang="en-US" b="0" i="0" dirty="0">
                <a:solidFill>
                  <a:srgbClr val="001D35"/>
                </a:solidFill>
                <a:effectLst/>
                <a:latin typeface="Google Sans"/>
              </a:rPr>
            </a:br>
            <a:endParaRPr lang="en-US" dirty="0"/>
          </a:p>
        </p:txBody>
      </p:sp>
    </p:spTree>
    <p:extLst>
      <p:ext uri="{BB962C8B-B14F-4D97-AF65-F5344CB8AC3E}">
        <p14:creationId xmlns:p14="http://schemas.microsoft.com/office/powerpoint/2010/main" val="2746452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8442C-140B-4DBA-A672-75211711C2EC}"/>
              </a:ext>
            </a:extLst>
          </p:cNvPr>
          <p:cNvSpPr>
            <a:spLocks noGrp="1"/>
          </p:cNvSpPr>
          <p:nvPr>
            <p:ph type="title"/>
          </p:nvPr>
        </p:nvSpPr>
        <p:spPr>
          <a:xfrm>
            <a:off x="838200" y="365126"/>
            <a:ext cx="10515600" cy="532022"/>
          </a:xfrm>
        </p:spPr>
        <p:txBody>
          <a:bodyPr>
            <a:normAutofit fontScale="90000"/>
          </a:bodyPr>
          <a:lstStyle/>
          <a:p>
            <a:r>
              <a:rPr lang="en-US" b="1" dirty="0">
                <a:solidFill>
                  <a:srgbClr val="001D35"/>
                </a:solidFill>
                <a:latin typeface="Google Sans"/>
              </a:rPr>
              <a:t>D</a:t>
            </a:r>
            <a:r>
              <a:rPr lang="en-US" b="1" i="0" dirty="0">
                <a:solidFill>
                  <a:srgbClr val="001D35"/>
                </a:solidFill>
                <a:effectLst/>
                <a:latin typeface="Google Sans"/>
              </a:rPr>
              <a:t>atabase security…</a:t>
            </a:r>
            <a:endParaRPr lang="en-US" b="1" dirty="0"/>
          </a:p>
        </p:txBody>
      </p:sp>
      <p:sp>
        <p:nvSpPr>
          <p:cNvPr id="3" name="Content Placeholder 2">
            <a:extLst>
              <a:ext uri="{FF2B5EF4-FFF2-40B4-BE49-F238E27FC236}">
                <a16:creationId xmlns="" xmlns:a16="http://schemas.microsoft.com/office/drawing/2014/main" id="{F0E41780-3FC6-46AE-80E1-615C3AC95DEC}"/>
              </a:ext>
            </a:extLst>
          </p:cNvPr>
          <p:cNvSpPr>
            <a:spLocks noGrp="1"/>
          </p:cNvSpPr>
          <p:nvPr>
            <p:ph idx="1"/>
          </p:nvPr>
        </p:nvSpPr>
        <p:spPr>
          <a:xfrm>
            <a:off x="769189" y="1253330"/>
            <a:ext cx="10393392" cy="5138843"/>
          </a:xfrm>
        </p:spPr>
        <p:txBody>
          <a:bodyPr>
            <a:normAutofit lnSpcReduction="10000"/>
          </a:bodyPr>
          <a:lstStyle/>
          <a:p>
            <a:pPr marL="0" indent="0">
              <a:buNone/>
            </a:pPr>
            <a:r>
              <a:rPr lang="en-US" b="1" i="0" dirty="0">
                <a:solidFill>
                  <a:srgbClr val="FF0000"/>
                </a:solidFill>
                <a:effectLst/>
                <a:latin typeface="Google Sans"/>
              </a:rPr>
              <a:t>2. Data Encryption</a:t>
            </a:r>
          </a:p>
          <a:p>
            <a:pPr marL="0" indent="0" algn="l">
              <a:buNone/>
            </a:pPr>
            <a:r>
              <a:rPr lang="en-US" sz="2400" b="1" i="0" dirty="0">
                <a:solidFill>
                  <a:srgbClr val="001D35"/>
                </a:solidFill>
                <a:effectLst/>
                <a:latin typeface="Google Sans"/>
              </a:rPr>
              <a:t>a)Encryption at Rest:</a:t>
            </a:r>
            <a:endParaRPr lang="en-US" sz="2400" b="0" i="0" dirty="0">
              <a:solidFill>
                <a:srgbClr val="001D35"/>
              </a:solidFill>
              <a:effectLst/>
              <a:latin typeface="Google Sans"/>
            </a:endParaRPr>
          </a:p>
          <a:p>
            <a:pPr lvl="1" fontAlgn="ctr"/>
            <a:r>
              <a:rPr lang="en-US" b="0" i="0" dirty="0">
                <a:solidFill>
                  <a:srgbClr val="001D35"/>
                </a:solidFill>
                <a:effectLst/>
                <a:latin typeface="Google Sans"/>
              </a:rPr>
              <a:t>Encrypt sensitive data stored in the database to protect it even if the database is compromised. </a:t>
            </a:r>
            <a:endParaRPr lang="en-US" b="0" i="0" dirty="0" smtClean="0">
              <a:solidFill>
                <a:srgbClr val="001D35"/>
              </a:solidFill>
              <a:effectLst/>
              <a:latin typeface="Google Sans"/>
            </a:endParaRPr>
          </a:p>
          <a:p>
            <a:pPr lvl="1" fontAlgn="ctr"/>
            <a:endParaRPr lang="en-US" b="0" i="0" dirty="0">
              <a:solidFill>
                <a:srgbClr val="001D35"/>
              </a:solidFill>
              <a:effectLst/>
              <a:latin typeface="Google Sans"/>
            </a:endParaRPr>
          </a:p>
          <a:p>
            <a:pPr marL="0" indent="0" algn="l">
              <a:buNone/>
            </a:pPr>
            <a:r>
              <a:rPr lang="en-US" sz="2400" b="1" i="0" dirty="0">
                <a:solidFill>
                  <a:srgbClr val="001D35"/>
                </a:solidFill>
                <a:effectLst/>
                <a:latin typeface="Google Sans"/>
              </a:rPr>
              <a:t>b)Encryption in Transit:</a:t>
            </a:r>
            <a:endParaRPr lang="en-US" sz="2400" b="0" i="0" dirty="0">
              <a:solidFill>
                <a:srgbClr val="001D35"/>
              </a:solidFill>
              <a:effectLst/>
              <a:latin typeface="Google Sans"/>
            </a:endParaRPr>
          </a:p>
          <a:p>
            <a:pPr lvl="1" fontAlgn="ctr"/>
            <a:r>
              <a:rPr lang="en-US" b="0" i="0" dirty="0">
                <a:solidFill>
                  <a:srgbClr val="001D35"/>
                </a:solidFill>
                <a:effectLst/>
                <a:latin typeface="Google Sans"/>
              </a:rPr>
              <a:t>Secure data transmission between the database and applications using encryption protocols like SSL/TLS. </a:t>
            </a:r>
            <a:endParaRPr lang="en-US" b="0" i="0" dirty="0" smtClean="0">
              <a:solidFill>
                <a:srgbClr val="001D35"/>
              </a:solidFill>
              <a:effectLst/>
              <a:latin typeface="Google Sans"/>
            </a:endParaRPr>
          </a:p>
          <a:p>
            <a:pPr lvl="1" fontAlgn="ctr"/>
            <a:endParaRPr lang="en-US" b="0" i="0" dirty="0">
              <a:solidFill>
                <a:srgbClr val="001D35"/>
              </a:solidFill>
              <a:effectLst/>
              <a:latin typeface="Google Sans"/>
            </a:endParaRPr>
          </a:p>
          <a:p>
            <a:pPr marL="0" indent="0" algn="l">
              <a:buNone/>
            </a:pPr>
            <a:r>
              <a:rPr lang="en-US" sz="2400" b="1" i="0" dirty="0">
                <a:solidFill>
                  <a:srgbClr val="001D35"/>
                </a:solidFill>
                <a:effectLst/>
                <a:latin typeface="Google Sans"/>
              </a:rPr>
              <a:t>c) Data Masking:</a:t>
            </a:r>
            <a:endParaRPr lang="en-US" sz="2400" b="0" i="0" dirty="0">
              <a:solidFill>
                <a:srgbClr val="001D35"/>
              </a:solidFill>
              <a:effectLst/>
              <a:latin typeface="Google Sans"/>
            </a:endParaRPr>
          </a:p>
          <a:p>
            <a:pPr lvl="1" fontAlgn="ctr"/>
            <a:r>
              <a:rPr lang="en-US" b="0" i="0" dirty="0">
                <a:solidFill>
                  <a:srgbClr val="001D35"/>
                </a:solidFill>
                <a:effectLst/>
                <a:latin typeface="Google Sans"/>
              </a:rPr>
              <a:t>Mask sensitive data to protect it from unauthorized access, even if someone gains access to the database. </a:t>
            </a:r>
          </a:p>
          <a:p>
            <a:pPr marL="0" indent="0">
              <a:buNone/>
            </a:pPr>
            <a:r>
              <a:rPr lang="en-US" sz="2400" b="0" i="0" dirty="0">
                <a:solidFill>
                  <a:srgbClr val="001D35"/>
                </a:solidFill>
                <a:effectLst/>
                <a:latin typeface="Google Sans"/>
              </a:rPr>
              <a:t/>
            </a:r>
            <a:br>
              <a:rPr lang="en-US" sz="2400" b="0" i="0" dirty="0">
                <a:solidFill>
                  <a:srgbClr val="001D35"/>
                </a:solidFill>
                <a:effectLst/>
                <a:latin typeface="Google Sans"/>
              </a:rPr>
            </a:br>
            <a:endParaRPr lang="en-US" sz="2400" dirty="0"/>
          </a:p>
        </p:txBody>
      </p:sp>
    </p:spTree>
    <p:extLst>
      <p:ext uri="{BB962C8B-B14F-4D97-AF65-F5344CB8AC3E}">
        <p14:creationId xmlns:p14="http://schemas.microsoft.com/office/powerpoint/2010/main" val="351254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DB51C-D387-4261-A534-B760C7C50338}"/>
              </a:ext>
            </a:extLst>
          </p:cNvPr>
          <p:cNvSpPr>
            <a:spLocks noGrp="1"/>
          </p:cNvSpPr>
          <p:nvPr>
            <p:ph type="title"/>
          </p:nvPr>
        </p:nvSpPr>
        <p:spPr>
          <a:xfrm>
            <a:off x="669525" y="134305"/>
            <a:ext cx="10515600" cy="514769"/>
          </a:xfrm>
        </p:spPr>
        <p:txBody>
          <a:bodyPr>
            <a:normAutofit fontScale="90000"/>
          </a:bodyPr>
          <a:lstStyle/>
          <a:p>
            <a:r>
              <a:rPr lang="en-US" b="1" dirty="0">
                <a:solidFill>
                  <a:srgbClr val="001D35"/>
                </a:solidFill>
                <a:latin typeface="Google Sans"/>
              </a:rPr>
              <a:t>D</a:t>
            </a:r>
            <a:r>
              <a:rPr lang="en-US" b="1" i="0" dirty="0">
                <a:solidFill>
                  <a:srgbClr val="001D35"/>
                </a:solidFill>
                <a:effectLst/>
                <a:latin typeface="Google Sans"/>
              </a:rPr>
              <a:t>atabase security…</a:t>
            </a:r>
            <a:endParaRPr lang="en-US" b="1" dirty="0"/>
          </a:p>
        </p:txBody>
      </p:sp>
      <p:sp>
        <p:nvSpPr>
          <p:cNvPr id="3" name="Content Placeholder 2">
            <a:extLst>
              <a:ext uri="{FF2B5EF4-FFF2-40B4-BE49-F238E27FC236}">
                <a16:creationId xmlns="" xmlns:a16="http://schemas.microsoft.com/office/drawing/2014/main" id="{C46CCE14-086C-47A0-A558-518500FF2FA7}"/>
              </a:ext>
            </a:extLst>
          </p:cNvPr>
          <p:cNvSpPr>
            <a:spLocks noGrp="1"/>
          </p:cNvSpPr>
          <p:nvPr>
            <p:ph idx="1"/>
          </p:nvPr>
        </p:nvSpPr>
        <p:spPr>
          <a:xfrm>
            <a:off x="669525" y="888193"/>
            <a:ext cx="10969100" cy="5823325"/>
          </a:xfrm>
        </p:spPr>
        <p:txBody>
          <a:bodyPr>
            <a:normAutofit fontScale="70000" lnSpcReduction="20000"/>
          </a:bodyPr>
          <a:lstStyle/>
          <a:p>
            <a:pPr marL="0" indent="0">
              <a:buNone/>
            </a:pPr>
            <a:r>
              <a:rPr lang="en-US" sz="5100" b="1" i="0" dirty="0">
                <a:solidFill>
                  <a:srgbClr val="FF0000"/>
                </a:solidFill>
                <a:effectLst/>
                <a:latin typeface="Google Sans"/>
              </a:rPr>
              <a:t>3. Security</a:t>
            </a:r>
          </a:p>
          <a:p>
            <a:pPr marL="0" indent="0" algn="l">
              <a:buNone/>
            </a:pPr>
            <a:r>
              <a:rPr lang="en-US" b="1" i="0" dirty="0">
                <a:solidFill>
                  <a:srgbClr val="001D35"/>
                </a:solidFill>
                <a:effectLst/>
                <a:latin typeface="Google Sans"/>
              </a:rPr>
              <a:t>a) Firewalls:</a:t>
            </a:r>
            <a:endParaRPr lang="en-US" b="0" i="0" dirty="0">
              <a:solidFill>
                <a:srgbClr val="001D35"/>
              </a:solidFill>
              <a:effectLst/>
              <a:latin typeface="Google Sans"/>
            </a:endParaRPr>
          </a:p>
          <a:p>
            <a:pPr lvl="1" fontAlgn="ctr"/>
            <a:r>
              <a:rPr lang="en-US" b="0" i="0" dirty="0">
                <a:solidFill>
                  <a:srgbClr val="001D35"/>
                </a:solidFill>
                <a:effectLst/>
                <a:latin typeface="Google Sans"/>
              </a:rPr>
              <a:t>Implement firewalls to protect the database server from unauthorized access and malicious traffic. </a:t>
            </a:r>
          </a:p>
          <a:p>
            <a:pPr marL="0" indent="0" algn="l" fontAlgn="ctr">
              <a:buNone/>
            </a:pPr>
            <a:r>
              <a:rPr lang="en-US" b="1" i="0" dirty="0">
                <a:solidFill>
                  <a:srgbClr val="001D35"/>
                </a:solidFill>
                <a:effectLst/>
                <a:latin typeface="Google Sans"/>
              </a:rPr>
              <a:t>b) Database Firewalls:</a:t>
            </a:r>
            <a:endParaRPr lang="en-US" b="0" i="0" dirty="0">
              <a:solidFill>
                <a:srgbClr val="001D35"/>
              </a:solidFill>
              <a:effectLst/>
              <a:latin typeface="Google Sans"/>
            </a:endParaRPr>
          </a:p>
          <a:p>
            <a:pPr lvl="1" fontAlgn="ctr"/>
            <a:r>
              <a:rPr lang="en-US" b="0" i="0" dirty="0">
                <a:solidFill>
                  <a:srgbClr val="001D35"/>
                </a:solidFill>
                <a:effectLst/>
                <a:latin typeface="Google Sans"/>
              </a:rPr>
              <a:t>Use database firewalls to monitor and control database traffic, blocking malicious queries and unauthorized access attempts. </a:t>
            </a:r>
          </a:p>
          <a:p>
            <a:pPr marL="0" indent="0" algn="l">
              <a:buNone/>
            </a:pPr>
            <a:r>
              <a:rPr lang="en-US" b="1" i="0" dirty="0">
                <a:solidFill>
                  <a:srgbClr val="001D35"/>
                </a:solidFill>
                <a:effectLst/>
                <a:latin typeface="Google Sans"/>
              </a:rPr>
              <a:t>c) Intrusion Detection Systems (IDS):</a:t>
            </a:r>
            <a:endParaRPr lang="en-US" b="0" i="0" dirty="0">
              <a:solidFill>
                <a:srgbClr val="001D35"/>
              </a:solidFill>
              <a:effectLst/>
              <a:latin typeface="Google Sans"/>
            </a:endParaRPr>
          </a:p>
          <a:p>
            <a:pPr lvl="1" fontAlgn="ctr"/>
            <a:r>
              <a:rPr lang="en-US" b="0" i="0" dirty="0">
                <a:solidFill>
                  <a:srgbClr val="001D35"/>
                </a:solidFill>
                <a:effectLst/>
                <a:latin typeface="Google Sans"/>
              </a:rPr>
              <a:t>Deploy IDS to monitor database activity and detect suspicious or malicious behavior. </a:t>
            </a:r>
          </a:p>
          <a:p>
            <a:pPr marL="0" indent="0" algn="l">
              <a:buNone/>
            </a:pPr>
            <a:r>
              <a:rPr lang="en-US" b="1" i="0" dirty="0">
                <a:solidFill>
                  <a:srgbClr val="001D35"/>
                </a:solidFill>
                <a:effectLst/>
                <a:latin typeface="Google Sans"/>
              </a:rPr>
              <a:t>d) Regular Backups:</a:t>
            </a:r>
            <a:endParaRPr lang="en-US" b="0" i="0" dirty="0">
              <a:solidFill>
                <a:srgbClr val="001D35"/>
              </a:solidFill>
              <a:effectLst/>
              <a:latin typeface="Google Sans"/>
            </a:endParaRPr>
          </a:p>
          <a:p>
            <a:pPr lvl="1" fontAlgn="ctr"/>
            <a:r>
              <a:rPr lang="en-US" b="0" i="0" dirty="0">
                <a:solidFill>
                  <a:srgbClr val="001D35"/>
                </a:solidFill>
                <a:effectLst/>
                <a:latin typeface="Google Sans"/>
              </a:rPr>
              <a:t>Regularly back up the database to ensure data recovery in case of a breach or failure. </a:t>
            </a:r>
          </a:p>
          <a:p>
            <a:pPr marL="0" indent="0" algn="l">
              <a:buNone/>
            </a:pPr>
            <a:r>
              <a:rPr lang="en-US" b="1" i="0" dirty="0">
                <a:solidFill>
                  <a:srgbClr val="001D35"/>
                </a:solidFill>
                <a:effectLst/>
                <a:latin typeface="Google Sans"/>
              </a:rPr>
              <a:t>e) Secure Backups:</a:t>
            </a:r>
            <a:endParaRPr lang="en-US" b="0" i="0" dirty="0">
              <a:solidFill>
                <a:srgbClr val="001D35"/>
              </a:solidFill>
              <a:effectLst/>
              <a:latin typeface="Google Sans"/>
            </a:endParaRPr>
          </a:p>
          <a:p>
            <a:pPr lvl="1" fontAlgn="ctr"/>
            <a:r>
              <a:rPr lang="en-US" b="0" i="0" dirty="0">
                <a:solidFill>
                  <a:srgbClr val="001D35"/>
                </a:solidFill>
                <a:effectLst/>
                <a:latin typeface="Google Sans"/>
              </a:rPr>
              <a:t>Store backups in a secure, offsite location to protect them from physical threats and unauthorized access. </a:t>
            </a:r>
          </a:p>
          <a:p>
            <a:pPr marL="0" indent="0" algn="l">
              <a:buNone/>
            </a:pPr>
            <a:r>
              <a:rPr lang="en-US" b="1" i="0" dirty="0">
                <a:solidFill>
                  <a:srgbClr val="001D35"/>
                </a:solidFill>
                <a:effectLst/>
                <a:latin typeface="Google Sans"/>
              </a:rPr>
              <a:t>f) Database Activity Monitoring (DAM):</a:t>
            </a:r>
            <a:endParaRPr lang="en-US" b="0" i="0" dirty="0">
              <a:solidFill>
                <a:srgbClr val="001D35"/>
              </a:solidFill>
              <a:effectLst/>
              <a:latin typeface="Google Sans"/>
            </a:endParaRPr>
          </a:p>
          <a:p>
            <a:pPr lvl="1" fontAlgn="ctr"/>
            <a:r>
              <a:rPr lang="en-US" b="0" i="0" dirty="0">
                <a:solidFill>
                  <a:srgbClr val="001D35"/>
                </a:solidFill>
                <a:effectLst/>
                <a:latin typeface="Google Sans"/>
              </a:rPr>
              <a:t>Continuously monitor database activity to detect and respond to potential security threats. </a:t>
            </a:r>
          </a:p>
          <a:p>
            <a:pPr marL="0" indent="0" algn="l">
              <a:buNone/>
            </a:pPr>
            <a:r>
              <a:rPr lang="en-US" b="1" i="0" dirty="0">
                <a:solidFill>
                  <a:srgbClr val="001D35"/>
                </a:solidFill>
                <a:effectLst/>
                <a:latin typeface="Google Sans"/>
              </a:rPr>
              <a:t>g) Physical Security:</a:t>
            </a:r>
            <a:endParaRPr lang="en-US" b="0" i="0" dirty="0">
              <a:solidFill>
                <a:srgbClr val="001D35"/>
              </a:solidFill>
              <a:effectLst/>
              <a:latin typeface="Google Sans"/>
            </a:endParaRPr>
          </a:p>
          <a:p>
            <a:pPr lvl="1" fontAlgn="ctr"/>
            <a:r>
              <a:rPr lang="en-US" b="0" i="0" dirty="0">
                <a:solidFill>
                  <a:srgbClr val="001D35"/>
                </a:solidFill>
                <a:effectLst/>
                <a:latin typeface="Google Sans"/>
              </a:rPr>
              <a:t>Secure the physical location of the database server, including access control and surveillance. </a:t>
            </a:r>
          </a:p>
          <a:p>
            <a:pPr marL="0" indent="0" algn="l">
              <a:buNone/>
            </a:pPr>
            <a:r>
              <a:rPr lang="en-US" b="1" i="0" dirty="0">
                <a:solidFill>
                  <a:srgbClr val="001D35"/>
                </a:solidFill>
                <a:effectLst/>
                <a:latin typeface="Google Sans"/>
              </a:rPr>
              <a:t>h) Regular Security Assessments:</a:t>
            </a:r>
            <a:endParaRPr lang="en-US" b="0" i="0" dirty="0">
              <a:solidFill>
                <a:srgbClr val="001D35"/>
              </a:solidFill>
              <a:effectLst/>
              <a:latin typeface="Google Sans"/>
            </a:endParaRPr>
          </a:p>
          <a:p>
            <a:pPr lvl="1"/>
            <a:r>
              <a:rPr lang="en-US" b="0" i="0" dirty="0">
                <a:solidFill>
                  <a:srgbClr val="001D35"/>
                </a:solidFill>
                <a:effectLst/>
                <a:latin typeface="Google Sans"/>
              </a:rPr>
              <a:t>Conduct regular security assessments and penetration testing to identify vulnerabilities and weaknesses. </a:t>
            </a:r>
          </a:p>
        </p:txBody>
      </p:sp>
    </p:spTree>
    <p:extLst>
      <p:ext uri="{BB962C8B-B14F-4D97-AF65-F5344CB8AC3E}">
        <p14:creationId xmlns:p14="http://schemas.microsoft.com/office/powerpoint/2010/main" val="4277258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955F-918E-4A0F-BC79-1360C26E4FD7}"/>
              </a:ext>
            </a:extLst>
          </p:cNvPr>
          <p:cNvSpPr>
            <a:spLocks noGrp="1"/>
          </p:cNvSpPr>
          <p:nvPr>
            <p:ph type="title"/>
          </p:nvPr>
        </p:nvSpPr>
        <p:spPr>
          <a:xfrm>
            <a:off x="838200" y="365126"/>
            <a:ext cx="10515600" cy="566528"/>
          </a:xfrm>
        </p:spPr>
        <p:txBody>
          <a:bodyPr>
            <a:normAutofit fontScale="90000"/>
          </a:bodyPr>
          <a:lstStyle/>
          <a:p>
            <a:r>
              <a:rPr lang="en-US" b="1" dirty="0">
                <a:solidFill>
                  <a:srgbClr val="001D35"/>
                </a:solidFill>
                <a:latin typeface="Google Sans"/>
              </a:rPr>
              <a:t>D</a:t>
            </a:r>
            <a:r>
              <a:rPr lang="en-US" b="1" i="0" dirty="0">
                <a:solidFill>
                  <a:srgbClr val="001D35"/>
                </a:solidFill>
                <a:effectLst/>
                <a:latin typeface="Google Sans"/>
              </a:rPr>
              <a:t>atabase security…</a:t>
            </a:r>
            <a:endParaRPr lang="en-US" b="1" dirty="0"/>
          </a:p>
        </p:txBody>
      </p:sp>
      <p:sp>
        <p:nvSpPr>
          <p:cNvPr id="3" name="Content Placeholder 2">
            <a:extLst>
              <a:ext uri="{FF2B5EF4-FFF2-40B4-BE49-F238E27FC236}">
                <a16:creationId xmlns="" xmlns:a16="http://schemas.microsoft.com/office/drawing/2014/main" id="{A9BD1521-F2D5-4E95-9636-CE752A083EC9}"/>
              </a:ext>
            </a:extLst>
          </p:cNvPr>
          <p:cNvSpPr>
            <a:spLocks noGrp="1"/>
          </p:cNvSpPr>
          <p:nvPr>
            <p:ph idx="1"/>
          </p:nvPr>
        </p:nvSpPr>
        <p:spPr>
          <a:xfrm>
            <a:off x="700176" y="1253330"/>
            <a:ext cx="10583341" cy="5449311"/>
          </a:xfrm>
        </p:spPr>
        <p:txBody>
          <a:bodyPr>
            <a:normAutofit fontScale="70000" lnSpcReduction="20000"/>
          </a:bodyPr>
          <a:lstStyle/>
          <a:p>
            <a:pPr marL="0" indent="0">
              <a:buNone/>
            </a:pPr>
            <a:r>
              <a:rPr lang="en-US" sz="5100" b="1" i="0" dirty="0">
                <a:solidFill>
                  <a:srgbClr val="FF0000"/>
                </a:solidFill>
                <a:effectLst/>
                <a:latin typeface="Google Sans"/>
              </a:rPr>
              <a:t>4. Software and System Security</a:t>
            </a:r>
          </a:p>
          <a:p>
            <a:pPr marL="0" indent="0" algn="l">
              <a:buNone/>
            </a:pPr>
            <a:r>
              <a:rPr lang="en-US" b="1" i="0" dirty="0">
                <a:solidFill>
                  <a:srgbClr val="001D35"/>
                </a:solidFill>
                <a:effectLst/>
                <a:latin typeface="Google Sans"/>
              </a:rPr>
              <a:t>a) Keep Software Updated:</a:t>
            </a:r>
            <a:endParaRPr lang="en-US" b="0" i="0" dirty="0">
              <a:solidFill>
                <a:srgbClr val="001D35"/>
              </a:solidFill>
              <a:effectLst/>
              <a:latin typeface="Google Sans"/>
            </a:endParaRPr>
          </a:p>
          <a:p>
            <a:pPr lvl="1" fontAlgn="ctr"/>
            <a:r>
              <a:rPr lang="en-US" b="0" i="0" dirty="0">
                <a:solidFill>
                  <a:srgbClr val="001D35"/>
                </a:solidFill>
                <a:effectLst/>
                <a:latin typeface="Google Sans"/>
              </a:rPr>
              <a:t>Regularly update the database management system (DBMS) and associated software to patch security vulnerabilities. </a:t>
            </a:r>
          </a:p>
          <a:p>
            <a:pPr marL="0" indent="0" algn="l">
              <a:buNone/>
            </a:pPr>
            <a:r>
              <a:rPr lang="en-US" b="1" i="0" dirty="0">
                <a:solidFill>
                  <a:srgbClr val="001D35"/>
                </a:solidFill>
                <a:effectLst/>
                <a:latin typeface="Google Sans"/>
              </a:rPr>
              <a:t>b) Separate Test and Production Environments:</a:t>
            </a:r>
            <a:endParaRPr lang="en-US" b="0" i="0" dirty="0">
              <a:solidFill>
                <a:srgbClr val="001D35"/>
              </a:solidFill>
              <a:effectLst/>
              <a:latin typeface="Google Sans"/>
            </a:endParaRPr>
          </a:p>
          <a:p>
            <a:pPr lvl="1" fontAlgn="ctr"/>
            <a:r>
              <a:rPr lang="en-US" b="0" i="0" dirty="0">
                <a:solidFill>
                  <a:srgbClr val="001D35"/>
                </a:solidFill>
                <a:effectLst/>
                <a:latin typeface="Google Sans"/>
              </a:rPr>
              <a:t>Isolate test and production databases to prevent security issues in the production environment from affecting development. </a:t>
            </a:r>
          </a:p>
          <a:p>
            <a:pPr marL="0" indent="0" algn="l">
              <a:buNone/>
            </a:pPr>
            <a:r>
              <a:rPr lang="en-US" b="1" i="0" dirty="0">
                <a:solidFill>
                  <a:srgbClr val="001D35"/>
                </a:solidFill>
                <a:effectLst/>
                <a:latin typeface="Google Sans"/>
              </a:rPr>
              <a:t>c) Secure the Underlying System:</a:t>
            </a:r>
            <a:endParaRPr lang="en-US" b="0" i="0" dirty="0">
              <a:solidFill>
                <a:srgbClr val="001D35"/>
              </a:solidFill>
              <a:effectLst/>
              <a:latin typeface="Google Sans"/>
            </a:endParaRPr>
          </a:p>
          <a:p>
            <a:pPr lvl="1" fontAlgn="ctr"/>
            <a:r>
              <a:rPr lang="en-US" b="0" i="0" dirty="0">
                <a:solidFill>
                  <a:srgbClr val="001D35"/>
                </a:solidFill>
                <a:effectLst/>
                <a:latin typeface="Google Sans"/>
              </a:rPr>
              <a:t>Ensure the operating system and network infrastructure are secure and protected from attacks. </a:t>
            </a:r>
          </a:p>
          <a:p>
            <a:pPr marL="0" indent="0" algn="l">
              <a:buNone/>
            </a:pPr>
            <a:r>
              <a:rPr lang="en-US" b="1" i="0" dirty="0">
                <a:solidFill>
                  <a:srgbClr val="001D35"/>
                </a:solidFill>
                <a:effectLst/>
                <a:latin typeface="Google Sans"/>
              </a:rPr>
              <a:t>d) Data Classification:</a:t>
            </a:r>
            <a:endParaRPr lang="en-US" b="0" i="0" dirty="0">
              <a:solidFill>
                <a:srgbClr val="001D35"/>
              </a:solidFill>
              <a:effectLst/>
              <a:latin typeface="Google Sans"/>
            </a:endParaRPr>
          </a:p>
          <a:p>
            <a:pPr lvl="1" fontAlgn="ctr"/>
            <a:r>
              <a:rPr lang="en-US" b="0" i="0" dirty="0">
                <a:solidFill>
                  <a:srgbClr val="001D35"/>
                </a:solidFill>
                <a:effectLst/>
                <a:latin typeface="Google Sans"/>
              </a:rPr>
              <a:t>Classify data based on sensitivity and implement appropriate security controls. </a:t>
            </a:r>
          </a:p>
          <a:p>
            <a:pPr marL="0" indent="0" algn="l">
              <a:buNone/>
            </a:pPr>
            <a:r>
              <a:rPr lang="en-US" b="1" i="0" dirty="0">
                <a:solidFill>
                  <a:srgbClr val="001D35"/>
                </a:solidFill>
                <a:effectLst/>
                <a:latin typeface="Google Sans"/>
              </a:rPr>
              <a:t>e) Data Integrity:</a:t>
            </a:r>
            <a:endParaRPr lang="en-US" b="0" i="0" dirty="0">
              <a:solidFill>
                <a:srgbClr val="001D35"/>
              </a:solidFill>
              <a:effectLst/>
              <a:latin typeface="Google Sans"/>
            </a:endParaRPr>
          </a:p>
          <a:p>
            <a:pPr lvl="1" fontAlgn="ctr"/>
            <a:r>
              <a:rPr lang="en-US" b="0" i="0" dirty="0">
                <a:solidFill>
                  <a:srgbClr val="001D35"/>
                </a:solidFill>
                <a:effectLst/>
                <a:latin typeface="Google Sans"/>
              </a:rPr>
              <a:t>Implement measures to ensure data integrity and prevent unauthorized modifications. </a:t>
            </a:r>
          </a:p>
          <a:p>
            <a:pPr marL="0" indent="0" algn="l">
              <a:buNone/>
            </a:pPr>
            <a:r>
              <a:rPr lang="en-US" b="1" i="0" dirty="0">
                <a:solidFill>
                  <a:srgbClr val="001D35"/>
                </a:solidFill>
                <a:effectLst/>
                <a:latin typeface="Google Sans"/>
              </a:rPr>
              <a:t>f) Data Auditing:</a:t>
            </a:r>
            <a:endParaRPr lang="en-US" b="0" i="0" dirty="0">
              <a:solidFill>
                <a:srgbClr val="001D35"/>
              </a:solidFill>
              <a:effectLst/>
              <a:latin typeface="Google Sans"/>
            </a:endParaRPr>
          </a:p>
          <a:p>
            <a:pPr lvl="1" fontAlgn="ctr"/>
            <a:r>
              <a:rPr lang="en-US" b="0" i="0" dirty="0">
                <a:solidFill>
                  <a:srgbClr val="001D35"/>
                </a:solidFill>
                <a:effectLst/>
                <a:latin typeface="Google Sans"/>
              </a:rPr>
              <a:t>Implement database auditing to track and monitor user activity and identify potential security issues. </a:t>
            </a:r>
          </a:p>
          <a:p>
            <a:pPr marL="0" indent="0" algn="l">
              <a:buNone/>
            </a:pPr>
            <a:r>
              <a:rPr lang="en-US" b="1" i="0" dirty="0">
                <a:solidFill>
                  <a:srgbClr val="001D35"/>
                </a:solidFill>
                <a:effectLst/>
                <a:latin typeface="Google Sans"/>
              </a:rPr>
              <a:t>g) Data Backup and Recovery:</a:t>
            </a:r>
            <a:endParaRPr lang="en-US" b="0" i="0" dirty="0">
              <a:solidFill>
                <a:srgbClr val="001D35"/>
              </a:solidFill>
              <a:effectLst/>
              <a:latin typeface="Google Sans"/>
            </a:endParaRPr>
          </a:p>
          <a:p>
            <a:pPr lvl="1"/>
            <a:r>
              <a:rPr lang="en-US" b="0" i="0" dirty="0">
                <a:solidFill>
                  <a:srgbClr val="001D35"/>
                </a:solidFill>
                <a:effectLst/>
                <a:latin typeface="Google Sans"/>
              </a:rPr>
              <a:t>Implement robust data backup and recovery procedures to ensure business continuity in case of a disaster. </a:t>
            </a:r>
          </a:p>
          <a:p>
            <a:pPr marL="0" indent="0">
              <a:buNone/>
            </a:pPr>
            <a:endParaRPr lang="en-US" dirty="0"/>
          </a:p>
        </p:txBody>
      </p:sp>
    </p:spTree>
    <p:extLst>
      <p:ext uri="{BB962C8B-B14F-4D97-AF65-F5344CB8AC3E}">
        <p14:creationId xmlns:p14="http://schemas.microsoft.com/office/powerpoint/2010/main" val="420949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18AB4E-18CD-4FE2-B0B6-A214E4CF12B0}"/>
              </a:ext>
            </a:extLst>
          </p:cNvPr>
          <p:cNvSpPr>
            <a:spLocks noGrp="1"/>
          </p:cNvSpPr>
          <p:nvPr>
            <p:ph type="title"/>
          </p:nvPr>
        </p:nvSpPr>
        <p:spPr>
          <a:xfrm>
            <a:off x="838200" y="365126"/>
            <a:ext cx="10515600" cy="773562"/>
          </a:xfrm>
        </p:spPr>
        <p:txBody>
          <a:bodyPr>
            <a:normAutofit fontScale="90000"/>
          </a:bodyPr>
          <a:lstStyle/>
          <a:p>
            <a:r>
              <a:rPr lang="en-IN" sz="3600" b="1" dirty="0">
                <a:solidFill>
                  <a:srgbClr val="404040"/>
                </a:solidFill>
                <a:effectLst/>
                <a:latin typeface="Inter"/>
                <a:ea typeface="Times New Roman" panose="02020603050405020304" pitchFamily="18" charset="0"/>
                <a:cs typeface="Vrinda" panose="020B0502040204020203" pitchFamily="34" charset="0"/>
              </a:rPr>
              <a:t>Best Practices for Database Security</a:t>
            </a:r>
            <a:r>
              <a:rPr lang="en-US" sz="3600" b="1" dirty="0">
                <a:solidFill>
                  <a:srgbClr val="2E74B5"/>
                </a:solidFill>
                <a:effectLst/>
                <a:latin typeface="Inter"/>
                <a:ea typeface="Times New Roman" panose="02020603050405020304" pitchFamily="18" charset="0"/>
                <a:cs typeface="Vrinda" panose="020B0502040204020203" pitchFamily="34" charset="0"/>
              </a:rPr>
              <a:t/>
            </a:r>
            <a:br>
              <a:rPr lang="en-US" sz="3600" b="1" dirty="0">
                <a:solidFill>
                  <a:srgbClr val="2E74B5"/>
                </a:solidFill>
                <a:effectLst/>
                <a:latin typeface="Inter"/>
                <a:ea typeface="Times New Roman" panose="02020603050405020304" pitchFamily="18" charset="0"/>
                <a:cs typeface="Vrinda" panose="020B0502040204020203" pitchFamily="34" charset="0"/>
              </a:rPr>
            </a:br>
            <a:endParaRPr lang="en-US" sz="3600" dirty="0">
              <a:latin typeface="Inter"/>
            </a:endParaRPr>
          </a:p>
        </p:txBody>
      </p:sp>
      <p:sp>
        <p:nvSpPr>
          <p:cNvPr id="3" name="Content Placeholder 2">
            <a:extLst>
              <a:ext uri="{FF2B5EF4-FFF2-40B4-BE49-F238E27FC236}">
                <a16:creationId xmlns="" xmlns:a16="http://schemas.microsoft.com/office/drawing/2014/main" id="{BFF0A490-C643-4A28-93A8-1972D71D44BE}"/>
              </a:ext>
            </a:extLst>
          </p:cNvPr>
          <p:cNvSpPr>
            <a:spLocks noGrp="1"/>
          </p:cNvSpPr>
          <p:nvPr>
            <p:ph idx="1"/>
          </p:nvPr>
        </p:nvSpPr>
        <p:spPr>
          <a:xfrm>
            <a:off x="509389" y="1138688"/>
            <a:ext cx="10649841" cy="5324256"/>
          </a:xfrm>
        </p:spPr>
        <p:txBody>
          <a:bodyPr>
            <a:noAutofit/>
          </a:bodyPr>
          <a:lstStyle/>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Classify Data</a:t>
            </a:r>
            <a:r>
              <a:rPr lang="en-IN" sz="2400" dirty="0">
                <a:solidFill>
                  <a:srgbClr val="404040"/>
                </a:solidFill>
                <a:effectLst/>
                <a:latin typeface="Inter"/>
                <a:ea typeface="Times New Roman" panose="02020603050405020304" pitchFamily="18" charset="0"/>
              </a:rPr>
              <a:t>: Identify and prioritize sensitive data for protection</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05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Implement Strong Authentication</a:t>
            </a:r>
            <a:r>
              <a:rPr lang="en-IN" sz="2400" dirty="0">
                <a:solidFill>
                  <a:srgbClr val="404040"/>
                </a:solidFill>
                <a:effectLst/>
                <a:latin typeface="Inter"/>
                <a:ea typeface="Times New Roman" panose="02020603050405020304" pitchFamily="18" charset="0"/>
              </a:rPr>
              <a:t>: Use MFA and strong password policies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05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Encrypt Data</a:t>
            </a:r>
            <a:r>
              <a:rPr lang="en-IN" sz="2400" dirty="0">
                <a:solidFill>
                  <a:srgbClr val="404040"/>
                </a:solidFill>
                <a:effectLst/>
                <a:latin typeface="Inter"/>
                <a:ea typeface="Times New Roman" panose="02020603050405020304" pitchFamily="18" charset="0"/>
              </a:rPr>
              <a:t>: Protect data at rest, in transit, and in backups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1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Monitor and Audit</a:t>
            </a:r>
            <a:r>
              <a:rPr lang="en-IN" sz="2400" dirty="0">
                <a:solidFill>
                  <a:srgbClr val="404040"/>
                </a:solidFill>
                <a:effectLst/>
                <a:latin typeface="Inter"/>
                <a:ea typeface="Times New Roman" panose="02020603050405020304" pitchFamily="18" charset="0"/>
              </a:rPr>
              <a:t>: Continuously monitor database activity and maintain audit logs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2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Train Employees</a:t>
            </a:r>
            <a:r>
              <a:rPr lang="en-IN" sz="2400" dirty="0">
                <a:solidFill>
                  <a:srgbClr val="404040"/>
                </a:solidFill>
                <a:effectLst/>
                <a:latin typeface="Inter"/>
                <a:ea typeface="Times New Roman" panose="02020603050405020304" pitchFamily="18" charset="0"/>
              </a:rPr>
              <a:t>: Educate staff on database security best practices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105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Regularly Update Software</a:t>
            </a:r>
            <a:r>
              <a:rPr lang="en-IN" sz="2400" dirty="0">
                <a:solidFill>
                  <a:srgbClr val="404040"/>
                </a:solidFill>
                <a:effectLst/>
                <a:latin typeface="Inter"/>
                <a:ea typeface="Times New Roman" panose="02020603050405020304" pitchFamily="18" charset="0"/>
              </a:rPr>
              <a:t>: Apply patches and updates to address vulnerabilities</a:t>
            </a:r>
            <a:r>
              <a:rPr lang="en-IN" sz="2400" dirty="0" smtClean="0">
                <a:solidFill>
                  <a:srgbClr val="404040"/>
                </a:solidFill>
                <a:effectLst/>
                <a:latin typeface="Inter"/>
                <a:ea typeface="Times New Roman" panose="02020603050405020304" pitchFamily="18" charset="0"/>
              </a:rPr>
              <a:t>.</a:t>
            </a:r>
          </a:p>
          <a:p>
            <a:pPr marL="342900" marR="0" lvl="0" indent="-342900">
              <a:spcBef>
                <a:spcPts val="0"/>
              </a:spcBef>
              <a:spcAft>
                <a:spcPts val="500"/>
              </a:spcAft>
              <a:tabLst>
                <a:tab pos="457200" algn="l"/>
              </a:tabLst>
            </a:pPr>
            <a:endParaRPr lang="en-US" sz="900" dirty="0">
              <a:effectLst/>
              <a:latin typeface="Inter"/>
              <a:ea typeface="Times New Roman" panose="02020603050405020304" pitchFamily="18" charset="0"/>
            </a:endParaRPr>
          </a:p>
          <a:p>
            <a:pPr marL="342900" marR="0" lvl="0" indent="-342900">
              <a:spcBef>
                <a:spcPts val="0"/>
              </a:spcBef>
              <a:spcAft>
                <a:spcPts val="500"/>
              </a:spcAft>
              <a:tabLst>
                <a:tab pos="457200" algn="l"/>
              </a:tabLst>
            </a:pPr>
            <a:r>
              <a:rPr lang="en-IN" sz="2400" b="1" dirty="0">
                <a:solidFill>
                  <a:srgbClr val="404040"/>
                </a:solidFill>
                <a:effectLst/>
                <a:latin typeface="Inter"/>
                <a:ea typeface="Times New Roman" panose="02020603050405020304" pitchFamily="18" charset="0"/>
              </a:rPr>
              <a:t>Test Security</a:t>
            </a:r>
            <a:r>
              <a:rPr lang="en-IN" sz="2400" dirty="0">
                <a:solidFill>
                  <a:srgbClr val="404040"/>
                </a:solidFill>
                <a:effectLst/>
                <a:latin typeface="Inter"/>
                <a:ea typeface="Times New Roman" panose="02020603050405020304" pitchFamily="18" charset="0"/>
              </a:rPr>
              <a:t>: Conduct regular penetration testing and vulnerability assessments.</a:t>
            </a:r>
            <a:endParaRPr lang="en-US" sz="2400" dirty="0">
              <a:effectLst/>
              <a:latin typeface="Inter"/>
              <a:ea typeface="Times New Roman" panose="02020603050405020304" pitchFamily="18" charset="0"/>
            </a:endParaRPr>
          </a:p>
          <a:p>
            <a:endParaRPr lang="en-US" sz="2400" dirty="0"/>
          </a:p>
        </p:txBody>
      </p:sp>
    </p:spTree>
    <p:extLst>
      <p:ext uri="{BB962C8B-B14F-4D97-AF65-F5344CB8AC3E}">
        <p14:creationId xmlns:p14="http://schemas.microsoft.com/office/powerpoint/2010/main" val="408963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3D2BC-AEC8-435B-8CA1-E9BDF7ABC26D}"/>
              </a:ext>
            </a:extLst>
          </p:cNvPr>
          <p:cNvSpPr>
            <a:spLocks noGrp="1"/>
          </p:cNvSpPr>
          <p:nvPr>
            <p:ph type="title"/>
          </p:nvPr>
        </p:nvSpPr>
        <p:spPr>
          <a:xfrm>
            <a:off x="838200" y="365125"/>
            <a:ext cx="10515600" cy="808067"/>
          </a:xfrm>
        </p:spPr>
        <p:txBody>
          <a:bodyPr/>
          <a:lstStyle/>
          <a:p>
            <a:r>
              <a:rPr lang="en-US" b="1" dirty="0">
                <a:latin typeface="Inter"/>
              </a:rPr>
              <a:t>Conclusion</a:t>
            </a:r>
          </a:p>
        </p:txBody>
      </p:sp>
      <p:sp>
        <p:nvSpPr>
          <p:cNvPr id="3" name="Content Placeholder 2">
            <a:extLst>
              <a:ext uri="{FF2B5EF4-FFF2-40B4-BE49-F238E27FC236}">
                <a16:creationId xmlns="" xmlns:a16="http://schemas.microsoft.com/office/drawing/2014/main" id="{52E5E8F2-1F2E-4BF7-BF86-71D7D1181A63}"/>
              </a:ext>
            </a:extLst>
          </p:cNvPr>
          <p:cNvSpPr>
            <a:spLocks noGrp="1"/>
          </p:cNvSpPr>
          <p:nvPr>
            <p:ph idx="1"/>
          </p:nvPr>
        </p:nvSpPr>
        <p:spPr>
          <a:xfrm>
            <a:off x="838200" y="1253330"/>
            <a:ext cx="10515600" cy="5120837"/>
          </a:xfrm>
        </p:spPr>
        <p:txBody>
          <a:bodyPr>
            <a:normAutofit fontScale="92500" lnSpcReduction="10000"/>
          </a:bodyPr>
          <a:lstStyle/>
          <a:p>
            <a:r>
              <a:rPr lang="en-IN" dirty="0">
                <a:solidFill>
                  <a:srgbClr val="404040"/>
                </a:solidFill>
                <a:effectLst/>
                <a:latin typeface="Inter"/>
                <a:ea typeface="Times New Roman" panose="02020603050405020304" pitchFamily="18" charset="0"/>
              </a:rPr>
              <a:t>Database security is a multifaceted discipline that requires a combination of technical, administrative, and physical measures</a:t>
            </a:r>
            <a:r>
              <a:rPr lang="en-IN" dirty="0" smtClean="0">
                <a:solidFill>
                  <a:srgbClr val="404040"/>
                </a:solidFill>
                <a:effectLst/>
                <a:latin typeface="Inter"/>
                <a:ea typeface="Times New Roman" panose="02020603050405020304" pitchFamily="18" charset="0"/>
              </a:rPr>
              <a:t>.</a:t>
            </a:r>
          </a:p>
          <a:p>
            <a:r>
              <a:rPr lang="en-IN" dirty="0" smtClean="0">
                <a:solidFill>
                  <a:srgbClr val="404040"/>
                </a:solidFill>
                <a:effectLst/>
                <a:latin typeface="Inter"/>
                <a:ea typeface="Times New Roman" panose="02020603050405020304" pitchFamily="18" charset="0"/>
              </a:rPr>
              <a:t> </a:t>
            </a:r>
            <a:endParaRPr lang="en-IN" dirty="0">
              <a:solidFill>
                <a:srgbClr val="404040"/>
              </a:solidFill>
              <a:effectLst/>
              <a:latin typeface="Inter"/>
              <a:ea typeface="Times New Roman" panose="02020603050405020304" pitchFamily="18" charset="0"/>
            </a:endParaRPr>
          </a:p>
          <a:p>
            <a:r>
              <a:rPr lang="en-IN" dirty="0">
                <a:solidFill>
                  <a:srgbClr val="404040"/>
                </a:solidFill>
                <a:effectLst/>
                <a:latin typeface="Inter"/>
                <a:ea typeface="Times New Roman" panose="02020603050405020304" pitchFamily="18" charset="0"/>
              </a:rPr>
              <a:t>By implementing robust access controls, encryption, monitoring, and compliance practices, organizations can protect their databases from unauthorized access, breaches, and other threats. </a:t>
            </a:r>
            <a:endParaRPr lang="en-IN" dirty="0" smtClean="0">
              <a:solidFill>
                <a:srgbClr val="404040"/>
              </a:solidFill>
              <a:effectLst/>
              <a:latin typeface="Inter"/>
              <a:ea typeface="Times New Roman" panose="02020603050405020304" pitchFamily="18" charset="0"/>
            </a:endParaRPr>
          </a:p>
          <a:p>
            <a:endParaRPr lang="en-IN" dirty="0">
              <a:solidFill>
                <a:srgbClr val="404040"/>
              </a:solidFill>
              <a:effectLst/>
              <a:latin typeface="Inter"/>
              <a:ea typeface="Times New Roman" panose="02020603050405020304" pitchFamily="18" charset="0"/>
            </a:endParaRPr>
          </a:p>
          <a:p>
            <a:r>
              <a:rPr lang="en-IN" dirty="0">
                <a:solidFill>
                  <a:srgbClr val="404040"/>
                </a:solidFill>
                <a:effectLst/>
                <a:latin typeface="Inter"/>
                <a:ea typeface="Times New Roman" panose="02020603050405020304" pitchFamily="18" charset="0"/>
              </a:rPr>
              <a:t>Regular audits, employee training, and staying updated on emerging threats are essential to maintaining a strong database </a:t>
            </a:r>
            <a:r>
              <a:rPr lang="en-IN" dirty="0" smtClean="0">
                <a:solidFill>
                  <a:srgbClr val="404040"/>
                </a:solidFill>
                <a:effectLst/>
                <a:latin typeface="Inter"/>
                <a:ea typeface="Times New Roman" panose="02020603050405020304" pitchFamily="18" charset="0"/>
              </a:rPr>
              <a:t>security.</a:t>
            </a:r>
          </a:p>
          <a:p>
            <a:r>
              <a:rPr lang="en-IN" dirty="0" smtClean="0">
                <a:solidFill>
                  <a:srgbClr val="404040"/>
                </a:solidFill>
                <a:effectLst/>
                <a:latin typeface="Inter"/>
                <a:ea typeface="Times New Roman" panose="02020603050405020304" pitchFamily="18" charset="0"/>
              </a:rPr>
              <a:t> </a:t>
            </a:r>
            <a:r>
              <a:rPr lang="en-IN" dirty="0">
                <a:solidFill>
                  <a:srgbClr val="404040"/>
                </a:solidFill>
                <a:effectLst/>
                <a:latin typeface="Inter"/>
                <a:ea typeface="Times New Roman" panose="02020603050405020304" pitchFamily="18" charset="0"/>
              </a:rPr>
              <a:t>posture. </a:t>
            </a:r>
          </a:p>
          <a:p>
            <a:r>
              <a:rPr lang="en-IN" dirty="0">
                <a:solidFill>
                  <a:srgbClr val="404040"/>
                </a:solidFill>
                <a:effectLst/>
                <a:latin typeface="Inter"/>
                <a:ea typeface="Times New Roman" panose="02020603050405020304" pitchFamily="18" charset="0"/>
              </a:rPr>
              <a:t>As databases continue to grow in size and complexity, proactive and comprehensive security measures are critical to safeguarding sensitive information.</a:t>
            </a:r>
            <a:endParaRPr lang="en-US" dirty="0">
              <a:effectLst/>
              <a:latin typeface="Inter"/>
              <a:ea typeface="Times New Roman" panose="02020603050405020304" pitchFamily="18" charset="0"/>
            </a:endParaRPr>
          </a:p>
          <a:p>
            <a:endParaRPr lang="en-US" dirty="0"/>
          </a:p>
        </p:txBody>
      </p:sp>
    </p:spTree>
    <p:extLst>
      <p:ext uri="{BB962C8B-B14F-4D97-AF65-F5344CB8AC3E}">
        <p14:creationId xmlns:p14="http://schemas.microsoft.com/office/powerpoint/2010/main" val="110267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972748-7BD2-49AE-BCFC-8B67715C15BF}"/>
              </a:ext>
            </a:extLst>
          </p:cNvPr>
          <p:cNvSpPr>
            <a:spLocks noGrp="1"/>
          </p:cNvSpPr>
          <p:nvPr>
            <p:ph type="title"/>
          </p:nvPr>
        </p:nvSpPr>
        <p:spPr>
          <a:xfrm>
            <a:off x="838200" y="365126"/>
            <a:ext cx="10515600" cy="782188"/>
          </a:xfrm>
        </p:spPr>
        <p:txBody>
          <a:bodyPr/>
          <a:lstStyle/>
          <a:p>
            <a:r>
              <a:rPr lang="en-US" b="1" dirty="0">
                <a:solidFill>
                  <a:srgbClr val="FF0000"/>
                </a:solidFill>
              </a:rPr>
              <a:t>Why </a:t>
            </a:r>
            <a:r>
              <a:rPr lang="en-US" b="1" dirty="0" smtClean="0">
                <a:solidFill>
                  <a:srgbClr val="FF0000"/>
                </a:solidFill>
              </a:rPr>
              <a:t>is </a:t>
            </a:r>
            <a:r>
              <a:rPr lang="en-US" b="1" dirty="0">
                <a:solidFill>
                  <a:srgbClr val="FF0000"/>
                </a:solidFill>
              </a:rPr>
              <a:t>Data Security Important?</a:t>
            </a:r>
            <a:endParaRPr lang="en-US" dirty="0">
              <a:solidFill>
                <a:srgbClr val="FF0000"/>
              </a:solidFill>
            </a:endParaRPr>
          </a:p>
        </p:txBody>
      </p:sp>
      <p:sp>
        <p:nvSpPr>
          <p:cNvPr id="3" name="Content Placeholder 2">
            <a:extLst>
              <a:ext uri="{FF2B5EF4-FFF2-40B4-BE49-F238E27FC236}">
                <a16:creationId xmlns="" xmlns:a16="http://schemas.microsoft.com/office/drawing/2014/main" id="{FFD1361D-89B1-419B-B78A-0EA1035D6953}"/>
              </a:ext>
            </a:extLst>
          </p:cNvPr>
          <p:cNvSpPr>
            <a:spLocks noGrp="1"/>
          </p:cNvSpPr>
          <p:nvPr>
            <p:ph idx="1"/>
          </p:nvPr>
        </p:nvSpPr>
        <p:spPr>
          <a:xfrm>
            <a:off x="838200" y="1368424"/>
            <a:ext cx="10515600" cy="5289827"/>
          </a:xfrm>
        </p:spPr>
        <p:txBody>
          <a:bodyPr>
            <a:normAutofit fontScale="92500" lnSpcReduction="10000"/>
          </a:bodyPr>
          <a:lstStyle/>
          <a:p>
            <a:pPr marL="0" indent="0" algn="l">
              <a:buNone/>
            </a:pPr>
            <a:r>
              <a:rPr lang="en-US" b="1" i="0" dirty="0">
                <a:solidFill>
                  <a:srgbClr val="001D35"/>
                </a:solidFill>
                <a:effectLst/>
                <a:latin typeface="Inter"/>
              </a:rPr>
              <a:t>4. Preventing Financial Losses:</a:t>
            </a:r>
          </a:p>
          <a:p>
            <a:pPr lvl="1"/>
            <a:r>
              <a:rPr lang="en-US" b="0" i="0" dirty="0">
                <a:solidFill>
                  <a:srgbClr val="001D35"/>
                </a:solidFill>
                <a:effectLst/>
                <a:latin typeface="Inter"/>
              </a:rPr>
              <a:t>Data breaches can result in significant financial losses, including the cost of remediation, legal fees, fines, and lost business.</a:t>
            </a:r>
          </a:p>
          <a:p>
            <a:pPr lvl="1" fontAlgn="ctr"/>
            <a:r>
              <a:rPr lang="en-US" b="0" i="0" dirty="0">
                <a:solidFill>
                  <a:srgbClr val="001D35"/>
                </a:solidFill>
                <a:effectLst/>
                <a:latin typeface="Inter"/>
              </a:rPr>
              <a:t>Strong data security measures help prevent these losses by minimizing the risk of breaches and their associated consequences. </a:t>
            </a:r>
          </a:p>
          <a:p>
            <a:pPr marL="0" indent="0" algn="l">
              <a:buNone/>
            </a:pPr>
            <a:r>
              <a:rPr lang="en-US" b="1" i="0" dirty="0">
                <a:solidFill>
                  <a:srgbClr val="001D35"/>
                </a:solidFill>
                <a:effectLst/>
                <a:latin typeface="Inter"/>
              </a:rPr>
              <a:t>5. Supporting Business Continuity:</a:t>
            </a:r>
          </a:p>
          <a:p>
            <a:pPr lvl="1"/>
            <a:r>
              <a:rPr lang="en-US" b="0" i="0" dirty="0">
                <a:solidFill>
                  <a:srgbClr val="001D35"/>
                </a:solidFill>
                <a:effectLst/>
                <a:latin typeface="Inter"/>
              </a:rPr>
              <a:t>Data security is essential for ensuring the uninterrupted operation of businesses.</a:t>
            </a:r>
          </a:p>
          <a:p>
            <a:pPr lvl="1" fontAlgn="ctr"/>
            <a:r>
              <a:rPr lang="en-US" b="0" i="0" dirty="0">
                <a:solidFill>
                  <a:srgbClr val="001D35"/>
                </a:solidFill>
                <a:effectLst/>
                <a:latin typeface="Inter"/>
              </a:rPr>
              <a:t>By protecting data from loss or corruption, organizations can maintain their ability to operate effectively and meet customer demands. </a:t>
            </a:r>
          </a:p>
          <a:p>
            <a:pPr marL="0" indent="0" algn="l">
              <a:buNone/>
            </a:pPr>
            <a:r>
              <a:rPr lang="en-US" b="1" i="0" dirty="0">
                <a:solidFill>
                  <a:srgbClr val="001D35"/>
                </a:solidFill>
                <a:effectLst/>
                <a:latin typeface="Inter"/>
              </a:rPr>
              <a:t>6. Enhancing Competitive Advantage:</a:t>
            </a:r>
          </a:p>
          <a:p>
            <a:pPr lvl="1"/>
            <a:r>
              <a:rPr lang="en-US" b="0" i="0" dirty="0">
                <a:solidFill>
                  <a:srgbClr val="001D35"/>
                </a:solidFill>
                <a:effectLst/>
                <a:latin typeface="Inter"/>
              </a:rPr>
              <a:t>Organizations that prioritize data security are better positioned to gain a competitive advantage in the market.</a:t>
            </a:r>
          </a:p>
          <a:p>
            <a:pPr lvl="1"/>
            <a:r>
              <a:rPr lang="en-US" b="0" i="0" dirty="0">
                <a:solidFill>
                  <a:srgbClr val="001D35"/>
                </a:solidFill>
                <a:effectLst/>
                <a:latin typeface="Inter"/>
              </a:rPr>
              <a:t>By demonstrating a commitment to data protection, organizations can attract and retain customers, build strong relationships, and enhance their brand image. </a:t>
            </a:r>
          </a:p>
          <a:p>
            <a:endParaRPr lang="en-US" dirty="0"/>
          </a:p>
        </p:txBody>
      </p:sp>
    </p:spTree>
    <p:extLst>
      <p:ext uri="{BB962C8B-B14F-4D97-AF65-F5344CB8AC3E}">
        <p14:creationId xmlns:p14="http://schemas.microsoft.com/office/powerpoint/2010/main" val="338479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46BB7D-60FE-47DA-BF84-1CB28ED2763A}"/>
              </a:ext>
            </a:extLst>
          </p:cNvPr>
          <p:cNvSpPr>
            <a:spLocks noGrp="1"/>
          </p:cNvSpPr>
          <p:nvPr>
            <p:ph type="title"/>
          </p:nvPr>
        </p:nvSpPr>
        <p:spPr>
          <a:xfrm>
            <a:off x="838200" y="365125"/>
            <a:ext cx="10515600" cy="601033"/>
          </a:xfrm>
        </p:spPr>
        <p:txBody>
          <a:bodyPr>
            <a:normAutofit fontScale="90000"/>
          </a:bodyPr>
          <a:lstStyle/>
          <a:p>
            <a:r>
              <a:rPr lang="en-US" b="1" i="0" dirty="0">
                <a:solidFill>
                  <a:srgbClr val="323E48"/>
                </a:solidFill>
                <a:effectLst/>
                <a:latin typeface="Inter"/>
              </a:rPr>
              <a:t>Benefits Of Data Security</a:t>
            </a:r>
            <a:br>
              <a:rPr lang="en-US" b="1" i="0" dirty="0">
                <a:solidFill>
                  <a:srgbClr val="323E48"/>
                </a:solidFill>
                <a:effectLst/>
                <a:latin typeface="Inter"/>
              </a:rPr>
            </a:br>
            <a:endParaRPr lang="en-US" dirty="0"/>
          </a:p>
        </p:txBody>
      </p:sp>
      <p:sp>
        <p:nvSpPr>
          <p:cNvPr id="3" name="Content Placeholder 2">
            <a:extLst>
              <a:ext uri="{FF2B5EF4-FFF2-40B4-BE49-F238E27FC236}">
                <a16:creationId xmlns="" xmlns:a16="http://schemas.microsoft.com/office/drawing/2014/main" id="{FA92586A-EC5A-4B0B-AB2F-9DB2B7E20B2E}"/>
              </a:ext>
            </a:extLst>
          </p:cNvPr>
          <p:cNvSpPr>
            <a:spLocks noGrp="1"/>
          </p:cNvSpPr>
          <p:nvPr>
            <p:ph idx="1"/>
          </p:nvPr>
        </p:nvSpPr>
        <p:spPr>
          <a:xfrm>
            <a:off x="498175" y="873769"/>
            <a:ext cx="11233750" cy="5619106"/>
          </a:xfrm>
        </p:spPr>
        <p:txBody>
          <a:bodyPr>
            <a:normAutofit fontScale="92500" lnSpcReduction="10000"/>
          </a:bodyPr>
          <a:lstStyle/>
          <a:p>
            <a:pPr algn="l">
              <a:buFont typeface="+mj-lt"/>
              <a:buAutoNum type="arabicPeriod"/>
            </a:pPr>
            <a:r>
              <a:rPr lang="en-US" b="1" i="0" dirty="0" smtClean="0">
                <a:solidFill>
                  <a:srgbClr val="000000"/>
                </a:solidFill>
                <a:effectLst/>
                <a:latin typeface="Inter"/>
              </a:rPr>
              <a:t> Keeps </a:t>
            </a:r>
            <a:r>
              <a:rPr lang="en-US" b="1" i="0" dirty="0">
                <a:solidFill>
                  <a:srgbClr val="000000"/>
                </a:solidFill>
                <a:effectLst/>
                <a:latin typeface="Inter"/>
              </a:rPr>
              <a:t>your information safe:</a:t>
            </a:r>
            <a:r>
              <a:rPr lang="en-US" b="0" i="0" dirty="0">
                <a:solidFill>
                  <a:srgbClr val="000000"/>
                </a:solidFill>
                <a:effectLst/>
                <a:latin typeface="Inter"/>
              </a:rPr>
              <a:t> </a:t>
            </a:r>
          </a:p>
          <a:p>
            <a:pPr lvl="1"/>
            <a:r>
              <a:rPr lang="en-US" b="0" i="0" dirty="0">
                <a:solidFill>
                  <a:srgbClr val="000000"/>
                </a:solidFill>
                <a:effectLst/>
                <a:latin typeface="Inter"/>
              </a:rPr>
              <a:t>By adopting a mindset focused on data security and implementing the right set of tools, you ensure sensitive data does not fall into the wrong hands. Sensitive data can include customer payment information, hospital records, and identification information, to name just a few.</a:t>
            </a:r>
          </a:p>
          <a:p>
            <a:pPr marL="0" indent="0" algn="l">
              <a:buNone/>
            </a:pPr>
            <a:r>
              <a:rPr lang="en-US" b="1" i="0" dirty="0">
                <a:solidFill>
                  <a:srgbClr val="000000"/>
                </a:solidFill>
                <a:effectLst/>
                <a:latin typeface="Inter"/>
              </a:rPr>
              <a:t>2. Helps keep your reputation clean:</a:t>
            </a:r>
            <a:r>
              <a:rPr lang="en-US" b="0" i="0" dirty="0">
                <a:solidFill>
                  <a:srgbClr val="000000"/>
                </a:solidFill>
                <a:effectLst/>
                <a:latin typeface="Inter"/>
              </a:rPr>
              <a:t> </a:t>
            </a:r>
          </a:p>
          <a:p>
            <a:pPr lvl="1"/>
            <a:r>
              <a:rPr lang="en-US" b="0" i="0" dirty="0">
                <a:solidFill>
                  <a:srgbClr val="000000"/>
                </a:solidFill>
                <a:effectLst/>
                <a:latin typeface="Inter"/>
              </a:rPr>
              <a:t>When people do business with your organization, they entrust their sensitive information to you, and a data security strategy enables you to provide the protection they need..</a:t>
            </a:r>
          </a:p>
          <a:p>
            <a:pPr marL="0" indent="0" algn="l">
              <a:buNone/>
            </a:pPr>
            <a:r>
              <a:rPr lang="en-US" b="1" i="0" dirty="0">
                <a:solidFill>
                  <a:srgbClr val="000000"/>
                </a:solidFill>
                <a:effectLst/>
                <a:latin typeface="Inter"/>
              </a:rPr>
              <a:t>3. Gives you a competitive edge:</a:t>
            </a:r>
            <a:r>
              <a:rPr lang="en-US" b="0" i="0" dirty="0">
                <a:solidFill>
                  <a:srgbClr val="000000"/>
                </a:solidFill>
                <a:effectLst/>
                <a:latin typeface="Inter"/>
              </a:rPr>
              <a:t> </a:t>
            </a:r>
          </a:p>
          <a:p>
            <a:pPr lvl="1"/>
            <a:r>
              <a:rPr lang="en-US" b="0" i="0" dirty="0">
                <a:solidFill>
                  <a:srgbClr val="000000"/>
                </a:solidFill>
                <a:effectLst/>
                <a:latin typeface="Inter"/>
              </a:rPr>
              <a:t>In many industries, data breaches are commonplace, so if you can keep data secure, you set yourself apart from the competition, which may be struggling to do the same.</a:t>
            </a:r>
          </a:p>
          <a:p>
            <a:pPr marL="0" indent="0" algn="l">
              <a:buNone/>
            </a:pPr>
            <a:r>
              <a:rPr lang="en-US" b="1" i="0" dirty="0">
                <a:solidFill>
                  <a:srgbClr val="000000"/>
                </a:solidFill>
                <a:effectLst/>
                <a:latin typeface="Inter"/>
              </a:rPr>
              <a:t>5. Saves on support and development costs:</a:t>
            </a:r>
            <a:endParaRPr lang="en-US" dirty="0">
              <a:solidFill>
                <a:srgbClr val="000000"/>
              </a:solidFill>
              <a:latin typeface="Inter"/>
            </a:endParaRPr>
          </a:p>
          <a:p>
            <a:pPr lvl="1"/>
            <a:r>
              <a:rPr lang="en-US" b="0" i="0" dirty="0">
                <a:solidFill>
                  <a:srgbClr val="000000"/>
                </a:solidFill>
                <a:effectLst/>
                <a:latin typeface="Inter"/>
              </a:rPr>
              <a:t>If you incorporate data security measures early in the development process, you may not have to spend valuable resources for designing and deploying patches or fixing coding problems down the road.</a:t>
            </a:r>
          </a:p>
          <a:p>
            <a:endParaRPr lang="en-US" dirty="0"/>
          </a:p>
        </p:txBody>
      </p:sp>
    </p:spTree>
    <p:extLst>
      <p:ext uri="{BB962C8B-B14F-4D97-AF65-F5344CB8AC3E}">
        <p14:creationId xmlns:p14="http://schemas.microsoft.com/office/powerpoint/2010/main" val="86591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EC3236-EA3E-49B1-956B-157624A6A092}"/>
              </a:ext>
            </a:extLst>
          </p:cNvPr>
          <p:cNvSpPr>
            <a:spLocks noGrp="1"/>
          </p:cNvSpPr>
          <p:nvPr>
            <p:ph type="title"/>
          </p:nvPr>
        </p:nvSpPr>
        <p:spPr/>
        <p:txBody>
          <a:bodyPr/>
          <a:lstStyle/>
          <a:p>
            <a:r>
              <a:rPr lang="en-US" b="1" i="0" dirty="0">
                <a:solidFill>
                  <a:srgbClr val="323E48"/>
                </a:solidFill>
                <a:effectLst/>
                <a:latin typeface="Inter"/>
              </a:rPr>
              <a:t>Types Of Data Security</a:t>
            </a:r>
            <a:br>
              <a:rPr lang="en-US" b="1" i="0" dirty="0">
                <a:solidFill>
                  <a:srgbClr val="323E48"/>
                </a:solidFill>
                <a:effectLst/>
                <a:latin typeface="Inter"/>
              </a:rPr>
            </a:br>
            <a:endParaRPr lang="en-US" dirty="0"/>
          </a:p>
        </p:txBody>
      </p:sp>
      <p:pic>
        <p:nvPicPr>
          <p:cNvPr id="5" name="Content Placeholder 4">
            <a:extLst>
              <a:ext uri="{FF2B5EF4-FFF2-40B4-BE49-F238E27FC236}">
                <a16:creationId xmlns="" xmlns:a16="http://schemas.microsoft.com/office/drawing/2014/main" id="{06F323B3-2025-4416-9924-B1947A644FC7}"/>
              </a:ext>
            </a:extLst>
          </p:cNvPr>
          <p:cNvPicPr>
            <a:picLocks noGrp="1" noChangeAspect="1"/>
          </p:cNvPicPr>
          <p:nvPr>
            <p:ph idx="1"/>
          </p:nvPr>
        </p:nvPicPr>
        <p:blipFill>
          <a:blip r:embed="rId2"/>
          <a:stretch>
            <a:fillRect/>
          </a:stretch>
        </p:blipFill>
        <p:spPr>
          <a:xfrm>
            <a:off x="2504574" y="1785668"/>
            <a:ext cx="7182852" cy="3873207"/>
          </a:xfrm>
        </p:spPr>
      </p:pic>
    </p:spTree>
    <p:extLst>
      <p:ext uri="{BB962C8B-B14F-4D97-AF65-F5344CB8AC3E}">
        <p14:creationId xmlns:p14="http://schemas.microsoft.com/office/powerpoint/2010/main" val="364575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D2DADD-9084-41C9-B35F-7E75F759AAF4}"/>
              </a:ext>
            </a:extLst>
          </p:cNvPr>
          <p:cNvSpPr>
            <a:spLocks noGrp="1"/>
          </p:cNvSpPr>
          <p:nvPr>
            <p:ph type="title"/>
          </p:nvPr>
        </p:nvSpPr>
        <p:spPr>
          <a:xfrm>
            <a:off x="501770" y="347873"/>
            <a:ext cx="10515600" cy="704550"/>
          </a:xfrm>
        </p:spPr>
        <p:txBody>
          <a:bodyPr>
            <a:normAutofit fontScale="90000"/>
          </a:bodyPr>
          <a:lstStyle/>
          <a:p>
            <a:r>
              <a:rPr lang="en-US" sz="3600" b="1" i="0" dirty="0">
                <a:solidFill>
                  <a:srgbClr val="323E48"/>
                </a:solidFill>
                <a:effectLst/>
                <a:latin typeface="Inter"/>
              </a:rPr>
              <a:t>Types Of Data Security: Data Encryption &amp; data Eraser</a:t>
            </a:r>
            <a:endParaRPr lang="en-US" sz="3600" dirty="0"/>
          </a:p>
        </p:txBody>
      </p:sp>
      <p:sp>
        <p:nvSpPr>
          <p:cNvPr id="3" name="Content Placeholder 2">
            <a:extLst>
              <a:ext uri="{FF2B5EF4-FFF2-40B4-BE49-F238E27FC236}">
                <a16:creationId xmlns="" xmlns:a16="http://schemas.microsoft.com/office/drawing/2014/main" id="{ACAAAE7E-1DAA-4060-8516-FC52C5B9CE86}"/>
              </a:ext>
            </a:extLst>
          </p:cNvPr>
          <p:cNvSpPr>
            <a:spLocks noGrp="1"/>
          </p:cNvSpPr>
          <p:nvPr>
            <p:ph idx="1"/>
          </p:nvPr>
        </p:nvSpPr>
        <p:spPr>
          <a:xfrm>
            <a:off x="700176" y="1463316"/>
            <a:ext cx="10653623" cy="5144518"/>
          </a:xfrm>
        </p:spPr>
        <p:txBody>
          <a:bodyPr>
            <a:normAutofit/>
          </a:bodyPr>
          <a:lstStyle/>
          <a:p>
            <a:pPr marL="514350" indent="-514350" algn="l">
              <a:buAutoNum type="arabicPeriod"/>
            </a:pPr>
            <a:r>
              <a:rPr lang="en-US" b="1" i="0" dirty="0">
                <a:solidFill>
                  <a:srgbClr val="000000"/>
                </a:solidFill>
                <a:effectLst/>
                <a:latin typeface="Inter"/>
              </a:rPr>
              <a:t>Data encryption </a:t>
            </a:r>
          </a:p>
          <a:p>
            <a:pPr lvl="1"/>
            <a:r>
              <a:rPr lang="en-US" b="0" i="0" dirty="0">
                <a:solidFill>
                  <a:srgbClr val="000000"/>
                </a:solidFill>
                <a:effectLst/>
                <a:latin typeface="Inter"/>
              </a:rPr>
              <a:t>It is the use of algorithms to scramble data and hide its true meaning. Encrypting data ensures messages can only be read by recipients with the appropriate decryption key. </a:t>
            </a:r>
          </a:p>
          <a:p>
            <a:pPr lvl="1"/>
            <a:r>
              <a:rPr lang="en-US" b="0" i="0" dirty="0">
                <a:solidFill>
                  <a:srgbClr val="000000"/>
                </a:solidFill>
                <a:effectLst/>
                <a:latin typeface="Inter"/>
              </a:rPr>
              <a:t>This is crucial, especially in the event of a data breach, because even if an attacker manages to gain access to the data, they will not be able to read it without the decryption key. </a:t>
            </a:r>
          </a:p>
          <a:p>
            <a:pPr marL="0" indent="0" algn="l">
              <a:buNone/>
            </a:pPr>
            <a:r>
              <a:rPr lang="en-US" b="1" i="0" dirty="0">
                <a:solidFill>
                  <a:srgbClr val="323E48"/>
                </a:solidFill>
                <a:effectLst/>
                <a:latin typeface="Inter"/>
              </a:rPr>
              <a:t>2. Data erasure</a:t>
            </a:r>
          </a:p>
          <a:p>
            <a:pPr lvl="1"/>
            <a:r>
              <a:rPr lang="en-US" b="0" i="0" dirty="0">
                <a:solidFill>
                  <a:srgbClr val="000000"/>
                </a:solidFill>
                <a:effectLst/>
                <a:latin typeface="Inter"/>
              </a:rPr>
              <a:t>There will be occasions in which organizations no longer require data and need it permanently removed from their systems. Data erasure is an effective data security management technique that removes liability and the chance of a data breach occurring.</a:t>
            </a:r>
          </a:p>
          <a:p>
            <a:pPr lvl="1"/>
            <a:endParaRPr lang="en-US" b="0" i="0" dirty="0">
              <a:solidFill>
                <a:srgbClr val="000000"/>
              </a:solidFill>
              <a:effectLst/>
              <a:latin typeface="Inter"/>
            </a:endParaRPr>
          </a:p>
          <a:p>
            <a:pPr marL="0" indent="0" algn="l">
              <a:buNone/>
            </a:pPr>
            <a:endParaRPr lang="en-US" b="0" i="0" dirty="0">
              <a:solidFill>
                <a:srgbClr val="000000"/>
              </a:solidFill>
              <a:effectLst/>
              <a:latin typeface="Inter"/>
            </a:endParaRPr>
          </a:p>
          <a:p>
            <a:endParaRPr lang="en-US" dirty="0"/>
          </a:p>
        </p:txBody>
      </p:sp>
    </p:spTree>
    <p:extLst>
      <p:ext uri="{BB962C8B-B14F-4D97-AF65-F5344CB8AC3E}">
        <p14:creationId xmlns:p14="http://schemas.microsoft.com/office/powerpoint/2010/main" val="242919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41945-BBAB-4E5D-A1E1-DB303DECDD74}"/>
              </a:ext>
            </a:extLst>
          </p:cNvPr>
          <p:cNvSpPr>
            <a:spLocks noGrp="1"/>
          </p:cNvSpPr>
          <p:nvPr>
            <p:ph type="title"/>
          </p:nvPr>
        </p:nvSpPr>
        <p:spPr>
          <a:xfrm>
            <a:off x="838200" y="365125"/>
            <a:ext cx="10515600" cy="799441"/>
          </a:xfrm>
        </p:spPr>
        <p:txBody>
          <a:bodyPr>
            <a:normAutofit fontScale="90000"/>
          </a:bodyPr>
          <a:lstStyle/>
          <a:p>
            <a:r>
              <a:rPr lang="en-US" sz="4000" b="1" i="0" dirty="0">
                <a:solidFill>
                  <a:srgbClr val="323E48"/>
                </a:solidFill>
                <a:effectLst/>
                <a:latin typeface="Inter"/>
              </a:rPr>
              <a:t>Types Of Data Security: Data masking &amp; Data resiliency</a:t>
            </a:r>
            <a:endParaRPr lang="en-US" sz="4000" dirty="0"/>
          </a:p>
        </p:txBody>
      </p:sp>
      <p:sp>
        <p:nvSpPr>
          <p:cNvPr id="3" name="Content Placeholder 2">
            <a:extLst>
              <a:ext uri="{FF2B5EF4-FFF2-40B4-BE49-F238E27FC236}">
                <a16:creationId xmlns="" xmlns:a16="http://schemas.microsoft.com/office/drawing/2014/main" id="{06B48D4D-942A-45D3-8A66-BF1B7575F196}"/>
              </a:ext>
            </a:extLst>
          </p:cNvPr>
          <p:cNvSpPr>
            <a:spLocks noGrp="1"/>
          </p:cNvSpPr>
          <p:nvPr>
            <p:ph idx="1"/>
          </p:nvPr>
        </p:nvSpPr>
        <p:spPr>
          <a:xfrm>
            <a:off x="838200" y="1333919"/>
            <a:ext cx="10515600" cy="5158955"/>
          </a:xfrm>
        </p:spPr>
        <p:txBody>
          <a:bodyPr>
            <a:normAutofit/>
          </a:bodyPr>
          <a:lstStyle/>
          <a:p>
            <a:pPr marL="0" indent="0" algn="l">
              <a:buNone/>
            </a:pPr>
            <a:r>
              <a:rPr lang="en-US" dirty="0">
                <a:solidFill>
                  <a:srgbClr val="000000"/>
                </a:solidFill>
                <a:latin typeface="Inter"/>
              </a:rPr>
              <a:t>3.</a:t>
            </a:r>
            <a:r>
              <a:rPr lang="en-US" b="1" i="0" dirty="0">
                <a:solidFill>
                  <a:srgbClr val="323E48"/>
                </a:solidFill>
                <a:effectLst/>
                <a:latin typeface="Inter"/>
              </a:rPr>
              <a:t> Data masking</a:t>
            </a:r>
          </a:p>
          <a:p>
            <a:pPr lvl="1"/>
            <a:r>
              <a:rPr lang="en-US" b="0" i="0" dirty="0">
                <a:solidFill>
                  <a:srgbClr val="000000"/>
                </a:solidFill>
                <a:effectLst/>
                <a:latin typeface="Inter"/>
              </a:rPr>
              <a:t>Data masking enables an organization to hide data by obscuring and replacing specific letters or numbers. This process is a form of encryption that renders the data useless should a hacker intercept it.</a:t>
            </a:r>
          </a:p>
          <a:p>
            <a:pPr lvl="1"/>
            <a:r>
              <a:rPr lang="en-US" b="0" i="0" dirty="0">
                <a:solidFill>
                  <a:srgbClr val="000000"/>
                </a:solidFill>
                <a:effectLst/>
                <a:latin typeface="Inter"/>
              </a:rPr>
              <a:t> The original message can only be uncovered by someone who has the code to decrypt or replace the masked characters.</a:t>
            </a:r>
          </a:p>
          <a:p>
            <a:pPr marL="0" indent="0" algn="l">
              <a:buNone/>
            </a:pPr>
            <a:r>
              <a:rPr lang="en-US" sz="2800" b="1" i="0" dirty="0">
                <a:solidFill>
                  <a:srgbClr val="323E48"/>
                </a:solidFill>
                <a:effectLst/>
                <a:latin typeface="Inter"/>
              </a:rPr>
              <a:t>4. Data resiliency</a:t>
            </a:r>
            <a:endParaRPr lang="en-US" b="0" i="0" dirty="0">
              <a:solidFill>
                <a:srgbClr val="000000"/>
              </a:solidFill>
              <a:effectLst/>
              <a:latin typeface="Inter"/>
            </a:endParaRPr>
          </a:p>
          <a:p>
            <a:pPr lvl="1"/>
            <a:r>
              <a:rPr lang="en-US" b="0" i="0" dirty="0">
                <a:solidFill>
                  <a:srgbClr val="000000"/>
                </a:solidFill>
                <a:effectLst/>
                <a:latin typeface="Inter"/>
              </a:rPr>
              <a:t>Organizations can mitigate the risk of accidental destruction or loss of data by creating backups or copies of their data. Data backups are vital to protecting information and ensuring it is always available. </a:t>
            </a:r>
          </a:p>
          <a:p>
            <a:pPr lvl="1"/>
            <a:r>
              <a:rPr lang="en-US" b="0" i="0" dirty="0">
                <a:solidFill>
                  <a:srgbClr val="000000"/>
                </a:solidFill>
                <a:effectLst/>
                <a:latin typeface="Inter"/>
              </a:rPr>
              <a:t>This is particularly important during a data breach or ransomware attack, ensuring the organization can restore a previous backup.</a:t>
            </a:r>
          </a:p>
          <a:p>
            <a:endParaRPr lang="en-US" dirty="0"/>
          </a:p>
        </p:txBody>
      </p:sp>
    </p:spTree>
    <p:extLst>
      <p:ext uri="{BB962C8B-B14F-4D97-AF65-F5344CB8AC3E}">
        <p14:creationId xmlns:p14="http://schemas.microsoft.com/office/powerpoint/2010/main" val="268051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929FB-0F42-41EC-811F-81E8A21CDBD9}"/>
              </a:ext>
            </a:extLst>
          </p:cNvPr>
          <p:cNvSpPr>
            <a:spLocks noGrp="1"/>
          </p:cNvSpPr>
          <p:nvPr>
            <p:ph type="title"/>
          </p:nvPr>
        </p:nvSpPr>
        <p:spPr>
          <a:xfrm>
            <a:off x="838200" y="365126"/>
            <a:ext cx="10515600" cy="687298"/>
          </a:xfrm>
        </p:spPr>
        <p:txBody>
          <a:bodyPr>
            <a:normAutofit fontScale="90000"/>
          </a:bodyPr>
          <a:lstStyle/>
          <a:p>
            <a:r>
              <a:rPr lang="en-US" b="1" dirty="0"/>
              <a:t>Data encryption and data masking</a:t>
            </a:r>
          </a:p>
        </p:txBody>
      </p:sp>
      <p:graphicFrame>
        <p:nvGraphicFramePr>
          <p:cNvPr id="7" name="Content Placeholder 6">
            <a:extLst>
              <a:ext uri="{FF2B5EF4-FFF2-40B4-BE49-F238E27FC236}">
                <a16:creationId xmlns="" xmlns:a16="http://schemas.microsoft.com/office/drawing/2014/main" id="{2940BF3E-BE3F-48B1-89D5-56B87DAF977A}"/>
              </a:ext>
            </a:extLst>
          </p:cNvPr>
          <p:cNvGraphicFramePr>
            <a:graphicFrameLocks noGrp="1"/>
          </p:cNvGraphicFramePr>
          <p:nvPr>
            <p:ph idx="1"/>
            <p:extLst>
              <p:ext uri="{D42A27DB-BD31-4B8C-83A1-F6EECF244321}">
                <p14:modId xmlns:p14="http://schemas.microsoft.com/office/powerpoint/2010/main" val="2192688048"/>
              </p:ext>
            </p:extLst>
          </p:nvPr>
        </p:nvGraphicFramePr>
        <p:xfrm>
          <a:off x="543463" y="1276619"/>
          <a:ext cx="10705383" cy="5052060"/>
        </p:xfrm>
        <a:graphic>
          <a:graphicData uri="http://schemas.openxmlformats.org/drawingml/2006/table">
            <a:tbl>
              <a:tblPr firstRow="1" firstCol="1" bandRow="1">
                <a:tableStyleId>{5C22544A-7EE6-4342-B048-85BDC9FD1C3A}</a:tableStyleId>
              </a:tblPr>
              <a:tblGrid>
                <a:gridCol w="3568461">
                  <a:extLst>
                    <a:ext uri="{9D8B030D-6E8A-4147-A177-3AD203B41FA5}">
                      <a16:colId xmlns="" xmlns:a16="http://schemas.microsoft.com/office/drawing/2014/main" val="736498250"/>
                    </a:ext>
                  </a:extLst>
                </a:gridCol>
                <a:gridCol w="3568461">
                  <a:extLst>
                    <a:ext uri="{9D8B030D-6E8A-4147-A177-3AD203B41FA5}">
                      <a16:colId xmlns="" xmlns:a16="http://schemas.microsoft.com/office/drawing/2014/main" val="1942350217"/>
                    </a:ext>
                  </a:extLst>
                </a:gridCol>
                <a:gridCol w="3568461">
                  <a:extLst>
                    <a:ext uri="{9D8B030D-6E8A-4147-A177-3AD203B41FA5}">
                      <a16:colId xmlns="" xmlns:a16="http://schemas.microsoft.com/office/drawing/2014/main" val="3361781831"/>
                    </a:ext>
                  </a:extLst>
                </a:gridCol>
              </a:tblGrid>
              <a:tr h="462638">
                <a:tc>
                  <a:txBody>
                    <a:bodyPr/>
                    <a:lstStyle/>
                    <a:p>
                      <a:pPr marL="0" marR="0">
                        <a:lnSpc>
                          <a:spcPct val="100000"/>
                        </a:lnSpc>
                        <a:spcBef>
                          <a:spcPts val="0"/>
                        </a:spcBef>
                        <a:spcAft>
                          <a:spcPts val="1500"/>
                        </a:spcAft>
                      </a:pPr>
                      <a:r>
                        <a:rPr lang="en-US" sz="2400" dirty="0">
                          <a:effectLst/>
                        </a:rPr>
                        <a:t>Feature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0" marT="0" marB="114300"/>
                </a:tc>
                <a:tc>
                  <a:txBody>
                    <a:bodyPr/>
                    <a:lstStyle/>
                    <a:p>
                      <a:pPr marL="0" marR="0">
                        <a:lnSpc>
                          <a:spcPct val="100000"/>
                        </a:lnSpc>
                        <a:spcBef>
                          <a:spcPts val="0"/>
                        </a:spcBef>
                        <a:spcAft>
                          <a:spcPts val="1500"/>
                        </a:spcAft>
                      </a:pPr>
                      <a:r>
                        <a:rPr lang="en-US" sz="2400">
                          <a:effectLst/>
                        </a:rPr>
                        <a:t>Data Masking</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0" marR="95250" marT="0" marB="114300"/>
                </a:tc>
                <a:tc>
                  <a:txBody>
                    <a:bodyPr/>
                    <a:lstStyle/>
                    <a:p>
                      <a:pPr marL="0" marR="0">
                        <a:lnSpc>
                          <a:spcPct val="100000"/>
                        </a:lnSpc>
                        <a:spcBef>
                          <a:spcPts val="0"/>
                        </a:spcBef>
                        <a:spcAft>
                          <a:spcPts val="1500"/>
                        </a:spcAft>
                      </a:pPr>
                      <a:r>
                        <a:rPr lang="en-US" sz="2400">
                          <a:effectLst/>
                        </a:rPr>
                        <a:t>Data Encryption</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0" marR="9525" marT="0" marB="114300"/>
                </a:tc>
                <a:extLst>
                  <a:ext uri="{0D108BD9-81ED-4DB2-BD59-A6C34878D82A}">
                    <a16:rowId xmlns="" xmlns:a16="http://schemas.microsoft.com/office/drawing/2014/main" val="3180947007"/>
                  </a:ext>
                </a:extLst>
              </a:tr>
              <a:tr h="1529351">
                <a:tc>
                  <a:txBody>
                    <a:bodyPr/>
                    <a:lstStyle/>
                    <a:p>
                      <a:pPr marL="0" marR="0">
                        <a:lnSpc>
                          <a:spcPct val="100000"/>
                        </a:lnSpc>
                        <a:spcBef>
                          <a:spcPts val="0"/>
                        </a:spcBef>
                        <a:spcAft>
                          <a:spcPts val="1500"/>
                        </a:spcAft>
                      </a:pPr>
                      <a:r>
                        <a:rPr lang="en-US" sz="2400" dirty="0">
                          <a:effectLst/>
                        </a:rPr>
                        <a:t>Purpose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 marR="95250" marT="114300" marB="114300"/>
                </a:tc>
                <a:tc>
                  <a:txBody>
                    <a:bodyPr/>
                    <a:lstStyle/>
                    <a:p>
                      <a:pPr marL="0" marR="0">
                        <a:lnSpc>
                          <a:spcPct val="100000"/>
                        </a:lnSpc>
                        <a:spcBef>
                          <a:spcPts val="0"/>
                        </a:spcBef>
                        <a:spcAft>
                          <a:spcPts val="1500"/>
                        </a:spcAft>
                      </a:pPr>
                      <a:r>
                        <a:rPr lang="en-US" sz="2400" dirty="0">
                          <a:effectLst/>
                        </a:rPr>
                        <a:t>Protect sensitive data while providing a functional alternative for testing and development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0" marT="114300" marB="114300"/>
                </a:tc>
                <a:tc>
                  <a:txBody>
                    <a:bodyPr/>
                    <a:lstStyle/>
                    <a:p>
                      <a:pPr marL="0" marR="0">
                        <a:lnSpc>
                          <a:spcPct val="100000"/>
                        </a:lnSpc>
                        <a:spcBef>
                          <a:spcPts val="0"/>
                        </a:spcBef>
                        <a:spcAft>
                          <a:spcPts val="0"/>
                        </a:spcAft>
                      </a:pPr>
                      <a:r>
                        <a:rPr lang="en-US" sz="2400">
                          <a:effectLst/>
                        </a:rPr>
                        <a:t>Protect sensitive data at rest and in transit</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0" marR="9525" marT="114300" marB="114300"/>
                </a:tc>
                <a:extLst>
                  <a:ext uri="{0D108BD9-81ED-4DB2-BD59-A6C34878D82A}">
                    <a16:rowId xmlns="" xmlns:a16="http://schemas.microsoft.com/office/drawing/2014/main" val="1459856758"/>
                  </a:ext>
                </a:extLst>
              </a:tr>
              <a:tr h="936733">
                <a:tc>
                  <a:txBody>
                    <a:bodyPr/>
                    <a:lstStyle/>
                    <a:p>
                      <a:pPr marL="0" marR="0">
                        <a:lnSpc>
                          <a:spcPct val="100000"/>
                        </a:lnSpc>
                        <a:spcBef>
                          <a:spcPts val="0"/>
                        </a:spcBef>
                        <a:spcAft>
                          <a:spcPts val="0"/>
                        </a:spcAft>
                      </a:pPr>
                      <a:r>
                        <a:rPr lang="en-US" sz="2400">
                          <a:effectLst/>
                        </a:rPr>
                        <a:t>How it works</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0" marT="114300" marB="114300"/>
                </a:tc>
                <a:tc>
                  <a:txBody>
                    <a:bodyPr/>
                    <a:lstStyle/>
                    <a:p>
                      <a:pPr marL="0" marR="0">
                        <a:lnSpc>
                          <a:spcPct val="100000"/>
                        </a:lnSpc>
                        <a:spcBef>
                          <a:spcPts val="0"/>
                        </a:spcBef>
                        <a:spcAft>
                          <a:spcPts val="0"/>
                        </a:spcAft>
                      </a:pPr>
                      <a:r>
                        <a:rPr lang="en-US" sz="2400" dirty="0">
                          <a:effectLst/>
                        </a:rPr>
                        <a:t>Replaces sensitive data with fake data</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0" marT="114300" marB="114300"/>
                </a:tc>
                <a:tc>
                  <a:txBody>
                    <a:bodyPr/>
                    <a:lstStyle/>
                    <a:p>
                      <a:pPr marL="0" marR="0">
                        <a:lnSpc>
                          <a:spcPct val="100000"/>
                        </a:lnSpc>
                        <a:spcBef>
                          <a:spcPts val="0"/>
                        </a:spcBef>
                        <a:spcAft>
                          <a:spcPts val="0"/>
                        </a:spcAft>
                      </a:pPr>
                      <a:r>
                        <a:rPr lang="en-US" sz="2400" dirty="0">
                          <a:effectLst/>
                        </a:rPr>
                        <a:t>Transforms data into an unreadable format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 marT="114300" marB="114300"/>
                </a:tc>
                <a:extLst>
                  <a:ext uri="{0D108BD9-81ED-4DB2-BD59-A6C34878D82A}">
                    <a16:rowId xmlns="" xmlns:a16="http://schemas.microsoft.com/office/drawing/2014/main" val="1381189975"/>
                  </a:ext>
                </a:extLst>
              </a:tr>
              <a:tr h="936733">
                <a:tc>
                  <a:txBody>
                    <a:bodyPr/>
                    <a:lstStyle/>
                    <a:p>
                      <a:pPr marL="0" marR="0">
                        <a:lnSpc>
                          <a:spcPct val="100000"/>
                        </a:lnSpc>
                        <a:spcBef>
                          <a:spcPts val="0"/>
                        </a:spcBef>
                        <a:spcAft>
                          <a:spcPts val="0"/>
                        </a:spcAft>
                      </a:pPr>
                      <a:r>
                        <a:rPr lang="en-US" sz="2400">
                          <a:effectLst/>
                        </a:rPr>
                        <a:t>Usability</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0" marT="114300" marB="114300"/>
                </a:tc>
                <a:tc>
                  <a:txBody>
                    <a:bodyPr/>
                    <a:lstStyle/>
                    <a:p>
                      <a:pPr marL="0" marR="0">
                        <a:lnSpc>
                          <a:spcPct val="100000"/>
                        </a:lnSpc>
                        <a:spcBef>
                          <a:spcPts val="0"/>
                        </a:spcBef>
                        <a:spcAft>
                          <a:spcPts val="0"/>
                        </a:spcAft>
                      </a:pPr>
                      <a:r>
                        <a:rPr lang="en-US" sz="2400" dirty="0">
                          <a:effectLst/>
                        </a:rPr>
                        <a:t>Masked data is usable for testing and development</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0" marT="114300" marB="114300"/>
                </a:tc>
                <a:tc>
                  <a:txBody>
                    <a:bodyPr/>
                    <a:lstStyle/>
                    <a:p>
                      <a:pPr marL="0" marR="0">
                        <a:lnSpc>
                          <a:spcPct val="100000"/>
                        </a:lnSpc>
                        <a:spcBef>
                          <a:spcPts val="0"/>
                        </a:spcBef>
                        <a:spcAft>
                          <a:spcPts val="0"/>
                        </a:spcAft>
                      </a:pPr>
                      <a:r>
                        <a:rPr lang="en-US" sz="2400" dirty="0">
                          <a:effectLst/>
                        </a:rPr>
                        <a:t>Encrypted data is not directly usable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 marT="114300" marB="114300"/>
                </a:tc>
                <a:extLst>
                  <a:ext uri="{0D108BD9-81ED-4DB2-BD59-A6C34878D82A}">
                    <a16:rowId xmlns="" xmlns:a16="http://schemas.microsoft.com/office/drawing/2014/main" val="408042617"/>
                  </a:ext>
                </a:extLst>
              </a:tr>
              <a:tr h="936733">
                <a:tc>
                  <a:txBody>
                    <a:bodyPr/>
                    <a:lstStyle/>
                    <a:p>
                      <a:pPr marL="0" marR="0">
                        <a:lnSpc>
                          <a:spcPct val="100000"/>
                        </a:lnSpc>
                        <a:spcBef>
                          <a:spcPts val="0"/>
                        </a:spcBef>
                        <a:spcAft>
                          <a:spcPts val="0"/>
                        </a:spcAft>
                      </a:pPr>
                      <a:r>
                        <a:rPr lang="en-US" sz="2400">
                          <a:effectLst/>
                        </a:rPr>
                        <a:t>Reversibility</a:t>
                      </a:r>
                      <a:endParaRPr lang="en-US" sz="2400">
                        <a:effectLst/>
                        <a:latin typeface="Calibri" panose="020F0502020204030204" pitchFamily="34" charset="0"/>
                        <a:ea typeface="Calibri" panose="020F0502020204030204" pitchFamily="34" charset="0"/>
                        <a:cs typeface="Vrinda" panose="020B0502040204020203" pitchFamily="34" charset="0"/>
                      </a:endParaRPr>
                    </a:p>
                  </a:txBody>
                  <a:tcPr marL="9525" marR="95250" marT="114300" marB="114300"/>
                </a:tc>
                <a:tc>
                  <a:txBody>
                    <a:bodyPr/>
                    <a:lstStyle/>
                    <a:p>
                      <a:pPr marL="0" marR="0">
                        <a:lnSpc>
                          <a:spcPct val="100000"/>
                        </a:lnSpc>
                        <a:spcBef>
                          <a:spcPts val="0"/>
                        </a:spcBef>
                        <a:spcAft>
                          <a:spcPts val="0"/>
                        </a:spcAft>
                      </a:pPr>
                      <a:r>
                        <a:rPr lang="en-US" sz="2400" dirty="0">
                          <a:effectLst/>
                        </a:rPr>
                        <a:t>Irreversible</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0" marT="114300" marB="114300"/>
                </a:tc>
                <a:tc>
                  <a:txBody>
                    <a:bodyPr/>
                    <a:lstStyle/>
                    <a:p>
                      <a:pPr marL="0" marR="0">
                        <a:lnSpc>
                          <a:spcPct val="100000"/>
                        </a:lnSpc>
                        <a:spcBef>
                          <a:spcPts val="0"/>
                        </a:spcBef>
                        <a:spcAft>
                          <a:spcPts val="0"/>
                        </a:spcAft>
                      </a:pPr>
                      <a:r>
                        <a:rPr lang="en-US" sz="2400" dirty="0">
                          <a:effectLst/>
                        </a:rPr>
                        <a:t>Reversible with the correct key</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txBody>
                  <a:tcPr marL="95250" marR="9525" marT="114300" marB="114300"/>
                </a:tc>
                <a:extLst>
                  <a:ext uri="{0D108BD9-81ED-4DB2-BD59-A6C34878D82A}">
                    <a16:rowId xmlns="" xmlns:a16="http://schemas.microsoft.com/office/drawing/2014/main" val="53212080"/>
                  </a:ext>
                </a:extLst>
              </a:tr>
            </a:tbl>
          </a:graphicData>
        </a:graphic>
      </p:graphicFrame>
    </p:spTree>
    <p:extLst>
      <p:ext uri="{BB962C8B-B14F-4D97-AF65-F5344CB8AC3E}">
        <p14:creationId xmlns:p14="http://schemas.microsoft.com/office/powerpoint/2010/main" val="1576465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2309</Words>
  <Application>Microsoft Office PowerPoint</Application>
  <PresentationFormat>Widescreen</PresentationFormat>
  <Paragraphs>337</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Calibri</vt:lpstr>
      <vt:lpstr>Calibri Light</vt:lpstr>
      <vt:lpstr>Courier New</vt:lpstr>
      <vt:lpstr>Google Sans</vt:lpstr>
      <vt:lpstr>Inter</vt:lpstr>
      <vt:lpstr>Segoe UI</vt:lpstr>
      <vt:lpstr>Symbol</vt:lpstr>
      <vt:lpstr>Times New Roman</vt:lpstr>
      <vt:lpstr>Vrinda</vt:lpstr>
      <vt:lpstr>Office Theme</vt:lpstr>
      <vt:lpstr>Data Security: Lecture outline</vt:lpstr>
      <vt:lpstr>What is data security?</vt:lpstr>
      <vt:lpstr>Why is Data Security Important?</vt:lpstr>
      <vt:lpstr>Why is Data Security Important?</vt:lpstr>
      <vt:lpstr>Benefits Of Data Security </vt:lpstr>
      <vt:lpstr>Types Of Data Security </vt:lpstr>
      <vt:lpstr>Types Of Data Security: Data Encryption &amp; data Eraser</vt:lpstr>
      <vt:lpstr>Types Of Data Security: Data masking &amp; Data resiliency</vt:lpstr>
      <vt:lpstr>Data encryption and data masking</vt:lpstr>
      <vt:lpstr>Best Practices for Database Security</vt:lpstr>
      <vt:lpstr>Phases in a Data Security Lifecycle </vt:lpstr>
      <vt:lpstr>PowerPoint Presentation</vt:lpstr>
      <vt:lpstr>Data Security Regulations </vt:lpstr>
      <vt:lpstr>General Data Protection Regulations (GDPR) </vt:lpstr>
      <vt:lpstr>California Consumer Privacy Act (CCPA) </vt:lpstr>
      <vt:lpstr>Health Insurance Portability and Accountability Act (HIPAA) </vt:lpstr>
      <vt:lpstr>Payment Card Industry Data Security Standard (PCI DSS) </vt:lpstr>
      <vt:lpstr>International Standards Organization  (ISO) 27001 </vt:lpstr>
      <vt:lpstr>Importance of Data Security Standards </vt:lpstr>
      <vt:lpstr>Data encryption and hashing </vt:lpstr>
      <vt:lpstr>Data encryption and hashing </vt:lpstr>
      <vt:lpstr>Types of Encryption: Symmetric Encryption </vt:lpstr>
      <vt:lpstr>Types of Encryption: Asymmetric Encryption</vt:lpstr>
      <vt:lpstr>Types of Encryption: Hybrid Encryption</vt:lpstr>
      <vt:lpstr>Properties of Hashing </vt:lpstr>
      <vt:lpstr>Common Hashing Algorithms </vt:lpstr>
      <vt:lpstr>Hashing Use Cases </vt:lpstr>
      <vt:lpstr>Differences Between Encryption and Hashing</vt:lpstr>
      <vt:lpstr>Challenges and Considerations of encryption and hashing</vt:lpstr>
      <vt:lpstr>Database security considerations</vt:lpstr>
      <vt:lpstr>Database security considerations</vt:lpstr>
      <vt:lpstr>Database security consideration</vt:lpstr>
      <vt:lpstr>Database security…</vt:lpstr>
      <vt:lpstr>Database security…</vt:lpstr>
      <vt:lpstr>Database security…</vt:lpstr>
      <vt:lpstr>Best Practices for Database Security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Saiful Islam</dc:creator>
  <cp:lastModifiedBy>Dr. Md. Saiful Islam</cp:lastModifiedBy>
  <cp:revision>28</cp:revision>
  <cp:lastPrinted>2025-03-20T08:48:10Z</cp:lastPrinted>
  <dcterms:created xsi:type="dcterms:W3CDTF">2025-03-20T06:37:31Z</dcterms:created>
  <dcterms:modified xsi:type="dcterms:W3CDTF">2025-03-21T16:06:27Z</dcterms:modified>
</cp:coreProperties>
</file>