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58" r:id="rId5"/>
    <p:sldId id="280" r:id="rId6"/>
    <p:sldId id="259" r:id="rId7"/>
    <p:sldId id="260" r:id="rId8"/>
    <p:sldId id="281" r:id="rId9"/>
    <p:sldId id="261" r:id="rId10"/>
    <p:sldId id="262" r:id="rId11"/>
    <p:sldId id="263" r:id="rId12"/>
    <p:sldId id="264" r:id="rId13"/>
    <p:sldId id="279" r:id="rId14"/>
    <p:sldId id="265" r:id="rId15"/>
    <p:sldId id="266" r:id="rId16"/>
    <p:sldId id="267" r:id="rId17"/>
    <p:sldId id="268" r:id="rId18"/>
    <p:sldId id="269" r:id="rId19"/>
    <p:sldId id="282" r:id="rId20"/>
    <p:sldId id="271" r:id="rId21"/>
    <p:sldId id="272" r:id="rId22"/>
    <p:sldId id="270" r:id="rId23"/>
    <p:sldId id="274" r:id="rId24"/>
    <p:sldId id="283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647" y="282771"/>
            <a:ext cx="10326866" cy="755916"/>
          </a:xfrm>
        </p:spPr>
        <p:txBody>
          <a:bodyPr/>
          <a:lstStyle/>
          <a:p>
            <a:pPr algn="l"/>
            <a:r>
              <a:rPr lang="en-IN" sz="3600" b="1" dirty="0" smtClean="0"/>
              <a:t>Web application security: Lecture Outline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711" y="1130079"/>
            <a:ext cx="8755518" cy="5581439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What is web application security (WAS)?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Importance of WAS, Key components of WAS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Common WAS vulnerabilities-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Injection attack, broken authentication,sensitive data exposure, XML external entities, Broken access control, cross site scripting, security misconfiguration, insufficient logging and monitoring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Web application firewalls (WAFs)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Types of </a:t>
            </a:r>
            <a:r>
              <a:rPr lang="en-IN" sz="2000" dirty="0">
                <a:solidFill>
                  <a:schemeClr val="tx1"/>
                </a:solidFill>
              </a:rPr>
              <a:t>W</a:t>
            </a:r>
            <a:r>
              <a:rPr lang="en-IN" sz="2000" dirty="0" smtClean="0">
                <a:solidFill>
                  <a:schemeClr val="tx1"/>
                </a:solidFill>
              </a:rPr>
              <a:t>AF based on working principles and based on deployment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Key functions of WAF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Key features of WAF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Popular WAFs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Benefits of WAFs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Challenges of WAFs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882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17" y="290003"/>
            <a:ext cx="8596668" cy="695417"/>
          </a:xfrm>
        </p:spPr>
        <p:txBody>
          <a:bodyPr/>
          <a:lstStyle/>
          <a:p>
            <a:r>
              <a:rPr lang="en-IN" b="1" dirty="0"/>
              <a:t>Injection 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14" y="1192923"/>
            <a:ext cx="9079226" cy="52611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Injection vulnerabilities occur when untrusted data is sent to an interpreter as part of a command or query, leading to unintended execution of malicious commands.</a:t>
            </a:r>
          </a:p>
          <a:p>
            <a:pPr marL="0" indent="0">
              <a:buNone/>
            </a:pPr>
            <a:r>
              <a:rPr lang="en-IN" b="1" dirty="0"/>
              <a:t>Examples:</a:t>
            </a:r>
            <a:endParaRPr lang="en-IN" dirty="0"/>
          </a:p>
          <a:p>
            <a:pPr lvl="1"/>
            <a:r>
              <a:rPr lang="en-IN" b="1" dirty="0"/>
              <a:t>SQL Injection</a:t>
            </a:r>
            <a:r>
              <a:rPr lang="en-IN" dirty="0"/>
              <a:t>: Attackers inject malicious SQL queries into input fields (e.g., login forms) to manipulate or extract data from databases.</a:t>
            </a:r>
          </a:p>
          <a:p>
            <a:pPr lvl="1"/>
            <a:r>
              <a:rPr lang="en-IN" b="1" dirty="0"/>
              <a:t>Command Injection</a:t>
            </a:r>
            <a:r>
              <a:rPr lang="en-IN" dirty="0"/>
              <a:t>: Exploiting system commands through vulnerable inputs to execute arbitrary commands on the server.</a:t>
            </a:r>
          </a:p>
          <a:p>
            <a:pPr lvl="1"/>
            <a:r>
              <a:rPr lang="en-IN" b="1" dirty="0"/>
              <a:t>LDAP Injection</a:t>
            </a:r>
            <a:r>
              <a:rPr lang="en-IN" dirty="0"/>
              <a:t>: Manipulating Lightweight Directory Access Protocol (LDAP) queries to gain unauthorized access to directory services.</a:t>
            </a:r>
          </a:p>
          <a:p>
            <a:pPr marL="0" indent="0">
              <a:buNone/>
            </a:pPr>
            <a:r>
              <a:rPr lang="en-IN" b="1" dirty="0"/>
              <a:t>Impact:</a:t>
            </a:r>
            <a:endParaRPr lang="en-IN" dirty="0"/>
          </a:p>
          <a:p>
            <a:pPr lvl="1"/>
            <a:r>
              <a:rPr lang="en-IN" dirty="0"/>
              <a:t>Unauthorized access to databases.</a:t>
            </a:r>
          </a:p>
          <a:p>
            <a:pPr lvl="1"/>
            <a:r>
              <a:rPr lang="en-IN" dirty="0"/>
              <a:t>Data theft, modification, or deletion.</a:t>
            </a:r>
          </a:p>
          <a:p>
            <a:pPr lvl="1"/>
            <a:r>
              <a:rPr lang="en-IN" dirty="0"/>
              <a:t>Complete system compromise.</a:t>
            </a:r>
          </a:p>
          <a:p>
            <a:pPr marL="0" indent="0">
              <a:buNone/>
            </a:pPr>
            <a:r>
              <a:rPr lang="en-IN" b="1" dirty="0"/>
              <a:t>Prevention:</a:t>
            </a:r>
            <a:endParaRPr lang="en-IN" dirty="0"/>
          </a:p>
          <a:p>
            <a:pPr lvl="1"/>
            <a:r>
              <a:rPr lang="en-IN" dirty="0"/>
              <a:t>Use parameterized queries or prepared statements.</a:t>
            </a:r>
          </a:p>
          <a:p>
            <a:pPr lvl="1"/>
            <a:r>
              <a:rPr lang="en-IN" dirty="0"/>
              <a:t>Validate and sanitize all user inputs.</a:t>
            </a:r>
          </a:p>
          <a:p>
            <a:pPr lvl="1"/>
            <a:r>
              <a:rPr lang="en-IN" dirty="0"/>
              <a:t>Employ ORM (Object-Relational Mapping) frameworks.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38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35" y="405413"/>
            <a:ext cx="8596668" cy="704295"/>
          </a:xfrm>
        </p:spPr>
        <p:txBody>
          <a:bodyPr/>
          <a:lstStyle/>
          <a:p>
            <a:r>
              <a:rPr lang="en-IN" b="1" dirty="0"/>
              <a:t>Broken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91" y="1397109"/>
            <a:ext cx="8883917" cy="5154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This vulnerability occurs when authentication mechanisms are improperly implemented, allowing attackers to compromise user accounts.</a:t>
            </a:r>
          </a:p>
          <a:p>
            <a:pPr marL="0" indent="0">
              <a:buNone/>
            </a:pPr>
            <a:r>
              <a:rPr lang="en-IN" b="1" dirty="0"/>
              <a:t>Examples:</a:t>
            </a:r>
            <a:endParaRPr lang="en-IN" dirty="0"/>
          </a:p>
          <a:p>
            <a:pPr lvl="1"/>
            <a:r>
              <a:rPr lang="en-IN" dirty="0"/>
              <a:t>Weak passwords or lack of password complexity requirements.</a:t>
            </a:r>
          </a:p>
          <a:p>
            <a:pPr lvl="1"/>
            <a:r>
              <a:rPr lang="en-IN" dirty="0"/>
              <a:t>Session hijacking through insecure session management.</a:t>
            </a:r>
          </a:p>
          <a:p>
            <a:pPr lvl="1"/>
            <a:r>
              <a:rPr lang="en-IN" dirty="0"/>
              <a:t>Storing credentials in plaintext or using weak hashing algorithms.</a:t>
            </a:r>
          </a:p>
          <a:p>
            <a:pPr marL="0" indent="0">
              <a:buNone/>
            </a:pPr>
            <a:r>
              <a:rPr lang="en-IN" b="1" dirty="0"/>
              <a:t>Impact:</a:t>
            </a:r>
            <a:endParaRPr lang="en-IN" dirty="0"/>
          </a:p>
          <a:p>
            <a:pPr lvl="1"/>
            <a:r>
              <a:rPr lang="en-IN" dirty="0"/>
              <a:t>Unauthorized access to user accounts.</a:t>
            </a:r>
          </a:p>
          <a:p>
            <a:pPr lvl="1"/>
            <a:r>
              <a:rPr lang="en-IN" dirty="0"/>
              <a:t>Identity theft and privilege escalation.</a:t>
            </a:r>
          </a:p>
          <a:p>
            <a:pPr marL="0" indent="0">
              <a:buNone/>
            </a:pPr>
            <a:r>
              <a:rPr lang="en-IN" b="1" dirty="0"/>
              <a:t>Prevention:</a:t>
            </a:r>
            <a:endParaRPr lang="en-IN" dirty="0"/>
          </a:p>
          <a:p>
            <a:pPr lvl="1"/>
            <a:r>
              <a:rPr lang="en-IN" dirty="0"/>
              <a:t>Implement multi-factor authentication (MFA).</a:t>
            </a:r>
          </a:p>
          <a:p>
            <a:pPr lvl="1"/>
            <a:r>
              <a:rPr lang="en-IN" dirty="0"/>
              <a:t>Use strong password policies and secure password storage (e.g., </a:t>
            </a:r>
            <a:r>
              <a:rPr lang="en-IN" dirty="0" err="1"/>
              <a:t>bcrypt</a:t>
            </a:r>
            <a:r>
              <a:rPr lang="en-IN" dirty="0"/>
              <a:t>).</a:t>
            </a:r>
          </a:p>
          <a:p>
            <a:pPr lvl="1"/>
            <a:r>
              <a:rPr lang="en-IN" dirty="0"/>
              <a:t>Secure session management with proper timeout and invalidation.</a:t>
            </a:r>
          </a:p>
        </p:txBody>
      </p:sp>
    </p:spTree>
    <p:extLst>
      <p:ext uri="{BB962C8B-B14F-4D97-AF65-F5344CB8AC3E}">
        <p14:creationId xmlns:p14="http://schemas.microsoft.com/office/powerpoint/2010/main" val="70485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1" y="183472"/>
            <a:ext cx="8596668" cy="695417"/>
          </a:xfrm>
        </p:spPr>
        <p:txBody>
          <a:bodyPr/>
          <a:lstStyle/>
          <a:p>
            <a:r>
              <a:rPr lang="en-IN" b="1" dirty="0"/>
              <a:t>Sensitive Data Exposure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0" y="1068635"/>
            <a:ext cx="8741873" cy="5545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This vulnerability arises when sensitive data (e.g., passwords, credit card numbers) is not adequately protected, making it accessible to attackers.</a:t>
            </a:r>
          </a:p>
          <a:p>
            <a:pPr marL="0" indent="0">
              <a:buNone/>
            </a:pPr>
            <a:r>
              <a:rPr lang="en-IN" b="1" dirty="0"/>
              <a:t>Examples:</a:t>
            </a:r>
            <a:endParaRPr lang="en-IN" dirty="0"/>
          </a:p>
          <a:p>
            <a:pPr lvl="1"/>
            <a:r>
              <a:rPr lang="en-IN" dirty="0"/>
              <a:t>Transmitting sensitive data over unencrypted channels (HTTP instead of HTTPS).</a:t>
            </a:r>
          </a:p>
          <a:p>
            <a:pPr lvl="1"/>
            <a:r>
              <a:rPr lang="en-IN" dirty="0"/>
              <a:t>Storing sensitive data in plaintext or using weak encryption.</a:t>
            </a:r>
          </a:p>
          <a:p>
            <a:pPr lvl="1"/>
            <a:r>
              <a:rPr lang="en-IN" dirty="0"/>
              <a:t>Exposing sensitive data in error messages or logs.</a:t>
            </a:r>
          </a:p>
          <a:p>
            <a:pPr marL="0" indent="0">
              <a:buNone/>
            </a:pPr>
            <a:r>
              <a:rPr lang="en-IN" b="1" dirty="0"/>
              <a:t>Impact:</a:t>
            </a:r>
            <a:endParaRPr lang="en-IN" dirty="0"/>
          </a:p>
          <a:p>
            <a:pPr lvl="1"/>
            <a:r>
              <a:rPr lang="en-IN" dirty="0"/>
              <a:t>Data breaches and theft of sensitive information.</a:t>
            </a:r>
          </a:p>
          <a:p>
            <a:pPr lvl="1"/>
            <a:r>
              <a:rPr lang="en-IN" dirty="0"/>
              <a:t>Regulatory penalties and reputational damage.</a:t>
            </a:r>
          </a:p>
          <a:p>
            <a:pPr marL="0" indent="0">
              <a:buNone/>
            </a:pPr>
            <a:r>
              <a:rPr lang="en-IN" b="1" dirty="0"/>
              <a:t>Prevention:</a:t>
            </a:r>
            <a:endParaRPr lang="en-IN" dirty="0"/>
          </a:p>
          <a:p>
            <a:pPr lvl="1"/>
            <a:r>
              <a:rPr lang="en-IN" dirty="0"/>
              <a:t>Use strong encryption (e.g., AES for data at rest, TLS for data in transit).</a:t>
            </a:r>
          </a:p>
          <a:p>
            <a:pPr lvl="1"/>
            <a:r>
              <a:rPr lang="en-IN" dirty="0"/>
              <a:t>Avoid storing unnecessary sensitive data.</a:t>
            </a:r>
          </a:p>
          <a:p>
            <a:pPr lvl="1"/>
            <a:r>
              <a:rPr lang="en-IN" dirty="0"/>
              <a:t>Mask sensitive data in logs and error messages.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1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en-IN" b="1" dirty="0"/>
              <a:t>XML External Entities (XXE)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35" y="1565786"/>
            <a:ext cx="9194635" cy="4737360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XML, or Extensible </a:t>
            </a:r>
            <a:r>
              <a:rPr lang="en-IN" sz="2400" dirty="0" err="1"/>
              <a:t>Markup</a:t>
            </a:r>
            <a:r>
              <a:rPr lang="en-IN" sz="2400" dirty="0"/>
              <a:t> Language, is a </a:t>
            </a:r>
            <a:r>
              <a:rPr lang="en-IN" sz="2400" dirty="0" err="1"/>
              <a:t>markup</a:t>
            </a:r>
            <a:r>
              <a:rPr lang="en-IN" sz="2400" dirty="0"/>
              <a:t> language and file format used </a:t>
            </a:r>
            <a:r>
              <a:rPr lang="en-IN" sz="2400" b="1" dirty="0">
                <a:solidFill>
                  <a:srgbClr val="FF0000"/>
                </a:solidFill>
              </a:rPr>
              <a:t>to store, transport, and reconstruct data, allowing for structured data exchange between different systems</a:t>
            </a:r>
            <a:r>
              <a:rPr lang="en-IN" sz="2400" dirty="0"/>
              <a:t>. 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Some </a:t>
            </a:r>
            <a:r>
              <a:rPr lang="en-IN" sz="2400" dirty="0"/>
              <a:t>applications use the XML format to transmit data between the browser and the server. Applications that do this virtually always use a standard library or platform API to process the XML data on the server.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XXE </a:t>
            </a:r>
            <a:r>
              <a:rPr lang="en-IN" sz="2400" dirty="0"/>
              <a:t>vulnerabilities arise because the XML specification contains various potentially dangerous features, and standard parsers support these features even if they are not normally used by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4678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IN" b="1" dirty="0"/>
              <a:t>XML External Entities (XXE</a:t>
            </a:r>
            <a:r>
              <a:rPr lang="en-IN" b="1" dirty="0" smtClean="0"/>
              <a:t>) injection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34" y="1503642"/>
            <a:ext cx="8676567" cy="5101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XXE vulnerabilities occur when an application processes XML input containing external entity references, which can be exploited to access internal files or execute remote requests.</a:t>
            </a:r>
          </a:p>
          <a:p>
            <a:pPr marL="0" indent="0">
              <a:buNone/>
            </a:pPr>
            <a:r>
              <a:rPr lang="en-IN" b="1" dirty="0"/>
              <a:t>Impact:</a:t>
            </a:r>
            <a:endParaRPr lang="en-IN" dirty="0"/>
          </a:p>
          <a:p>
            <a:pPr lvl="1"/>
            <a:r>
              <a:rPr lang="en-IN" dirty="0"/>
              <a:t>Unauthorized access to internal files.</a:t>
            </a:r>
          </a:p>
          <a:p>
            <a:pPr lvl="1"/>
            <a:r>
              <a:rPr lang="en-IN" dirty="0"/>
              <a:t>Server-side request forgery (SSRF) attacks.</a:t>
            </a:r>
          </a:p>
          <a:p>
            <a:pPr lvl="1"/>
            <a:r>
              <a:rPr lang="en-IN" dirty="0"/>
              <a:t>Denial of service (</a:t>
            </a:r>
            <a:r>
              <a:rPr lang="en-IN" dirty="0" err="1"/>
              <a:t>DoS</a:t>
            </a:r>
            <a:r>
              <a:rPr lang="en-IN" dirty="0"/>
              <a:t>).</a:t>
            </a:r>
          </a:p>
          <a:p>
            <a:pPr marL="0" indent="0">
              <a:buNone/>
            </a:pPr>
            <a:r>
              <a:rPr lang="en-IN" b="1" dirty="0"/>
              <a:t>Prevention:</a:t>
            </a:r>
            <a:endParaRPr lang="en-IN" dirty="0"/>
          </a:p>
          <a:p>
            <a:pPr lvl="1"/>
            <a:r>
              <a:rPr lang="en-IN" dirty="0"/>
              <a:t>Disable external entity processing in XML parsers.</a:t>
            </a:r>
          </a:p>
          <a:p>
            <a:pPr lvl="1"/>
            <a:r>
              <a:rPr lang="en-IN" dirty="0"/>
              <a:t>Use safer data formats like JSON.</a:t>
            </a:r>
          </a:p>
          <a:p>
            <a:pPr lvl="1"/>
            <a:r>
              <a:rPr lang="en-IN" dirty="0"/>
              <a:t>Validate and sanitize XML inputs</a:t>
            </a:r>
          </a:p>
        </p:txBody>
      </p:sp>
    </p:spTree>
    <p:extLst>
      <p:ext uri="{BB962C8B-B14F-4D97-AF65-F5344CB8AC3E}">
        <p14:creationId xmlns:p14="http://schemas.microsoft.com/office/powerpoint/2010/main" val="224737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24" y="210105"/>
            <a:ext cx="8596668" cy="775317"/>
          </a:xfrm>
        </p:spPr>
        <p:txBody>
          <a:bodyPr/>
          <a:lstStyle/>
          <a:p>
            <a:r>
              <a:rPr lang="en-IN" b="1" dirty="0"/>
              <a:t>Broken Access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24" y="1184045"/>
            <a:ext cx="8596668" cy="544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Access control vulnerabilities occur when restrictions on what authenticated users </a:t>
            </a:r>
            <a:r>
              <a:rPr lang="en-IN" dirty="0" err="1" smtClean="0"/>
              <a:t>areallowed</a:t>
            </a:r>
            <a:r>
              <a:rPr lang="en-IN" dirty="0" smtClean="0"/>
              <a:t> </a:t>
            </a:r>
            <a:r>
              <a:rPr lang="en-IN" dirty="0"/>
              <a:t>to do are not properly enforced.</a:t>
            </a:r>
          </a:p>
          <a:p>
            <a:pPr marL="0" indent="0">
              <a:buNone/>
            </a:pPr>
            <a:r>
              <a:rPr lang="en-IN" b="1" dirty="0"/>
              <a:t>Examples:</a:t>
            </a:r>
            <a:endParaRPr lang="en-IN" dirty="0"/>
          </a:p>
          <a:p>
            <a:pPr lvl="1"/>
            <a:r>
              <a:rPr lang="en-IN" dirty="0"/>
              <a:t>Insecure Direct Object References (IDOR): Manipulating object references (e.g., URLs) to access unauthorized resources.</a:t>
            </a:r>
          </a:p>
          <a:p>
            <a:pPr lvl="1"/>
            <a:r>
              <a:rPr lang="en-IN" dirty="0"/>
              <a:t>Missing or improper role-based access controls (RBAC).</a:t>
            </a:r>
          </a:p>
          <a:p>
            <a:pPr marL="0" indent="0">
              <a:buNone/>
            </a:pPr>
            <a:r>
              <a:rPr lang="en-IN" b="1" dirty="0"/>
              <a:t>Impact:</a:t>
            </a:r>
            <a:endParaRPr lang="en-IN" dirty="0"/>
          </a:p>
          <a:p>
            <a:pPr lvl="1"/>
            <a:r>
              <a:rPr lang="en-IN" dirty="0"/>
              <a:t>Unauthorized access to sensitive data or functionality.</a:t>
            </a:r>
          </a:p>
          <a:p>
            <a:pPr lvl="1"/>
            <a:r>
              <a:rPr lang="en-IN" dirty="0"/>
              <a:t>Privilege escalation.</a:t>
            </a:r>
          </a:p>
          <a:p>
            <a:pPr marL="0" indent="0">
              <a:buNone/>
            </a:pPr>
            <a:r>
              <a:rPr lang="en-IN" b="1" dirty="0"/>
              <a:t>Prevention:</a:t>
            </a:r>
            <a:endParaRPr lang="en-IN" dirty="0"/>
          </a:p>
          <a:p>
            <a:pPr lvl="1"/>
            <a:r>
              <a:rPr lang="en-IN" dirty="0"/>
              <a:t>Implement proper access controls and RBAC.</a:t>
            </a:r>
          </a:p>
          <a:p>
            <a:pPr lvl="1"/>
            <a:r>
              <a:rPr lang="en-IN" dirty="0"/>
              <a:t>Validate user permissions for every request.</a:t>
            </a:r>
          </a:p>
          <a:p>
            <a:pPr lvl="1"/>
            <a:r>
              <a:rPr lang="en-IN" dirty="0"/>
              <a:t>Avoid exposing internal object references in URLs.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99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>Security Misconfigurations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24" y="1370476"/>
            <a:ext cx="8466666" cy="529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mtClean="0"/>
              <a:t>This vulnerability arises when security settings are not properly configured, leaving the application exposed to attacks.</a:t>
            </a:r>
          </a:p>
          <a:p>
            <a:pPr marL="0" indent="0">
              <a:buNone/>
            </a:pPr>
            <a:r>
              <a:rPr lang="en-IN" b="1" smtClean="0"/>
              <a:t>Examples:</a:t>
            </a:r>
            <a:endParaRPr lang="en-IN" smtClean="0"/>
          </a:p>
          <a:p>
            <a:pPr lvl="1"/>
            <a:r>
              <a:rPr lang="en-IN" smtClean="0"/>
              <a:t>Using default credentials or configurations.</a:t>
            </a:r>
          </a:p>
          <a:p>
            <a:pPr lvl="1"/>
            <a:r>
              <a:rPr lang="en-IN" smtClean="0"/>
              <a:t>Enabling unnecessary features or services.</a:t>
            </a:r>
          </a:p>
          <a:p>
            <a:pPr lvl="1"/>
            <a:r>
              <a:rPr lang="en-IN" smtClean="0"/>
              <a:t>Exposing sensitive information in error messages.</a:t>
            </a:r>
          </a:p>
          <a:p>
            <a:pPr marL="0" indent="0">
              <a:buNone/>
            </a:pPr>
            <a:r>
              <a:rPr lang="en-IN" b="1" smtClean="0"/>
              <a:t>Impact:</a:t>
            </a:r>
            <a:endParaRPr lang="en-IN" smtClean="0"/>
          </a:p>
          <a:p>
            <a:pPr lvl="1"/>
            <a:r>
              <a:rPr lang="en-IN" smtClean="0"/>
              <a:t>Unauthorized access to systems or data.</a:t>
            </a:r>
          </a:p>
          <a:p>
            <a:pPr lvl="1"/>
            <a:r>
              <a:rPr lang="en-IN" smtClean="0"/>
              <a:t>Exploitation of unused features.</a:t>
            </a:r>
          </a:p>
          <a:p>
            <a:pPr marL="0" indent="0">
              <a:buNone/>
            </a:pPr>
            <a:r>
              <a:rPr lang="en-IN" b="1" smtClean="0"/>
              <a:t>Prevention:</a:t>
            </a:r>
            <a:endParaRPr lang="en-IN" smtClean="0"/>
          </a:p>
          <a:p>
            <a:pPr lvl="1"/>
            <a:r>
              <a:rPr lang="en-IN" smtClean="0"/>
              <a:t>Regularly review and harden configurations.</a:t>
            </a:r>
          </a:p>
          <a:p>
            <a:pPr lvl="1"/>
            <a:r>
              <a:rPr lang="en-IN" smtClean="0"/>
              <a:t>Disable unnecessary features and services.</a:t>
            </a:r>
          </a:p>
          <a:p>
            <a:pPr lvl="1"/>
            <a:r>
              <a:rPr lang="en-IN" smtClean="0"/>
              <a:t>Use automated tools to detect misconfigurations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02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80" y="352147"/>
            <a:ext cx="8596668" cy="5622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Cross-Site Scripting (XSS)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79" y="1201801"/>
            <a:ext cx="8795139" cy="53854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XSS vulnerabilities occur when an application includes untrusted data in a web page without proper validation or escaping, allowing attackers to execute malicious scripts in the browser of other users.</a:t>
            </a:r>
          </a:p>
          <a:p>
            <a:pPr marL="0" indent="0">
              <a:buNone/>
            </a:pPr>
            <a:r>
              <a:rPr lang="en-IN" b="1" dirty="0"/>
              <a:t>Types:</a:t>
            </a:r>
            <a:endParaRPr lang="en-IN" dirty="0"/>
          </a:p>
          <a:p>
            <a:pPr lvl="1"/>
            <a:r>
              <a:rPr lang="en-IN" b="1" dirty="0"/>
              <a:t>Stored XSS</a:t>
            </a:r>
            <a:r>
              <a:rPr lang="en-IN" dirty="0"/>
              <a:t>: Malicious scripts are permanently stored on the server (e.g., in a database).</a:t>
            </a:r>
          </a:p>
          <a:p>
            <a:pPr lvl="1"/>
            <a:r>
              <a:rPr lang="en-IN" b="1" dirty="0"/>
              <a:t>Reflected XSS</a:t>
            </a:r>
            <a:r>
              <a:rPr lang="en-IN" dirty="0"/>
              <a:t>: Malicious scripts are reflected off the web server (e.g., in search results).</a:t>
            </a:r>
          </a:p>
          <a:p>
            <a:pPr lvl="1"/>
            <a:r>
              <a:rPr lang="en-IN" b="1" dirty="0"/>
              <a:t>DOM-based XSS</a:t>
            </a:r>
            <a:r>
              <a:rPr lang="en-IN" dirty="0"/>
              <a:t>: The vulnerability exists in the client-side code (e.g., JavaScript).</a:t>
            </a:r>
          </a:p>
          <a:p>
            <a:pPr marL="0" indent="0">
              <a:buNone/>
            </a:pPr>
            <a:r>
              <a:rPr lang="en-IN" b="1" dirty="0"/>
              <a:t>Impact:</a:t>
            </a:r>
            <a:endParaRPr lang="en-IN" dirty="0"/>
          </a:p>
          <a:p>
            <a:pPr lvl="1"/>
            <a:r>
              <a:rPr lang="en-IN" dirty="0"/>
              <a:t>Session hijacking.</a:t>
            </a:r>
          </a:p>
          <a:p>
            <a:pPr lvl="1"/>
            <a:r>
              <a:rPr lang="en-IN" dirty="0"/>
              <a:t>Defacement of websites.</a:t>
            </a:r>
          </a:p>
          <a:p>
            <a:pPr lvl="1"/>
            <a:r>
              <a:rPr lang="en-IN" dirty="0"/>
              <a:t>Malware distribution.</a:t>
            </a:r>
          </a:p>
          <a:p>
            <a:pPr marL="0" indent="0">
              <a:buNone/>
            </a:pPr>
            <a:r>
              <a:rPr lang="en-IN" b="1" dirty="0"/>
              <a:t>Prevention:</a:t>
            </a:r>
            <a:endParaRPr lang="en-IN" dirty="0"/>
          </a:p>
          <a:p>
            <a:pPr lvl="1"/>
            <a:r>
              <a:rPr lang="en-IN" dirty="0"/>
              <a:t>Validate and sanitize user inputs.</a:t>
            </a:r>
          </a:p>
          <a:p>
            <a:pPr lvl="1"/>
            <a:r>
              <a:rPr lang="en-IN" dirty="0"/>
              <a:t>Use Content Security Policy (CSP) headers.</a:t>
            </a:r>
          </a:p>
          <a:p>
            <a:pPr lvl="1"/>
            <a:r>
              <a:rPr lang="en-IN" dirty="0"/>
              <a:t>Encode output to prevent script execution</a:t>
            </a:r>
          </a:p>
        </p:txBody>
      </p:sp>
    </p:spTree>
    <p:extLst>
      <p:ext uri="{BB962C8B-B14F-4D97-AF65-F5344CB8AC3E}">
        <p14:creationId xmlns:p14="http://schemas.microsoft.com/office/powerpoint/2010/main" val="665104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3068"/>
            <a:ext cx="8596668" cy="52674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Insufficient Logging and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79" y="1352721"/>
            <a:ext cx="8981571" cy="5243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Inadequate logging and monitoring make it difficult to detect and respond to security incidents.</a:t>
            </a:r>
          </a:p>
          <a:p>
            <a:pPr marL="0" indent="0">
              <a:buNone/>
            </a:pPr>
            <a:r>
              <a:rPr lang="en-IN" b="1" dirty="0"/>
              <a:t>Impact:</a:t>
            </a:r>
            <a:endParaRPr lang="en-IN" dirty="0"/>
          </a:p>
          <a:p>
            <a:pPr lvl="1"/>
            <a:r>
              <a:rPr lang="en-IN" dirty="0"/>
              <a:t>Delayed detection of breaches.</a:t>
            </a:r>
          </a:p>
          <a:p>
            <a:pPr lvl="1"/>
            <a:r>
              <a:rPr lang="en-IN" dirty="0"/>
              <a:t>Increased damage from attacks.</a:t>
            </a:r>
          </a:p>
          <a:p>
            <a:pPr marL="0" indent="0">
              <a:buNone/>
            </a:pPr>
            <a:r>
              <a:rPr lang="en-IN" b="1" dirty="0"/>
              <a:t>Prevention:</a:t>
            </a:r>
            <a:endParaRPr lang="en-IN" dirty="0"/>
          </a:p>
          <a:p>
            <a:pPr lvl="1"/>
            <a:r>
              <a:rPr lang="en-IN" dirty="0"/>
              <a:t>Implement comprehensive logging and monitoring.</a:t>
            </a:r>
          </a:p>
          <a:p>
            <a:pPr lvl="1"/>
            <a:r>
              <a:rPr lang="en-IN" dirty="0"/>
              <a:t>Use SIEM (Security Information and Event Management) tools.</a:t>
            </a:r>
          </a:p>
          <a:p>
            <a:pPr lvl="1"/>
            <a:r>
              <a:rPr lang="en-IN" dirty="0"/>
              <a:t>Regularly review logs for suspicious activity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pPr marL="0" lvl="1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Understanding and addressing common web application vulnerabilities is essential for building secure applications. By following secure coding practices, conducting regular security testing, and staying informed about emerging threats, </a:t>
            </a:r>
          </a:p>
        </p:txBody>
      </p:sp>
    </p:spTree>
    <p:extLst>
      <p:ext uri="{BB962C8B-B14F-4D97-AF65-F5344CB8AC3E}">
        <p14:creationId xmlns:p14="http://schemas.microsoft.com/office/powerpoint/2010/main" val="109189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766" y="511946"/>
            <a:ext cx="8596668" cy="1320800"/>
          </a:xfrm>
        </p:spPr>
        <p:txBody>
          <a:bodyPr/>
          <a:lstStyle/>
          <a:p>
            <a:r>
              <a:rPr lang="en-IN" b="1" dirty="0"/>
              <a:t>Web Application Firewalls (WAFs)</a:t>
            </a:r>
            <a:r>
              <a:rPr lang="en-IN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70" y="2059656"/>
            <a:ext cx="881185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3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37" y="485312"/>
            <a:ext cx="8596668" cy="722050"/>
          </a:xfrm>
        </p:spPr>
        <p:txBody>
          <a:bodyPr/>
          <a:lstStyle/>
          <a:p>
            <a:r>
              <a:rPr lang="en-IN" b="1" dirty="0" smtClean="0"/>
              <a:t>What is Web </a:t>
            </a:r>
            <a:r>
              <a:rPr lang="en-IN" b="1" dirty="0"/>
              <a:t>Application </a:t>
            </a:r>
            <a:r>
              <a:rPr lang="en-IN" b="1" dirty="0" smtClean="0"/>
              <a:t>Security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537" y="1592417"/>
            <a:ext cx="9076368" cy="484389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Web Application Security refers to the practices, technologies, and processes used to protect web applications from cyber threats, vulnerabilities, and attacks. </a:t>
            </a:r>
            <a:endParaRPr lang="en-IN" sz="2400" dirty="0" smtClean="0"/>
          </a:p>
          <a:p>
            <a:pPr marL="0" indent="0" algn="ctr">
              <a:buNone/>
            </a:pPr>
            <a:r>
              <a:rPr lang="en-IN" sz="2400" i="1" dirty="0" smtClean="0"/>
              <a:t>Or</a:t>
            </a:r>
            <a:endParaRPr lang="en-IN" sz="2400" i="1" dirty="0" smtClean="0"/>
          </a:p>
          <a:p>
            <a:pPr algn="just"/>
            <a:r>
              <a:rPr lang="en-IN" sz="2400" dirty="0"/>
              <a:t>Web application security  </a:t>
            </a:r>
            <a:r>
              <a:rPr lang="en-IN" sz="2400" dirty="0"/>
              <a:t>focuses on protecting websites, applications, and APIs from attacks by implementing security measures and best practices throughout the software development </a:t>
            </a:r>
            <a:r>
              <a:rPr lang="en-IN" sz="2400" dirty="0" smtClean="0"/>
              <a:t>lifecycle.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goal of web application security is to ensure that web applications function as intended, protect sensitive information, and remain resilient against malicious activities.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09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151"/>
          </a:xfrm>
        </p:spPr>
        <p:txBody>
          <a:bodyPr/>
          <a:lstStyle/>
          <a:p>
            <a:r>
              <a:rPr lang="en-IN" b="1" dirty="0"/>
              <a:t>Web Application Firewalls (WAFs)</a:t>
            </a:r>
            <a:r>
              <a:rPr lang="en-IN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1296"/>
            <a:ext cx="8706363" cy="4994813"/>
          </a:xfrm>
        </p:spPr>
        <p:txBody>
          <a:bodyPr/>
          <a:lstStyle/>
          <a:p>
            <a:r>
              <a:rPr lang="en-IN" sz="2400" dirty="0"/>
              <a:t>Web Application Firewalls (WAFs) are security solutions designed to protect web applications by monitoring, filtering, and blocking malicious HTTP/HTTPS traffic.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</a:t>
            </a:r>
            <a:r>
              <a:rPr lang="en-IN" sz="2400" dirty="0"/>
              <a:t>act as a shield between the web application and the internet, defending against a wide range of attacks, such as SQL injection, cross-site scripting (XSS), and distributed denial-of-service (DDoS) attacks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</a:p>
          <a:p>
            <a:r>
              <a:rPr lang="en-IN" sz="2400" dirty="0"/>
              <a:t>They </a:t>
            </a:r>
            <a:r>
              <a:rPr lang="en-IN" sz="2400" dirty="0" smtClean="0"/>
              <a:t>WAFs </a:t>
            </a:r>
            <a:r>
              <a:rPr lang="en-IN" sz="2400" dirty="0"/>
              <a:t>are a critical component of a comprehensive web application security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72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14" y="192349"/>
            <a:ext cx="8827488" cy="112154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Types Web </a:t>
            </a:r>
            <a:r>
              <a:rPr lang="en-IN" b="1" dirty="0"/>
              <a:t>Application </a:t>
            </a:r>
            <a:r>
              <a:rPr lang="en-IN" b="1" dirty="0" smtClean="0"/>
              <a:t>Firewalls</a:t>
            </a:r>
            <a:br>
              <a:rPr lang="en-IN" b="1" dirty="0" smtClean="0"/>
            </a:br>
            <a:r>
              <a:rPr lang="en-IN" b="1" dirty="0" smtClean="0"/>
              <a:t>(based on deployment)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24" y="1494764"/>
            <a:ext cx="9496476" cy="4861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WAFs operate by </a:t>
            </a:r>
            <a:r>
              <a:rPr lang="en-IN" sz="2400" dirty="0" err="1"/>
              <a:t>analyzing</a:t>
            </a:r>
            <a:r>
              <a:rPr lang="en-IN" sz="2400" dirty="0"/>
              <a:t> incoming and outgoing web traffic and applying a set of rules or policies to detect and block malicious activity. They can be deployed in several ways:</a:t>
            </a:r>
          </a:p>
          <a:p>
            <a:pPr lvl="0"/>
            <a:r>
              <a:rPr lang="en-IN" sz="2400" b="1" dirty="0"/>
              <a:t>Network-Based WAFs</a:t>
            </a:r>
            <a:r>
              <a:rPr lang="en-IN" sz="2400" dirty="0"/>
              <a:t>: Hardware appliances installed on-premises, typically placed in front of web servers</a:t>
            </a:r>
            <a:r>
              <a:rPr lang="en-IN" sz="2400" dirty="0" smtClean="0"/>
              <a:t>.</a:t>
            </a:r>
          </a:p>
          <a:p>
            <a:pPr lvl="0"/>
            <a:endParaRPr lang="en-IN" sz="1200" dirty="0"/>
          </a:p>
          <a:p>
            <a:pPr lvl="0"/>
            <a:r>
              <a:rPr lang="en-IN" sz="2400" b="1" dirty="0"/>
              <a:t>Host-Based WAFs</a:t>
            </a:r>
            <a:r>
              <a:rPr lang="en-IN" sz="2400" dirty="0"/>
              <a:t>: Software modules integrated into the web server or application</a:t>
            </a:r>
            <a:r>
              <a:rPr lang="en-IN" sz="2400" dirty="0" smtClean="0"/>
              <a:t>.</a:t>
            </a:r>
          </a:p>
          <a:p>
            <a:pPr lvl="0"/>
            <a:endParaRPr lang="en-IN" sz="1200" dirty="0"/>
          </a:p>
          <a:p>
            <a:pPr lvl="0"/>
            <a:r>
              <a:rPr lang="en-IN" sz="2400" b="1" dirty="0"/>
              <a:t>Cloud-Based WAFs</a:t>
            </a:r>
            <a:r>
              <a:rPr lang="en-IN" sz="2400" dirty="0"/>
              <a:t>: Managed services provided by third-party vendors, offering scalability and ease of deployment.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944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8982"/>
            <a:ext cx="8596668" cy="1320800"/>
          </a:xfrm>
        </p:spPr>
        <p:txBody>
          <a:bodyPr/>
          <a:lstStyle/>
          <a:p>
            <a:r>
              <a:rPr lang="en-IN" b="1" dirty="0" smtClean="0"/>
              <a:t>Types of Web </a:t>
            </a:r>
            <a:r>
              <a:rPr lang="en-IN" b="1" dirty="0"/>
              <a:t>Application Firewalls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(Based on Working principles)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8" y="1539782"/>
            <a:ext cx="9416577" cy="4852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WAFs can be categorized based on their deployment model and operational approach:</a:t>
            </a:r>
          </a:p>
          <a:p>
            <a:pPr marL="0" indent="0">
              <a:buNone/>
            </a:pPr>
            <a:r>
              <a:rPr lang="en-IN" sz="2000" b="1" dirty="0"/>
              <a:t>1. Signature-Based WAFs</a:t>
            </a:r>
            <a:endParaRPr lang="en-IN" sz="2000" dirty="0"/>
          </a:p>
          <a:p>
            <a:pPr lvl="1"/>
            <a:r>
              <a:rPr lang="en-IN" sz="2000" dirty="0"/>
              <a:t>Use a database of known attack patterns (signatures) to detect and block threats.</a:t>
            </a:r>
          </a:p>
          <a:p>
            <a:pPr lvl="1"/>
            <a:r>
              <a:rPr lang="en-IN" sz="2000" dirty="0"/>
              <a:t>Effective against known vulnerabilities but may struggle with zero-day attacks.</a:t>
            </a:r>
          </a:p>
          <a:p>
            <a:pPr lvl="1"/>
            <a:r>
              <a:rPr lang="en-IN" sz="2000" dirty="0"/>
              <a:t>Example: </a:t>
            </a:r>
            <a:r>
              <a:rPr lang="en-IN" sz="2000" dirty="0" err="1"/>
              <a:t>ModSecurity</a:t>
            </a:r>
            <a:r>
              <a:rPr lang="en-IN" sz="2000" dirty="0"/>
              <a:t> with OWASP Core Rule Set (CRS</a:t>
            </a:r>
            <a:r>
              <a:rPr lang="en-IN" sz="2000" dirty="0" smtClean="0"/>
              <a:t>).</a:t>
            </a:r>
          </a:p>
          <a:p>
            <a:pPr lvl="1"/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2. </a:t>
            </a:r>
            <a:r>
              <a:rPr lang="en-IN" sz="2000" b="1" dirty="0" err="1"/>
              <a:t>Behavior</a:t>
            </a:r>
            <a:r>
              <a:rPr lang="en-IN" sz="2000" b="1" dirty="0"/>
              <a:t>-Based WAFs</a:t>
            </a:r>
            <a:endParaRPr lang="en-IN" sz="2000" dirty="0"/>
          </a:p>
          <a:p>
            <a:pPr lvl="1"/>
            <a:r>
              <a:rPr lang="en-IN" sz="2000" dirty="0" err="1"/>
              <a:t>Analyze</a:t>
            </a:r>
            <a:r>
              <a:rPr lang="en-IN" sz="2000" dirty="0"/>
              <a:t> traffic </a:t>
            </a:r>
            <a:r>
              <a:rPr lang="en-IN" sz="2000" dirty="0" err="1"/>
              <a:t>behavior</a:t>
            </a:r>
            <a:r>
              <a:rPr lang="en-IN" sz="2000" dirty="0"/>
              <a:t> to identify anomalies and potential threats.</a:t>
            </a:r>
          </a:p>
          <a:p>
            <a:pPr lvl="1"/>
            <a:r>
              <a:rPr lang="en-IN" sz="2000" dirty="0"/>
              <a:t>Effective against zero-day attacks and unknown vulnerabilities.</a:t>
            </a:r>
          </a:p>
          <a:p>
            <a:pPr lvl="1"/>
            <a:r>
              <a:rPr lang="en-IN" sz="2000" dirty="0"/>
              <a:t>Example: </a:t>
            </a:r>
            <a:r>
              <a:rPr lang="en-IN" sz="2000" dirty="0" err="1"/>
              <a:t>Cloudflare</a:t>
            </a:r>
            <a:r>
              <a:rPr lang="en-IN" sz="2000" dirty="0"/>
              <a:t> WAF.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33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0004"/>
            <a:ext cx="8596668" cy="1320800"/>
          </a:xfrm>
        </p:spPr>
        <p:txBody>
          <a:bodyPr/>
          <a:lstStyle/>
          <a:p>
            <a:r>
              <a:rPr lang="en-IN" b="1" dirty="0"/>
              <a:t>Types of Web Application Firewalls </a:t>
            </a:r>
            <a:br>
              <a:rPr lang="en-IN" b="1" dirty="0"/>
            </a:br>
            <a:r>
              <a:rPr lang="en-IN" b="1" dirty="0"/>
              <a:t>(Based on Working principles)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5482"/>
            <a:ext cx="8724118" cy="467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3. </a:t>
            </a:r>
            <a:r>
              <a:rPr lang="en-IN" sz="2400" b="1" dirty="0"/>
              <a:t>Positive Security Model</a:t>
            </a:r>
            <a:endParaRPr lang="en-IN" sz="2400" dirty="0"/>
          </a:p>
          <a:p>
            <a:pPr lvl="1"/>
            <a:r>
              <a:rPr lang="en-IN" sz="2400" dirty="0"/>
              <a:t>Allows only known good traffic based on predefined rules.</a:t>
            </a:r>
          </a:p>
          <a:p>
            <a:pPr lvl="1"/>
            <a:r>
              <a:rPr lang="en-IN" sz="2400" dirty="0"/>
              <a:t>Highly secure but can be complex to configure and maintain.</a:t>
            </a:r>
          </a:p>
          <a:p>
            <a:pPr marL="0" indent="0">
              <a:buNone/>
            </a:pPr>
            <a:r>
              <a:rPr lang="en-IN" sz="2400" b="1" dirty="0"/>
              <a:t>4. Negative Security Model</a:t>
            </a:r>
            <a:endParaRPr lang="en-IN" sz="2400" dirty="0"/>
          </a:p>
          <a:p>
            <a:pPr lvl="1"/>
            <a:r>
              <a:rPr lang="en-IN" sz="2400" dirty="0"/>
              <a:t>Blocks known bad traffic based on predefined rules.</a:t>
            </a:r>
          </a:p>
          <a:p>
            <a:pPr lvl="1"/>
            <a:r>
              <a:rPr lang="en-IN" sz="2400" dirty="0"/>
              <a:t>Easier to implement but may miss new or unknown threats.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478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6738"/>
            <a:ext cx="8596668" cy="668784"/>
          </a:xfrm>
        </p:spPr>
        <p:txBody>
          <a:bodyPr/>
          <a:lstStyle/>
          <a:p>
            <a:r>
              <a:rPr lang="en-IN" b="1" dirty="0"/>
              <a:t>Key Functions of a WAF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1397"/>
            <a:ext cx="8120437" cy="456868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sz="2400" b="1" dirty="0"/>
              <a:t>Traffic Inspection</a:t>
            </a:r>
            <a:r>
              <a:rPr lang="en-IN" sz="2400" dirty="0"/>
              <a:t>: </a:t>
            </a:r>
            <a:r>
              <a:rPr lang="en-IN" sz="2400" dirty="0" err="1"/>
              <a:t>Analyzes</a:t>
            </a:r>
            <a:r>
              <a:rPr lang="en-IN" sz="2400" dirty="0"/>
              <a:t> HTTP/HTTPS requests and responses for malicious patterns</a:t>
            </a:r>
            <a:r>
              <a:rPr lang="en-IN" sz="2400" dirty="0" smtClean="0"/>
              <a:t>.</a:t>
            </a:r>
          </a:p>
          <a:p>
            <a:pPr lvl="0"/>
            <a:endParaRPr lang="en-IN" sz="2400" dirty="0"/>
          </a:p>
          <a:p>
            <a:pPr lvl="0"/>
            <a:r>
              <a:rPr lang="en-IN" sz="2400" b="1" dirty="0"/>
              <a:t>Rule-Based Filtering</a:t>
            </a:r>
            <a:r>
              <a:rPr lang="en-IN" sz="2400" dirty="0"/>
              <a:t>: Uses predefined rules (signatures) to identify and block known threats</a:t>
            </a:r>
            <a:r>
              <a:rPr lang="en-IN" sz="2400" dirty="0" smtClean="0"/>
              <a:t>.</a:t>
            </a:r>
          </a:p>
          <a:p>
            <a:pPr lvl="0"/>
            <a:endParaRPr lang="en-IN" sz="2400" dirty="0"/>
          </a:p>
          <a:p>
            <a:pPr lvl="0"/>
            <a:r>
              <a:rPr lang="en-IN" sz="2400" b="1" dirty="0" err="1"/>
              <a:t>Behavioral</a:t>
            </a:r>
            <a:r>
              <a:rPr lang="en-IN" sz="2400" b="1" dirty="0"/>
              <a:t> Analysis</a:t>
            </a:r>
            <a:r>
              <a:rPr lang="en-IN" sz="2400" dirty="0"/>
              <a:t>: Detects anomalies in traffic patterns that may indicate an attack</a:t>
            </a:r>
            <a:r>
              <a:rPr lang="en-IN" sz="2400" dirty="0" smtClean="0"/>
              <a:t>.</a:t>
            </a:r>
          </a:p>
          <a:p>
            <a:pPr lvl="0"/>
            <a:endParaRPr lang="en-IN" sz="2400" dirty="0"/>
          </a:p>
          <a:p>
            <a:pPr lvl="0"/>
            <a:r>
              <a:rPr lang="en-IN" sz="2400" b="1" dirty="0"/>
              <a:t>Logging and Reporting</a:t>
            </a:r>
            <a:r>
              <a:rPr lang="en-IN" sz="2400" dirty="0"/>
              <a:t>: Provides detailed logs and reports for monitoring and auditing</a:t>
            </a:r>
            <a:r>
              <a:rPr lang="en-IN" sz="2400" dirty="0" smtClean="0"/>
              <a:t>.</a:t>
            </a:r>
          </a:p>
          <a:p>
            <a:pPr lvl="0"/>
            <a:endParaRPr lang="en-IN" sz="2400" dirty="0"/>
          </a:p>
          <a:p>
            <a:r>
              <a:rPr lang="en-IN" sz="2400" b="1" dirty="0"/>
              <a:t>Real-Time Protection</a:t>
            </a:r>
            <a:r>
              <a:rPr lang="en-IN" sz="2400" dirty="0"/>
              <a:t>: Blocks attacks in real-time without disrupting legitimate traffic.</a:t>
            </a:r>
          </a:p>
        </p:txBody>
      </p:sp>
    </p:spTree>
    <p:extLst>
      <p:ext uri="{BB962C8B-B14F-4D97-AF65-F5344CB8AC3E}">
        <p14:creationId xmlns:p14="http://schemas.microsoft.com/office/powerpoint/2010/main" val="353014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2349"/>
            <a:ext cx="8596668" cy="677662"/>
          </a:xfrm>
        </p:spPr>
        <p:txBody>
          <a:bodyPr/>
          <a:lstStyle/>
          <a:p>
            <a:r>
              <a:rPr lang="en-IN" b="1" dirty="0"/>
              <a:t>Key Features of a WAF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34" y="1077515"/>
            <a:ext cx="9185758" cy="56428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 robust WAF should include the following features:</a:t>
            </a:r>
            <a:endParaRPr lang="en-IN" sz="1600" dirty="0"/>
          </a:p>
          <a:p>
            <a:pPr marL="0" lvl="0" indent="0">
              <a:buNone/>
            </a:pPr>
            <a:r>
              <a:rPr lang="en-IN" b="1" dirty="0" smtClean="0"/>
              <a:t>1. Threat </a:t>
            </a:r>
            <a:r>
              <a:rPr lang="en-IN" b="1" dirty="0"/>
              <a:t>Detection and Prevention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Protects against OWASP Top 10 vulnerabilities (e.g., SQL injection, XSS).</a:t>
            </a:r>
            <a:endParaRPr lang="en-IN" sz="1400" dirty="0"/>
          </a:p>
          <a:p>
            <a:pPr lvl="1"/>
            <a:r>
              <a:rPr lang="en-IN" dirty="0"/>
              <a:t>Mitigates DDoS attacks and brute-force attempts.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2. Customizable </a:t>
            </a:r>
            <a:r>
              <a:rPr lang="en-IN" b="1" dirty="0"/>
              <a:t>Rules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Allows administrators to create custom rules for specific application needs.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3. SSL/TLS </a:t>
            </a:r>
            <a:r>
              <a:rPr lang="en-IN" b="1" dirty="0"/>
              <a:t>Offloading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Decrypts and inspects encrypted traffic for hidden threats.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4. Bot </a:t>
            </a:r>
            <a:r>
              <a:rPr lang="en-IN" b="1" dirty="0"/>
              <a:t>Mitigation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Identifies and blocks malicious bots while allowing legitimate traffic.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5. API </a:t>
            </a:r>
            <a:r>
              <a:rPr lang="en-IN" b="1" dirty="0"/>
              <a:t>Security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Protects APIs from abuse and exploitation.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6. Real-Time </a:t>
            </a:r>
            <a:r>
              <a:rPr lang="en-IN" b="1" dirty="0"/>
              <a:t>Monitoring and Alerts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Provides real-time visibility into traffic and security events.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7. Integration </a:t>
            </a:r>
            <a:r>
              <a:rPr lang="en-IN" b="1" dirty="0"/>
              <a:t>with Other Security Tools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Works seamlessly with SIEM (Security Information and Event Management) and other security solutions.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07066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48" y="227860"/>
            <a:ext cx="8596668" cy="66878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Popular Web Application Firewalls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22" y="1104146"/>
            <a:ext cx="8777385" cy="546533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b="1" dirty="0" smtClean="0"/>
              <a:t>1. </a:t>
            </a:r>
            <a:r>
              <a:rPr lang="en-IN" sz="2000" b="1" dirty="0" smtClean="0"/>
              <a:t>Cloud-Based </a:t>
            </a:r>
            <a:r>
              <a:rPr lang="en-IN" sz="2000" b="1" dirty="0"/>
              <a:t>WAFs</a:t>
            </a:r>
            <a:r>
              <a:rPr lang="en-IN" sz="2000" dirty="0"/>
              <a:t>:</a:t>
            </a:r>
          </a:p>
          <a:p>
            <a:pPr lvl="1"/>
            <a:r>
              <a:rPr lang="en-IN" sz="2000" b="1" dirty="0" err="1"/>
              <a:t>Cloudflare</a:t>
            </a:r>
            <a:r>
              <a:rPr lang="en-IN" sz="2000" dirty="0"/>
              <a:t>: Offers a global network with DDoS protection and bot mitigation.</a:t>
            </a:r>
          </a:p>
          <a:p>
            <a:pPr lvl="1"/>
            <a:r>
              <a:rPr lang="en-IN" sz="2000" b="1" dirty="0"/>
              <a:t>AWS WAF</a:t>
            </a:r>
            <a:r>
              <a:rPr lang="en-IN" sz="2000" dirty="0"/>
              <a:t>: Integrated with Amazon Web Services, providing scalable protection.</a:t>
            </a:r>
          </a:p>
          <a:p>
            <a:pPr lvl="1"/>
            <a:r>
              <a:rPr lang="en-IN" sz="2000" b="1" dirty="0"/>
              <a:t>Akamai Kona Site Defender</a:t>
            </a:r>
            <a:r>
              <a:rPr lang="en-IN" sz="2000" dirty="0"/>
              <a:t>: Provides advanced threat detection and mitigation.</a:t>
            </a:r>
          </a:p>
          <a:p>
            <a:pPr marL="0" lvl="0" indent="0">
              <a:buNone/>
            </a:pPr>
            <a:r>
              <a:rPr lang="en-IN" sz="2000" b="1" dirty="0" smtClean="0"/>
              <a:t>2. On-Premises </a:t>
            </a:r>
            <a:r>
              <a:rPr lang="en-IN" sz="2000" b="1" dirty="0"/>
              <a:t>WAFs</a:t>
            </a:r>
            <a:r>
              <a:rPr lang="en-IN" sz="2000" dirty="0"/>
              <a:t>:</a:t>
            </a:r>
          </a:p>
          <a:p>
            <a:pPr lvl="1"/>
            <a:r>
              <a:rPr lang="en-IN" sz="2000" b="1" dirty="0"/>
              <a:t>F5 BIG-IP ASM</a:t>
            </a:r>
            <a:r>
              <a:rPr lang="en-IN" sz="2000" dirty="0"/>
              <a:t>: A hardware-based WAF with advanced security features.</a:t>
            </a:r>
          </a:p>
          <a:p>
            <a:pPr lvl="1"/>
            <a:r>
              <a:rPr lang="en-IN" sz="2000" b="1" dirty="0" err="1"/>
              <a:t>Imperva</a:t>
            </a:r>
            <a:r>
              <a:rPr lang="en-IN" sz="2000" b="1" dirty="0"/>
              <a:t> </a:t>
            </a:r>
            <a:r>
              <a:rPr lang="en-IN" sz="2000" b="1" dirty="0" err="1"/>
              <a:t>SecureSphere</a:t>
            </a:r>
            <a:r>
              <a:rPr lang="en-IN" sz="2000" dirty="0"/>
              <a:t>: Offers comprehensive protection for web applications and databases.</a:t>
            </a:r>
          </a:p>
          <a:p>
            <a:pPr marL="0" lvl="0" indent="0">
              <a:buNone/>
            </a:pPr>
            <a:r>
              <a:rPr lang="en-IN" sz="2000" b="1" dirty="0" smtClean="0"/>
              <a:t>3. Open-Source </a:t>
            </a:r>
            <a:r>
              <a:rPr lang="en-IN" sz="2000" b="1" dirty="0"/>
              <a:t>WAFs</a:t>
            </a:r>
            <a:r>
              <a:rPr lang="en-IN" sz="2000" dirty="0"/>
              <a:t>:</a:t>
            </a:r>
          </a:p>
          <a:p>
            <a:pPr lvl="1"/>
            <a:r>
              <a:rPr lang="en-IN" sz="2000" b="1" dirty="0" err="1"/>
              <a:t>ModSecurity</a:t>
            </a:r>
            <a:r>
              <a:rPr lang="en-IN" sz="2000" dirty="0"/>
              <a:t>: A widely used open-source WAF with the OWASP Core Rule Set.</a:t>
            </a:r>
          </a:p>
          <a:p>
            <a:pPr lvl="1"/>
            <a:r>
              <a:rPr lang="en-IN" sz="2000" b="1" dirty="0"/>
              <a:t>NAXSI</a:t>
            </a:r>
            <a:r>
              <a:rPr lang="en-IN" sz="2000" dirty="0"/>
              <a:t>: An open-source WAF for NGINX.</a:t>
            </a:r>
          </a:p>
        </p:txBody>
      </p:sp>
    </p:spTree>
    <p:extLst>
      <p:ext uri="{BB962C8B-B14F-4D97-AF65-F5344CB8AC3E}">
        <p14:creationId xmlns:p14="http://schemas.microsoft.com/office/powerpoint/2010/main" val="121054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558" y="290004"/>
            <a:ext cx="8596668" cy="75756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Benefits of Using a WAF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58" y="1367161"/>
            <a:ext cx="9105858" cy="524670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 smtClean="0"/>
              <a:t>1. Protection </a:t>
            </a:r>
            <a:r>
              <a:rPr lang="en-IN" b="1" dirty="0"/>
              <a:t>Against Common Threats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Defends against attacks like SQL injection, XSS, and CSRF.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2. Improved </a:t>
            </a:r>
            <a:r>
              <a:rPr lang="en-IN" b="1" dirty="0"/>
              <a:t>Compliance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Helps meet regulatory requirements like PCI DSS, GDPR, and HIPAA.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3. Reduced </a:t>
            </a:r>
            <a:r>
              <a:rPr lang="en-IN" b="1" dirty="0"/>
              <a:t>Risk of Data Breaches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Prevents unauthorized access to sensitive data.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4. Enhanced </a:t>
            </a:r>
            <a:r>
              <a:rPr lang="en-IN" b="1" dirty="0"/>
              <a:t>Performance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Offloads security processing from web servers, improving performance.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5. Scalability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Cloud-based WAFs can scale to handle high traffic volumes.</a:t>
            </a:r>
            <a:endParaRPr lang="en-IN" sz="1400" dirty="0"/>
          </a:p>
          <a:p>
            <a:pPr marL="0" lvl="0" indent="0">
              <a:buNone/>
            </a:pPr>
            <a:r>
              <a:rPr lang="en-IN" b="1" dirty="0" smtClean="0"/>
              <a:t>6. Ease </a:t>
            </a:r>
            <a:r>
              <a:rPr lang="en-IN" b="1" dirty="0"/>
              <a:t>of Deployment</a:t>
            </a:r>
            <a:r>
              <a:rPr lang="en-IN" dirty="0"/>
              <a:t>:</a:t>
            </a:r>
            <a:endParaRPr lang="en-IN" sz="1600" dirty="0"/>
          </a:p>
          <a:p>
            <a:pPr lvl="1"/>
            <a:r>
              <a:rPr lang="en-IN" dirty="0"/>
              <a:t>Cloud-based WAFs can be deployed quickly without hardware changes.</a:t>
            </a:r>
          </a:p>
        </p:txBody>
      </p:sp>
    </p:spTree>
    <p:extLst>
      <p:ext uri="{BB962C8B-B14F-4D97-AF65-F5344CB8AC3E}">
        <p14:creationId xmlns:p14="http://schemas.microsoft.com/office/powerpoint/2010/main" val="1383877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43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Challenges of Using a WAF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68" y="1530275"/>
            <a:ext cx="9079225" cy="5074711"/>
          </a:xfrm>
        </p:spPr>
        <p:txBody>
          <a:bodyPr/>
          <a:lstStyle/>
          <a:p>
            <a:pPr marL="0" lvl="0" indent="0">
              <a:buNone/>
            </a:pPr>
            <a:r>
              <a:rPr lang="en-IN" b="1" dirty="0" smtClean="0"/>
              <a:t>1. </a:t>
            </a:r>
            <a:r>
              <a:rPr lang="en-IN" sz="2400" b="1" dirty="0" smtClean="0"/>
              <a:t>False </a:t>
            </a:r>
            <a:r>
              <a:rPr lang="en-IN" sz="2400" b="1" dirty="0"/>
              <a:t>Positives and Negatives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Legitimate traffic may be blocked (false positives), or malicious traffic may be allowed (false negatives).</a:t>
            </a:r>
          </a:p>
          <a:p>
            <a:pPr marL="0" lvl="0" indent="0">
              <a:buNone/>
            </a:pPr>
            <a:r>
              <a:rPr lang="en-IN" sz="2400" b="1" dirty="0" smtClean="0"/>
              <a:t>2. Complex </a:t>
            </a:r>
            <a:r>
              <a:rPr lang="en-IN" sz="2400" b="1" dirty="0"/>
              <a:t>Configuration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Customizing rules and policies can be time-consuming and requires expertise.</a:t>
            </a:r>
          </a:p>
          <a:p>
            <a:pPr marL="0" lvl="0" indent="0">
              <a:buNone/>
            </a:pPr>
            <a:r>
              <a:rPr lang="en-IN" sz="2400" b="1" dirty="0" smtClean="0"/>
              <a:t>3. Performance </a:t>
            </a:r>
            <a:r>
              <a:rPr lang="en-IN" sz="2400" b="1" dirty="0"/>
              <a:t>Overhead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Network-based WAFs may introduce latency.</a:t>
            </a:r>
          </a:p>
          <a:p>
            <a:pPr marL="0" lvl="0" indent="0">
              <a:buNone/>
            </a:pPr>
            <a:r>
              <a:rPr lang="en-IN" sz="2400" b="1" dirty="0" smtClean="0"/>
              <a:t>4. Cost</a:t>
            </a:r>
            <a:r>
              <a:rPr lang="en-IN" sz="2400" dirty="0"/>
              <a:t>:</a:t>
            </a:r>
          </a:p>
          <a:p>
            <a:pPr lvl="1"/>
            <a:r>
              <a:rPr lang="en-IN" sz="2400" dirty="0"/>
              <a:t>Hardware-based WAFs and advanced cloud-based solutions can be expensive.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96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IN" b="1" dirty="0"/>
              <a:t>What is Web Application Security</a:t>
            </a:r>
            <a:r>
              <a:rPr lang="en-IN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93" y="1961964"/>
            <a:ext cx="9348187" cy="39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0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15" y="307759"/>
            <a:ext cx="8596668" cy="62439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Importance of </a:t>
            </a:r>
            <a:r>
              <a:rPr lang="en-IN" sz="3200" b="1" dirty="0"/>
              <a:t>Web Application </a:t>
            </a:r>
            <a:r>
              <a:rPr lang="en-IN" sz="3200" b="1" dirty="0" smtClean="0"/>
              <a:t>Security (WAS)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050881"/>
            <a:ext cx="9863092" cy="5634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Web applications are </a:t>
            </a:r>
            <a:r>
              <a:rPr lang="en-IN" sz="2000" dirty="0"/>
              <a:t>accessible over the internet, they are exposed to a wide range of threats. Key reasons why web application security is essential include:</a:t>
            </a:r>
          </a:p>
          <a:p>
            <a:pPr marL="0" lvl="0" indent="0">
              <a:buNone/>
            </a:pPr>
            <a:r>
              <a:rPr lang="en-IN" sz="2000" b="1" dirty="0" smtClean="0"/>
              <a:t>1. Protecting </a:t>
            </a:r>
            <a:r>
              <a:rPr lang="en-IN" sz="2000" b="1" dirty="0"/>
              <a:t>Sensitive Data</a:t>
            </a:r>
            <a:r>
              <a:rPr lang="en-IN" sz="2000" dirty="0"/>
              <a:t>: </a:t>
            </a:r>
            <a:endParaRPr lang="en-IN" sz="2000" dirty="0" smtClean="0"/>
          </a:p>
          <a:p>
            <a:pPr marL="0" lvl="0" indent="0">
              <a:buNone/>
            </a:pPr>
            <a:r>
              <a:rPr lang="en-IN" sz="2000" dirty="0" smtClean="0"/>
              <a:t>Web </a:t>
            </a:r>
            <a:r>
              <a:rPr lang="en-IN" sz="2000" dirty="0"/>
              <a:t>applications often handle sensitive information such as personal data, financial details, and login credentials. A breach can lead to identity theft, financial loss, or legal consequences.</a:t>
            </a:r>
          </a:p>
          <a:p>
            <a:pPr marL="0" lvl="0" indent="0">
              <a:buNone/>
            </a:pPr>
            <a:r>
              <a:rPr lang="en-IN" sz="2000" b="1" dirty="0" smtClean="0"/>
              <a:t>2. Maintaining </a:t>
            </a:r>
            <a:r>
              <a:rPr lang="en-IN" sz="2000" b="1" dirty="0"/>
              <a:t>User Trust</a:t>
            </a:r>
            <a:r>
              <a:rPr lang="en-IN" sz="2000" dirty="0"/>
              <a:t>: </a:t>
            </a:r>
            <a:endParaRPr lang="en-IN" sz="2000" dirty="0" smtClean="0"/>
          </a:p>
          <a:p>
            <a:pPr marL="0" lvl="0" indent="0">
              <a:buNone/>
            </a:pPr>
            <a:r>
              <a:rPr lang="en-IN" sz="2000" dirty="0" smtClean="0"/>
              <a:t>Security </a:t>
            </a:r>
            <a:r>
              <a:rPr lang="en-IN" sz="2000" dirty="0"/>
              <a:t>incidents can damage an organization's reputation and erode user confidence.</a:t>
            </a:r>
          </a:p>
          <a:p>
            <a:pPr marL="0" lvl="0" indent="0">
              <a:buNone/>
            </a:pPr>
            <a:r>
              <a:rPr lang="en-IN" sz="2000" b="1" dirty="0" smtClean="0"/>
              <a:t>3. Preventing </a:t>
            </a:r>
            <a:r>
              <a:rPr lang="en-IN" sz="2000" b="1" dirty="0"/>
              <a:t>Financial Loss</a:t>
            </a:r>
            <a:r>
              <a:rPr lang="en-IN" sz="2000" dirty="0"/>
              <a:t>: </a:t>
            </a:r>
            <a:endParaRPr lang="en-IN" sz="2000" dirty="0" smtClean="0"/>
          </a:p>
          <a:p>
            <a:pPr marL="0" lvl="0" indent="0">
              <a:buNone/>
            </a:pPr>
            <a:r>
              <a:rPr lang="en-IN" sz="2000" dirty="0" smtClean="0"/>
              <a:t>Cyberattacks </a:t>
            </a:r>
            <a:r>
              <a:rPr lang="en-IN" sz="2000" dirty="0"/>
              <a:t>can result in direct financial losses, regulatory fines, and recovery costs.</a:t>
            </a:r>
          </a:p>
          <a:p>
            <a:pPr marL="0" lvl="0" indent="0">
              <a:buNone/>
            </a:pPr>
            <a:r>
              <a:rPr lang="en-IN" sz="2000" b="1" dirty="0" smtClean="0"/>
              <a:t>4. Ensuring </a:t>
            </a:r>
            <a:r>
              <a:rPr lang="en-IN" sz="2000" b="1" dirty="0"/>
              <a:t>Compliance</a:t>
            </a:r>
            <a:r>
              <a:rPr lang="en-IN" sz="2000" dirty="0"/>
              <a:t>: </a:t>
            </a:r>
            <a:endParaRPr lang="en-IN" sz="2000" dirty="0" smtClean="0"/>
          </a:p>
          <a:p>
            <a:pPr marL="0" lvl="0" indent="0">
              <a:buNone/>
            </a:pPr>
            <a:r>
              <a:rPr lang="en-IN" sz="2000" dirty="0" smtClean="0"/>
              <a:t>Many </a:t>
            </a:r>
            <a:r>
              <a:rPr lang="en-IN" sz="2000" dirty="0"/>
              <a:t>industries are subject to regulations (e.g., GDPR, PCI DSS) that mandate specific security measures for web applications.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141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17" y="2882283"/>
            <a:ext cx="8596668" cy="1320800"/>
          </a:xfrm>
        </p:spPr>
        <p:txBody>
          <a:bodyPr/>
          <a:lstStyle/>
          <a:p>
            <a:r>
              <a:rPr lang="en-IN" b="1" dirty="0"/>
              <a:t>Key Components of WAS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12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59" y="281126"/>
            <a:ext cx="8596668" cy="766439"/>
          </a:xfrm>
        </p:spPr>
        <p:txBody>
          <a:bodyPr>
            <a:normAutofit/>
          </a:bodyPr>
          <a:lstStyle/>
          <a:p>
            <a:r>
              <a:rPr lang="en-IN" b="1" dirty="0"/>
              <a:t>Key Components of </a:t>
            </a:r>
            <a:r>
              <a:rPr lang="en-IN" b="1" dirty="0" smtClean="0"/>
              <a:t>WAS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5220"/>
            <a:ext cx="8892794" cy="5353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Web application security encompasses multiple layers of protection, including:</a:t>
            </a:r>
          </a:p>
          <a:p>
            <a:pPr marL="0" indent="0">
              <a:buNone/>
            </a:pPr>
            <a:r>
              <a:rPr lang="en-IN" sz="2000" b="1" dirty="0"/>
              <a:t>1. Application Layer Security</a:t>
            </a:r>
            <a:endParaRPr lang="en-IN" sz="2000" dirty="0"/>
          </a:p>
          <a:p>
            <a:pPr lvl="1"/>
            <a:r>
              <a:rPr lang="en-IN" sz="2000" dirty="0"/>
              <a:t>Focuses on securing the code and functionality of the web application.</a:t>
            </a:r>
          </a:p>
          <a:p>
            <a:pPr lvl="1"/>
            <a:r>
              <a:rPr lang="en-IN" sz="2000" dirty="0"/>
              <a:t>Addresses vulnerabilities like SQL injection, cross-site scripting (XSS), and insecure APIs.</a:t>
            </a:r>
          </a:p>
          <a:p>
            <a:pPr lvl="1"/>
            <a:r>
              <a:rPr lang="en-IN" sz="2000" dirty="0"/>
              <a:t>Involves secure coding practices, input validation, and output encoding</a:t>
            </a:r>
            <a:r>
              <a:rPr lang="en-IN" sz="2000" dirty="0" smtClean="0"/>
              <a:t>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2. Network Layer Security</a:t>
            </a:r>
            <a:endParaRPr lang="en-IN" sz="2000" dirty="0"/>
          </a:p>
          <a:p>
            <a:pPr lvl="1"/>
            <a:r>
              <a:rPr lang="en-IN" sz="2000" dirty="0"/>
              <a:t>Protects data in transit between the user and the web application.</a:t>
            </a:r>
          </a:p>
          <a:p>
            <a:pPr lvl="1"/>
            <a:r>
              <a:rPr lang="en-IN" sz="2000" dirty="0"/>
              <a:t>Uses encryption protocols like TLS/SSL to secure communication.</a:t>
            </a:r>
          </a:p>
          <a:p>
            <a:pPr lvl="1"/>
            <a:r>
              <a:rPr lang="en-IN" sz="2000" dirty="0"/>
              <a:t>Implements firewalls and intrusion detection/prevention systems (IDS/IPS).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188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47" y="298881"/>
            <a:ext cx="8596668" cy="642151"/>
          </a:xfrm>
        </p:spPr>
        <p:txBody>
          <a:bodyPr/>
          <a:lstStyle/>
          <a:p>
            <a:r>
              <a:rPr lang="en-IN" b="1" dirty="0"/>
              <a:t>Key Components of WAS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47" y="1272822"/>
            <a:ext cx="8777384" cy="5429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3.</a:t>
            </a:r>
            <a:r>
              <a:rPr lang="en-IN" sz="2200" b="1" dirty="0"/>
              <a:t> Infrastructure Security</a:t>
            </a:r>
            <a:endParaRPr lang="en-IN" sz="2200" dirty="0"/>
          </a:p>
          <a:p>
            <a:pPr lvl="1"/>
            <a:r>
              <a:rPr lang="en-IN" sz="2200" dirty="0"/>
              <a:t>Secures the servers, databases, and other infrastructure components that host the web application.</a:t>
            </a:r>
          </a:p>
          <a:p>
            <a:pPr lvl="1"/>
            <a:r>
              <a:rPr lang="en-IN" sz="2200" dirty="0"/>
              <a:t>Includes patch management, secure configurations, and access controls</a:t>
            </a:r>
            <a:r>
              <a:rPr lang="en-IN" sz="2200" dirty="0" smtClean="0"/>
              <a:t>.</a:t>
            </a:r>
            <a:endParaRPr lang="en-IN" sz="2200" dirty="0"/>
          </a:p>
          <a:p>
            <a:pPr marL="0" indent="0">
              <a:buNone/>
            </a:pPr>
            <a:r>
              <a:rPr lang="en-IN" sz="2200" b="1" dirty="0"/>
              <a:t>4. Authentication and Authorization</a:t>
            </a:r>
            <a:endParaRPr lang="en-IN" sz="2200" dirty="0"/>
          </a:p>
          <a:p>
            <a:pPr lvl="1"/>
            <a:r>
              <a:rPr lang="en-IN" sz="2200" dirty="0"/>
              <a:t>Ensures that only legitimate users can access the application and its resources.</a:t>
            </a:r>
          </a:p>
          <a:p>
            <a:pPr lvl="1"/>
            <a:r>
              <a:rPr lang="en-IN" sz="2200" dirty="0"/>
              <a:t>Implements strong authentication mechanisms (e.g., multi-factor authentication) and role-based access controls (RBAC).</a:t>
            </a:r>
          </a:p>
          <a:p>
            <a:pPr marL="0" indent="0">
              <a:buNone/>
            </a:pPr>
            <a:r>
              <a:rPr lang="en-IN" sz="2200" b="1" dirty="0"/>
              <a:t>5. Data Security</a:t>
            </a:r>
            <a:endParaRPr lang="en-IN" sz="2200" dirty="0"/>
          </a:p>
          <a:p>
            <a:pPr lvl="1"/>
            <a:r>
              <a:rPr lang="en-IN" sz="2200" dirty="0"/>
              <a:t>Protects sensitive data stored or processed by the application.</a:t>
            </a:r>
          </a:p>
          <a:p>
            <a:pPr lvl="1"/>
            <a:r>
              <a:rPr lang="en-IN" sz="2200" dirty="0"/>
              <a:t>Uses encryption for data at rest and in transit, and secure storage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06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40" y="1133382"/>
            <a:ext cx="9727295" cy="1320800"/>
          </a:xfrm>
        </p:spPr>
        <p:txBody>
          <a:bodyPr/>
          <a:lstStyle/>
          <a:p>
            <a:r>
              <a:rPr lang="en-US" b="1" dirty="0"/>
              <a:t>Common web application vulnerabilities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2" y="2956757"/>
            <a:ext cx="866896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33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Common web application vulnerabilities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25" y="1512519"/>
            <a:ext cx="9088102" cy="50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1. Injection Attacks</a:t>
            </a:r>
          </a:p>
          <a:p>
            <a:pPr marL="0" indent="0">
              <a:buNone/>
            </a:pPr>
            <a:r>
              <a:rPr lang="en-IN" sz="2800" b="1" dirty="0" smtClean="0"/>
              <a:t>2. Broken Authentication</a:t>
            </a:r>
          </a:p>
          <a:p>
            <a:pPr marL="0" indent="0">
              <a:buNone/>
            </a:pPr>
            <a:r>
              <a:rPr lang="en-IN" sz="2800" b="1" dirty="0" smtClean="0"/>
              <a:t>3.Sensitive </a:t>
            </a:r>
            <a:r>
              <a:rPr lang="en-IN" sz="2800" b="1" dirty="0"/>
              <a:t>Data </a:t>
            </a:r>
            <a:r>
              <a:rPr lang="en-IN" sz="2800" b="1" dirty="0" smtClean="0"/>
              <a:t>Exposure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b="1" dirty="0" smtClean="0"/>
              <a:t>4. XML </a:t>
            </a:r>
            <a:r>
              <a:rPr lang="en-IN" sz="2800" b="1" dirty="0"/>
              <a:t>External Entities (XXE</a:t>
            </a:r>
            <a:r>
              <a:rPr lang="en-IN" sz="2800" b="1" dirty="0" smtClean="0"/>
              <a:t>)</a:t>
            </a:r>
            <a:r>
              <a:rPr lang="en-IN" sz="2800" b="1" dirty="0"/>
              <a:t> </a:t>
            </a:r>
            <a:r>
              <a:rPr lang="en-IN" sz="2800" b="1" dirty="0" smtClean="0"/>
              <a:t>injection</a:t>
            </a:r>
          </a:p>
          <a:p>
            <a:pPr marL="0" indent="0">
              <a:buNone/>
            </a:pPr>
            <a:r>
              <a:rPr lang="en-IN" sz="2800" b="1" dirty="0" smtClean="0"/>
              <a:t>5. Broken </a:t>
            </a:r>
            <a:r>
              <a:rPr lang="en-IN" sz="2800" b="1" dirty="0"/>
              <a:t>Access </a:t>
            </a:r>
            <a:r>
              <a:rPr lang="en-IN" sz="2800" b="1" dirty="0" smtClean="0"/>
              <a:t>Control</a:t>
            </a:r>
          </a:p>
          <a:p>
            <a:pPr marL="0" indent="0">
              <a:buNone/>
            </a:pPr>
            <a:r>
              <a:rPr lang="en-IN" sz="2800" b="1" dirty="0" smtClean="0"/>
              <a:t>6. Security Misconfigurations</a:t>
            </a:r>
          </a:p>
          <a:p>
            <a:pPr marL="0" indent="0">
              <a:buNone/>
            </a:pPr>
            <a:r>
              <a:rPr lang="en-IN" sz="2800" b="1" dirty="0" smtClean="0"/>
              <a:t>7. Cross-Site </a:t>
            </a:r>
            <a:r>
              <a:rPr lang="en-IN" sz="2800" b="1" dirty="0"/>
              <a:t>Scripting (XSS)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8</a:t>
            </a:r>
            <a:r>
              <a:rPr lang="en-IN" sz="2800" dirty="0" smtClean="0"/>
              <a:t>.</a:t>
            </a:r>
            <a:r>
              <a:rPr lang="en-IN" sz="2800" b="1" dirty="0"/>
              <a:t> Insufficient Logging and Monitoring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506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1750</Words>
  <Application>Microsoft Office PowerPoint</Application>
  <PresentationFormat>Widescreen</PresentationFormat>
  <Paragraphs>258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Web application security: Lecture Outline</vt:lpstr>
      <vt:lpstr>What is Web Application Security?</vt:lpstr>
      <vt:lpstr>What is Web Application Security?</vt:lpstr>
      <vt:lpstr>Importance of Web Application Security (WAS) </vt:lpstr>
      <vt:lpstr>Key Components of WAS</vt:lpstr>
      <vt:lpstr>Key Components of WAS</vt:lpstr>
      <vt:lpstr>Key Components of WAS</vt:lpstr>
      <vt:lpstr>Common web application vulnerabilities</vt:lpstr>
      <vt:lpstr>Common web application vulnerabilities</vt:lpstr>
      <vt:lpstr>Injection Attacks</vt:lpstr>
      <vt:lpstr>Broken Authentication</vt:lpstr>
      <vt:lpstr>Sensitive Data Exposure</vt:lpstr>
      <vt:lpstr>XML External Entities (XXE) injection</vt:lpstr>
      <vt:lpstr>XML External Entities (XXE) injection</vt:lpstr>
      <vt:lpstr>Broken Access Control</vt:lpstr>
      <vt:lpstr>Security Misconfigurations</vt:lpstr>
      <vt:lpstr>Cross-Site Scripting (XSS) </vt:lpstr>
      <vt:lpstr>Insufficient Logging and Monitoring</vt:lpstr>
      <vt:lpstr>Web Application Firewalls (WAFs) </vt:lpstr>
      <vt:lpstr>Web Application Firewalls (WAFs) </vt:lpstr>
      <vt:lpstr>Types Web Application Firewalls (based on deployment)</vt:lpstr>
      <vt:lpstr>Types of Web Application Firewalls  (Based on Working principles)</vt:lpstr>
      <vt:lpstr>Types of Web Application Firewalls  (Based on Working principles)</vt:lpstr>
      <vt:lpstr>Key Functions of a WAF</vt:lpstr>
      <vt:lpstr>Key Features of a WAF</vt:lpstr>
      <vt:lpstr>Popular Web Application Firewalls </vt:lpstr>
      <vt:lpstr>Benefits of Using a WAF </vt:lpstr>
      <vt:lpstr>Challenges of Using a WAF </vt:lpstr>
    </vt:vector>
  </TitlesOfParts>
  <Company>TeamOs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Saiful Islam</dc:creator>
  <cp:lastModifiedBy>Dr. Md. Saiful Islam</cp:lastModifiedBy>
  <cp:revision>22</cp:revision>
  <dcterms:created xsi:type="dcterms:W3CDTF">2025-03-21T11:13:39Z</dcterms:created>
  <dcterms:modified xsi:type="dcterms:W3CDTF">2025-03-21T15:57:04Z</dcterms:modified>
</cp:coreProperties>
</file>