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59" r:id="rId7"/>
    <p:sldId id="260" r:id="rId8"/>
    <p:sldId id="261" r:id="rId9"/>
    <p:sldId id="264" r:id="rId10"/>
    <p:sldId id="288" r:id="rId11"/>
    <p:sldId id="289" r:id="rId12"/>
    <p:sldId id="265" r:id="rId13"/>
    <p:sldId id="266" r:id="rId14"/>
    <p:sldId id="267" r:id="rId15"/>
    <p:sldId id="268" r:id="rId16"/>
    <p:sldId id="269" r:id="rId17"/>
    <p:sldId id="270" r:id="rId18"/>
    <p:sldId id="271" r:id="rId19"/>
    <p:sldId id="272" r:id="rId20"/>
    <p:sldId id="273" r:id="rId21"/>
    <p:sldId id="274" r:id="rId22"/>
    <p:sldId id="290" r:id="rId23"/>
    <p:sldId id="275" r:id="rId24"/>
    <p:sldId id="276" r:id="rId25"/>
    <p:sldId id="277" r:id="rId26"/>
    <p:sldId id="278" r:id="rId27"/>
    <p:sldId id="279" r:id="rId28"/>
    <p:sldId id="280"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Md. Saiful Islam" initials="DMSI" lastIdx="4" clrIdx="0">
    <p:extLst>
      <p:ext uri="{19B8F6BF-5375-455C-9EA6-DF929625EA0E}">
        <p15:presenceInfo xmlns:p15="http://schemas.microsoft.com/office/powerpoint/2012/main" userId="Dr. Md. Saiful Is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24T08:32:56.598" idx="2">
    <p:pos x="10" y="10"/>
    <p:text>Canary deployments are a risk-mitigation strategy where a new application version is rolled out to a small subset of users (the "canaries") before being fully deployed, allowing for early detection of issues and quick rollbacks if necessary. 
Here's a more detailed explanation:
Purpose:
The primary goal of canary deployments is to reduce the risk associated with deploying new software versions to the entire user base.</p:text>
    <p:extLst>
      <p:ext uri="{C676402C-5697-4E1C-873F-D02D1690AC5C}">
        <p15:threadingInfo xmlns:p15="http://schemas.microsoft.com/office/powerpoint/2012/main" timeZoneBias="-360"/>
      </p:ext>
    </p:extLst>
  </p:cm>
  <p:cm authorId="1" dt="2025-03-24T08:34:00.708" idx="3">
    <p:pos x="10" y="146"/>
    <p:text>Immutable infrastructure is a system management strategy where components, once deployed, are not modified; instead, changes are made by replacing the entire infrastructure component with a new version. This approach aims to improve reliability, consistency, and reproducibility in deployments.</p:text>
    <p:extLst>
      <p:ext uri="{C676402C-5697-4E1C-873F-D02D1690AC5C}">
        <p15:threadingInfo xmlns:p15="http://schemas.microsoft.com/office/powerpoint/2012/main" timeZoneBias="-360">
          <p15:parentCm authorId="1" idx="2"/>
        </p15:threadingInfo>
      </p:ext>
    </p:extLst>
  </p:cm>
  <p:cm authorId="1" dt="2025-03-24T08:34:54.847" idx="4">
    <p:pos x="10" y="282"/>
    <p:text>Blue-green deployment is a software release strategy that uses two identical production environments ("blue" and "green") to minimize downtime and risk during deployments, allowing for easy rollback and continuous delivery.</p:text>
    <p:extLst>
      <p:ext uri="{C676402C-5697-4E1C-873F-D02D1690AC5C}">
        <p15:threadingInfo xmlns:p15="http://schemas.microsoft.com/office/powerpoint/2012/main" timeZoneBias="-36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688" y="337352"/>
            <a:ext cx="10362378" cy="550415"/>
          </a:xfrm>
        </p:spPr>
        <p:txBody>
          <a:bodyPr/>
          <a:lstStyle/>
          <a:p>
            <a:pPr algn="l"/>
            <a:r>
              <a:rPr lang="en-US" sz="3600" b="1" dirty="0"/>
              <a:t>Secure DevOps and CI/CD</a:t>
            </a:r>
            <a:r>
              <a:rPr lang="en-IN" sz="3600" b="1" dirty="0" smtClean="0"/>
              <a:t>: Lecture Outline</a:t>
            </a:r>
            <a:endParaRPr lang="en-IN" sz="3600" b="1" dirty="0"/>
          </a:p>
        </p:txBody>
      </p:sp>
      <p:sp>
        <p:nvSpPr>
          <p:cNvPr id="3" name="Subtitle 2"/>
          <p:cNvSpPr>
            <a:spLocks noGrp="1"/>
          </p:cNvSpPr>
          <p:nvPr>
            <p:ph type="subTitle" idx="1"/>
          </p:nvPr>
        </p:nvSpPr>
        <p:spPr>
          <a:xfrm>
            <a:off x="1009917" y="1209978"/>
            <a:ext cx="8799908" cy="5306232"/>
          </a:xfrm>
        </p:spPr>
        <p:txBody>
          <a:bodyPr>
            <a:normAutofit/>
          </a:bodyPr>
          <a:lstStyle/>
          <a:p>
            <a:pPr marL="285750" indent="-285750" algn="l">
              <a:buFont typeface="Arial" panose="020B0604020202020204" pitchFamily="34" charset="0"/>
              <a:buChar char="•"/>
            </a:pPr>
            <a:r>
              <a:rPr lang="en-IN" dirty="0" smtClean="0">
                <a:solidFill>
                  <a:schemeClr val="tx1"/>
                </a:solidFill>
              </a:rPr>
              <a:t>What is Devops? DevOps </a:t>
            </a:r>
            <a:r>
              <a:rPr lang="en-IN" dirty="0" smtClean="0">
                <a:solidFill>
                  <a:schemeClr val="tx1"/>
                </a:solidFill>
              </a:rPr>
              <a:t>Lifecycle</a:t>
            </a:r>
            <a:endParaRPr lang="en-IN" dirty="0" smtClean="0">
              <a:solidFill>
                <a:schemeClr val="tx1"/>
              </a:solidFill>
            </a:endParaRPr>
          </a:p>
          <a:p>
            <a:pPr marL="285750" indent="-285750" algn="l">
              <a:buFont typeface="Arial" panose="020B0604020202020204" pitchFamily="34" charset="0"/>
              <a:buChar char="•"/>
            </a:pPr>
            <a:r>
              <a:rPr lang="en-IN" dirty="0" smtClean="0">
                <a:solidFill>
                  <a:schemeClr val="tx1"/>
                </a:solidFill>
              </a:rPr>
              <a:t>Key principles of DevOps in SDLC</a:t>
            </a:r>
          </a:p>
          <a:p>
            <a:pPr marL="285750" indent="-285750" algn="l">
              <a:buFont typeface="Arial" panose="020B0604020202020204" pitchFamily="34" charset="0"/>
              <a:buChar char="•"/>
            </a:pPr>
            <a:r>
              <a:rPr lang="en-IN" dirty="0" smtClean="0">
                <a:solidFill>
                  <a:schemeClr val="tx1"/>
                </a:solidFill>
              </a:rPr>
              <a:t>7Cs of DevOps lifecycle </a:t>
            </a:r>
            <a:r>
              <a:rPr lang="en-IN" dirty="0" smtClean="0">
                <a:solidFill>
                  <a:schemeClr val="tx1"/>
                </a:solidFill>
              </a:rPr>
              <a:t>(Key </a:t>
            </a:r>
            <a:r>
              <a:rPr lang="en-IN" dirty="0" smtClean="0">
                <a:solidFill>
                  <a:schemeClr val="tx1"/>
                </a:solidFill>
              </a:rPr>
              <a:t>Phases of DevOps)</a:t>
            </a:r>
          </a:p>
          <a:p>
            <a:pPr marL="285750" indent="-285750" algn="l">
              <a:buFont typeface="Arial" panose="020B0604020202020204" pitchFamily="34" charset="0"/>
              <a:buChar char="•"/>
            </a:pPr>
            <a:r>
              <a:rPr lang="en-IN" dirty="0" smtClean="0">
                <a:solidFill>
                  <a:schemeClr val="tx1"/>
                </a:solidFill>
              </a:rPr>
              <a:t>Why integrate security into DevOps?</a:t>
            </a:r>
          </a:p>
          <a:p>
            <a:pPr marL="285750" indent="-285750" algn="l">
              <a:buFont typeface="Arial" panose="020B0604020202020204" pitchFamily="34" charset="0"/>
              <a:buChar char="•"/>
            </a:pPr>
            <a:r>
              <a:rPr lang="en-IN" dirty="0" smtClean="0">
                <a:solidFill>
                  <a:schemeClr val="tx1"/>
                </a:solidFill>
              </a:rPr>
              <a:t>Stages of integrating security in to DevOps pipeline</a:t>
            </a:r>
          </a:p>
          <a:p>
            <a:pPr marL="285750" indent="-285750" algn="l">
              <a:buFont typeface="Arial" panose="020B0604020202020204" pitchFamily="34" charset="0"/>
              <a:buChar char="•"/>
            </a:pPr>
            <a:r>
              <a:rPr lang="en-IN" dirty="0" smtClean="0">
                <a:solidFill>
                  <a:schemeClr val="tx1"/>
                </a:solidFill>
              </a:rPr>
              <a:t>Continuous integration and continuous deployment (</a:t>
            </a:r>
            <a:r>
              <a:rPr lang="en-IN" dirty="0" smtClean="0">
                <a:solidFill>
                  <a:schemeClr val="tx1"/>
                </a:solidFill>
              </a:rPr>
              <a:t>CI/CD) </a:t>
            </a:r>
            <a:r>
              <a:rPr lang="en-IN" dirty="0" smtClean="0">
                <a:solidFill>
                  <a:schemeClr val="tx1"/>
                </a:solidFill>
              </a:rPr>
              <a:t>security</a:t>
            </a:r>
          </a:p>
          <a:p>
            <a:pPr marL="285750" indent="-285750" algn="l">
              <a:buFont typeface="Arial" panose="020B0604020202020204" pitchFamily="34" charset="0"/>
              <a:buChar char="•"/>
            </a:pPr>
            <a:r>
              <a:rPr lang="en-IN" dirty="0" smtClean="0">
                <a:solidFill>
                  <a:schemeClr val="tx1"/>
                </a:solidFill>
              </a:rPr>
              <a:t>Importance of CI/CD security</a:t>
            </a:r>
          </a:p>
          <a:p>
            <a:pPr marL="285750" indent="-285750" algn="l">
              <a:buFont typeface="Arial" panose="020B0604020202020204" pitchFamily="34" charset="0"/>
              <a:buChar char="•"/>
            </a:pPr>
            <a:r>
              <a:rPr lang="en-IN" dirty="0" smtClean="0">
                <a:solidFill>
                  <a:schemeClr val="tx1"/>
                </a:solidFill>
              </a:rPr>
              <a:t>Key security challenges in CI/CD. Benefits of CI/CD security</a:t>
            </a:r>
          </a:p>
          <a:p>
            <a:pPr marL="285750" indent="-285750" algn="l">
              <a:buFont typeface="Arial" panose="020B0604020202020204" pitchFamily="34" charset="0"/>
              <a:buChar char="•"/>
            </a:pPr>
            <a:r>
              <a:rPr lang="en-IN" dirty="0" smtClean="0">
                <a:solidFill>
                  <a:schemeClr val="tx1"/>
                </a:solidFill>
              </a:rPr>
              <a:t>Best practices for CI/CD security</a:t>
            </a:r>
          </a:p>
          <a:p>
            <a:pPr marL="285750" indent="-285750" algn="l">
              <a:buFont typeface="Arial" panose="020B0604020202020204" pitchFamily="34" charset="0"/>
              <a:buChar char="•"/>
            </a:pPr>
            <a:r>
              <a:rPr lang="en-IN" dirty="0" smtClean="0">
                <a:solidFill>
                  <a:schemeClr val="tx1"/>
                </a:solidFill>
              </a:rPr>
              <a:t>Challenges of CI/CD security</a:t>
            </a:r>
          </a:p>
          <a:p>
            <a:pPr marL="285750" indent="-285750" algn="l">
              <a:buFont typeface="Arial" panose="020B0604020202020204" pitchFamily="34" charset="0"/>
              <a:buChar char="•"/>
            </a:pPr>
            <a:r>
              <a:rPr lang="en-IN" dirty="0" smtClean="0">
                <a:solidFill>
                  <a:schemeClr val="tx1"/>
                </a:solidFill>
              </a:rPr>
              <a:t>What is DevSecOPs?</a:t>
            </a:r>
          </a:p>
          <a:p>
            <a:pPr marL="285750" indent="-285750" algn="l">
              <a:buFont typeface="Arial" panose="020B0604020202020204" pitchFamily="34" charset="0"/>
              <a:buChar char="•"/>
            </a:pPr>
            <a:r>
              <a:rPr lang="en-IN" dirty="0" smtClean="0">
                <a:solidFill>
                  <a:schemeClr val="tx1"/>
                </a:solidFill>
              </a:rPr>
              <a:t>DevSecOps best practices</a:t>
            </a:r>
          </a:p>
          <a:p>
            <a:pPr marL="285750" indent="-285750" algn="l">
              <a:buFont typeface="Arial" panose="020B0604020202020204" pitchFamily="34" charset="0"/>
              <a:buChar char="•"/>
            </a:pPr>
            <a:endParaRPr lang="en-IN" dirty="0" smtClean="0"/>
          </a:p>
          <a:p>
            <a:pPr marL="285750" indent="-285750" algn="l">
              <a:buFont typeface="Arial" panose="020B0604020202020204" pitchFamily="34" charset="0"/>
              <a:buChar char="•"/>
            </a:pPr>
            <a:endParaRPr lang="en-IN" dirty="0" smtClean="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243520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111" y="2873406"/>
            <a:ext cx="8596668" cy="1320800"/>
          </a:xfrm>
        </p:spPr>
        <p:txBody>
          <a:bodyPr>
            <a:normAutofit fontScale="90000"/>
          </a:bodyPr>
          <a:lstStyle/>
          <a:p>
            <a:r>
              <a:rPr lang="en-IN" b="1" dirty="0"/>
              <a:t>Stages of Integrating Security into the DevOps Pipeline</a:t>
            </a:r>
            <a:br>
              <a:rPr lang="en-IN" b="1" dirty="0"/>
            </a:br>
            <a:endParaRPr lang="en-IN" dirty="0"/>
          </a:p>
        </p:txBody>
      </p:sp>
    </p:spTree>
    <p:extLst>
      <p:ext uri="{BB962C8B-B14F-4D97-AF65-F5344CB8AC3E}">
        <p14:creationId xmlns:p14="http://schemas.microsoft.com/office/powerpoint/2010/main" val="337295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39" y="254493"/>
            <a:ext cx="8596668" cy="1320800"/>
          </a:xfrm>
        </p:spPr>
        <p:txBody>
          <a:bodyPr>
            <a:normAutofit fontScale="90000"/>
          </a:bodyPr>
          <a:lstStyle/>
          <a:p>
            <a:r>
              <a:rPr lang="en-IN" b="1" dirty="0"/>
              <a:t>Stages of Integrating Security into the DevOps Pipeline</a:t>
            </a:r>
            <a:br>
              <a:rPr lang="en-IN" b="1" dirty="0"/>
            </a:br>
            <a:endParaRPr lang="en-IN" dirty="0"/>
          </a:p>
        </p:txBody>
      </p:sp>
      <p:sp>
        <p:nvSpPr>
          <p:cNvPr id="3" name="Content Placeholder 2"/>
          <p:cNvSpPr>
            <a:spLocks noGrp="1"/>
          </p:cNvSpPr>
          <p:nvPr>
            <p:ph idx="1"/>
          </p:nvPr>
        </p:nvSpPr>
        <p:spPr>
          <a:xfrm>
            <a:off x="579680" y="1805482"/>
            <a:ext cx="9256778" cy="4666339"/>
          </a:xfrm>
        </p:spPr>
        <p:txBody>
          <a:bodyPr/>
          <a:lstStyle/>
          <a:p>
            <a:pPr marL="0" indent="0">
              <a:buNone/>
            </a:pPr>
            <a:r>
              <a:rPr lang="en-IN" sz="3200" b="1" dirty="0">
                <a:solidFill>
                  <a:srgbClr val="C00000"/>
                </a:solidFill>
              </a:rPr>
              <a:t>1. Planning and </a:t>
            </a:r>
            <a:r>
              <a:rPr lang="en-IN" sz="3200" b="1" dirty="0" smtClean="0">
                <a:solidFill>
                  <a:srgbClr val="C00000"/>
                </a:solidFill>
              </a:rPr>
              <a:t>Design</a:t>
            </a:r>
          </a:p>
          <a:p>
            <a:pPr marL="0" indent="0">
              <a:buNone/>
            </a:pPr>
            <a:r>
              <a:rPr lang="en-IN" sz="3200" b="1" dirty="0" smtClean="0">
                <a:solidFill>
                  <a:srgbClr val="C00000"/>
                </a:solidFill>
              </a:rPr>
              <a:t>2. Development</a:t>
            </a:r>
          </a:p>
          <a:p>
            <a:pPr marL="0" indent="0">
              <a:buNone/>
            </a:pPr>
            <a:r>
              <a:rPr lang="en-IN" sz="3200" b="1" dirty="0">
                <a:solidFill>
                  <a:srgbClr val="C00000"/>
                </a:solidFill>
              </a:rPr>
              <a:t>3. </a:t>
            </a:r>
            <a:r>
              <a:rPr lang="en-IN" sz="3200" b="1" dirty="0" smtClean="0">
                <a:solidFill>
                  <a:srgbClr val="C00000"/>
                </a:solidFill>
              </a:rPr>
              <a:t>Testing</a:t>
            </a:r>
          </a:p>
          <a:p>
            <a:pPr marL="0" indent="0">
              <a:buNone/>
            </a:pPr>
            <a:r>
              <a:rPr lang="en-IN" sz="3200" b="1" dirty="0">
                <a:solidFill>
                  <a:srgbClr val="C00000"/>
                </a:solidFill>
              </a:rPr>
              <a:t>4. </a:t>
            </a:r>
            <a:r>
              <a:rPr lang="en-IN" sz="3200" b="1" dirty="0" smtClean="0">
                <a:solidFill>
                  <a:srgbClr val="C00000"/>
                </a:solidFill>
              </a:rPr>
              <a:t>Deployment</a:t>
            </a:r>
          </a:p>
          <a:p>
            <a:pPr marL="0" indent="0">
              <a:buNone/>
            </a:pPr>
            <a:r>
              <a:rPr lang="en-IN" sz="3200" b="1" dirty="0">
                <a:solidFill>
                  <a:srgbClr val="C00000"/>
                </a:solidFill>
              </a:rPr>
              <a:t>5. Operations and </a:t>
            </a:r>
            <a:r>
              <a:rPr lang="en-IN" sz="3200" b="1" dirty="0" smtClean="0">
                <a:solidFill>
                  <a:srgbClr val="C00000"/>
                </a:solidFill>
              </a:rPr>
              <a:t>Monitoring</a:t>
            </a:r>
          </a:p>
          <a:p>
            <a:pPr marL="0" indent="0">
              <a:buNone/>
            </a:pPr>
            <a:r>
              <a:rPr lang="en-IN" sz="3200" b="1" dirty="0">
                <a:solidFill>
                  <a:srgbClr val="C00000"/>
                </a:solidFill>
              </a:rPr>
              <a:t>6. Maintenance and Feedback</a:t>
            </a:r>
          </a:p>
          <a:p>
            <a:endParaRPr lang="en-IN" b="1" dirty="0">
              <a:solidFill>
                <a:srgbClr val="C00000"/>
              </a:solidFill>
            </a:endParaRPr>
          </a:p>
          <a:p>
            <a:endParaRPr lang="en-IN" b="1" dirty="0">
              <a:solidFill>
                <a:srgbClr val="C00000"/>
              </a:solidFill>
            </a:endParaRPr>
          </a:p>
          <a:p>
            <a:endParaRPr lang="en-IN" b="1" dirty="0">
              <a:solidFill>
                <a:srgbClr val="C00000"/>
              </a:solidFill>
            </a:endParaRPr>
          </a:p>
          <a:p>
            <a:endParaRPr lang="en-IN" b="1" dirty="0">
              <a:solidFill>
                <a:srgbClr val="C00000"/>
              </a:solidFill>
            </a:endParaRPr>
          </a:p>
          <a:p>
            <a:endParaRPr lang="en-IN" b="1" dirty="0">
              <a:solidFill>
                <a:srgbClr val="C00000"/>
              </a:solidFill>
            </a:endParaRPr>
          </a:p>
          <a:p>
            <a:endParaRPr lang="en-IN" dirty="0" smtClean="0"/>
          </a:p>
          <a:p>
            <a:pPr marL="0" indent="0">
              <a:buNone/>
            </a:pPr>
            <a:endParaRPr lang="en-IN" dirty="0"/>
          </a:p>
        </p:txBody>
      </p:sp>
    </p:spTree>
    <p:extLst>
      <p:ext uri="{BB962C8B-B14F-4D97-AF65-F5344CB8AC3E}">
        <p14:creationId xmlns:p14="http://schemas.microsoft.com/office/powerpoint/2010/main" val="185067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615" y="165716"/>
            <a:ext cx="8596668" cy="1320800"/>
          </a:xfrm>
        </p:spPr>
        <p:txBody>
          <a:bodyPr>
            <a:normAutofit fontScale="90000"/>
          </a:bodyPr>
          <a:lstStyle/>
          <a:p>
            <a:r>
              <a:rPr lang="en-IN" b="1" dirty="0"/>
              <a:t>Stages of Integrating Security into the DevOps Pipeline</a:t>
            </a:r>
            <a:br>
              <a:rPr lang="en-IN" b="1" dirty="0"/>
            </a:br>
            <a:endParaRPr lang="en-IN" dirty="0"/>
          </a:p>
        </p:txBody>
      </p:sp>
      <p:sp>
        <p:nvSpPr>
          <p:cNvPr id="3" name="Content Placeholder 2"/>
          <p:cNvSpPr>
            <a:spLocks noGrp="1"/>
          </p:cNvSpPr>
          <p:nvPr>
            <p:ph idx="1"/>
          </p:nvPr>
        </p:nvSpPr>
        <p:spPr>
          <a:xfrm>
            <a:off x="464269" y="1592418"/>
            <a:ext cx="9203513" cy="4639706"/>
          </a:xfrm>
        </p:spPr>
        <p:txBody>
          <a:bodyPr/>
          <a:lstStyle/>
          <a:p>
            <a:pPr marL="0" indent="0">
              <a:buNone/>
            </a:pPr>
            <a:r>
              <a:rPr lang="en-IN" sz="2800" b="1" dirty="0" smtClean="0">
                <a:solidFill>
                  <a:srgbClr val="C00000"/>
                </a:solidFill>
              </a:rPr>
              <a:t>1. Planning </a:t>
            </a:r>
            <a:r>
              <a:rPr lang="en-IN" sz="2800" b="1" dirty="0">
                <a:solidFill>
                  <a:srgbClr val="C00000"/>
                </a:solidFill>
              </a:rPr>
              <a:t>and Design</a:t>
            </a:r>
          </a:p>
          <a:p>
            <a:pPr lvl="1"/>
            <a:r>
              <a:rPr lang="en-IN" sz="2400" b="1" dirty="0"/>
              <a:t>Threat </a:t>
            </a:r>
            <a:r>
              <a:rPr lang="en-IN" sz="2400" b="1" dirty="0" smtClean="0"/>
              <a:t>Modelling</a:t>
            </a:r>
            <a:r>
              <a:rPr lang="en-IN" sz="2400" dirty="0" smtClean="0"/>
              <a:t>: </a:t>
            </a:r>
            <a:r>
              <a:rPr lang="en-IN" sz="2400" dirty="0"/>
              <a:t>Identify potential security threats and vulnerabilities during the design phase</a:t>
            </a:r>
            <a:r>
              <a:rPr lang="en-IN" sz="2400" dirty="0" smtClean="0"/>
              <a:t>.</a:t>
            </a:r>
          </a:p>
          <a:p>
            <a:pPr lvl="1"/>
            <a:endParaRPr lang="en-IN" sz="1400" dirty="0"/>
          </a:p>
          <a:p>
            <a:pPr lvl="1"/>
            <a:r>
              <a:rPr lang="en-IN" sz="2400" b="1" dirty="0"/>
              <a:t>Security Requirements</a:t>
            </a:r>
            <a:r>
              <a:rPr lang="en-IN" sz="2400" dirty="0"/>
              <a:t>: Define security requirements and compliance standards (e.g., GDPR, HIPAA</a:t>
            </a:r>
            <a:r>
              <a:rPr lang="en-IN" sz="2400" dirty="0" smtClean="0"/>
              <a:t>).</a:t>
            </a:r>
          </a:p>
          <a:p>
            <a:pPr lvl="1"/>
            <a:endParaRPr lang="en-IN" sz="2000" dirty="0"/>
          </a:p>
          <a:p>
            <a:pPr lvl="1"/>
            <a:r>
              <a:rPr lang="en-IN" sz="2400" b="1" dirty="0"/>
              <a:t>Secure Architecture</a:t>
            </a:r>
            <a:r>
              <a:rPr lang="en-IN" sz="2400" dirty="0"/>
              <a:t>: Design the system with security in mind, such as using zero-trust architecture or secure APIs.</a:t>
            </a:r>
          </a:p>
          <a:p>
            <a:endParaRPr lang="en-IN" sz="2400" dirty="0"/>
          </a:p>
        </p:txBody>
      </p:sp>
    </p:spTree>
    <p:extLst>
      <p:ext uri="{BB962C8B-B14F-4D97-AF65-F5344CB8AC3E}">
        <p14:creationId xmlns:p14="http://schemas.microsoft.com/office/powerpoint/2010/main" val="46148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Stages of Integrating </a:t>
            </a:r>
            <a:r>
              <a:rPr lang="en-IN" b="1" dirty="0" smtClean="0"/>
              <a:t>Security…</a:t>
            </a:r>
            <a:endParaRPr lang="en-IN" dirty="0"/>
          </a:p>
        </p:txBody>
      </p:sp>
      <p:sp>
        <p:nvSpPr>
          <p:cNvPr id="3" name="Content Placeholder 2"/>
          <p:cNvSpPr>
            <a:spLocks noGrp="1"/>
          </p:cNvSpPr>
          <p:nvPr>
            <p:ph idx="1"/>
          </p:nvPr>
        </p:nvSpPr>
        <p:spPr>
          <a:xfrm>
            <a:off x="617206" y="1699581"/>
            <a:ext cx="8716923" cy="4547402"/>
          </a:xfrm>
        </p:spPr>
        <p:txBody>
          <a:bodyPr>
            <a:normAutofit/>
          </a:bodyPr>
          <a:lstStyle/>
          <a:p>
            <a:pPr marL="0" indent="0">
              <a:buNone/>
            </a:pPr>
            <a:r>
              <a:rPr lang="en-IN" sz="2800" b="1" dirty="0" smtClean="0">
                <a:solidFill>
                  <a:srgbClr val="C00000"/>
                </a:solidFill>
              </a:rPr>
              <a:t>2.Development</a:t>
            </a:r>
            <a:endParaRPr lang="en-IN" sz="2800" b="1" dirty="0">
              <a:solidFill>
                <a:srgbClr val="C00000"/>
              </a:solidFill>
            </a:endParaRPr>
          </a:p>
          <a:p>
            <a:pPr lvl="1"/>
            <a:r>
              <a:rPr lang="en-IN" sz="2400" b="1" dirty="0"/>
              <a:t>Static Application Security Testing (SAST)</a:t>
            </a:r>
            <a:r>
              <a:rPr lang="en-IN" sz="2400" dirty="0"/>
              <a:t>: </a:t>
            </a:r>
            <a:r>
              <a:rPr lang="en-IN" sz="2400" dirty="0" err="1"/>
              <a:t>Analyze</a:t>
            </a:r>
            <a:r>
              <a:rPr lang="en-IN" sz="2400" dirty="0"/>
              <a:t> source code for vulnerabilities during development.</a:t>
            </a:r>
          </a:p>
          <a:p>
            <a:pPr lvl="2"/>
            <a:r>
              <a:rPr lang="en-IN" sz="2400" i="1" dirty="0"/>
              <a:t>Tools: </a:t>
            </a:r>
            <a:r>
              <a:rPr lang="en-IN" sz="2400" i="1" dirty="0" err="1"/>
              <a:t>SonarQube</a:t>
            </a:r>
            <a:r>
              <a:rPr lang="en-IN" sz="2400" i="1" dirty="0"/>
              <a:t>, </a:t>
            </a:r>
            <a:r>
              <a:rPr lang="en-IN" sz="2400" i="1" dirty="0" err="1"/>
              <a:t>Checkmarx</a:t>
            </a:r>
            <a:r>
              <a:rPr lang="en-IN" sz="2400" i="1" dirty="0"/>
              <a:t>, Fortify.</a:t>
            </a:r>
          </a:p>
          <a:p>
            <a:pPr lvl="1"/>
            <a:r>
              <a:rPr lang="en-IN" sz="2400" b="1" dirty="0"/>
              <a:t>Secure Coding Practices</a:t>
            </a:r>
            <a:r>
              <a:rPr lang="en-IN" sz="2400" dirty="0"/>
              <a:t>: Train developers on secure coding standards (</a:t>
            </a:r>
            <a:r>
              <a:rPr lang="en-IN" sz="2400" i="1" dirty="0"/>
              <a:t>e.g., </a:t>
            </a:r>
            <a:r>
              <a:rPr lang="en-IN" sz="2400" dirty="0"/>
              <a:t>OWASP Top 10).</a:t>
            </a:r>
          </a:p>
          <a:p>
            <a:pPr lvl="1"/>
            <a:r>
              <a:rPr lang="en-IN" sz="2400" b="1" dirty="0"/>
              <a:t>Secrets Management</a:t>
            </a:r>
            <a:r>
              <a:rPr lang="en-IN" sz="2400" dirty="0"/>
              <a:t>: Use tools like </a:t>
            </a:r>
            <a:r>
              <a:rPr lang="en-IN" sz="2400" dirty="0" err="1"/>
              <a:t>HashiCorp</a:t>
            </a:r>
            <a:r>
              <a:rPr lang="en-IN" sz="2400" dirty="0"/>
              <a:t> Vault or AWS Secrets Manager to securely manage API keys, passwords, and certificates.</a:t>
            </a:r>
          </a:p>
          <a:p>
            <a:pPr lvl="1"/>
            <a:endParaRPr lang="en-IN" sz="2400" dirty="0"/>
          </a:p>
        </p:txBody>
      </p:sp>
    </p:spTree>
    <p:extLst>
      <p:ext uri="{BB962C8B-B14F-4D97-AF65-F5344CB8AC3E}">
        <p14:creationId xmlns:p14="http://schemas.microsoft.com/office/powerpoint/2010/main" val="422530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Stages of Integrating Security…</a:t>
            </a:r>
            <a:endParaRPr lang="en-IN" dirty="0"/>
          </a:p>
        </p:txBody>
      </p:sp>
      <p:sp>
        <p:nvSpPr>
          <p:cNvPr id="3" name="Content Placeholder 2"/>
          <p:cNvSpPr>
            <a:spLocks noGrp="1"/>
          </p:cNvSpPr>
          <p:nvPr>
            <p:ph idx="1"/>
          </p:nvPr>
        </p:nvSpPr>
        <p:spPr>
          <a:xfrm>
            <a:off x="511328" y="1833330"/>
            <a:ext cx="8928679" cy="4538594"/>
          </a:xfrm>
        </p:spPr>
        <p:txBody>
          <a:bodyPr>
            <a:normAutofit fontScale="92500" lnSpcReduction="10000"/>
          </a:bodyPr>
          <a:lstStyle/>
          <a:p>
            <a:pPr marL="0" indent="0">
              <a:buNone/>
            </a:pPr>
            <a:r>
              <a:rPr lang="en-IN" sz="2800" b="1" dirty="0" smtClean="0">
                <a:solidFill>
                  <a:srgbClr val="C00000"/>
                </a:solidFill>
              </a:rPr>
              <a:t>3. Testing</a:t>
            </a:r>
            <a:endParaRPr lang="en-IN" sz="2800" b="1" dirty="0">
              <a:solidFill>
                <a:srgbClr val="C00000"/>
              </a:solidFill>
            </a:endParaRPr>
          </a:p>
          <a:p>
            <a:pPr lvl="1"/>
            <a:r>
              <a:rPr lang="en-IN" sz="2400" b="1" dirty="0"/>
              <a:t>Dynamic Application Security Testing (DAST)</a:t>
            </a:r>
            <a:r>
              <a:rPr lang="en-IN" sz="2400" dirty="0"/>
              <a:t>: Test running applications for vulnerabilities.</a:t>
            </a:r>
          </a:p>
          <a:p>
            <a:pPr lvl="2"/>
            <a:r>
              <a:rPr lang="en-IN" sz="2400" i="1" dirty="0"/>
              <a:t>Tools: OWASP ZAP, Burp Suite.</a:t>
            </a:r>
          </a:p>
          <a:p>
            <a:pPr lvl="1"/>
            <a:r>
              <a:rPr lang="en-IN" sz="2400" b="1" dirty="0"/>
              <a:t>Interactive Application Security Testing (IAST)</a:t>
            </a:r>
            <a:r>
              <a:rPr lang="en-IN" sz="2400" dirty="0"/>
              <a:t>: Combine SAST and DAST for real-time vulnerability detection.</a:t>
            </a:r>
          </a:p>
          <a:p>
            <a:pPr lvl="1"/>
            <a:r>
              <a:rPr lang="en-IN" sz="2400" b="1" dirty="0"/>
              <a:t>Container Security</a:t>
            </a:r>
            <a:r>
              <a:rPr lang="en-IN" sz="2400" dirty="0"/>
              <a:t>: Scan container images for vulnerabilities using tools </a:t>
            </a:r>
            <a:r>
              <a:rPr lang="en-IN" sz="2400" i="1" dirty="0"/>
              <a:t>like </a:t>
            </a:r>
            <a:r>
              <a:rPr lang="en-IN" sz="2400" i="1" dirty="0" err="1"/>
              <a:t>Anchore</a:t>
            </a:r>
            <a:r>
              <a:rPr lang="en-IN" sz="2400" i="1" dirty="0"/>
              <a:t> or Clair.</a:t>
            </a:r>
          </a:p>
          <a:p>
            <a:pPr lvl="1"/>
            <a:r>
              <a:rPr lang="en-IN" sz="2400" b="1" dirty="0"/>
              <a:t>Infrastructure as Code (</a:t>
            </a:r>
            <a:r>
              <a:rPr lang="en-IN" sz="2400" b="1" dirty="0" err="1"/>
              <a:t>IaC</a:t>
            </a:r>
            <a:r>
              <a:rPr lang="en-IN" sz="2400" b="1" dirty="0"/>
              <a:t>) Security</a:t>
            </a:r>
            <a:r>
              <a:rPr lang="en-IN" sz="2400" dirty="0"/>
              <a:t>: Scan </a:t>
            </a:r>
            <a:r>
              <a:rPr lang="en-IN" sz="2400" dirty="0" err="1"/>
              <a:t>IaC</a:t>
            </a:r>
            <a:r>
              <a:rPr lang="en-IN" sz="2400" dirty="0"/>
              <a:t> templates </a:t>
            </a:r>
            <a:r>
              <a:rPr lang="en-IN" sz="2400" i="1" dirty="0"/>
              <a:t>(e.g., </a:t>
            </a:r>
            <a:r>
              <a:rPr lang="en-IN" sz="2400" i="1" dirty="0" err="1"/>
              <a:t>Terraform</a:t>
            </a:r>
            <a:r>
              <a:rPr lang="en-IN" sz="2400" i="1" dirty="0"/>
              <a:t>, </a:t>
            </a:r>
            <a:r>
              <a:rPr lang="en-IN" sz="2400" i="1" dirty="0" err="1"/>
              <a:t>CloudFormation</a:t>
            </a:r>
            <a:r>
              <a:rPr lang="en-IN" sz="2400" dirty="0"/>
              <a:t>) for misconfigurations.</a:t>
            </a:r>
          </a:p>
          <a:p>
            <a:pPr lvl="2"/>
            <a:r>
              <a:rPr lang="en-IN" sz="2400" i="1" dirty="0"/>
              <a:t>Tools: </a:t>
            </a:r>
            <a:r>
              <a:rPr lang="en-IN" sz="2400" i="1" dirty="0" err="1"/>
              <a:t>Checkov</a:t>
            </a:r>
            <a:r>
              <a:rPr lang="en-IN" sz="2400" i="1" dirty="0"/>
              <a:t>, </a:t>
            </a:r>
            <a:r>
              <a:rPr lang="en-IN" sz="2400" i="1" dirty="0" err="1"/>
              <a:t>Terrascan</a:t>
            </a:r>
            <a:r>
              <a:rPr lang="en-IN" sz="2400" i="1" dirty="0"/>
              <a:t>.</a:t>
            </a:r>
          </a:p>
        </p:txBody>
      </p:sp>
    </p:spTree>
    <p:extLst>
      <p:ext uri="{BB962C8B-B14F-4D97-AF65-F5344CB8AC3E}">
        <p14:creationId xmlns:p14="http://schemas.microsoft.com/office/powerpoint/2010/main" val="179877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25" y="157213"/>
            <a:ext cx="8596668" cy="737937"/>
          </a:xfrm>
        </p:spPr>
        <p:txBody>
          <a:bodyPr/>
          <a:lstStyle/>
          <a:p>
            <a:r>
              <a:rPr lang="en-IN" b="1" dirty="0"/>
              <a:t>Stages of Integrating Security…</a:t>
            </a:r>
            <a:endParaRPr lang="en-IN" dirty="0"/>
          </a:p>
        </p:txBody>
      </p:sp>
      <p:sp>
        <p:nvSpPr>
          <p:cNvPr id="3" name="Content Placeholder 2"/>
          <p:cNvSpPr>
            <a:spLocks noGrp="1"/>
          </p:cNvSpPr>
          <p:nvPr>
            <p:ph idx="1"/>
          </p:nvPr>
        </p:nvSpPr>
        <p:spPr>
          <a:xfrm>
            <a:off x="624068" y="1263571"/>
            <a:ext cx="8678422" cy="4836977"/>
          </a:xfrm>
        </p:spPr>
        <p:txBody>
          <a:bodyPr>
            <a:normAutofit/>
          </a:bodyPr>
          <a:lstStyle/>
          <a:p>
            <a:pPr marL="0" indent="0">
              <a:buNone/>
            </a:pPr>
            <a:r>
              <a:rPr lang="en-IN" sz="2800" b="1" dirty="0" smtClean="0">
                <a:solidFill>
                  <a:srgbClr val="C00000"/>
                </a:solidFill>
              </a:rPr>
              <a:t>4. Deployment</a:t>
            </a:r>
            <a:endParaRPr lang="en-IN" sz="2800" b="1" dirty="0">
              <a:solidFill>
                <a:srgbClr val="C00000"/>
              </a:solidFill>
            </a:endParaRPr>
          </a:p>
          <a:p>
            <a:pPr lvl="1"/>
            <a:r>
              <a:rPr lang="en-IN" sz="2400" b="1" dirty="0"/>
              <a:t>Continuous Integration/Continuous Delivery (CI/CD) Security</a:t>
            </a:r>
            <a:r>
              <a:rPr lang="en-IN" sz="2400" dirty="0"/>
              <a:t>:</a:t>
            </a:r>
          </a:p>
          <a:p>
            <a:pPr lvl="2"/>
            <a:r>
              <a:rPr lang="en-IN" sz="2400" dirty="0"/>
              <a:t>Integrate security tools into the CI/CD pipeline to automate security checks.</a:t>
            </a:r>
          </a:p>
          <a:p>
            <a:pPr lvl="2"/>
            <a:r>
              <a:rPr lang="en-IN" sz="2400" i="1" dirty="0"/>
              <a:t>Tools: Jenkins, </a:t>
            </a:r>
            <a:r>
              <a:rPr lang="en-IN" sz="2400" i="1" dirty="0" err="1"/>
              <a:t>GitLab</a:t>
            </a:r>
            <a:r>
              <a:rPr lang="en-IN" sz="2400" i="1" dirty="0"/>
              <a:t> CI/CD, Azure DevOps.</a:t>
            </a:r>
          </a:p>
          <a:p>
            <a:pPr lvl="1"/>
            <a:r>
              <a:rPr lang="en-IN" sz="2400" b="1" dirty="0"/>
              <a:t>Immutable Infrastructure</a:t>
            </a:r>
            <a:r>
              <a:rPr lang="en-IN" sz="2400" dirty="0"/>
              <a:t>: Use immutable infrastructure to reduce the risk of configuration drift.</a:t>
            </a:r>
          </a:p>
          <a:p>
            <a:pPr lvl="1"/>
            <a:r>
              <a:rPr lang="en-IN" sz="2400" b="1" dirty="0"/>
              <a:t>Canary Deployments</a:t>
            </a:r>
            <a:r>
              <a:rPr lang="en-IN" sz="2400" dirty="0"/>
              <a:t>: Roll out changes to a small subset of users to detect security issues early.</a:t>
            </a:r>
          </a:p>
          <a:p>
            <a:pPr lvl="1"/>
            <a:endParaRPr lang="en-IN" sz="2400" dirty="0"/>
          </a:p>
        </p:txBody>
      </p:sp>
    </p:spTree>
    <p:extLst>
      <p:ext uri="{BB962C8B-B14F-4D97-AF65-F5344CB8AC3E}">
        <p14:creationId xmlns:p14="http://schemas.microsoft.com/office/powerpoint/2010/main" val="161308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715" y="298602"/>
            <a:ext cx="8596668" cy="567672"/>
          </a:xfrm>
        </p:spPr>
        <p:txBody>
          <a:bodyPr>
            <a:normAutofit fontScale="90000"/>
          </a:bodyPr>
          <a:lstStyle/>
          <a:p>
            <a:r>
              <a:rPr lang="en-IN" b="1" dirty="0"/>
              <a:t>Stages of Integrating Security…</a:t>
            </a:r>
            <a:endParaRPr lang="en-IN" dirty="0"/>
          </a:p>
        </p:txBody>
      </p:sp>
      <p:sp>
        <p:nvSpPr>
          <p:cNvPr id="3" name="Content Placeholder 2"/>
          <p:cNvSpPr>
            <a:spLocks noGrp="1"/>
          </p:cNvSpPr>
          <p:nvPr>
            <p:ph idx="1"/>
          </p:nvPr>
        </p:nvSpPr>
        <p:spPr>
          <a:xfrm>
            <a:off x="629463" y="1324219"/>
            <a:ext cx="8697672" cy="4461592"/>
          </a:xfrm>
        </p:spPr>
        <p:txBody>
          <a:bodyPr>
            <a:normAutofit fontScale="92500" lnSpcReduction="20000"/>
          </a:bodyPr>
          <a:lstStyle/>
          <a:p>
            <a:pPr marL="0" indent="0">
              <a:buNone/>
            </a:pPr>
            <a:r>
              <a:rPr lang="en-IN" sz="2800" b="1" dirty="0" smtClean="0">
                <a:solidFill>
                  <a:srgbClr val="C00000"/>
                </a:solidFill>
              </a:rPr>
              <a:t>5. Operations </a:t>
            </a:r>
            <a:r>
              <a:rPr lang="en-IN" sz="2800" b="1" dirty="0">
                <a:solidFill>
                  <a:srgbClr val="C00000"/>
                </a:solidFill>
              </a:rPr>
              <a:t>and Monitoring</a:t>
            </a:r>
          </a:p>
          <a:p>
            <a:pPr lvl="1"/>
            <a:r>
              <a:rPr lang="en-IN" sz="2400" b="1" dirty="0"/>
              <a:t>Runtime Protection</a:t>
            </a:r>
            <a:r>
              <a:rPr lang="en-IN" sz="2400" dirty="0"/>
              <a:t>: Monitor applications and infrastructure for suspicious activity.</a:t>
            </a:r>
          </a:p>
          <a:p>
            <a:pPr lvl="2"/>
            <a:r>
              <a:rPr lang="en-IN" sz="2400" i="1" dirty="0"/>
              <a:t>Tools: Falco, </a:t>
            </a:r>
            <a:r>
              <a:rPr lang="en-IN" sz="2400" i="1" dirty="0" err="1"/>
              <a:t>Sysdig</a:t>
            </a:r>
            <a:r>
              <a:rPr lang="en-IN" sz="2400" i="1" dirty="0"/>
              <a:t>, AWS </a:t>
            </a:r>
            <a:r>
              <a:rPr lang="en-IN" sz="2400" i="1" dirty="0" err="1"/>
              <a:t>GuardDuty</a:t>
            </a:r>
            <a:r>
              <a:rPr lang="en-IN" sz="2400" i="1" dirty="0"/>
              <a:t>.</a:t>
            </a:r>
          </a:p>
          <a:p>
            <a:pPr lvl="1"/>
            <a:r>
              <a:rPr lang="en-IN" sz="2400" b="1" dirty="0"/>
              <a:t>Vulnerability Management</a:t>
            </a:r>
            <a:r>
              <a:rPr lang="en-IN" sz="2400" dirty="0"/>
              <a:t>: Continuously scan for vulnerabilities in production environments.</a:t>
            </a:r>
          </a:p>
          <a:p>
            <a:pPr lvl="1"/>
            <a:r>
              <a:rPr lang="en-IN" sz="2400" b="1" dirty="0"/>
              <a:t>Incident Response</a:t>
            </a:r>
            <a:r>
              <a:rPr lang="en-IN" sz="2400" dirty="0"/>
              <a:t>: Automate incident detection and response using Security Information and Event Management (SIEM) tools.</a:t>
            </a:r>
          </a:p>
          <a:p>
            <a:pPr lvl="2"/>
            <a:r>
              <a:rPr lang="en-IN" sz="2400" i="1" dirty="0"/>
              <a:t>Tools: </a:t>
            </a:r>
            <a:r>
              <a:rPr lang="en-IN" sz="2400" i="1" dirty="0" err="1"/>
              <a:t>Splunk</a:t>
            </a:r>
            <a:r>
              <a:rPr lang="en-IN" sz="2400" i="1" dirty="0"/>
              <a:t>, ELK Stack, IBM </a:t>
            </a:r>
            <a:r>
              <a:rPr lang="en-IN" sz="2400" i="1" dirty="0" err="1"/>
              <a:t>QRadar</a:t>
            </a:r>
            <a:r>
              <a:rPr lang="en-IN" sz="2400" i="1" dirty="0"/>
              <a:t>.</a:t>
            </a:r>
          </a:p>
          <a:p>
            <a:pPr lvl="1"/>
            <a:r>
              <a:rPr lang="en-IN" sz="2400" b="1" dirty="0"/>
              <a:t>Logging and Auditing</a:t>
            </a:r>
            <a:r>
              <a:rPr lang="en-IN" sz="2400" dirty="0"/>
              <a:t>: Maintain detailed logs for auditing and forensic analysis.</a:t>
            </a:r>
          </a:p>
          <a:p>
            <a:pPr lvl="1"/>
            <a:endParaRPr lang="en-IN" sz="2400" dirty="0"/>
          </a:p>
        </p:txBody>
      </p:sp>
    </p:spTree>
    <p:extLst>
      <p:ext uri="{BB962C8B-B14F-4D97-AF65-F5344CB8AC3E}">
        <p14:creationId xmlns:p14="http://schemas.microsoft.com/office/powerpoint/2010/main" val="375900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Stages of Integrating Security…</a:t>
            </a:r>
            <a:endParaRPr lang="en-IN" dirty="0"/>
          </a:p>
        </p:txBody>
      </p:sp>
      <p:sp>
        <p:nvSpPr>
          <p:cNvPr id="3" name="Content Placeholder 2"/>
          <p:cNvSpPr>
            <a:spLocks noGrp="1"/>
          </p:cNvSpPr>
          <p:nvPr>
            <p:ph idx="1"/>
          </p:nvPr>
        </p:nvSpPr>
        <p:spPr>
          <a:xfrm>
            <a:off x="677334" y="1669701"/>
            <a:ext cx="8596668" cy="3880773"/>
          </a:xfrm>
        </p:spPr>
        <p:txBody>
          <a:bodyPr/>
          <a:lstStyle/>
          <a:p>
            <a:pPr marL="0" indent="0">
              <a:buNone/>
            </a:pPr>
            <a:r>
              <a:rPr lang="en-IN" sz="2800" b="1" dirty="0" smtClean="0">
                <a:solidFill>
                  <a:srgbClr val="C00000"/>
                </a:solidFill>
              </a:rPr>
              <a:t>6. Maintenance </a:t>
            </a:r>
            <a:r>
              <a:rPr lang="en-IN" sz="2800" b="1" dirty="0">
                <a:solidFill>
                  <a:srgbClr val="C00000"/>
                </a:solidFill>
              </a:rPr>
              <a:t>and </a:t>
            </a:r>
            <a:r>
              <a:rPr lang="en-IN" sz="2800" b="1" dirty="0" smtClean="0">
                <a:solidFill>
                  <a:srgbClr val="C00000"/>
                </a:solidFill>
              </a:rPr>
              <a:t>Feedback</a:t>
            </a:r>
          </a:p>
          <a:p>
            <a:pPr marL="0" indent="0">
              <a:buNone/>
            </a:pPr>
            <a:endParaRPr lang="en-IN" sz="1600" b="1" dirty="0">
              <a:solidFill>
                <a:srgbClr val="C00000"/>
              </a:solidFill>
            </a:endParaRPr>
          </a:p>
          <a:p>
            <a:pPr lvl="1"/>
            <a:r>
              <a:rPr lang="en-IN" sz="2400" b="1" dirty="0"/>
              <a:t>Patch Management</a:t>
            </a:r>
            <a:r>
              <a:rPr lang="en-IN" sz="2400" dirty="0"/>
              <a:t>: Automate the patching of vulnerabilities in production.</a:t>
            </a:r>
          </a:p>
          <a:p>
            <a:pPr lvl="1"/>
            <a:r>
              <a:rPr lang="en-IN" sz="2400" b="1" dirty="0"/>
              <a:t>Post-Incident Analysis</a:t>
            </a:r>
            <a:r>
              <a:rPr lang="en-IN" sz="2400" dirty="0"/>
              <a:t>: Conduct root cause analysis (RCA) of security incidents to prevent recurrence.</a:t>
            </a:r>
          </a:p>
          <a:p>
            <a:pPr lvl="1"/>
            <a:r>
              <a:rPr lang="en-IN" sz="2400" b="1" dirty="0"/>
              <a:t>Continuous Improvement</a:t>
            </a:r>
            <a:r>
              <a:rPr lang="en-IN" sz="2400" dirty="0"/>
              <a:t>: Use feedback from security incidents to improve the pipeline.</a:t>
            </a:r>
          </a:p>
        </p:txBody>
      </p:sp>
    </p:spTree>
    <p:extLst>
      <p:ext uri="{BB962C8B-B14F-4D97-AF65-F5344CB8AC3E}">
        <p14:creationId xmlns:p14="http://schemas.microsoft.com/office/powerpoint/2010/main" val="169536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470" y="1727453"/>
            <a:ext cx="8596668" cy="3880773"/>
          </a:xfrm>
        </p:spPr>
        <p:txBody>
          <a:bodyPr>
            <a:normAutofit/>
          </a:bodyPr>
          <a:lstStyle/>
          <a:p>
            <a:pPr marL="0" indent="0" algn="ctr">
              <a:buNone/>
            </a:pPr>
            <a:endParaRPr lang="en-IN" sz="3200" b="1" dirty="0" smtClean="0"/>
          </a:p>
          <a:p>
            <a:pPr marL="0" indent="0" algn="ctr">
              <a:buNone/>
            </a:pPr>
            <a:endParaRPr lang="en-IN" sz="3200" b="1" dirty="0"/>
          </a:p>
          <a:p>
            <a:pPr marL="0" indent="0" algn="ctr">
              <a:buNone/>
            </a:pPr>
            <a:r>
              <a:rPr lang="en-IN" sz="3200" b="1" dirty="0" smtClean="0"/>
              <a:t>Continuous </a:t>
            </a:r>
            <a:r>
              <a:rPr lang="en-IN" sz="3200" b="1" dirty="0"/>
              <a:t>Integration and Continuous Deployment (CI/CD) Security</a:t>
            </a:r>
            <a:endParaRPr lang="en-IN" sz="3200" dirty="0"/>
          </a:p>
        </p:txBody>
      </p:sp>
    </p:spTree>
    <p:extLst>
      <p:ext uri="{BB962C8B-B14F-4D97-AF65-F5344CB8AC3E}">
        <p14:creationId xmlns:p14="http://schemas.microsoft.com/office/powerpoint/2010/main" val="184303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99" y="234214"/>
            <a:ext cx="8596668" cy="670560"/>
          </a:xfrm>
        </p:spPr>
        <p:txBody>
          <a:bodyPr>
            <a:normAutofit fontScale="90000"/>
          </a:bodyPr>
          <a:lstStyle/>
          <a:p>
            <a:r>
              <a:rPr lang="en-IN" b="1" dirty="0"/>
              <a:t> Importance of CI/CD Security</a:t>
            </a:r>
            <a:br>
              <a:rPr lang="en-IN" b="1" dirty="0"/>
            </a:br>
            <a:endParaRPr lang="en-IN" dirty="0"/>
          </a:p>
        </p:txBody>
      </p:sp>
      <p:sp>
        <p:nvSpPr>
          <p:cNvPr id="3" name="Content Placeholder 2"/>
          <p:cNvSpPr>
            <a:spLocks noGrp="1"/>
          </p:cNvSpPr>
          <p:nvPr>
            <p:ph idx="1"/>
          </p:nvPr>
        </p:nvSpPr>
        <p:spPr>
          <a:xfrm>
            <a:off x="475203" y="1130685"/>
            <a:ext cx="8562919" cy="5212363"/>
          </a:xfrm>
        </p:spPr>
        <p:txBody>
          <a:bodyPr>
            <a:normAutofit lnSpcReduction="10000"/>
          </a:bodyPr>
          <a:lstStyle/>
          <a:p>
            <a:pPr marL="444500" indent="-444500" algn="just">
              <a:buNone/>
            </a:pPr>
            <a:r>
              <a:rPr lang="en-IN" sz="2400" b="1" dirty="0" smtClean="0"/>
              <a:t>1. Protect </a:t>
            </a:r>
            <a:r>
              <a:rPr lang="en-IN" sz="2400" b="1" dirty="0"/>
              <a:t>the Pipeline</a:t>
            </a:r>
            <a:r>
              <a:rPr lang="en-IN" sz="2400" dirty="0"/>
              <a:t>: CI/CD pipelines are attractive targets for attackers because compromising them can lead to widespread damage</a:t>
            </a:r>
            <a:r>
              <a:rPr lang="en-IN" sz="2400" dirty="0" smtClean="0"/>
              <a:t>.</a:t>
            </a:r>
          </a:p>
          <a:p>
            <a:pPr marL="541338" indent="-541338" algn="just">
              <a:buAutoNum type="arabicPeriod"/>
            </a:pPr>
            <a:endParaRPr lang="en-IN" sz="2400" dirty="0"/>
          </a:p>
          <a:p>
            <a:pPr marL="541338" indent="-541338" algn="just">
              <a:buNone/>
            </a:pPr>
            <a:r>
              <a:rPr lang="en-IN" sz="2400" b="1" dirty="0" smtClean="0"/>
              <a:t>2. Ensure </a:t>
            </a:r>
            <a:r>
              <a:rPr lang="en-IN" sz="2400" b="1" dirty="0"/>
              <a:t>Code Integrity</a:t>
            </a:r>
            <a:r>
              <a:rPr lang="en-IN" sz="2400" dirty="0"/>
              <a:t>: Prevent unauthorized or malicious code from being deployed</a:t>
            </a:r>
            <a:r>
              <a:rPr lang="en-IN" sz="2400" dirty="0" smtClean="0"/>
              <a:t>.</a:t>
            </a:r>
          </a:p>
          <a:p>
            <a:pPr marL="541338" indent="-541338" algn="just">
              <a:buNone/>
            </a:pPr>
            <a:endParaRPr lang="en-IN" sz="2400" dirty="0"/>
          </a:p>
          <a:p>
            <a:pPr marL="541338" indent="-541338" algn="just">
              <a:buNone/>
            </a:pPr>
            <a:r>
              <a:rPr lang="en-IN" sz="2400" b="1" dirty="0" smtClean="0"/>
              <a:t>3. Maintain </a:t>
            </a:r>
            <a:r>
              <a:rPr lang="en-IN" sz="2400" b="1" dirty="0"/>
              <a:t>Compliance</a:t>
            </a:r>
            <a:r>
              <a:rPr lang="en-IN" sz="2400" dirty="0"/>
              <a:t>: Meet regulatory and industry standards for secure software development</a:t>
            </a:r>
            <a:r>
              <a:rPr lang="en-IN" sz="2400" dirty="0" smtClean="0"/>
              <a:t>.</a:t>
            </a:r>
          </a:p>
          <a:p>
            <a:pPr marL="541338" indent="-541338" algn="just">
              <a:buNone/>
            </a:pPr>
            <a:endParaRPr lang="en-IN" sz="2400" dirty="0"/>
          </a:p>
          <a:p>
            <a:pPr marL="541338" indent="-541338" algn="just">
              <a:buNone/>
            </a:pPr>
            <a:r>
              <a:rPr lang="en-IN" sz="2400" b="1" dirty="0" smtClean="0"/>
              <a:t>4. Reduce </a:t>
            </a:r>
            <a:r>
              <a:rPr lang="en-IN" sz="2400" b="1" dirty="0"/>
              <a:t>Risks</a:t>
            </a:r>
            <a:r>
              <a:rPr lang="en-IN" sz="2400" dirty="0"/>
              <a:t>: Identify and mitigate vulnerabilities early in the development process.</a:t>
            </a:r>
          </a:p>
          <a:p>
            <a:endParaRPr lang="en-IN" dirty="0"/>
          </a:p>
        </p:txBody>
      </p:sp>
    </p:spTree>
    <p:extLst>
      <p:ext uri="{BB962C8B-B14F-4D97-AF65-F5344CB8AC3E}">
        <p14:creationId xmlns:p14="http://schemas.microsoft.com/office/powerpoint/2010/main" val="263696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148"/>
            <a:ext cx="8596668" cy="748683"/>
          </a:xfrm>
        </p:spPr>
        <p:txBody>
          <a:bodyPr>
            <a:normAutofit fontScale="90000"/>
          </a:bodyPr>
          <a:lstStyle/>
          <a:p>
            <a:r>
              <a:rPr lang="en-IN" b="1" dirty="0"/>
              <a:t>What is DevOps?</a:t>
            </a:r>
            <a:br>
              <a:rPr lang="en-IN" b="1" dirty="0"/>
            </a:br>
            <a:endParaRPr lang="en-IN" dirty="0"/>
          </a:p>
        </p:txBody>
      </p:sp>
      <p:sp>
        <p:nvSpPr>
          <p:cNvPr id="3" name="Content Placeholder 2"/>
          <p:cNvSpPr>
            <a:spLocks noGrp="1"/>
          </p:cNvSpPr>
          <p:nvPr>
            <p:ph idx="1"/>
          </p:nvPr>
        </p:nvSpPr>
        <p:spPr>
          <a:xfrm>
            <a:off x="437637" y="1340601"/>
            <a:ext cx="6540212" cy="4872497"/>
          </a:xfrm>
        </p:spPr>
        <p:txBody>
          <a:bodyPr/>
          <a:lstStyle/>
          <a:p>
            <a:pPr algn="just"/>
            <a:r>
              <a:rPr lang="en-IN" sz="2400" dirty="0"/>
              <a:t>The DevOps software development life cycle (SDLC) emphasizes continuous integration, testing, delivery, and feedback, focusing on automation and collaboration between development and operations teams to accelerate software </a:t>
            </a:r>
            <a:r>
              <a:rPr lang="en-IN" sz="2400" b="1" dirty="0"/>
              <a:t>delivery and improve quality</a:t>
            </a:r>
            <a:r>
              <a:rPr lang="en-IN" sz="2400" dirty="0"/>
              <a:t>. </a:t>
            </a:r>
            <a:endParaRPr lang="en-IN" sz="2400" dirty="0" smtClean="0"/>
          </a:p>
          <a:p>
            <a:pPr algn="just"/>
            <a:endParaRPr lang="en-IN" sz="2000" dirty="0" smtClean="0"/>
          </a:p>
          <a:p>
            <a:pPr algn="just"/>
            <a:r>
              <a:rPr lang="en-IN" sz="2400" dirty="0"/>
              <a:t>It was introduced to address the </a:t>
            </a:r>
            <a:r>
              <a:rPr lang="en-IN" sz="2400" dirty="0" smtClean="0"/>
              <a:t>disconnectedness </a:t>
            </a:r>
            <a:r>
              <a:rPr lang="en-IN" sz="2400" dirty="0"/>
              <a:t>primarily between the development, operations, and </a:t>
            </a:r>
            <a:r>
              <a:rPr lang="en-IN" sz="2400" b="1" dirty="0"/>
              <a:t>quality assurance</a:t>
            </a:r>
            <a:r>
              <a:rPr lang="en-IN" sz="2400" dirty="0"/>
              <a:t> teams</a:t>
            </a:r>
            <a:r>
              <a:rPr lang="en-IN" sz="2000" dirty="0"/>
              <a:t>. </a:t>
            </a:r>
            <a:endParaRPr lang="en-IN" dirty="0"/>
          </a:p>
        </p:txBody>
      </p:sp>
      <p:pic>
        <p:nvPicPr>
          <p:cNvPr id="5" name="Picture 4"/>
          <p:cNvPicPr>
            <a:picLocks noChangeAspect="1"/>
          </p:cNvPicPr>
          <p:nvPr/>
        </p:nvPicPr>
        <p:blipFill>
          <a:blip r:embed="rId2"/>
          <a:stretch>
            <a:fillRect/>
          </a:stretch>
        </p:blipFill>
        <p:spPr>
          <a:xfrm>
            <a:off x="6977849" y="1230828"/>
            <a:ext cx="5055953" cy="4982270"/>
          </a:xfrm>
          <a:prstGeom prst="rect">
            <a:avLst/>
          </a:prstGeom>
        </p:spPr>
      </p:pic>
    </p:spTree>
    <p:extLst>
      <p:ext uri="{BB962C8B-B14F-4D97-AF65-F5344CB8AC3E}">
        <p14:creationId xmlns:p14="http://schemas.microsoft.com/office/powerpoint/2010/main" val="1938081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32" y="368968"/>
            <a:ext cx="8596668" cy="718686"/>
          </a:xfrm>
        </p:spPr>
        <p:txBody>
          <a:bodyPr>
            <a:normAutofit fontScale="90000"/>
          </a:bodyPr>
          <a:lstStyle/>
          <a:p>
            <a:r>
              <a:rPr lang="en-IN" b="1" dirty="0"/>
              <a:t>Key Security Challenges in CI/CD</a:t>
            </a:r>
            <a:br>
              <a:rPr lang="en-IN" b="1" dirty="0"/>
            </a:br>
            <a:endParaRPr lang="en-IN" dirty="0"/>
          </a:p>
        </p:txBody>
      </p:sp>
      <p:sp>
        <p:nvSpPr>
          <p:cNvPr id="3" name="Content Placeholder 2"/>
          <p:cNvSpPr>
            <a:spLocks noGrp="1"/>
          </p:cNvSpPr>
          <p:nvPr>
            <p:ph idx="1"/>
          </p:nvPr>
        </p:nvSpPr>
        <p:spPr>
          <a:xfrm>
            <a:off x="600332" y="1277401"/>
            <a:ext cx="8463769" cy="5025744"/>
          </a:xfrm>
        </p:spPr>
        <p:txBody>
          <a:bodyPr/>
          <a:lstStyle/>
          <a:p>
            <a:pPr marL="355600" indent="-355600">
              <a:buNone/>
            </a:pPr>
            <a:r>
              <a:rPr lang="en-IN" sz="2400" b="1" dirty="0" smtClean="0"/>
              <a:t>1. Unauthorized </a:t>
            </a:r>
            <a:r>
              <a:rPr lang="en-IN" sz="2400" b="1" dirty="0"/>
              <a:t>Access</a:t>
            </a:r>
            <a:r>
              <a:rPr lang="en-IN" sz="2400" dirty="0"/>
              <a:t>: Attackers gaining access to the pipeline.</a:t>
            </a:r>
          </a:p>
          <a:p>
            <a:pPr marL="355600" indent="-355600">
              <a:buNone/>
            </a:pPr>
            <a:r>
              <a:rPr lang="en-IN" sz="2400" b="1" dirty="0" smtClean="0"/>
              <a:t>2. Secrets </a:t>
            </a:r>
            <a:r>
              <a:rPr lang="en-IN" sz="2400" b="1" dirty="0"/>
              <a:t>Exposure</a:t>
            </a:r>
            <a:r>
              <a:rPr lang="en-IN" sz="2400" dirty="0"/>
              <a:t>: Leakage of sensitive information like API keys, passwords, or certificates.</a:t>
            </a:r>
          </a:p>
          <a:p>
            <a:pPr marL="355600" indent="-355600">
              <a:buNone/>
            </a:pPr>
            <a:r>
              <a:rPr lang="en-IN" sz="2400" b="1" dirty="0" smtClean="0"/>
              <a:t>3. Malicious </a:t>
            </a:r>
            <a:r>
              <a:rPr lang="en-IN" sz="2400" b="1" dirty="0"/>
              <a:t>Code</a:t>
            </a:r>
            <a:r>
              <a:rPr lang="en-IN" sz="2400" dirty="0"/>
              <a:t>: Introduction of malicious code into the pipeline.</a:t>
            </a:r>
          </a:p>
          <a:p>
            <a:pPr marL="355600" indent="-355600">
              <a:buNone/>
            </a:pPr>
            <a:r>
              <a:rPr lang="en-IN" sz="2400" b="1" dirty="0" smtClean="0"/>
              <a:t>4. Misconfigurations</a:t>
            </a:r>
            <a:r>
              <a:rPr lang="en-IN" sz="2400" dirty="0"/>
              <a:t>: Insecure configurations in the pipeline or infrastructure.</a:t>
            </a:r>
          </a:p>
          <a:p>
            <a:pPr marL="355600" indent="-355600">
              <a:buNone/>
            </a:pPr>
            <a:r>
              <a:rPr lang="en-IN" sz="2400" b="1" dirty="0" smtClean="0"/>
              <a:t>5. Lack </a:t>
            </a:r>
            <a:r>
              <a:rPr lang="en-IN" sz="2400" b="1" dirty="0"/>
              <a:t>of Monitoring</a:t>
            </a:r>
            <a:r>
              <a:rPr lang="en-IN" sz="2400" dirty="0"/>
              <a:t>: Inability to detect and respond to security incidents in real-time.</a:t>
            </a:r>
          </a:p>
          <a:p>
            <a:endParaRPr lang="en-IN" dirty="0"/>
          </a:p>
        </p:txBody>
      </p:sp>
    </p:spTree>
    <p:extLst>
      <p:ext uri="{BB962C8B-B14F-4D97-AF65-F5344CB8AC3E}">
        <p14:creationId xmlns:p14="http://schemas.microsoft.com/office/powerpoint/2010/main" val="72817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98" y="147587"/>
            <a:ext cx="8596668" cy="795688"/>
          </a:xfrm>
        </p:spPr>
        <p:txBody>
          <a:bodyPr>
            <a:normAutofit fontScale="90000"/>
          </a:bodyPr>
          <a:lstStyle/>
          <a:p>
            <a:r>
              <a:rPr lang="en-IN" b="1" dirty="0"/>
              <a:t>Benefits of CI/CD Security</a:t>
            </a:r>
            <a:br>
              <a:rPr lang="en-IN" b="1" dirty="0"/>
            </a:br>
            <a:endParaRPr lang="en-IN" dirty="0"/>
          </a:p>
        </p:txBody>
      </p:sp>
      <p:sp>
        <p:nvSpPr>
          <p:cNvPr id="3" name="Content Placeholder 2"/>
          <p:cNvSpPr>
            <a:spLocks noGrp="1"/>
          </p:cNvSpPr>
          <p:nvPr>
            <p:ph idx="1"/>
          </p:nvPr>
        </p:nvSpPr>
        <p:spPr>
          <a:xfrm>
            <a:off x="399136" y="1095363"/>
            <a:ext cx="8697672" cy="4548220"/>
          </a:xfrm>
        </p:spPr>
        <p:txBody>
          <a:bodyPr>
            <a:normAutofit fontScale="92500" lnSpcReduction="20000"/>
          </a:bodyPr>
          <a:lstStyle/>
          <a:p>
            <a:pPr marL="355600" indent="-355600" algn="just">
              <a:buNone/>
            </a:pPr>
            <a:r>
              <a:rPr lang="en-IN" sz="2800" b="1" dirty="0" smtClean="0"/>
              <a:t>1. Early </a:t>
            </a:r>
            <a:r>
              <a:rPr lang="en-IN" sz="2800" b="1" dirty="0"/>
              <a:t>Detection</a:t>
            </a:r>
            <a:r>
              <a:rPr lang="en-IN" sz="2800" dirty="0"/>
              <a:t>: Identify and fix vulnerabilities early in the development process</a:t>
            </a:r>
            <a:r>
              <a:rPr lang="en-IN" sz="2800" dirty="0" smtClean="0"/>
              <a:t>.</a:t>
            </a:r>
          </a:p>
          <a:p>
            <a:pPr marL="514350" indent="-514350" algn="just">
              <a:buAutoNum type="arabicPeriod"/>
            </a:pPr>
            <a:endParaRPr lang="en-IN" sz="2800" dirty="0"/>
          </a:p>
          <a:p>
            <a:pPr marL="444500" indent="-444500" algn="just">
              <a:buNone/>
            </a:pPr>
            <a:r>
              <a:rPr lang="en-IN" sz="2800" b="1" dirty="0" smtClean="0"/>
              <a:t>2. Faster </a:t>
            </a:r>
            <a:r>
              <a:rPr lang="en-IN" sz="2800" b="1" dirty="0"/>
              <a:t>Remediation</a:t>
            </a:r>
            <a:r>
              <a:rPr lang="en-IN" sz="2800" dirty="0"/>
              <a:t>: Automate security checks to reduce the time to remediate issues</a:t>
            </a:r>
            <a:r>
              <a:rPr lang="en-IN" sz="2800" dirty="0" smtClean="0"/>
              <a:t>.</a:t>
            </a:r>
          </a:p>
          <a:p>
            <a:pPr marL="444500" indent="-444500" algn="just">
              <a:buNone/>
            </a:pPr>
            <a:endParaRPr lang="en-IN" sz="2800" dirty="0"/>
          </a:p>
          <a:p>
            <a:pPr marL="444500" indent="-444500" algn="just">
              <a:buNone/>
            </a:pPr>
            <a:r>
              <a:rPr lang="en-IN" sz="2800" b="1" dirty="0" smtClean="0"/>
              <a:t>3. Improved </a:t>
            </a:r>
            <a:r>
              <a:rPr lang="en-IN" sz="2800" b="1" dirty="0"/>
              <a:t>Compliance</a:t>
            </a:r>
            <a:r>
              <a:rPr lang="en-IN" sz="2800" dirty="0"/>
              <a:t>: Simplify compliance with regulatory and industry standards</a:t>
            </a:r>
            <a:r>
              <a:rPr lang="en-IN" sz="2800" dirty="0" smtClean="0"/>
              <a:t>.</a:t>
            </a:r>
          </a:p>
          <a:p>
            <a:pPr marL="444500" indent="-444500" algn="just">
              <a:buNone/>
            </a:pPr>
            <a:endParaRPr lang="en-IN" sz="2800" dirty="0"/>
          </a:p>
          <a:p>
            <a:pPr marL="444500" indent="-444500" algn="just">
              <a:buNone/>
            </a:pPr>
            <a:r>
              <a:rPr lang="en-IN" sz="2800" b="1" dirty="0" smtClean="0"/>
              <a:t>4. Enhanced </a:t>
            </a:r>
            <a:r>
              <a:rPr lang="en-IN" sz="2800" b="1" dirty="0"/>
              <a:t>Trust</a:t>
            </a:r>
            <a:r>
              <a:rPr lang="en-IN" sz="2800" dirty="0"/>
              <a:t>: Build trust with stakeholders by ensuring secure and reliable deployments.</a:t>
            </a:r>
          </a:p>
          <a:p>
            <a:endParaRPr lang="en-IN" dirty="0"/>
          </a:p>
        </p:txBody>
      </p:sp>
    </p:spTree>
    <p:extLst>
      <p:ext uri="{BB962C8B-B14F-4D97-AF65-F5344CB8AC3E}">
        <p14:creationId xmlns:p14="http://schemas.microsoft.com/office/powerpoint/2010/main" val="2444749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46" y="85818"/>
            <a:ext cx="8596668" cy="846337"/>
          </a:xfrm>
        </p:spPr>
        <p:txBody>
          <a:bodyPr/>
          <a:lstStyle/>
          <a:p>
            <a:r>
              <a:rPr lang="en-IN" b="1" dirty="0"/>
              <a:t>Best Practices for CI/CD Security</a:t>
            </a:r>
            <a:endParaRPr lang="en-IN" dirty="0"/>
          </a:p>
        </p:txBody>
      </p:sp>
      <p:sp>
        <p:nvSpPr>
          <p:cNvPr id="3" name="Content Placeholder 2"/>
          <p:cNvSpPr>
            <a:spLocks noGrp="1"/>
          </p:cNvSpPr>
          <p:nvPr>
            <p:ph idx="1"/>
          </p:nvPr>
        </p:nvSpPr>
        <p:spPr>
          <a:xfrm>
            <a:off x="419881" y="1184045"/>
            <a:ext cx="9079226" cy="5287776"/>
          </a:xfrm>
        </p:spPr>
        <p:txBody>
          <a:bodyPr/>
          <a:lstStyle/>
          <a:p>
            <a:pPr marL="0" indent="0">
              <a:buNone/>
            </a:pPr>
            <a:r>
              <a:rPr lang="en-IN" sz="3200" b="1" dirty="0">
                <a:solidFill>
                  <a:srgbClr val="002060"/>
                </a:solidFill>
              </a:rPr>
              <a:t>1. Secure Access </a:t>
            </a:r>
            <a:r>
              <a:rPr lang="en-IN" sz="3200" b="1" dirty="0" smtClean="0">
                <a:solidFill>
                  <a:srgbClr val="002060"/>
                </a:solidFill>
              </a:rPr>
              <a:t>Control</a:t>
            </a:r>
          </a:p>
          <a:p>
            <a:pPr marL="0" indent="0">
              <a:buNone/>
            </a:pPr>
            <a:r>
              <a:rPr lang="en-IN" sz="3200" b="1" dirty="0">
                <a:solidFill>
                  <a:srgbClr val="002060"/>
                </a:solidFill>
              </a:rPr>
              <a:t>2.  Secrets </a:t>
            </a:r>
            <a:r>
              <a:rPr lang="en-IN" sz="3200" b="1" dirty="0" smtClean="0">
                <a:solidFill>
                  <a:srgbClr val="002060"/>
                </a:solidFill>
              </a:rPr>
              <a:t>Management</a:t>
            </a:r>
          </a:p>
          <a:p>
            <a:pPr marL="0" indent="0">
              <a:buNone/>
            </a:pPr>
            <a:r>
              <a:rPr lang="en-IN" sz="3200" b="1" dirty="0">
                <a:solidFill>
                  <a:srgbClr val="002060"/>
                </a:solidFill>
              </a:rPr>
              <a:t>3. Code Integrity and </a:t>
            </a:r>
            <a:r>
              <a:rPr lang="en-IN" sz="3200" b="1" dirty="0" smtClean="0">
                <a:solidFill>
                  <a:srgbClr val="002060"/>
                </a:solidFill>
              </a:rPr>
              <a:t>Verification</a:t>
            </a:r>
          </a:p>
          <a:p>
            <a:pPr marL="0" indent="0">
              <a:buNone/>
            </a:pPr>
            <a:r>
              <a:rPr lang="en-IN" sz="3200" b="1" dirty="0">
                <a:solidFill>
                  <a:srgbClr val="002060"/>
                </a:solidFill>
              </a:rPr>
              <a:t>4. Automated Security </a:t>
            </a:r>
            <a:r>
              <a:rPr lang="en-IN" sz="3200" b="1" dirty="0" smtClean="0">
                <a:solidFill>
                  <a:srgbClr val="002060"/>
                </a:solidFill>
              </a:rPr>
              <a:t>Testing</a:t>
            </a:r>
          </a:p>
          <a:p>
            <a:pPr marL="0" indent="0">
              <a:buNone/>
            </a:pPr>
            <a:r>
              <a:rPr lang="en-IN" sz="3200" b="1" dirty="0">
                <a:solidFill>
                  <a:srgbClr val="002060"/>
                </a:solidFill>
              </a:rPr>
              <a:t>5. Secure Deployment </a:t>
            </a:r>
            <a:r>
              <a:rPr lang="en-IN" sz="3200" b="1" dirty="0" smtClean="0">
                <a:solidFill>
                  <a:srgbClr val="002060"/>
                </a:solidFill>
              </a:rPr>
              <a:t>Practices</a:t>
            </a:r>
          </a:p>
          <a:p>
            <a:pPr marL="0" indent="0">
              <a:buNone/>
            </a:pPr>
            <a:r>
              <a:rPr lang="en-IN" sz="3200" b="1" dirty="0">
                <a:solidFill>
                  <a:srgbClr val="002060"/>
                </a:solidFill>
              </a:rPr>
              <a:t>6.  Monitoring and Incident Response</a:t>
            </a:r>
          </a:p>
          <a:p>
            <a:endParaRPr lang="en-IN" b="1" dirty="0"/>
          </a:p>
          <a:p>
            <a:endParaRPr lang="en-IN" b="1" dirty="0" smtClean="0"/>
          </a:p>
          <a:p>
            <a:endParaRPr lang="en-IN" b="1" dirty="0"/>
          </a:p>
          <a:p>
            <a:endParaRPr lang="en-IN" b="1" dirty="0" smtClean="0"/>
          </a:p>
          <a:p>
            <a:endParaRPr lang="en-IN" b="1" dirty="0"/>
          </a:p>
          <a:p>
            <a:endParaRPr lang="en-IN" b="1" dirty="0"/>
          </a:p>
          <a:p>
            <a:endParaRPr lang="en-IN" b="1" dirty="0" smtClean="0"/>
          </a:p>
          <a:p>
            <a:endParaRPr lang="en-IN" b="1" dirty="0"/>
          </a:p>
          <a:p>
            <a:endParaRPr lang="en-IN" dirty="0"/>
          </a:p>
        </p:txBody>
      </p:sp>
    </p:spTree>
    <p:extLst>
      <p:ext uri="{BB962C8B-B14F-4D97-AF65-F5344CB8AC3E}">
        <p14:creationId xmlns:p14="http://schemas.microsoft.com/office/powerpoint/2010/main" val="351122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248"/>
            <a:ext cx="8596668" cy="668784"/>
          </a:xfrm>
        </p:spPr>
        <p:txBody>
          <a:bodyPr>
            <a:normAutofit fontScale="90000"/>
          </a:bodyPr>
          <a:lstStyle/>
          <a:p>
            <a:r>
              <a:rPr lang="en-IN" b="1" dirty="0"/>
              <a:t>Best Practices for CI/CD Security</a:t>
            </a:r>
            <a:br>
              <a:rPr lang="en-IN" b="1" dirty="0"/>
            </a:br>
            <a:endParaRPr lang="en-IN" dirty="0"/>
          </a:p>
        </p:txBody>
      </p:sp>
      <p:sp>
        <p:nvSpPr>
          <p:cNvPr id="3" name="Content Placeholder 2"/>
          <p:cNvSpPr>
            <a:spLocks noGrp="1"/>
          </p:cNvSpPr>
          <p:nvPr>
            <p:ph idx="1"/>
          </p:nvPr>
        </p:nvSpPr>
        <p:spPr>
          <a:xfrm>
            <a:off x="348859" y="1065320"/>
            <a:ext cx="9762807" cy="5548543"/>
          </a:xfrm>
        </p:spPr>
        <p:txBody>
          <a:bodyPr>
            <a:noAutofit/>
          </a:bodyPr>
          <a:lstStyle/>
          <a:p>
            <a:pPr marL="0" indent="0">
              <a:buNone/>
            </a:pPr>
            <a:r>
              <a:rPr lang="en-IN" sz="2400" b="1" dirty="0" smtClean="0"/>
              <a:t>1. Secure </a:t>
            </a:r>
            <a:r>
              <a:rPr lang="en-IN" sz="2400" b="1" dirty="0"/>
              <a:t>Access Control</a:t>
            </a:r>
          </a:p>
          <a:p>
            <a:pPr lvl="1"/>
            <a:r>
              <a:rPr lang="en-IN" sz="2000" b="1" dirty="0"/>
              <a:t>Role-Based Access Control (RBAC)</a:t>
            </a:r>
            <a:r>
              <a:rPr lang="en-IN" sz="2000" dirty="0"/>
              <a:t>: Restrict access to the CI/CD pipeline based on roles and responsibilities.</a:t>
            </a:r>
          </a:p>
          <a:p>
            <a:pPr lvl="1"/>
            <a:r>
              <a:rPr lang="en-IN" sz="2000" b="1" dirty="0"/>
              <a:t>Multi-Factor Authentication (MFA)</a:t>
            </a:r>
            <a:r>
              <a:rPr lang="en-IN" sz="2000" dirty="0"/>
              <a:t>: Require MFA for accessing CI/CD tools and repositories.</a:t>
            </a:r>
          </a:p>
          <a:p>
            <a:pPr lvl="1"/>
            <a:r>
              <a:rPr lang="en-IN" sz="2000" b="1" dirty="0"/>
              <a:t>Least Privilege Principle</a:t>
            </a:r>
            <a:r>
              <a:rPr lang="en-IN" sz="2000" dirty="0"/>
              <a:t>: Grant users the minimum permissions necessary to perform their tasks</a:t>
            </a:r>
            <a:r>
              <a:rPr lang="en-IN" sz="2000" dirty="0" smtClean="0"/>
              <a:t>.</a:t>
            </a:r>
          </a:p>
          <a:p>
            <a:pPr marL="0" indent="0">
              <a:buNone/>
            </a:pPr>
            <a:r>
              <a:rPr lang="en-IN" sz="2400" b="1" dirty="0" smtClean="0"/>
              <a:t>2.  </a:t>
            </a:r>
            <a:r>
              <a:rPr lang="en-IN" sz="2400" b="1" dirty="0"/>
              <a:t>Secrets Management</a:t>
            </a:r>
          </a:p>
          <a:p>
            <a:pPr lvl="1"/>
            <a:r>
              <a:rPr lang="en-IN" sz="2000" b="1" dirty="0"/>
              <a:t>Use Secrets Management Tools</a:t>
            </a:r>
            <a:r>
              <a:rPr lang="en-IN" sz="2000" dirty="0"/>
              <a:t>: Store and manage sensitive information securely using tools like </a:t>
            </a:r>
            <a:r>
              <a:rPr lang="en-IN" sz="2000" dirty="0" err="1"/>
              <a:t>HashiCorp</a:t>
            </a:r>
            <a:r>
              <a:rPr lang="en-IN" sz="2000" dirty="0"/>
              <a:t> Vault, AWS Secrets Manager, or Azure Key Vault.</a:t>
            </a:r>
          </a:p>
          <a:p>
            <a:pPr lvl="1"/>
            <a:r>
              <a:rPr lang="en-IN" sz="2000" b="1" dirty="0"/>
              <a:t>Avoid Hardcoding Secrets</a:t>
            </a:r>
            <a:r>
              <a:rPr lang="en-IN" sz="2000" dirty="0"/>
              <a:t>: Never hardcode secrets in source code or configuration files.</a:t>
            </a:r>
          </a:p>
          <a:p>
            <a:pPr lvl="1"/>
            <a:r>
              <a:rPr lang="en-IN" sz="2000" b="1" dirty="0"/>
              <a:t>Rotate Secrets Regularly</a:t>
            </a:r>
            <a:r>
              <a:rPr lang="en-IN" sz="2000" dirty="0"/>
              <a:t>: Periodically update secrets to reduce the risk of exposure.</a:t>
            </a:r>
          </a:p>
          <a:p>
            <a:endParaRPr lang="en-IN" sz="2200" dirty="0"/>
          </a:p>
        </p:txBody>
      </p:sp>
    </p:spTree>
    <p:extLst>
      <p:ext uri="{BB962C8B-B14F-4D97-AF65-F5344CB8AC3E}">
        <p14:creationId xmlns:p14="http://schemas.microsoft.com/office/powerpoint/2010/main" val="3441138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4" y="186431"/>
            <a:ext cx="8596668" cy="719091"/>
          </a:xfrm>
        </p:spPr>
        <p:txBody>
          <a:bodyPr/>
          <a:lstStyle/>
          <a:p>
            <a:r>
              <a:rPr lang="en-IN" b="1" dirty="0"/>
              <a:t>Best Practices for CI/CD Security</a:t>
            </a:r>
            <a:endParaRPr lang="en-IN" dirty="0"/>
          </a:p>
        </p:txBody>
      </p:sp>
      <p:sp>
        <p:nvSpPr>
          <p:cNvPr id="3" name="Content Placeholder 2"/>
          <p:cNvSpPr>
            <a:spLocks noGrp="1"/>
          </p:cNvSpPr>
          <p:nvPr>
            <p:ph idx="1"/>
          </p:nvPr>
        </p:nvSpPr>
        <p:spPr>
          <a:xfrm>
            <a:off x="686211" y="1192923"/>
            <a:ext cx="9034837" cy="5518595"/>
          </a:xfrm>
        </p:spPr>
        <p:txBody>
          <a:bodyPr>
            <a:normAutofit/>
          </a:bodyPr>
          <a:lstStyle/>
          <a:p>
            <a:pPr marL="0" indent="0">
              <a:buNone/>
            </a:pPr>
            <a:r>
              <a:rPr lang="en-IN" sz="2400" b="1" dirty="0" smtClean="0"/>
              <a:t>3. </a:t>
            </a:r>
            <a:r>
              <a:rPr lang="en-IN" sz="2400" b="1" dirty="0"/>
              <a:t>Code Integrity and Verification</a:t>
            </a:r>
          </a:p>
          <a:p>
            <a:pPr lvl="1"/>
            <a:r>
              <a:rPr lang="en-IN" sz="2000" b="1" dirty="0"/>
              <a:t>Code Signing</a:t>
            </a:r>
            <a:r>
              <a:rPr lang="en-IN" sz="2000" dirty="0"/>
              <a:t>: Sign code commits and artifacts to ensure their authenticity.</a:t>
            </a:r>
          </a:p>
          <a:p>
            <a:pPr lvl="1"/>
            <a:r>
              <a:rPr lang="en-IN" sz="2000" b="1" dirty="0"/>
              <a:t>Peer Reviews</a:t>
            </a:r>
            <a:r>
              <a:rPr lang="en-IN" sz="2000" dirty="0"/>
              <a:t>: Require code reviews before merging changes into the main branch.</a:t>
            </a:r>
          </a:p>
          <a:p>
            <a:pPr lvl="1"/>
            <a:r>
              <a:rPr lang="en-IN" sz="2000" b="1" dirty="0"/>
              <a:t>Static Application Security Testing (SAST)</a:t>
            </a:r>
            <a:r>
              <a:rPr lang="en-IN" sz="2000" dirty="0"/>
              <a:t>: </a:t>
            </a:r>
            <a:r>
              <a:rPr lang="en-IN" sz="2000" dirty="0" err="1"/>
              <a:t>Analyze</a:t>
            </a:r>
            <a:r>
              <a:rPr lang="en-IN" sz="2000" dirty="0"/>
              <a:t> source code for vulnerabilities during the CI phase.</a:t>
            </a:r>
          </a:p>
          <a:p>
            <a:pPr lvl="2"/>
            <a:r>
              <a:rPr lang="en-IN" sz="2000" i="1" dirty="0"/>
              <a:t>Tools: </a:t>
            </a:r>
            <a:r>
              <a:rPr lang="en-IN" sz="2000" i="1" dirty="0" err="1"/>
              <a:t>SonarQube</a:t>
            </a:r>
            <a:r>
              <a:rPr lang="en-IN" sz="2000" i="1" dirty="0"/>
              <a:t>, </a:t>
            </a:r>
            <a:r>
              <a:rPr lang="en-IN" sz="2000" i="1" dirty="0" err="1"/>
              <a:t>Checkmarx</a:t>
            </a:r>
            <a:r>
              <a:rPr lang="en-IN" sz="2000" i="1" dirty="0"/>
              <a:t>, Fortify.</a:t>
            </a:r>
          </a:p>
          <a:p>
            <a:pPr marL="0" indent="0">
              <a:buNone/>
            </a:pPr>
            <a:r>
              <a:rPr lang="en-IN" sz="2400" b="1" dirty="0" smtClean="0"/>
              <a:t>4. Automated </a:t>
            </a:r>
            <a:r>
              <a:rPr lang="en-IN" sz="2400" b="1" dirty="0"/>
              <a:t>Security Testing</a:t>
            </a:r>
          </a:p>
          <a:p>
            <a:pPr lvl="1"/>
            <a:r>
              <a:rPr lang="en-IN" sz="2000" b="1" dirty="0"/>
              <a:t>Dynamic Application Security Testing (DAST)</a:t>
            </a:r>
            <a:r>
              <a:rPr lang="en-IN" sz="2000" dirty="0"/>
              <a:t>: Test running applications for vulnerabilities during the CD phase.</a:t>
            </a:r>
          </a:p>
          <a:p>
            <a:pPr lvl="2"/>
            <a:r>
              <a:rPr lang="en-IN" sz="2000" i="1" dirty="0"/>
              <a:t>Tools: OWASP ZAP, Burp Suite.</a:t>
            </a:r>
          </a:p>
          <a:p>
            <a:pPr lvl="1"/>
            <a:r>
              <a:rPr lang="en-IN" sz="2000" b="1" dirty="0"/>
              <a:t>Interactive Application Security Testing (IAST)</a:t>
            </a:r>
            <a:r>
              <a:rPr lang="en-IN" sz="2000" dirty="0"/>
              <a:t>: Combine SAST and DAST for real-time vulnerability detection.</a:t>
            </a:r>
          </a:p>
          <a:p>
            <a:endParaRPr lang="en-IN" dirty="0"/>
          </a:p>
        </p:txBody>
      </p:sp>
    </p:spTree>
    <p:extLst>
      <p:ext uri="{BB962C8B-B14F-4D97-AF65-F5344CB8AC3E}">
        <p14:creationId xmlns:p14="http://schemas.microsoft.com/office/powerpoint/2010/main" val="1174026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51" y="254493"/>
            <a:ext cx="8596668" cy="730928"/>
          </a:xfrm>
        </p:spPr>
        <p:txBody>
          <a:bodyPr/>
          <a:lstStyle/>
          <a:p>
            <a:r>
              <a:rPr lang="en-IN" b="1" dirty="0"/>
              <a:t>Best Practices for CI/CD Security</a:t>
            </a:r>
            <a:endParaRPr lang="en-IN" dirty="0"/>
          </a:p>
        </p:txBody>
      </p:sp>
      <p:sp>
        <p:nvSpPr>
          <p:cNvPr id="3" name="Content Placeholder 2"/>
          <p:cNvSpPr>
            <a:spLocks noGrp="1"/>
          </p:cNvSpPr>
          <p:nvPr>
            <p:ph idx="1"/>
          </p:nvPr>
        </p:nvSpPr>
        <p:spPr>
          <a:xfrm>
            <a:off x="544168" y="1192923"/>
            <a:ext cx="8910549" cy="5349920"/>
          </a:xfrm>
        </p:spPr>
        <p:txBody>
          <a:bodyPr>
            <a:normAutofit/>
          </a:bodyPr>
          <a:lstStyle/>
          <a:p>
            <a:pPr marL="0" indent="0">
              <a:buNone/>
            </a:pPr>
            <a:r>
              <a:rPr lang="en-IN" sz="2400" b="1" dirty="0" smtClean="0"/>
              <a:t>5. Secure </a:t>
            </a:r>
            <a:r>
              <a:rPr lang="en-IN" sz="2400" b="1" dirty="0"/>
              <a:t>Deployment Practices</a:t>
            </a:r>
          </a:p>
          <a:p>
            <a:pPr lvl="1"/>
            <a:r>
              <a:rPr lang="en-IN" sz="2000" b="1" dirty="0"/>
              <a:t>Immutable Infrastructure</a:t>
            </a:r>
            <a:r>
              <a:rPr lang="en-IN" sz="2000" dirty="0"/>
              <a:t>: Use immutable infrastructure to reduce the risk of configuration drift.</a:t>
            </a:r>
          </a:p>
          <a:p>
            <a:pPr lvl="1"/>
            <a:r>
              <a:rPr lang="en-IN" sz="2000" b="1" dirty="0"/>
              <a:t>Canary Deployments</a:t>
            </a:r>
            <a:r>
              <a:rPr lang="en-IN" sz="2000" dirty="0"/>
              <a:t>: Roll out changes to a small subset of users to detect issues early.</a:t>
            </a:r>
          </a:p>
          <a:p>
            <a:pPr lvl="1"/>
            <a:r>
              <a:rPr lang="en-IN" sz="2000" b="1" dirty="0"/>
              <a:t>Blue-Green Deployments</a:t>
            </a:r>
            <a:r>
              <a:rPr lang="en-IN" sz="2000" dirty="0"/>
              <a:t>: Maintain two identical production environments to minimize downtime and risk.</a:t>
            </a:r>
          </a:p>
          <a:p>
            <a:pPr marL="0" indent="0">
              <a:buNone/>
            </a:pPr>
            <a:r>
              <a:rPr lang="en-IN" sz="2400" b="1" dirty="0" smtClean="0"/>
              <a:t>6.  </a:t>
            </a:r>
            <a:r>
              <a:rPr lang="en-IN" sz="2400" b="1" dirty="0"/>
              <a:t>Monitoring and Incident Response</a:t>
            </a:r>
          </a:p>
          <a:p>
            <a:pPr lvl="1"/>
            <a:r>
              <a:rPr lang="en-IN" sz="2000" b="1" dirty="0"/>
              <a:t>Continuous Monitoring</a:t>
            </a:r>
            <a:r>
              <a:rPr lang="en-IN" sz="2000" dirty="0"/>
              <a:t>: Monitor the CI/CD pipeline for suspicious activity.</a:t>
            </a:r>
          </a:p>
          <a:p>
            <a:pPr lvl="2"/>
            <a:r>
              <a:rPr lang="en-IN" sz="2000" i="1" dirty="0"/>
              <a:t>Tools: Prometheus, </a:t>
            </a:r>
            <a:r>
              <a:rPr lang="en-IN" sz="2000" i="1" dirty="0" err="1"/>
              <a:t>Grafana</a:t>
            </a:r>
            <a:r>
              <a:rPr lang="en-IN" sz="2000" i="1" dirty="0"/>
              <a:t>, ELK Stack.</a:t>
            </a:r>
          </a:p>
          <a:p>
            <a:pPr lvl="1"/>
            <a:r>
              <a:rPr lang="en-IN" sz="2000" b="1" dirty="0"/>
              <a:t>Incident Response</a:t>
            </a:r>
            <a:r>
              <a:rPr lang="en-IN" sz="2000" dirty="0"/>
              <a:t>: Automate incident detection and response using Security Information and Event Management (SIEM) tools.</a:t>
            </a:r>
          </a:p>
          <a:p>
            <a:endParaRPr lang="en-IN" sz="2000" dirty="0"/>
          </a:p>
        </p:txBody>
      </p:sp>
    </p:spTree>
    <p:extLst>
      <p:ext uri="{BB962C8B-B14F-4D97-AF65-F5344CB8AC3E}">
        <p14:creationId xmlns:p14="http://schemas.microsoft.com/office/powerpoint/2010/main" val="3274851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314"/>
          </a:xfrm>
        </p:spPr>
        <p:txBody>
          <a:bodyPr>
            <a:normAutofit fontScale="90000"/>
          </a:bodyPr>
          <a:lstStyle/>
          <a:p>
            <a:r>
              <a:rPr lang="en-IN" b="1" dirty="0"/>
              <a:t>Tools for CI/CD Security</a:t>
            </a:r>
            <a:br>
              <a:rPr lang="en-IN" b="1" dirty="0"/>
            </a:br>
            <a:endParaRPr lang="en-IN" dirty="0"/>
          </a:p>
        </p:txBody>
      </p:sp>
      <p:sp>
        <p:nvSpPr>
          <p:cNvPr id="3" name="Content Placeholder 2"/>
          <p:cNvSpPr>
            <a:spLocks noGrp="1"/>
          </p:cNvSpPr>
          <p:nvPr>
            <p:ph idx="1"/>
          </p:nvPr>
        </p:nvSpPr>
        <p:spPr>
          <a:xfrm>
            <a:off x="783212" y="1284690"/>
            <a:ext cx="9015306" cy="5375992"/>
          </a:xfrm>
        </p:spPr>
        <p:txBody>
          <a:bodyPr>
            <a:noAutofit/>
          </a:bodyPr>
          <a:lstStyle/>
          <a:p>
            <a:r>
              <a:rPr lang="en-IN" sz="2800" b="1" dirty="0"/>
              <a:t>Secrets Management</a:t>
            </a:r>
            <a:r>
              <a:rPr lang="en-IN" sz="2800" dirty="0"/>
              <a:t>: </a:t>
            </a:r>
            <a:r>
              <a:rPr lang="en-IN" sz="2800" dirty="0" err="1"/>
              <a:t>HashiCorp</a:t>
            </a:r>
            <a:r>
              <a:rPr lang="en-IN" sz="2800" dirty="0"/>
              <a:t> Vault, AWS Secrets Manager, Azure Key Vault.</a:t>
            </a:r>
          </a:p>
          <a:p>
            <a:r>
              <a:rPr lang="en-IN" sz="2800" b="1" dirty="0"/>
              <a:t>SAST</a:t>
            </a:r>
            <a:r>
              <a:rPr lang="en-IN" sz="2800" dirty="0"/>
              <a:t>: </a:t>
            </a:r>
            <a:r>
              <a:rPr lang="en-IN" sz="2800" dirty="0" err="1"/>
              <a:t>SonarQube</a:t>
            </a:r>
            <a:r>
              <a:rPr lang="en-IN" sz="2800" dirty="0"/>
              <a:t>, </a:t>
            </a:r>
            <a:r>
              <a:rPr lang="en-IN" sz="2800" dirty="0" err="1"/>
              <a:t>Checkmarx</a:t>
            </a:r>
            <a:r>
              <a:rPr lang="en-IN" sz="2800" dirty="0"/>
              <a:t>, Fortify.</a:t>
            </a:r>
          </a:p>
          <a:p>
            <a:r>
              <a:rPr lang="en-IN" sz="2800" b="1" dirty="0"/>
              <a:t>DAST</a:t>
            </a:r>
            <a:r>
              <a:rPr lang="en-IN" sz="2800" dirty="0"/>
              <a:t>: OWASP ZAP, Burp Suite.</a:t>
            </a:r>
          </a:p>
          <a:p>
            <a:r>
              <a:rPr lang="en-IN" sz="2800" b="1" dirty="0"/>
              <a:t>Container Security</a:t>
            </a:r>
            <a:r>
              <a:rPr lang="en-IN" sz="2800" dirty="0"/>
              <a:t>: </a:t>
            </a:r>
            <a:r>
              <a:rPr lang="en-IN" sz="2800" dirty="0" err="1"/>
              <a:t>Anchore</a:t>
            </a:r>
            <a:r>
              <a:rPr lang="en-IN" sz="2800" dirty="0"/>
              <a:t>, Clair, </a:t>
            </a:r>
            <a:r>
              <a:rPr lang="en-IN" sz="2800" dirty="0" err="1"/>
              <a:t>Trivy</a:t>
            </a:r>
            <a:r>
              <a:rPr lang="en-IN" sz="2800" dirty="0"/>
              <a:t>.</a:t>
            </a:r>
          </a:p>
          <a:p>
            <a:r>
              <a:rPr lang="en-IN" sz="2800" b="1" dirty="0" err="1"/>
              <a:t>IaC</a:t>
            </a:r>
            <a:r>
              <a:rPr lang="en-IN" sz="2800" b="1" dirty="0"/>
              <a:t> Security</a:t>
            </a:r>
            <a:r>
              <a:rPr lang="en-IN" sz="2800" dirty="0"/>
              <a:t>: </a:t>
            </a:r>
            <a:r>
              <a:rPr lang="en-IN" sz="2800" dirty="0" err="1"/>
              <a:t>Checkov</a:t>
            </a:r>
            <a:r>
              <a:rPr lang="en-IN" sz="2800" dirty="0"/>
              <a:t>, </a:t>
            </a:r>
            <a:r>
              <a:rPr lang="en-IN" sz="2800" dirty="0" err="1"/>
              <a:t>Terrascan</a:t>
            </a:r>
            <a:r>
              <a:rPr lang="en-IN" sz="2800" dirty="0"/>
              <a:t>.</a:t>
            </a:r>
          </a:p>
          <a:p>
            <a:r>
              <a:rPr lang="en-IN" sz="2800" b="1" dirty="0"/>
              <a:t>CI/CD Integration</a:t>
            </a:r>
            <a:r>
              <a:rPr lang="en-IN" sz="2800" dirty="0"/>
              <a:t>: Jenkins, </a:t>
            </a:r>
            <a:r>
              <a:rPr lang="en-IN" sz="2800" dirty="0" err="1"/>
              <a:t>GitLab</a:t>
            </a:r>
            <a:r>
              <a:rPr lang="en-IN" sz="2800" dirty="0"/>
              <a:t> CI/CD, Azure DevOps.</a:t>
            </a:r>
          </a:p>
          <a:p>
            <a:r>
              <a:rPr lang="en-IN" sz="2800" b="1" dirty="0"/>
              <a:t>Monitoring</a:t>
            </a:r>
            <a:r>
              <a:rPr lang="en-IN" sz="2800" dirty="0"/>
              <a:t>: Prometheus, </a:t>
            </a:r>
            <a:r>
              <a:rPr lang="en-IN" sz="2800" dirty="0" err="1"/>
              <a:t>Grafana</a:t>
            </a:r>
            <a:r>
              <a:rPr lang="en-IN" sz="2800" dirty="0"/>
              <a:t>, ELK Stack.</a:t>
            </a:r>
          </a:p>
          <a:p>
            <a:r>
              <a:rPr lang="en-IN" sz="2800" b="1" dirty="0"/>
              <a:t>SIEM</a:t>
            </a:r>
            <a:r>
              <a:rPr lang="en-IN" sz="2800" dirty="0"/>
              <a:t>: </a:t>
            </a:r>
            <a:r>
              <a:rPr lang="en-IN" sz="2800" dirty="0" err="1"/>
              <a:t>Splunk</a:t>
            </a:r>
            <a:r>
              <a:rPr lang="en-IN" sz="2800" dirty="0"/>
              <a:t>, IBM </a:t>
            </a:r>
            <a:r>
              <a:rPr lang="en-IN" sz="2800" dirty="0" err="1"/>
              <a:t>QRadar</a:t>
            </a:r>
            <a:r>
              <a:rPr lang="en-IN" sz="2800" dirty="0"/>
              <a:t>.</a:t>
            </a:r>
          </a:p>
          <a:p>
            <a:endParaRPr lang="en-IN" sz="2800" dirty="0"/>
          </a:p>
        </p:txBody>
      </p:sp>
    </p:spTree>
    <p:extLst>
      <p:ext uri="{BB962C8B-B14F-4D97-AF65-F5344CB8AC3E}">
        <p14:creationId xmlns:p14="http://schemas.microsoft.com/office/powerpoint/2010/main" val="1785717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829" y="214964"/>
            <a:ext cx="8596668" cy="766813"/>
          </a:xfrm>
        </p:spPr>
        <p:txBody>
          <a:bodyPr>
            <a:normAutofit fontScale="90000"/>
          </a:bodyPr>
          <a:lstStyle/>
          <a:p>
            <a:r>
              <a:rPr lang="en-IN" b="1" dirty="0"/>
              <a:t>Challenges in CI/CD Security</a:t>
            </a:r>
            <a:br>
              <a:rPr lang="en-IN" b="1" dirty="0"/>
            </a:br>
            <a:endParaRPr lang="en-IN" dirty="0"/>
          </a:p>
        </p:txBody>
      </p:sp>
      <p:sp>
        <p:nvSpPr>
          <p:cNvPr id="3" name="Content Placeholder 2"/>
          <p:cNvSpPr>
            <a:spLocks noGrp="1"/>
          </p:cNvSpPr>
          <p:nvPr>
            <p:ph idx="1"/>
          </p:nvPr>
        </p:nvSpPr>
        <p:spPr>
          <a:xfrm>
            <a:off x="484829" y="890056"/>
            <a:ext cx="8870927" cy="5741750"/>
          </a:xfrm>
        </p:spPr>
        <p:txBody>
          <a:bodyPr>
            <a:noAutofit/>
          </a:bodyPr>
          <a:lstStyle/>
          <a:p>
            <a:pPr algn="just"/>
            <a:r>
              <a:rPr lang="en-IN" sz="2800" b="1" dirty="0"/>
              <a:t>Complexity</a:t>
            </a:r>
            <a:r>
              <a:rPr lang="en-IN" sz="2800" dirty="0"/>
              <a:t>: Managing security across a complex CI/CD pipeline can be challenging</a:t>
            </a:r>
            <a:r>
              <a:rPr lang="en-IN" sz="2800" dirty="0" smtClean="0"/>
              <a:t>.</a:t>
            </a:r>
          </a:p>
          <a:p>
            <a:pPr algn="just"/>
            <a:endParaRPr lang="en-IN" sz="2000" dirty="0"/>
          </a:p>
          <a:p>
            <a:pPr algn="just"/>
            <a:r>
              <a:rPr lang="en-IN" sz="2800" b="1" dirty="0"/>
              <a:t>Tool Sprawl</a:t>
            </a:r>
            <a:r>
              <a:rPr lang="en-IN" sz="2800" dirty="0"/>
              <a:t>: Integrating multiple security tools can lead to complexity and overhead</a:t>
            </a:r>
            <a:r>
              <a:rPr lang="en-IN" sz="2800" dirty="0" smtClean="0"/>
              <a:t>.</a:t>
            </a:r>
          </a:p>
          <a:p>
            <a:pPr algn="just"/>
            <a:endParaRPr lang="en-IN" dirty="0"/>
          </a:p>
          <a:p>
            <a:pPr algn="just"/>
            <a:r>
              <a:rPr lang="en-IN" sz="2800" b="1" dirty="0"/>
              <a:t>Skill Gaps</a:t>
            </a:r>
            <a:r>
              <a:rPr lang="en-IN" sz="2800" dirty="0"/>
              <a:t>: Teams may lack expertise in both DevOps and security</a:t>
            </a:r>
            <a:r>
              <a:rPr lang="en-IN" sz="2800" dirty="0" smtClean="0"/>
              <a:t>.</a:t>
            </a:r>
          </a:p>
          <a:p>
            <a:pPr algn="just"/>
            <a:endParaRPr lang="en-IN" dirty="0"/>
          </a:p>
          <a:p>
            <a:pPr algn="just"/>
            <a:r>
              <a:rPr lang="en-IN" sz="2800" b="1" dirty="0"/>
              <a:t>Performance Overhead</a:t>
            </a:r>
            <a:r>
              <a:rPr lang="en-IN" sz="2800" dirty="0"/>
              <a:t>: Security tools can slow down the pipeline if not optimized.</a:t>
            </a:r>
          </a:p>
          <a:p>
            <a:endParaRPr lang="en-IN" sz="2800" dirty="0"/>
          </a:p>
        </p:txBody>
      </p:sp>
    </p:spTree>
    <p:extLst>
      <p:ext uri="{BB962C8B-B14F-4D97-AF65-F5344CB8AC3E}">
        <p14:creationId xmlns:p14="http://schemas.microsoft.com/office/powerpoint/2010/main" val="125089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27" y="619226"/>
            <a:ext cx="8596668" cy="699435"/>
          </a:xfrm>
        </p:spPr>
        <p:txBody>
          <a:bodyPr>
            <a:normAutofit fontScale="90000"/>
          </a:bodyPr>
          <a:lstStyle/>
          <a:p>
            <a:r>
              <a:rPr lang="en-IN" b="1" dirty="0"/>
              <a:t>Real-World Examples of CI/CD Security</a:t>
            </a:r>
            <a:br>
              <a:rPr lang="en-IN" b="1" dirty="0"/>
            </a:br>
            <a:endParaRPr lang="en-IN" dirty="0"/>
          </a:p>
        </p:txBody>
      </p:sp>
      <p:sp>
        <p:nvSpPr>
          <p:cNvPr id="3" name="Content Placeholder 2"/>
          <p:cNvSpPr>
            <a:spLocks noGrp="1"/>
          </p:cNvSpPr>
          <p:nvPr>
            <p:ph idx="1"/>
          </p:nvPr>
        </p:nvSpPr>
        <p:spPr>
          <a:xfrm>
            <a:off x="613042" y="1674422"/>
            <a:ext cx="8681878" cy="4664234"/>
          </a:xfrm>
        </p:spPr>
        <p:txBody>
          <a:bodyPr>
            <a:normAutofit lnSpcReduction="10000"/>
          </a:bodyPr>
          <a:lstStyle/>
          <a:p>
            <a:pPr algn="just"/>
            <a:r>
              <a:rPr lang="en-IN" sz="3200" b="1" dirty="0" err="1"/>
              <a:t>GitLab</a:t>
            </a:r>
            <a:r>
              <a:rPr lang="en-IN" sz="3200" b="1" dirty="0"/>
              <a:t> CI/CD</a:t>
            </a:r>
            <a:r>
              <a:rPr lang="en-IN" sz="3200" dirty="0"/>
              <a:t>: Integrates SAST, DAST, and container scanning into its pipeline</a:t>
            </a:r>
            <a:r>
              <a:rPr lang="en-IN" sz="3200" dirty="0" smtClean="0"/>
              <a:t>.</a:t>
            </a:r>
          </a:p>
          <a:p>
            <a:pPr algn="just"/>
            <a:endParaRPr lang="en-IN" sz="2800" dirty="0"/>
          </a:p>
          <a:p>
            <a:pPr algn="just"/>
            <a:r>
              <a:rPr lang="en-IN" sz="3200" b="1" dirty="0"/>
              <a:t>Jenkins</a:t>
            </a:r>
            <a:r>
              <a:rPr lang="en-IN" sz="3200" dirty="0"/>
              <a:t>: Supports plugins for security testing and secrets management</a:t>
            </a:r>
            <a:r>
              <a:rPr lang="en-IN" sz="3200" dirty="0" smtClean="0"/>
              <a:t>.</a:t>
            </a:r>
          </a:p>
          <a:p>
            <a:pPr algn="just"/>
            <a:endParaRPr lang="en-IN" sz="2600" dirty="0"/>
          </a:p>
          <a:p>
            <a:pPr algn="just"/>
            <a:r>
              <a:rPr lang="en-IN" sz="3200" b="1" dirty="0"/>
              <a:t>Azure DevOps</a:t>
            </a:r>
            <a:r>
              <a:rPr lang="en-IN" sz="3200" dirty="0"/>
              <a:t>: Offers built-in security features like pipeline approvals and </a:t>
            </a:r>
            <a:r>
              <a:rPr lang="en-IN" sz="3200" dirty="0" err="1" smtClean="0"/>
              <a:t>arti</a:t>
            </a:r>
            <a:r>
              <a:rPr lang="en-IN" sz="3200" dirty="0" smtClean="0"/>
              <a:t>-fact </a:t>
            </a:r>
            <a:r>
              <a:rPr lang="en-IN" sz="3200" dirty="0"/>
              <a:t>signing.</a:t>
            </a:r>
          </a:p>
          <a:p>
            <a:pPr algn="just"/>
            <a:endParaRPr lang="en-IN" sz="3200" dirty="0"/>
          </a:p>
        </p:txBody>
      </p:sp>
    </p:spTree>
    <p:extLst>
      <p:ext uri="{BB962C8B-B14F-4D97-AF65-F5344CB8AC3E}">
        <p14:creationId xmlns:p14="http://schemas.microsoft.com/office/powerpoint/2010/main" val="3753026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a:t>
            </a:r>
            <a:r>
              <a:rPr lang="en-IN" b="1" dirty="0"/>
              <a:t>DevSecOps ?</a:t>
            </a:r>
          </a:p>
        </p:txBody>
      </p:sp>
      <p:sp>
        <p:nvSpPr>
          <p:cNvPr id="3" name="Content Placeholder 2"/>
          <p:cNvSpPr>
            <a:spLocks noGrp="1"/>
          </p:cNvSpPr>
          <p:nvPr>
            <p:ph idx="1"/>
          </p:nvPr>
        </p:nvSpPr>
        <p:spPr>
          <a:xfrm>
            <a:off x="564782" y="1556908"/>
            <a:ext cx="8821772" cy="4772871"/>
          </a:xfrm>
        </p:spPr>
        <p:txBody>
          <a:bodyPr>
            <a:normAutofit/>
          </a:bodyPr>
          <a:lstStyle/>
          <a:p>
            <a:pPr algn="just"/>
            <a:r>
              <a:rPr lang="en-IN" sz="2400" dirty="0"/>
              <a:t>DevSecOps is a framework that integrates security into all phases of the software development lifecycle (SDLC), aiming to build secure applications by incorporating security practices from the earliest stages of development. </a:t>
            </a:r>
            <a:endParaRPr lang="en-IN" sz="2400" dirty="0" smtClean="0"/>
          </a:p>
          <a:p>
            <a:pPr algn="just"/>
            <a:endParaRPr lang="en-IN" sz="2400" dirty="0" smtClean="0"/>
          </a:p>
          <a:p>
            <a:pPr algn="just"/>
            <a:r>
              <a:rPr lang="en-IN" sz="2400" dirty="0" smtClean="0"/>
              <a:t>DevOps </a:t>
            </a:r>
            <a:r>
              <a:rPr lang="en-IN" sz="2400" dirty="0"/>
              <a:t>focuses on streamlining development and operations for faster, efficient software delivery</a:t>
            </a:r>
            <a:r>
              <a:rPr lang="en-IN" sz="2400" dirty="0" smtClean="0"/>
              <a:t>,</a:t>
            </a:r>
            <a:r>
              <a:rPr lang="en-IN" sz="2400" dirty="0"/>
              <a:t> While</a:t>
            </a:r>
            <a:r>
              <a:rPr lang="en-IN" sz="2400" dirty="0" smtClean="0"/>
              <a:t> </a:t>
            </a:r>
            <a:r>
              <a:rPr lang="en-IN" sz="2400" dirty="0"/>
              <a:t>DevSecOps builds on this approach by embedding security at every stage of the pipeline, ensuring robust protection without compromising </a:t>
            </a:r>
            <a:r>
              <a:rPr lang="en-IN" sz="2400" dirty="0" smtClean="0"/>
              <a:t>speed.</a:t>
            </a:r>
          </a:p>
          <a:p>
            <a:endParaRPr lang="en-IN" dirty="0"/>
          </a:p>
        </p:txBody>
      </p:sp>
    </p:spTree>
    <p:extLst>
      <p:ext uri="{BB962C8B-B14F-4D97-AF65-F5344CB8AC3E}">
        <p14:creationId xmlns:p14="http://schemas.microsoft.com/office/powerpoint/2010/main" val="4149665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5208"/>
            <a:ext cx="8596668" cy="1003176"/>
          </a:xfrm>
        </p:spPr>
        <p:txBody>
          <a:bodyPr/>
          <a:lstStyle/>
          <a:p>
            <a:r>
              <a:rPr lang="en-IN" b="1" dirty="0" smtClean="0"/>
              <a:t>DevOps lifecycle</a:t>
            </a:r>
            <a:endParaRPr lang="en-IN" b="1" dirty="0"/>
          </a:p>
        </p:txBody>
      </p:sp>
      <p:sp>
        <p:nvSpPr>
          <p:cNvPr id="3" name="Content Placeholder 2"/>
          <p:cNvSpPr>
            <a:spLocks noGrp="1"/>
          </p:cNvSpPr>
          <p:nvPr>
            <p:ph idx="1"/>
          </p:nvPr>
        </p:nvSpPr>
        <p:spPr>
          <a:xfrm>
            <a:off x="561924" y="1250627"/>
            <a:ext cx="5705711" cy="5292216"/>
          </a:xfrm>
        </p:spPr>
        <p:txBody>
          <a:bodyPr>
            <a:normAutofit/>
          </a:bodyPr>
          <a:lstStyle/>
          <a:p>
            <a:pPr algn="just"/>
            <a:r>
              <a:rPr lang="en-IN" sz="2000" dirty="0"/>
              <a:t>DevOps lifecycle is a series of automated development processes or workflows within an iterative development lifecycle. </a:t>
            </a:r>
            <a:endParaRPr lang="en-IN" sz="2000" dirty="0" smtClean="0"/>
          </a:p>
          <a:p>
            <a:pPr algn="just"/>
            <a:r>
              <a:rPr lang="en-IN" sz="2000" dirty="0" smtClean="0"/>
              <a:t>It </a:t>
            </a:r>
            <a:r>
              <a:rPr lang="en-IN" sz="2000" dirty="0"/>
              <a:t>follows a continuous approach; hence its lifecycle is symbolized in the form of an infinity loop. </a:t>
            </a:r>
            <a:endParaRPr lang="en-IN" sz="2000" dirty="0" smtClean="0"/>
          </a:p>
          <a:p>
            <a:pPr algn="just"/>
            <a:r>
              <a:rPr lang="en-IN" sz="2000" dirty="0" smtClean="0"/>
              <a:t>This </a:t>
            </a:r>
            <a:r>
              <a:rPr lang="en-IN" sz="2000" dirty="0"/>
              <a:t>loop depicts the collaborative and iterative approach throughout the application lifecycle, consisting of tools and </a:t>
            </a:r>
            <a:r>
              <a:rPr lang="en-IN" sz="2000" b="1" dirty="0"/>
              <a:t>technology stacks </a:t>
            </a:r>
            <a:r>
              <a:rPr lang="en-IN" sz="2000" dirty="0"/>
              <a:t>for each stage. </a:t>
            </a:r>
            <a:endParaRPr lang="en-IN" sz="2000" dirty="0" smtClean="0"/>
          </a:p>
          <a:p>
            <a:pPr algn="just"/>
            <a:r>
              <a:rPr lang="en-IN" sz="2000" dirty="0" smtClean="0"/>
              <a:t>The </a:t>
            </a:r>
            <a:r>
              <a:rPr lang="en-IN" sz="2000" dirty="0"/>
              <a:t>left part deals with software development and testing. And in contrast, the right side of the infinity loop represents the deployment and operations cycle.</a:t>
            </a:r>
          </a:p>
        </p:txBody>
      </p:sp>
      <p:pic>
        <p:nvPicPr>
          <p:cNvPr id="4" name="Picture 3"/>
          <p:cNvPicPr>
            <a:picLocks noChangeAspect="1"/>
          </p:cNvPicPr>
          <p:nvPr/>
        </p:nvPicPr>
        <p:blipFill>
          <a:blip r:embed="rId2"/>
          <a:stretch>
            <a:fillRect/>
          </a:stretch>
        </p:blipFill>
        <p:spPr>
          <a:xfrm>
            <a:off x="6267635" y="1278384"/>
            <a:ext cx="5838205" cy="4767309"/>
          </a:xfrm>
          <a:prstGeom prst="rect">
            <a:avLst/>
          </a:prstGeom>
        </p:spPr>
      </p:pic>
    </p:spTree>
    <p:extLst>
      <p:ext uri="{BB962C8B-B14F-4D97-AF65-F5344CB8AC3E}">
        <p14:creationId xmlns:p14="http://schemas.microsoft.com/office/powerpoint/2010/main" val="3411037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0" y="236195"/>
            <a:ext cx="5277587" cy="2695951"/>
          </a:xfrm>
          <a:prstGeom prst="rect">
            <a:avLst/>
          </a:prstGeom>
        </p:spPr>
      </p:pic>
      <p:sp>
        <p:nvSpPr>
          <p:cNvPr id="5" name="TextBox 4"/>
          <p:cNvSpPr txBox="1"/>
          <p:nvPr/>
        </p:nvSpPr>
        <p:spPr>
          <a:xfrm>
            <a:off x="677334" y="3139736"/>
            <a:ext cx="9179777" cy="341632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t>DevSecOps means thinking about application and infrastructure security from the start. </a:t>
            </a:r>
            <a:endParaRPr lang="en-IN" sz="2400" dirty="0" smtClean="0"/>
          </a:p>
          <a:p>
            <a:pPr marL="342900" indent="-342900" algn="just">
              <a:buFont typeface="Arial" panose="020B0604020202020204" pitchFamily="34" charset="0"/>
              <a:buChar char="•"/>
            </a:pPr>
            <a:endParaRPr lang="en-IN" sz="2400" dirty="0" smtClean="0"/>
          </a:p>
          <a:p>
            <a:pPr marL="342900" indent="-342900" algn="just">
              <a:buFont typeface="Arial" panose="020B0604020202020204" pitchFamily="34" charset="0"/>
              <a:buChar char="•"/>
            </a:pPr>
            <a:r>
              <a:rPr lang="en-IN" sz="2400" dirty="0" smtClean="0"/>
              <a:t>It </a:t>
            </a:r>
            <a:r>
              <a:rPr lang="en-IN" sz="2400" dirty="0"/>
              <a:t>also means automating some security gates to keep the DevOps workflow from slowing down. </a:t>
            </a:r>
            <a:endParaRPr lang="en-IN" sz="2400" dirty="0" smtClean="0"/>
          </a:p>
          <a:p>
            <a:pPr marL="342900" indent="-342900" algn="just">
              <a:buFont typeface="Arial" panose="020B0604020202020204" pitchFamily="34" charset="0"/>
              <a:buChar char="•"/>
            </a:pPr>
            <a:endParaRPr lang="en-IN" sz="2400" dirty="0" smtClean="0"/>
          </a:p>
          <a:p>
            <a:pPr marL="342900" indent="-342900" algn="just">
              <a:buFont typeface="Arial" panose="020B0604020202020204" pitchFamily="34" charset="0"/>
              <a:buChar char="•"/>
            </a:pPr>
            <a:r>
              <a:rPr lang="en-IN" sz="2400" dirty="0" smtClean="0"/>
              <a:t>Selecting </a:t>
            </a:r>
            <a:r>
              <a:rPr lang="en-IN" sz="2400" dirty="0"/>
              <a:t>the right tools to continuously integrate security, like agreeing on an integrated development environment (IDE) with security features, can help meet these goals. </a:t>
            </a:r>
          </a:p>
        </p:txBody>
      </p:sp>
      <p:pic>
        <p:nvPicPr>
          <p:cNvPr id="6" name="Picture 5"/>
          <p:cNvPicPr>
            <a:picLocks noChangeAspect="1"/>
          </p:cNvPicPr>
          <p:nvPr/>
        </p:nvPicPr>
        <p:blipFill>
          <a:blip r:embed="rId3"/>
          <a:stretch>
            <a:fillRect/>
          </a:stretch>
        </p:blipFill>
        <p:spPr>
          <a:xfrm>
            <a:off x="5623302" y="286600"/>
            <a:ext cx="4105848" cy="2645546"/>
          </a:xfrm>
          <a:prstGeom prst="rect">
            <a:avLst/>
          </a:prstGeom>
        </p:spPr>
      </p:pic>
    </p:spTree>
    <p:extLst>
      <p:ext uri="{BB962C8B-B14F-4D97-AF65-F5344CB8AC3E}">
        <p14:creationId xmlns:p14="http://schemas.microsoft.com/office/powerpoint/2010/main" val="3947171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39" y="201227"/>
            <a:ext cx="8596668" cy="615518"/>
          </a:xfrm>
        </p:spPr>
        <p:txBody>
          <a:bodyPr>
            <a:normAutofit fontScale="90000"/>
          </a:bodyPr>
          <a:lstStyle/>
          <a:p>
            <a:r>
              <a:rPr lang="en-IN" b="1" dirty="0"/>
              <a:t>DevSecOps Best Practices</a:t>
            </a:r>
            <a:r>
              <a:rPr lang="en-IN" dirty="0"/>
              <a:t/>
            </a:r>
            <a:br>
              <a:rPr lang="en-IN" dirty="0"/>
            </a:br>
            <a:endParaRPr lang="en-IN" dirty="0"/>
          </a:p>
        </p:txBody>
      </p:sp>
      <p:sp>
        <p:nvSpPr>
          <p:cNvPr id="3" name="Content Placeholder 2"/>
          <p:cNvSpPr>
            <a:spLocks noGrp="1"/>
          </p:cNvSpPr>
          <p:nvPr>
            <p:ph idx="1"/>
          </p:nvPr>
        </p:nvSpPr>
        <p:spPr>
          <a:xfrm>
            <a:off x="304471" y="962103"/>
            <a:ext cx="9789439" cy="5562984"/>
          </a:xfrm>
        </p:spPr>
        <p:txBody>
          <a:bodyPr>
            <a:normAutofit fontScale="92500" lnSpcReduction="10000"/>
          </a:bodyPr>
          <a:lstStyle/>
          <a:p>
            <a:pPr marL="266700" indent="-266700" fontAlgn="t">
              <a:buNone/>
            </a:pPr>
            <a:r>
              <a:rPr lang="en-IN" sz="2400" b="1" dirty="0" smtClean="0"/>
              <a:t>1. Shift </a:t>
            </a:r>
            <a:r>
              <a:rPr lang="en-IN" sz="2400" b="1" dirty="0"/>
              <a:t>s</a:t>
            </a:r>
            <a:r>
              <a:rPr lang="en-IN" sz="2400" b="1" dirty="0" smtClean="0"/>
              <a:t>ecurity </a:t>
            </a:r>
            <a:r>
              <a:rPr lang="en-IN" sz="2400" b="1" dirty="0"/>
              <a:t>l</a:t>
            </a:r>
            <a:r>
              <a:rPr lang="en-IN" sz="2400" b="1" dirty="0" smtClean="0"/>
              <a:t>eft</a:t>
            </a:r>
            <a:r>
              <a:rPr lang="en-IN" sz="2400" b="1" dirty="0"/>
              <a:t>:</a:t>
            </a:r>
            <a:r>
              <a:rPr lang="en-IN" sz="2400" dirty="0"/>
              <a:t> One of the problems that DevSecOps was designed to solve was the fact that security commonly only entered the picture during the Testing phase of the SDLC. Shifting security left by integrating security into the process as early as possible helps to reduce the costs of strong security</a:t>
            </a:r>
            <a:r>
              <a:rPr lang="en-IN" sz="2400" dirty="0" smtClean="0"/>
              <a:t>.</a:t>
            </a:r>
          </a:p>
          <a:p>
            <a:pPr marL="266700" indent="-266700" fontAlgn="t"/>
            <a:endParaRPr lang="en-IN" sz="2400" dirty="0"/>
          </a:p>
          <a:p>
            <a:pPr marL="266700" indent="-266700" fontAlgn="t">
              <a:buNone/>
            </a:pPr>
            <a:r>
              <a:rPr lang="en-IN" sz="2400" b="1" dirty="0" smtClean="0"/>
              <a:t>2. Automate </a:t>
            </a:r>
            <a:r>
              <a:rPr lang="en-IN" sz="2400" b="1" dirty="0"/>
              <a:t>w</a:t>
            </a:r>
            <a:r>
              <a:rPr lang="en-IN" sz="2400" b="1" dirty="0" smtClean="0"/>
              <a:t>here </a:t>
            </a:r>
            <a:r>
              <a:rPr lang="en-IN" sz="2400" b="1" dirty="0"/>
              <a:t>p</a:t>
            </a:r>
            <a:r>
              <a:rPr lang="en-IN" sz="2400" b="1" dirty="0" smtClean="0"/>
              <a:t>ossible</a:t>
            </a:r>
            <a:r>
              <a:rPr lang="en-IN" sz="2400" b="1" dirty="0"/>
              <a:t>:</a:t>
            </a:r>
            <a:r>
              <a:rPr lang="en-IN" sz="2400" dirty="0"/>
              <a:t> Manual processes are slow and error-prone, and relying on manual security processes increases the probability that they will be ignored to speed development and release timelines. </a:t>
            </a:r>
            <a:endParaRPr lang="en-IN" sz="2400" dirty="0" smtClean="0"/>
          </a:p>
          <a:p>
            <a:pPr marL="266700" indent="-266700" fontAlgn="t">
              <a:buNone/>
            </a:pPr>
            <a:endParaRPr lang="en-IN" sz="2400" dirty="0"/>
          </a:p>
          <a:p>
            <a:pPr marL="266700" indent="-266700" fontAlgn="t">
              <a:buNone/>
            </a:pPr>
            <a:r>
              <a:rPr lang="en-IN" sz="2400" b="1" dirty="0" smtClean="0"/>
              <a:t>3. Adopt </a:t>
            </a:r>
            <a:r>
              <a:rPr lang="en-IN" sz="2400" b="1" dirty="0"/>
              <a:t>s</a:t>
            </a:r>
            <a:r>
              <a:rPr lang="en-IN" sz="2400" b="1" dirty="0" smtClean="0"/>
              <a:t>ecurity </a:t>
            </a:r>
            <a:r>
              <a:rPr lang="en-IN" sz="2400" b="1" dirty="0"/>
              <a:t>as </a:t>
            </a:r>
            <a:r>
              <a:rPr lang="en-IN" sz="2400" b="1" dirty="0" smtClean="0"/>
              <a:t>code</a:t>
            </a:r>
            <a:r>
              <a:rPr lang="en-IN" sz="2400" b="1" dirty="0"/>
              <a:t>:</a:t>
            </a:r>
            <a:r>
              <a:rPr lang="en-IN" sz="2400" dirty="0"/>
              <a:t> Security as Code involves implementing vulnerability scanning, security policies, validations, and other security processes as code. This makes it easier to ensure that strong, consistent, and scalable security practices are implemented across the entire organization</a:t>
            </a:r>
            <a:r>
              <a:rPr lang="en-IN" sz="2000" dirty="0"/>
              <a:t>.</a:t>
            </a:r>
          </a:p>
          <a:p>
            <a:endParaRPr lang="en-IN" dirty="0"/>
          </a:p>
        </p:txBody>
      </p:sp>
    </p:spTree>
    <p:extLst>
      <p:ext uri="{BB962C8B-B14F-4D97-AF65-F5344CB8AC3E}">
        <p14:creationId xmlns:p14="http://schemas.microsoft.com/office/powerpoint/2010/main" val="2487229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1" y="236738"/>
            <a:ext cx="8596668" cy="677662"/>
          </a:xfrm>
        </p:spPr>
        <p:txBody>
          <a:bodyPr/>
          <a:lstStyle/>
          <a:p>
            <a:r>
              <a:rPr lang="en-IN" b="1" dirty="0"/>
              <a:t>DevSecOps Best Practices</a:t>
            </a:r>
          </a:p>
        </p:txBody>
      </p:sp>
      <p:sp>
        <p:nvSpPr>
          <p:cNvPr id="3" name="Content Placeholder 2"/>
          <p:cNvSpPr>
            <a:spLocks noGrp="1"/>
          </p:cNvSpPr>
          <p:nvPr>
            <p:ph idx="1"/>
          </p:nvPr>
        </p:nvSpPr>
        <p:spPr>
          <a:xfrm>
            <a:off x="464269" y="1184045"/>
            <a:ext cx="9292289" cy="5465330"/>
          </a:xfrm>
        </p:spPr>
        <p:txBody>
          <a:bodyPr>
            <a:normAutofit/>
          </a:bodyPr>
          <a:lstStyle/>
          <a:p>
            <a:pPr marL="266700" indent="-266700" fontAlgn="t">
              <a:buNone/>
            </a:pPr>
            <a:r>
              <a:rPr lang="en-IN" sz="2400" b="1" dirty="0" smtClean="0"/>
              <a:t>4. Integrate </a:t>
            </a:r>
            <a:r>
              <a:rPr lang="en-IN" sz="2400" b="1" dirty="0"/>
              <a:t>the Right Tools:</a:t>
            </a:r>
            <a:r>
              <a:rPr lang="en-IN" sz="2400" dirty="0"/>
              <a:t> Automating security requires access to the right tools and integration of these tools into automated CI/CD pipelines. Application security (</a:t>
            </a:r>
            <a:r>
              <a:rPr lang="en-IN" sz="2400" dirty="0" err="1"/>
              <a:t>AppSec</a:t>
            </a:r>
            <a:r>
              <a:rPr lang="en-IN" sz="2400" dirty="0"/>
              <a:t>) tools such as static application security testing (SAST), dynamic application security testing (DAST), interactive application security testing (IAST), and source composition analysis (SCA) solutions help to identify vulnerabilities early in the </a:t>
            </a:r>
            <a:r>
              <a:rPr lang="en-IN" sz="2400" dirty="0" smtClean="0"/>
              <a:t>SDLC.</a:t>
            </a:r>
          </a:p>
          <a:p>
            <a:pPr marL="266700" indent="-266700" fontAlgn="t">
              <a:buNone/>
            </a:pPr>
            <a:endParaRPr lang="en-IN" sz="2400" dirty="0" smtClean="0"/>
          </a:p>
          <a:p>
            <a:pPr marL="266700" indent="-266700" fontAlgn="t">
              <a:buNone/>
            </a:pPr>
            <a:r>
              <a:rPr lang="en-IN" sz="2400" b="1" dirty="0" smtClean="0"/>
              <a:t>5. Share </a:t>
            </a:r>
            <a:r>
              <a:rPr lang="en-IN" sz="2400" b="1" dirty="0"/>
              <a:t>Responsibility:</a:t>
            </a:r>
            <a:r>
              <a:rPr lang="en-IN" sz="2400" dirty="0"/>
              <a:t> Collaboration between the development, security, and operations teams is one of the founding principles of DevSecOps, but it isn’t enough. An effective DevSecOps program requires buy-in and support across the entire organization, including in the C-Suite.</a:t>
            </a:r>
          </a:p>
          <a:p>
            <a:endParaRPr lang="en-IN" sz="2400" dirty="0"/>
          </a:p>
        </p:txBody>
      </p:sp>
    </p:spTree>
    <p:extLst>
      <p:ext uri="{BB962C8B-B14F-4D97-AF65-F5344CB8AC3E}">
        <p14:creationId xmlns:p14="http://schemas.microsoft.com/office/powerpoint/2010/main" val="3947260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36" y="210105"/>
            <a:ext cx="8596668" cy="890726"/>
          </a:xfrm>
        </p:spPr>
        <p:txBody>
          <a:bodyPr/>
          <a:lstStyle/>
          <a:p>
            <a:r>
              <a:rPr lang="en-IN" b="1" dirty="0"/>
              <a:t>DevSecOps Best Practices</a:t>
            </a:r>
          </a:p>
        </p:txBody>
      </p:sp>
      <p:sp>
        <p:nvSpPr>
          <p:cNvPr id="3" name="Content Placeholder 2"/>
          <p:cNvSpPr>
            <a:spLocks noGrp="1"/>
          </p:cNvSpPr>
          <p:nvPr>
            <p:ph idx="1"/>
          </p:nvPr>
        </p:nvSpPr>
        <p:spPr>
          <a:xfrm>
            <a:off x="437637" y="1441498"/>
            <a:ext cx="9043714" cy="5163488"/>
          </a:xfrm>
        </p:spPr>
        <p:txBody>
          <a:bodyPr/>
          <a:lstStyle/>
          <a:p>
            <a:pPr marL="266700" indent="-266700" fontAlgn="t">
              <a:buNone/>
            </a:pPr>
            <a:r>
              <a:rPr lang="en-IN" sz="2400" b="1" dirty="0" smtClean="0"/>
              <a:t>6.Communicate</a:t>
            </a:r>
            <a:r>
              <a:rPr lang="en-IN" sz="2400" b="1" dirty="0"/>
              <a:t>:</a:t>
            </a:r>
            <a:r>
              <a:rPr lang="en-IN" sz="2400" dirty="0"/>
              <a:t> A DevSecOps program thrives on eliminating </a:t>
            </a:r>
            <a:r>
              <a:rPr lang="en-IN" sz="2400" b="1" dirty="0"/>
              <a:t>6. </a:t>
            </a:r>
            <a:r>
              <a:rPr lang="en-IN" sz="2400" dirty="0" smtClean="0"/>
              <a:t>communication </a:t>
            </a:r>
            <a:r>
              <a:rPr lang="en-IN" sz="2400" dirty="0"/>
              <a:t>silos and building collaboration between teams. To be successful, a DevSecOps program should involve all stakeholders in key decisions and ensure that all parties prioritize security and are clear about their responsibilities</a:t>
            </a:r>
            <a:r>
              <a:rPr lang="en-IN" sz="2400" dirty="0" smtClean="0"/>
              <a:t>.</a:t>
            </a:r>
          </a:p>
          <a:p>
            <a:pPr marL="266700" indent="-266700" fontAlgn="t">
              <a:buNone/>
            </a:pPr>
            <a:endParaRPr lang="en-IN" sz="2400" dirty="0"/>
          </a:p>
          <a:p>
            <a:pPr marL="266700" indent="-266700" fontAlgn="t">
              <a:buNone/>
            </a:pPr>
            <a:r>
              <a:rPr lang="en-IN" sz="2400" b="1" dirty="0"/>
              <a:t>7. Educate:</a:t>
            </a:r>
            <a:r>
              <a:rPr lang="en-IN" sz="2400" dirty="0"/>
              <a:t> While the development, security, and operations teams are the ones that are named in DevSecOps, they are not solely responsible for security, and the success of a DevSecOps program can be impacted by factors outside of their control. </a:t>
            </a:r>
            <a:r>
              <a:rPr lang="en-IN" sz="2400" b="1" dirty="0">
                <a:solidFill>
                  <a:srgbClr val="FF0000"/>
                </a:solidFill>
              </a:rPr>
              <a:t>Education is key to ensuring that DevSecOps teams are supported and that other stakeholders properly prioritize and handle their security duties.</a:t>
            </a:r>
          </a:p>
          <a:p>
            <a:endParaRPr lang="en-IN" dirty="0"/>
          </a:p>
        </p:txBody>
      </p:sp>
    </p:spTree>
    <p:extLst>
      <p:ext uri="{BB962C8B-B14F-4D97-AF65-F5344CB8AC3E}">
        <p14:creationId xmlns:p14="http://schemas.microsoft.com/office/powerpoint/2010/main" val="2550193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9806"/>
          </a:xfrm>
        </p:spPr>
        <p:txBody>
          <a:bodyPr>
            <a:normAutofit/>
          </a:bodyPr>
          <a:lstStyle/>
          <a:p>
            <a:r>
              <a:rPr lang="en-IN" sz="4000" b="1" dirty="0" smtClean="0"/>
              <a:t>Conclusion</a:t>
            </a:r>
            <a:endParaRPr lang="en-IN" sz="4000" b="1" dirty="0"/>
          </a:p>
        </p:txBody>
      </p:sp>
      <p:sp>
        <p:nvSpPr>
          <p:cNvPr id="3" name="Content Placeholder 2"/>
          <p:cNvSpPr>
            <a:spLocks noGrp="1"/>
          </p:cNvSpPr>
          <p:nvPr>
            <p:ph idx="1"/>
          </p:nvPr>
        </p:nvSpPr>
        <p:spPr>
          <a:xfrm>
            <a:off x="480077" y="1543264"/>
            <a:ext cx="8793925" cy="4365339"/>
          </a:xfrm>
        </p:spPr>
        <p:txBody>
          <a:bodyPr>
            <a:normAutofit/>
          </a:bodyPr>
          <a:lstStyle/>
          <a:p>
            <a:pPr algn="just"/>
            <a:r>
              <a:rPr lang="en-IN" sz="2800" dirty="0"/>
              <a:t>By implementing robust security practices in the CI/CD pipeline, organizations can ensure that their software is secure, reliable, and compliant with industry standards. </a:t>
            </a:r>
            <a:endParaRPr lang="en-IN" sz="2800" dirty="0" smtClean="0"/>
          </a:p>
          <a:p>
            <a:pPr algn="just"/>
            <a:endParaRPr lang="en-IN" sz="2800" dirty="0" smtClean="0"/>
          </a:p>
          <a:p>
            <a:pPr algn="just"/>
            <a:r>
              <a:rPr lang="en-IN" sz="2800" dirty="0" smtClean="0"/>
              <a:t>CI/CD </a:t>
            </a:r>
            <a:r>
              <a:rPr lang="en-IN" sz="2800" dirty="0"/>
              <a:t>security is not just about tools but also about fostering a culture of security awareness and collaboration across development, operations, and security teams.</a:t>
            </a:r>
          </a:p>
        </p:txBody>
      </p:sp>
    </p:spTree>
    <p:extLst>
      <p:ext uri="{BB962C8B-B14F-4D97-AF65-F5344CB8AC3E}">
        <p14:creationId xmlns:p14="http://schemas.microsoft.com/office/powerpoint/2010/main" val="370823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514" y="201227"/>
            <a:ext cx="8596668" cy="837460"/>
          </a:xfrm>
        </p:spPr>
        <p:txBody>
          <a:bodyPr>
            <a:normAutofit fontScale="90000"/>
          </a:bodyPr>
          <a:lstStyle/>
          <a:p>
            <a:r>
              <a:rPr lang="en-IN" b="1" dirty="0"/>
              <a:t>Key Principles of DevOps in SDLC</a:t>
            </a:r>
            <a:br>
              <a:rPr lang="en-IN" b="1" dirty="0"/>
            </a:br>
            <a:endParaRPr lang="en-IN" dirty="0"/>
          </a:p>
        </p:txBody>
      </p:sp>
      <p:sp>
        <p:nvSpPr>
          <p:cNvPr id="3" name="Content Placeholder 2"/>
          <p:cNvSpPr>
            <a:spLocks noGrp="1"/>
          </p:cNvSpPr>
          <p:nvPr>
            <p:ph idx="1"/>
          </p:nvPr>
        </p:nvSpPr>
        <p:spPr>
          <a:xfrm>
            <a:off x="446514" y="1242873"/>
            <a:ext cx="8827488" cy="5273336"/>
          </a:xfrm>
        </p:spPr>
        <p:txBody>
          <a:bodyPr>
            <a:normAutofit lnSpcReduction="10000"/>
          </a:bodyPr>
          <a:lstStyle/>
          <a:p>
            <a:pPr marL="355600" indent="-355600" algn="just">
              <a:buNone/>
            </a:pPr>
            <a:r>
              <a:rPr lang="en-IN" sz="2400" b="1" dirty="0" smtClean="0"/>
              <a:t>1</a:t>
            </a:r>
            <a:r>
              <a:rPr lang="en-IN" sz="2400" b="1" dirty="0" smtClean="0"/>
              <a:t>. Collaboration</a:t>
            </a:r>
            <a:r>
              <a:rPr lang="en-IN" sz="2400" dirty="0"/>
              <a:t>: Breaks down silos between development and operations teams</a:t>
            </a:r>
            <a:r>
              <a:rPr lang="en-IN" sz="2400" dirty="0" smtClean="0"/>
              <a:t>.</a:t>
            </a:r>
          </a:p>
          <a:p>
            <a:pPr marL="355600" indent="-355600" algn="just">
              <a:buNone/>
            </a:pPr>
            <a:endParaRPr lang="en-IN" sz="800" dirty="0"/>
          </a:p>
          <a:p>
            <a:pPr marL="355600" indent="-355600" algn="just">
              <a:buNone/>
            </a:pPr>
            <a:r>
              <a:rPr lang="en-IN" sz="2400" b="1" dirty="0" smtClean="0"/>
              <a:t>2. Automation</a:t>
            </a:r>
            <a:r>
              <a:rPr lang="en-IN" sz="2400" dirty="0"/>
              <a:t>: Automates repetitive tasks like testing, deployment, and monitoring</a:t>
            </a:r>
            <a:r>
              <a:rPr lang="en-IN" sz="2400" dirty="0" smtClean="0"/>
              <a:t>.</a:t>
            </a:r>
          </a:p>
          <a:p>
            <a:pPr marL="355600" indent="-355600" algn="just">
              <a:buNone/>
            </a:pPr>
            <a:endParaRPr lang="en-IN" sz="600" dirty="0"/>
          </a:p>
          <a:p>
            <a:pPr marL="355600" indent="-355600" algn="just">
              <a:buNone/>
            </a:pPr>
            <a:r>
              <a:rPr lang="en-IN" sz="2400" b="1" dirty="0" smtClean="0"/>
              <a:t>3. Continuous </a:t>
            </a:r>
            <a:r>
              <a:rPr lang="en-IN" sz="2400" b="1" dirty="0"/>
              <a:t>Everything</a:t>
            </a:r>
            <a:r>
              <a:rPr lang="en-IN" sz="2400" dirty="0"/>
              <a:t>: CI/CD, continuous testing, and continuous monitoring ensure rapid and reliable delivery</a:t>
            </a:r>
            <a:r>
              <a:rPr lang="en-IN" sz="2400" dirty="0" smtClean="0"/>
              <a:t>.</a:t>
            </a:r>
          </a:p>
          <a:p>
            <a:pPr marL="355600" indent="-355600" algn="just">
              <a:buNone/>
            </a:pPr>
            <a:endParaRPr lang="en-IN" sz="1050" dirty="0"/>
          </a:p>
          <a:p>
            <a:pPr marL="355600" indent="-355600" algn="just">
              <a:buNone/>
            </a:pPr>
            <a:r>
              <a:rPr lang="en-IN" sz="2400" b="1" dirty="0" smtClean="0"/>
              <a:t>4. Infrastructure </a:t>
            </a:r>
            <a:r>
              <a:rPr lang="en-IN" sz="2400" b="1" dirty="0"/>
              <a:t>as Code (</a:t>
            </a:r>
            <a:r>
              <a:rPr lang="en-IN" sz="2400" b="1" dirty="0" err="1"/>
              <a:t>IaC</a:t>
            </a:r>
            <a:r>
              <a:rPr lang="en-IN" sz="2400" b="1" dirty="0"/>
              <a:t>)</a:t>
            </a:r>
            <a:r>
              <a:rPr lang="en-IN" sz="2400" dirty="0"/>
              <a:t>: Treats infrastructure setup as code, enabling version control and reproducibility</a:t>
            </a:r>
            <a:r>
              <a:rPr lang="en-IN" sz="2400" dirty="0" smtClean="0"/>
              <a:t>.</a:t>
            </a:r>
          </a:p>
          <a:p>
            <a:pPr marL="355600" indent="-355600" algn="just">
              <a:buNone/>
            </a:pPr>
            <a:endParaRPr lang="en-IN" sz="1100" dirty="0"/>
          </a:p>
          <a:p>
            <a:pPr marL="355600" indent="-355600" algn="just">
              <a:buNone/>
            </a:pPr>
            <a:r>
              <a:rPr lang="en-IN" sz="2400" b="1" dirty="0" smtClean="0"/>
              <a:t>5.Feedback </a:t>
            </a:r>
            <a:r>
              <a:rPr lang="en-IN" sz="2400" b="1" dirty="0"/>
              <a:t>Loops</a:t>
            </a:r>
            <a:r>
              <a:rPr lang="en-IN" sz="2400" dirty="0"/>
              <a:t>: Ensures quick feedback from operations to development for continuous improvement.</a:t>
            </a:r>
          </a:p>
          <a:p>
            <a:pPr marL="0" indent="0">
              <a:buNone/>
            </a:pPr>
            <a:endParaRPr lang="en-IN" dirty="0"/>
          </a:p>
        </p:txBody>
      </p:sp>
    </p:spTree>
    <p:extLst>
      <p:ext uri="{BB962C8B-B14F-4D97-AF65-F5344CB8AC3E}">
        <p14:creationId xmlns:p14="http://schemas.microsoft.com/office/powerpoint/2010/main" val="317566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004" y="210104"/>
            <a:ext cx="8596668" cy="757561"/>
          </a:xfrm>
        </p:spPr>
        <p:txBody>
          <a:bodyPr/>
          <a:lstStyle/>
          <a:p>
            <a:r>
              <a:rPr lang="en-IN" b="1" dirty="0"/>
              <a:t>Infrastructure as Code (</a:t>
            </a:r>
            <a:r>
              <a:rPr lang="en-IN" b="1" dirty="0" err="1"/>
              <a:t>IaC</a:t>
            </a:r>
            <a:r>
              <a:rPr lang="en-IN" b="1" dirty="0" smtClean="0"/>
              <a:t>)</a:t>
            </a:r>
            <a:endParaRPr lang="en-IN" dirty="0"/>
          </a:p>
        </p:txBody>
      </p:sp>
      <p:sp>
        <p:nvSpPr>
          <p:cNvPr id="3" name="Content Placeholder 2"/>
          <p:cNvSpPr>
            <a:spLocks noGrp="1"/>
          </p:cNvSpPr>
          <p:nvPr>
            <p:ph idx="1"/>
          </p:nvPr>
        </p:nvSpPr>
        <p:spPr>
          <a:xfrm>
            <a:off x="535290" y="1095268"/>
            <a:ext cx="8759629" cy="5438697"/>
          </a:xfrm>
        </p:spPr>
        <p:txBody>
          <a:bodyPr>
            <a:normAutofit/>
          </a:bodyPr>
          <a:lstStyle/>
          <a:p>
            <a:pPr algn="just"/>
            <a:r>
              <a:rPr lang="en-IN" sz="2400" dirty="0"/>
              <a:t>Infrastructure as Code (</a:t>
            </a:r>
            <a:r>
              <a:rPr lang="en-IN" sz="2400" dirty="0" err="1"/>
              <a:t>IaC</a:t>
            </a:r>
            <a:r>
              <a:rPr lang="en-IN" sz="2400" dirty="0"/>
              <a:t>) is a method of managing and provisioning IT infrastructure using code, enabling automation and consistency in infrastructure deployments, similar to how software development teams manage their code. </a:t>
            </a:r>
            <a:endParaRPr lang="en-IN" sz="2400" dirty="0" smtClean="0"/>
          </a:p>
          <a:p>
            <a:pPr algn="just"/>
            <a:r>
              <a:rPr lang="en-IN" sz="2400" dirty="0" err="1" smtClean="0"/>
              <a:t>IaC</a:t>
            </a:r>
            <a:r>
              <a:rPr lang="en-IN" sz="2400" dirty="0" smtClean="0"/>
              <a:t> </a:t>
            </a:r>
            <a:r>
              <a:rPr lang="en-IN" sz="2400" dirty="0"/>
              <a:t>treats infrastructure resources (</a:t>
            </a:r>
            <a:r>
              <a:rPr lang="en-IN" sz="2400" i="1" dirty="0"/>
              <a:t>like servers, networks, and storage)</a:t>
            </a:r>
            <a:r>
              <a:rPr lang="en-IN" sz="2400" dirty="0"/>
              <a:t> as code, defining them in configuration files rather than through manual configuration or graphical interfaces. </a:t>
            </a:r>
            <a:endParaRPr lang="en-IN" sz="2400" dirty="0" smtClean="0"/>
          </a:p>
          <a:p>
            <a:pPr algn="just"/>
            <a:r>
              <a:rPr lang="en-IN" sz="2400" b="1" dirty="0" err="1" smtClean="0">
                <a:solidFill>
                  <a:schemeClr val="tx1"/>
                </a:solidFill>
              </a:rPr>
              <a:t>IaC</a:t>
            </a:r>
            <a:r>
              <a:rPr lang="en-IN" sz="2400" b="1" dirty="0" smtClean="0">
                <a:solidFill>
                  <a:schemeClr val="tx1"/>
                </a:solidFill>
              </a:rPr>
              <a:t> </a:t>
            </a:r>
            <a:r>
              <a:rPr lang="en-IN" sz="2400" b="1" dirty="0">
                <a:solidFill>
                  <a:schemeClr val="tx1"/>
                </a:solidFill>
              </a:rPr>
              <a:t>helps DevOps teams test applications in production-like environments early in the development </a:t>
            </a:r>
            <a:r>
              <a:rPr lang="en-IN" sz="2400" b="1" dirty="0" smtClean="0">
                <a:solidFill>
                  <a:schemeClr val="tx1"/>
                </a:solidFill>
              </a:rPr>
              <a:t>cycle.</a:t>
            </a:r>
          </a:p>
          <a:p>
            <a:pPr algn="just"/>
            <a:r>
              <a:rPr lang="en-IN" sz="2400" b="1" dirty="0" smtClean="0">
                <a:solidFill>
                  <a:srgbClr val="C00000"/>
                </a:solidFill>
              </a:rPr>
              <a:t>For example, </a:t>
            </a:r>
            <a:r>
              <a:rPr lang="en-IN" sz="2400" b="1" i="1" dirty="0" err="1" smtClean="0">
                <a:solidFill>
                  <a:srgbClr val="C00000"/>
                </a:solidFill>
              </a:rPr>
              <a:t>Terraform</a:t>
            </a:r>
            <a:r>
              <a:rPr lang="en-IN" sz="2400" b="1" dirty="0" smtClean="0">
                <a:solidFill>
                  <a:srgbClr val="C00000"/>
                </a:solidFill>
              </a:rPr>
              <a:t> </a:t>
            </a:r>
            <a:r>
              <a:rPr lang="en-IN" sz="2400" b="1" dirty="0">
                <a:solidFill>
                  <a:srgbClr val="C00000"/>
                </a:solidFill>
              </a:rPr>
              <a:t>is an </a:t>
            </a:r>
            <a:r>
              <a:rPr lang="en-IN" sz="2400" b="1" dirty="0" err="1" smtClean="0">
                <a:solidFill>
                  <a:srgbClr val="C00000"/>
                </a:solidFill>
              </a:rPr>
              <a:t>IaC</a:t>
            </a:r>
            <a:r>
              <a:rPr lang="en-IN" sz="2400" b="1" dirty="0" smtClean="0">
                <a:solidFill>
                  <a:srgbClr val="C00000"/>
                </a:solidFill>
              </a:rPr>
              <a:t> </a:t>
            </a:r>
            <a:r>
              <a:rPr lang="en-IN" sz="2400" b="1" dirty="0">
                <a:solidFill>
                  <a:srgbClr val="C00000"/>
                </a:solidFill>
              </a:rPr>
              <a:t>tool that allows engineers to define their software infrastructure in code.</a:t>
            </a:r>
          </a:p>
        </p:txBody>
      </p:sp>
    </p:spTree>
    <p:extLst>
      <p:ext uri="{BB962C8B-B14F-4D97-AF65-F5344CB8AC3E}">
        <p14:creationId xmlns:p14="http://schemas.microsoft.com/office/powerpoint/2010/main" val="112417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92" y="374835"/>
            <a:ext cx="9869337" cy="939060"/>
          </a:xfrm>
        </p:spPr>
        <p:txBody>
          <a:bodyPr>
            <a:normAutofit fontScale="90000"/>
          </a:bodyPr>
          <a:lstStyle/>
          <a:p>
            <a:r>
              <a:rPr lang="en-IN" b="1" dirty="0"/>
              <a:t>7Cs of DevOps </a:t>
            </a:r>
            <a:r>
              <a:rPr lang="en-IN" b="1" dirty="0" smtClean="0"/>
              <a:t>lifecycle (</a:t>
            </a:r>
            <a:r>
              <a:rPr lang="en-IN" b="1" dirty="0"/>
              <a:t>Key phases of </a:t>
            </a:r>
            <a:r>
              <a:rPr lang="en-IN" b="1" dirty="0" smtClean="0"/>
              <a:t>DevOps)</a:t>
            </a:r>
            <a:r>
              <a:rPr lang="en-IN" b="1" dirty="0"/>
              <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225117" y="1225117"/>
            <a:ext cx="7182035" cy="5472941"/>
          </a:xfrm>
          <a:prstGeom prst="rect">
            <a:avLst/>
          </a:prstGeom>
        </p:spPr>
      </p:pic>
    </p:spTree>
    <p:extLst>
      <p:ext uri="{BB962C8B-B14F-4D97-AF65-F5344CB8AC3E}">
        <p14:creationId xmlns:p14="http://schemas.microsoft.com/office/powerpoint/2010/main" val="35371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83" y="130205"/>
            <a:ext cx="8596668" cy="668785"/>
          </a:xfrm>
        </p:spPr>
        <p:txBody>
          <a:bodyPr/>
          <a:lstStyle/>
          <a:p>
            <a:r>
              <a:rPr lang="en-IN" b="1" dirty="0"/>
              <a:t>K</a:t>
            </a:r>
            <a:r>
              <a:rPr lang="en-IN" b="1" dirty="0" smtClean="0"/>
              <a:t>ey phases of DevOps</a:t>
            </a:r>
            <a:endParaRPr lang="en-IN" b="1" dirty="0"/>
          </a:p>
        </p:txBody>
      </p:sp>
      <p:sp>
        <p:nvSpPr>
          <p:cNvPr id="3" name="Content Placeholder 2"/>
          <p:cNvSpPr>
            <a:spLocks noGrp="1"/>
          </p:cNvSpPr>
          <p:nvPr>
            <p:ph idx="1"/>
          </p:nvPr>
        </p:nvSpPr>
        <p:spPr>
          <a:xfrm>
            <a:off x="490903" y="887767"/>
            <a:ext cx="8990448" cy="5637320"/>
          </a:xfrm>
        </p:spPr>
        <p:txBody>
          <a:bodyPr>
            <a:normAutofit lnSpcReduction="10000"/>
          </a:bodyPr>
          <a:lstStyle/>
          <a:p>
            <a:pPr marL="0" indent="0">
              <a:buNone/>
            </a:pPr>
            <a:r>
              <a:rPr lang="en-IN" b="1" dirty="0" smtClean="0"/>
              <a:t>1</a:t>
            </a:r>
            <a:r>
              <a:rPr lang="en-IN" sz="2000" b="1" dirty="0" smtClean="0"/>
              <a:t>. Continuous </a:t>
            </a:r>
            <a:r>
              <a:rPr lang="en-IN" sz="2000" b="1" dirty="0"/>
              <a:t>Development:</a:t>
            </a:r>
            <a:endParaRPr lang="en-IN" sz="2000" dirty="0"/>
          </a:p>
          <a:p>
            <a:pPr lvl="1"/>
            <a:r>
              <a:rPr lang="en-IN" sz="2000" dirty="0"/>
              <a:t>This phase involves planning, coding, and breaking down the development process into smaller cycles to facilitate faster and more agile development. </a:t>
            </a:r>
            <a:endParaRPr lang="en-IN" sz="2000" dirty="0" smtClean="0"/>
          </a:p>
          <a:p>
            <a:pPr marL="0" indent="0">
              <a:buNone/>
            </a:pPr>
            <a:r>
              <a:rPr lang="en-IN" sz="2000" dirty="0" smtClean="0"/>
              <a:t>2.</a:t>
            </a:r>
            <a:r>
              <a:rPr lang="en-IN" sz="2000" b="1" dirty="0"/>
              <a:t> Continuous Integration:</a:t>
            </a:r>
            <a:endParaRPr lang="en-IN" sz="2000" dirty="0"/>
          </a:p>
          <a:p>
            <a:pPr lvl="1"/>
            <a:r>
              <a:rPr lang="en-IN" sz="2000" dirty="0"/>
              <a:t>Developers frequently integrate code changes into a shared repository, and automated builds and tests are run to detect issues early. </a:t>
            </a:r>
          </a:p>
          <a:p>
            <a:pPr marL="0" indent="0">
              <a:buNone/>
            </a:pPr>
            <a:r>
              <a:rPr lang="en-IN" sz="2000" dirty="0" smtClean="0"/>
              <a:t>3.</a:t>
            </a:r>
            <a:r>
              <a:rPr lang="en-IN" sz="2000" b="1" dirty="0"/>
              <a:t> Continuous Testing:</a:t>
            </a:r>
            <a:endParaRPr lang="en-IN" sz="2000" dirty="0"/>
          </a:p>
          <a:p>
            <a:pPr lvl="1"/>
            <a:r>
              <a:rPr lang="en-IN" sz="2000" dirty="0"/>
              <a:t>Automation is used to run various tests (unit, integration, functional, performance) to ensure that new code changes don't introduce regressions or negatively impact the application's functionality. </a:t>
            </a:r>
          </a:p>
          <a:p>
            <a:pPr marL="0" indent="0">
              <a:buNone/>
            </a:pPr>
            <a:r>
              <a:rPr lang="en-IN" sz="2000" dirty="0" smtClean="0"/>
              <a:t>4.</a:t>
            </a:r>
            <a:r>
              <a:rPr lang="en-IN" sz="2000" b="1" dirty="0"/>
              <a:t> Continuous </a:t>
            </a:r>
            <a:r>
              <a:rPr lang="en-IN" sz="2000" b="1" dirty="0" smtClean="0"/>
              <a:t>Delivery/Deployment:</a:t>
            </a:r>
            <a:endParaRPr lang="en-IN" sz="2000" dirty="0"/>
          </a:p>
          <a:p>
            <a:pPr lvl="1"/>
            <a:r>
              <a:rPr lang="en-IN" sz="2000" dirty="0">
                <a:solidFill>
                  <a:schemeClr val="tx1"/>
                </a:solidFill>
              </a:rPr>
              <a:t>Software changes are automatically and consistently delivered to production or staging environments after passing through an automated build, test, and validation process. </a:t>
            </a:r>
          </a:p>
          <a:p>
            <a:pPr marL="0" indent="0">
              <a:buNone/>
            </a:pPr>
            <a:endParaRPr lang="en-IN" dirty="0"/>
          </a:p>
          <a:p>
            <a:endParaRPr lang="en-IN" dirty="0"/>
          </a:p>
        </p:txBody>
      </p:sp>
    </p:spTree>
    <p:extLst>
      <p:ext uri="{BB962C8B-B14F-4D97-AF65-F5344CB8AC3E}">
        <p14:creationId xmlns:p14="http://schemas.microsoft.com/office/powerpoint/2010/main" val="245917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80" y="192349"/>
            <a:ext cx="8596668" cy="668784"/>
          </a:xfrm>
        </p:spPr>
        <p:txBody>
          <a:bodyPr/>
          <a:lstStyle/>
          <a:p>
            <a:r>
              <a:rPr lang="en-IN" b="1" dirty="0"/>
              <a:t>Key phases of DevOps</a:t>
            </a:r>
          </a:p>
        </p:txBody>
      </p:sp>
      <p:sp>
        <p:nvSpPr>
          <p:cNvPr id="3" name="Content Placeholder 2"/>
          <p:cNvSpPr>
            <a:spLocks noGrp="1"/>
          </p:cNvSpPr>
          <p:nvPr>
            <p:ph idx="1"/>
          </p:nvPr>
        </p:nvSpPr>
        <p:spPr>
          <a:xfrm>
            <a:off x="499779" y="1050881"/>
            <a:ext cx="9256780" cy="5669515"/>
          </a:xfrm>
        </p:spPr>
        <p:txBody>
          <a:bodyPr>
            <a:normAutofit lnSpcReduction="10000"/>
          </a:bodyPr>
          <a:lstStyle/>
          <a:p>
            <a:pPr marL="0" indent="0">
              <a:buNone/>
            </a:pPr>
            <a:r>
              <a:rPr lang="en-IN" sz="2000" dirty="0" smtClean="0"/>
              <a:t>5.</a:t>
            </a:r>
            <a:r>
              <a:rPr lang="en-IN" sz="2000" b="1" dirty="0"/>
              <a:t> Continuous Monitoring:</a:t>
            </a:r>
            <a:endParaRPr lang="en-IN" sz="2000" dirty="0"/>
          </a:p>
          <a:p>
            <a:pPr lvl="1"/>
            <a:r>
              <a:rPr lang="en-IN" sz="2000" dirty="0"/>
              <a:t>The performance and </a:t>
            </a:r>
            <a:r>
              <a:rPr lang="en-IN" sz="2000" dirty="0" err="1"/>
              <a:t>behavior</a:t>
            </a:r>
            <a:r>
              <a:rPr lang="en-IN" sz="2000" dirty="0"/>
              <a:t> of software applications, servers, and infrastructure components are continuously observed, measured, and </a:t>
            </a:r>
            <a:r>
              <a:rPr lang="en-IN" sz="2000" dirty="0" err="1"/>
              <a:t>analyzed</a:t>
            </a:r>
            <a:r>
              <a:rPr lang="en-IN" sz="2000" dirty="0"/>
              <a:t> to maintain a reliable and responsive IT environment. </a:t>
            </a:r>
            <a:endParaRPr lang="en-IN" sz="2000" dirty="0" smtClean="0"/>
          </a:p>
          <a:p>
            <a:pPr marL="0" indent="0">
              <a:buNone/>
            </a:pPr>
            <a:r>
              <a:rPr lang="en-IN" sz="2000" dirty="0" smtClean="0"/>
              <a:t>6.</a:t>
            </a:r>
            <a:r>
              <a:rPr lang="en-IN" sz="2000" b="1" dirty="0"/>
              <a:t> Continuous Feedback:</a:t>
            </a:r>
            <a:endParaRPr lang="en-IN" sz="2000" dirty="0"/>
          </a:p>
          <a:p>
            <a:pPr lvl="1"/>
            <a:r>
              <a:rPr lang="en-IN" sz="2000" dirty="0"/>
              <a:t>Feedback loops are established to gather insights from users, developers, and operations teams to identify areas for improvement and optimize the software development process. </a:t>
            </a:r>
            <a:endParaRPr lang="en-IN" sz="700" dirty="0"/>
          </a:p>
          <a:p>
            <a:pPr marL="0" indent="0">
              <a:buNone/>
            </a:pPr>
            <a:r>
              <a:rPr lang="en-IN" sz="2000" dirty="0" smtClean="0"/>
              <a:t>7.</a:t>
            </a:r>
            <a:r>
              <a:rPr lang="en-IN" sz="2000" b="1" dirty="0"/>
              <a:t> Continuous Operations:</a:t>
            </a:r>
            <a:endParaRPr lang="en-IN" sz="2000" dirty="0"/>
          </a:p>
          <a:p>
            <a:pPr lvl="1"/>
            <a:r>
              <a:rPr lang="en-IN" sz="2000" dirty="0"/>
              <a:t>This phase focuses on the ongoing maintenance, monitoring, and optimization of the software and infrastructure to ensure smooth and efficient operation. </a:t>
            </a:r>
            <a:endParaRPr lang="en-IN" sz="2000" dirty="0" smtClean="0"/>
          </a:p>
          <a:p>
            <a:pPr marL="457200" lvl="1" indent="0">
              <a:buNone/>
            </a:pPr>
            <a:endParaRPr lang="en-IN" sz="1050" dirty="0"/>
          </a:p>
          <a:p>
            <a:pPr algn="just">
              <a:buFont typeface="Wingdings" panose="05000000000000000000" pitchFamily="2" charset="2"/>
              <a:buChar char="v"/>
            </a:pPr>
            <a:r>
              <a:rPr lang="en-IN" sz="2000" b="1" dirty="0">
                <a:solidFill>
                  <a:srgbClr val="FF0000"/>
                </a:solidFill>
              </a:rPr>
              <a:t>DevOps has established a new culture in the software development industry by ensuring the highest quality standards for software products</a:t>
            </a:r>
            <a:r>
              <a:rPr lang="en-IN" sz="2000" b="1" dirty="0" smtClean="0">
                <a:solidFill>
                  <a:srgbClr val="FF0000"/>
                </a:solidFill>
              </a:rPr>
              <a:t>.</a:t>
            </a:r>
          </a:p>
          <a:p>
            <a:pPr algn="just">
              <a:buFont typeface="Wingdings" panose="05000000000000000000" pitchFamily="2" charset="2"/>
              <a:buChar char="v"/>
            </a:pPr>
            <a:r>
              <a:rPr lang="en-IN" sz="2000" b="1" dirty="0" smtClean="0">
                <a:solidFill>
                  <a:srgbClr val="FF0000"/>
                </a:solidFill>
              </a:rPr>
              <a:t>The </a:t>
            </a:r>
            <a:r>
              <a:rPr lang="en-IN" sz="2000" b="1" dirty="0">
                <a:solidFill>
                  <a:srgbClr val="FF0000"/>
                </a:solidFill>
              </a:rPr>
              <a:t>key objective of the DevOps lifecycle is to maintain continuity and optimize automation.</a:t>
            </a:r>
          </a:p>
        </p:txBody>
      </p:sp>
    </p:spTree>
    <p:extLst>
      <p:ext uri="{BB962C8B-B14F-4D97-AF65-F5344CB8AC3E}">
        <p14:creationId xmlns:p14="http://schemas.microsoft.com/office/powerpoint/2010/main" val="24324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13" y="334392"/>
            <a:ext cx="8596668" cy="739806"/>
          </a:xfrm>
        </p:spPr>
        <p:txBody>
          <a:bodyPr>
            <a:normAutofit fontScale="90000"/>
          </a:bodyPr>
          <a:lstStyle/>
          <a:p>
            <a:r>
              <a:rPr lang="en-IN" b="1" dirty="0"/>
              <a:t>Why Integrate Security into DevOps?</a:t>
            </a:r>
            <a:br>
              <a:rPr lang="en-IN" b="1" dirty="0"/>
            </a:br>
            <a:endParaRPr lang="en-IN" dirty="0"/>
          </a:p>
        </p:txBody>
      </p:sp>
      <p:sp>
        <p:nvSpPr>
          <p:cNvPr id="3" name="Content Placeholder 2"/>
          <p:cNvSpPr>
            <a:spLocks noGrp="1"/>
          </p:cNvSpPr>
          <p:nvPr>
            <p:ph idx="1"/>
          </p:nvPr>
        </p:nvSpPr>
        <p:spPr>
          <a:xfrm>
            <a:off x="606313" y="1370102"/>
            <a:ext cx="8596668" cy="4952481"/>
          </a:xfrm>
        </p:spPr>
        <p:txBody>
          <a:bodyPr>
            <a:normAutofit lnSpcReduction="10000"/>
          </a:bodyPr>
          <a:lstStyle/>
          <a:p>
            <a:pPr marL="452438" indent="-452438" algn="just">
              <a:buNone/>
            </a:pPr>
            <a:r>
              <a:rPr lang="en-IN" sz="2800" b="1" dirty="0" smtClean="0"/>
              <a:t>1. Shift-Left </a:t>
            </a:r>
            <a:r>
              <a:rPr lang="en-IN" sz="2800" b="1" dirty="0"/>
              <a:t>Security</a:t>
            </a:r>
            <a:r>
              <a:rPr lang="en-IN" sz="2800" dirty="0"/>
              <a:t>: Address security issues earlier in the development process to reduce costs and risks.</a:t>
            </a:r>
          </a:p>
          <a:p>
            <a:pPr marL="452438" indent="-452438" algn="just">
              <a:buNone/>
            </a:pPr>
            <a:r>
              <a:rPr lang="en-IN" sz="2800" b="1" dirty="0" smtClean="0"/>
              <a:t>2. Continuous </a:t>
            </a:r>
            <a:r>
              <a:rPr lang="en-IN" sz="2800" b="1" dirty="0"/>
              <a:t>Security</a:t>
            </a:r>
            <a:r>
              <a:rPr lang="en-IN" sz="2800" dirty="0"/>
              <a:t>: Ensure security is continuously monitored and enforced throughout the pipeline.</a:t>
            </a:r>
          </a:p>
          <a:p>
            <a:pPr marL="452438" indent="-452438" algn="just">
              <a:buNone/>
            </a:pPr>
            <a:r>
              <a:rPr lang="en-IN" sz="2800" b="1" dirty="0" smtClean="0"/>
              <a:t>3. Compliance</a:t>
            </a:r>
            <a:r>
              <a:rPr lang="en-IN" sz="2800" dirty="0"/>
              <a:t>: Meet regulatory and compliance requirements more effectively.</a:t>
            </a:r>
          </a:p>
          <a:p>
            <a:pPr marL="452438" indent="-452438" algn="just">
              <a:buNone/>
            </a:pPr>
            <a:r>
              <a:rPr lang="en-IN" sz="2800" b="1" dirty="0" smtClean="0"/>
              <a:t>4. Collaboration</a:t>
            </a:r>
            <a:r>
              <a:rPr lang="en-IN" sz="2800" dirty="0"/>
              <a:t>: Foster collaboration between development, operations, and security teams.</a:t>
            </a:r>
          </a:p>
          <a:p>
            <a:pPr marL="0" indent="0">
              <a:buNone/>
            </a:pPr>
            <a:r>
              <a:rPr lang="en-IN" dirty="0"/>
              <a:t/>
            </a:r>
            <a:br>
              <a:rPr lang="en-IN" dirty="0"/>
            </a:br>
            <a:endParaRPr lang="en-IN" dirty="0"/>
          </a:p>
        </p:txBody>
      </p:sp>
    </p:spTree>
    <p:extLst>
      <p:ext uri="{BB962C8B-B14F-4D97-AF65-F5344CB8AC3E}">
        <p14:creationId xmlns:p14="http://schemas.microsoft.com/office/powerpoint/2010/main" val="14093793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1718</Words>
  <Application>Microsoft Office PowerPoint</Application>
  <PresentationFormat>Widescreen</PresentationFormat>
  <Paragraphs>236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Secure DevOps and CI/CD: Lecture Outline</vt:lpstr>
      <vt:lpstr>What is DevOps? </vt:lpstr>
      <vt:lpstr>DevOps lifecycle</vt:lpstr>
      <vt:lpstr>Key Principles of DevOps in SDLC </vt:lpstr>
      <vt:lpstr>Infrastructure as Code (IaC)</vt:lpstr>
      <vt:lpstr>7Cs of DevOps lifecycle (Key phases of DevOps) </vt:lpstr>
      <vt:lpstr>Key phases of DevOps</vt:lpstr>
      <vt:lpstr>Key phases of DevOps</vt:lpstr>
      <vt:lpstr>Why Integrate Security into DevOps? </vt:lpstr>
      <vt:lpstr>Stages of Integrating Security into the DevOps Pipeline </vt:lpstr>
      <vt:lpstr>Stages of Integrating Security into the DevOps Pipeline </vt:lpstr>
      <vt:lpstr>Stages of Integrating Security into the DevOps Pipeline </vt:lpstr>
      <vt:lpstr>Stages of Integrating Security…</vt:lpstr>
      <vt:lpstr>Stages of Integrating Security…</vt:lpstr>
      <vt:lpstr>Stages of Integrating Security…</vt:lpstr>
      <vt:lpstr>Stages of Integrating Security…</vt:lpstr>
      <vt:lpstr>Stages of Integrating Security…</vt:lpstr>
      <vt:lpstr>PowerPoint Presentation</vt:lpstr>
      <vt:lpstr> Importance of CI/CD Security </vt:lpstr>
      <vt:lpstr>Key Security Challenges in CI/CD </vt:lpstr>
      <vt:lpstr>Benefits of CI/CD Security </vt:lpstr>
      <vt:lpstr>Best Practices for CI/CD Security</vt:lpstr>
      <vt:lpstr>Best Practices for CI/CD Security </vt:lpstr>
      <vt:lpstr>Best Practices for CI/CD Security</vt:lpstr>
      <vt:lpstr>Best Practices for CI/CD Security</vt:lpstr>
      <vt:lpstr>Tools for CI/CD Security </vt:lpstr>
      <vt:lpstr>Challenges in CI/CD Security </vt:lpstr>
      <vt:lpstr>Real-World Examples of CI/CD Security </vt:lpstr>
      <vt:lpstr>What is   DevSecOps ?</vt:lpstr>
      <vt:lpstr>PowerPoint Presentation</vt:lpstr>
      <vt:lpstr>DevSecOps Best Practices </vt:lpstr>
      <vt:lpstr>DevSecOps Best Practices</vt:lpstr>
      <vt:lpstr>DevSecOps Best Practices</vt:lpstr>
      <vt:lpstr>Conclusion</vt:lpstr>
    </vt:vector>
  </TitlesOfParts>
  <Company>TeamOs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Saiful Islam</dc:creator>
  <cp:lastModifiedBy>Dr. Md. Saiful Islam</cp:lastModifiedBy>
  <cp:revision>40</cp:revision>
  <dcterms:created xsi:type="dcterms:W3CDTF">2025-03-24T01:32:20Z</dcterms:created>
  <dcterms:modified xsi:type="dcterms:W3CDTF">2025-04-01T03:19:47Z</dcterms:modified>
</cp:coreProperties>
</file>