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5" r:id="rId4"/>
    <p:sldId id="281" r:id="rId5"/>
    <p:sldId id="282" r:id="rId6"/>
    <p:sldId id="283" r:id="rId7"/>
    <p:sldId id="286" r:id="rId8"/>
    <p:sldId id="287" r:id="rId9"/>
    <p:sldId id="284" r:id="rId10"/>
    <p:sldId id="258" r:id="rId11"/>
    <p:sldId id="271" r:id="rId12"/>
    <p:sldId id="261" r:id="rId13"/>
    <p:sldId id="262" r:id="rId14"/>
    <p:sldId id="270" r:id="rId15"/>
    <p:sldId id="289" r:id="rId16"/>
    <p:sldId id="264" r:id="rId17"/>
    <p:sldId id="265" r:id="rId18"/>
    <p:sldId id="276" r:id="rId19"/>
    <p:sldId id="288" r:id="rId20"/>
    <p:sldId id="277" r:id="rId21"/>
    <p:sldId id="278" r:id="rId22"/>
    <p:sldId id="279" r:id="rId23"/>
    <p:sldId id="280" r:id="rId24"/>
    <p:sldId id="272" r:id="rId25"/>
    <p:sldId id="259" r:id="rId26"/>
    <p:sldId id="273" r:id="rId27"/>
    <p:sldId id="274" r:id="rId28"/>
    <p:sldId id="263" r:id="rId29"/>
    <p:sldId id="275" r:id="rId30"/>
    <p:sldId id="266" r:id="rId31"/>
    <p:sldId id="267" r:id="rId32"/>
    <p:sldId id="268" r:id="rId33"/>
    <p:sldId id="26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7875" y="282771"/>
            <a:ext cx="10016148" cy="693773"/>
          </a:xfrm>
        </p:spPr>
        <p:txBody>
          <a:bodyPr/>
          <a:lstStyle/>
          <a:p>
            <a:pPr algn="l"/>
            <a:r>
              <a:rPr lang="en-US" sz="3600" b="1" dirty="0"/>
              <a:t>Mobile Application </a:t>
            </a:r>
            <a:r>
              <a:rPr lang="en-US" sz="3600" b="1" dirty="0" smtClean="0"/>
              <a:t>Security: Lecture Outline</a:t>
            </a:r>
            <a:endParaRPr lang="en-IN" sz="3600" dirty="0"/>
          </a:p>
        </p:txBody>
      </p:sp>
      <p:sp>
        <p:nvSpPr>
          <p:cNvPr id="3" name="Subtitle 2"/>
          <p:cNvSpPr>
            <a:spLocks noGrp="1"/>
          </p:cNvSpPr>
          <p:nvPr>
            <p:ph type="subTitle" idx="1"/>
          </p:nvPr>
        </p:nvSpPr>
        <p:spPr>
          <a:xfrm>
            <a:off x="548279" y="1242874"/>
            <a:ext cx="9634408" cy="5211192"/>
          </a:xfrm>
        </p:spPr>
        <p:txBody>
          <a:bodyPr>
            <a:normAutofit/>
          </a:bodyPr>
          <a:lstStyle/>
          <a:p>
            <a:pPr marL="285750" indent="-285750" algn="l">
              <a:buFont typeface="Arial" panose="020B0604020202020204" pitchFamily="34" charset="0"/>
              <a:buChar char="•"/>
            </a:pPr>
            <a:r>
              <a:rPr lang="en-IN" sz="2400" dirty="0" smtClean="0">
                <a:solidFill>
                  <a:schemeClr val="tx1"/>
                </a:solidFill>
              </a:rPr>
              <a:t>What is mobile apps security</a:t>
            </a:r>
          </a:p>
          <a:p>
            <a:pPr marL="285750" indent="-285750" algn="l">
              <a:buFont typeface="Arial" panose="020B0604020202020204" pitchFamily="34" charset="0"/>
              <a:buChar char="•"/>
            </a:pPr>
            <a:r>
              <a:rPr lang="en-IN" sz="2400" dirty="0" smtClean="0">
                <a:solidFill>
                  <a:schemeClr val="tx1"/>
                </a:solidFill>
              </a:rPr>
              <a:t>Types of mobile apps</a:t>
            </a:r>
          </a:p>
          <a:p>
            <a:pPr marL="285750" indent="-285750" algn="l">
              <a:buFont typeface="Arial" panose="020B0604020202020204" pitchFamily="34" charset="0"/>
              <a:buChar char="•"/>
            </a:pPr>
            <a:r>
              <a:rPr lang="en-IN" sz="2400" dirty="0" smtClean="0">
                <a:solidFill>
                  <a:schemeClr val="tx1"/>
                </a:solidFill>
              </a:rPr>
              <a:t>The need for mobile apps security</a:t>
            </a:r>
          </a:p>
          <a:p>
            <a:pPr marL="285750" indent="-285750" algn="l">
              <a:buFont typeface="Arial" panose="020B0604020202020204" pitchFamily="34" charset="0"/>
              <a:buChar char="•"/>
            </a:pPr>
            <a:r>
              <a:rPr lang="en-IN" sz="2400" dirty="0" smtClean="0">
                <a:solidFill>
                  <a:schemeClr val="tx1"/>
                </a:solidFill>
              </a:rPr>
              <a:t>Key challenges of mobile apps security</a:t>
            </a:r>
          </a:p>
          <a:p>
            <a:pPr marL="285750" indent="-285750" algn="l">
              <a:buFont typeface="Arial" panose="020B0604020202020204" pitchFamily="34" charset="0"/>
              <a:buChar char="•"/>
            </a:pPr>
            <a:r>
              <a:rPr lang="en-IN" sz="2400" dirty="0" smtClean="0">
                <a:solidFill>
                  <a:schemeClr val="tx1"/>
                </a:solidFill>
              </a:rPr>
              <a:t>Common security threats in mobile apps</a:t>
            </a:r>
          </a:p>
          <a:p>
            <a:pPr marL="285750" indent="-285750" algn="l">
              <a:buFont typeface="Arial" panose="020B0604020202020204" pitchFamily="34" charset="0"/>
              <a:buChar char="•"/>
            </a:pPr>
            <a:r>
              <a:rPr lang="en-IN" sz="2400" dirty="0" smtClean="0">
                <a:solidFill>
                  <a:schemeClr val="tx1"/>
                </a:solidFill>
              </a:rPr>
              <a:t>Security considerations in mobile apps development</a:t>
            </a:r>
          </a:p>
          <a:p>
            <a:pPr marL="285750" indent="-285750" algn="l">
              <a:buFont typeface="Arial" panose="020B0604020202020204" pitchFamily="34" charset="0"/>
              <a:buChar char="•"/>
            </a:pPr>
            <a:r>
              <a:rPr lang="en-IN" sz="2400" dirty="0" smtClean="0">
                <a:solidFill>
                  <a:schemeClr val="tx1"/>
                </a:solidFill>
              </a:rPr>
              <a:t>Trends in mobile apps security</a:t>
            </a:r>
          </a:p>
          <a:p>
            <a:pPr marL="285750" indent="-285750" algn="l">
              <a:buFont typeface="Arial" panose="020B0604020202020204" pitchFamily="34" charset="0"/>
              <a:buChar char="•"/>
            </a:pPr>
            <a:r>
              <a:rPr lang="en-IN" sz="2400" dirty="0" smtClean="0">
                <a:solidFill>
                  <a:schemeClr val="tx1"/>
                </a:solidFill>
              </a:rPr>
              <a:t>Best practices for data storage and transmission</a:t>
            </a:r>
          </a:p>
          <a:p>
            <a:pPr marL="285750" indent="-285750" algn="l">
              <a:buFont typeface="Arial" panose="020B0604020202020204" pitchFamily="34" charset="0"/>
              <a:buChar char="•"/>
            </a:pPr>
            <a:r>
              <a:rPr lang="en-IN" sz="2400" dirty="0" smtClean="0">
                <a:solidFill>
                  <a:schemeClr val="tx1"/>
                </a:solidFill>
              </a:rPr>
              <a:t>Case studies of mobile security breaches.</a:t>
            </a:r>
          </a:p>
          <a:p>
            <a:pPr marL="285750" indent="-285750" algn="l">
              <a:buFont typeface="Arial" panose="020B0604020202020204" pitchFamily="34" charset="0"/>
              <a:buChar char="•"/>
            </a:pPr>
            <a:r>
              <a:rPr lang="en-IN" sz="2400" dirty="0" smtClean="0">
                <a:solidFill>
                  <a:schemeClr val="tx1"/>
                </a:solidFill>
              </a:rPr>
              <a:t>Final thoughts</a:t>
            </a:r>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3626738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004" y="218982"/>
            <a:ext cx="8596668" cy="659907"/>
          </a:xfrm>
        </p:spPr>
        <p:txBody>
          <a:bodyPr>
            <a:normAutofit fontScale="90000"/>
          </a:bodyPr>
          <a:lstStyle/>
          <a:p>
            <a:r>
              <a:rPr lang="en-IN" b="1" dirty="0"/>
              <a:t>The Need For Mobile App Security</a:t>
            </a:r>
            <a:br>
              <a:rPr lang="en-IN" b="1" dirty="0"/>
            </a:br>
            <a:endParaRPr lang="en-IN" dirty="0"/>
          </a:p>
        </p:txBody>
      </p:sp>
      <p:sp>
        <p:nvSpPr>
          <p:cNvPr id="3" name="Content Placeholder 2"/>
          <p:cNvSpPr>
            <a:spLocks noGrp="1"/>
          </p:cNvSpPr>
          <p:nvPr>
            <p:ph idx="1"/>
          </p:nvPr>
        </p:nvSpPr>
        <p:spPr>
          <a:xfrm>
            <a:off x="588557" y="1077514"/>
            <a:ext cx="9230146" cy="5500839"/>
          </a:xfrm>
        </p:spPr>
        <p:txBody>
          <a:bodyPr>
            <a:normAutofit fontScale="77500" lnSpcReduction="20000"/>
          </a:bodyPr>
          <a:lstStyle/>
          <a:p>
            <a:pPr marL="0" indent="0">
              <a:buNone/>
            </a:pPr>
            <a:r>
              <a:rPr lang="en-IN" sz="2600" dirty="0"/>
              <a:t>Mobile app security can guard against a variety of harmful consequences, including:</a:t>
            </a:r>
          </a:p>
          <a:p>
            <a:pPr marL="0" indent="0">
              <a:buNone/>
            </a:pPr>
            <a:r>
              <a:rPr lang="en-IN" sz="2300" b="1" dirty="0" smtClean="0"/>
              <a:t>1. </a:t>
            </a:r>
            <a:r>
              <a:rPr lang="en-IN" sz="2200" b="1" dirty="0" smtClean="0"/>
              <a:t>Personal </a:t>
            </a:r>
            <a:r>
              <a:rPr lang="en-IN" sz="2200" b="1" dirty="0"/>
              <a:t>and login data theft</a:t>
            </a:r>
          </a:p>
          <a:p>
            <a:pPr lvl="1"/>
            <a:r>
              <a:rPr lang="en-IN" sz="2200" dirty="0"/>
              <a:t>Losing sensitive data, such as client information and login passwords, typically stem from inadequate mobile app security, which hackers leverage to obtain access to sensitive information. </a:t>
            </a:r>
          </a:p>
          <a:p>
            <a:pPr marL="0" indent="0">
              <a:buNone/>
            </a:pPr>
            <a:r>
              <a:rPr lang="en-IN" sz="2200" b="1" dirty="0" smtClean="0"/>
              <a:t>2. Stolen </a:t>
            </a:r>
            <a:r>
              <a:rPr lang="en-IN" sz="2200" b="1" dirty="0"/>
              <a:t>financial data</a:t>
            </a:r>
          </a:p>
          <a:p>
            <a:pPr lvl="1"/>
            <a:r>
              <a:rPr lang="en-IN" sz="2200" dirty="0"/>
              <a:t>Mobile banking applications may contain customer financial information, including credit and debit card details. If a hacker successfully hijacks a banking app, they may also take control of the user's phone and perform a transaction without the victim's knowledge. </a:t>
            </a:r>
          </a:p>
          <a:p>
            <a:pPr marL="0" indent="0">
              <a:buNone/>
            </a:pPr>
            <a:r>
              <a:rPr lang="en-IN" sz="2200" b="1" dirty="0" smtClean="0"/>
              <a:t>3. Intellectual </a:t>
            </a:r>
            <a:r>
              <a:rPr lang="en-IN" sz="2200" b="1" dirty="0"/>
              <a:t>property theft</a:t>
            </a:r>
          </a:p>
          <a:p>
            <a:pPr lvl="1"/>
            <a:r>
              <a:rPr lang="en-IN" sz="2200" dirty="0"/>
              <a:t>Without adequate mobile app security, copyrights, patents, and other forms of intellectual property can fall into malicious hands. For example, every mobile application is built on a foundational piece of code. </a:t>
            </a:r>
          </a:p>
          <a:p>
            <a:pPr marL="0" lvl="1" indent="0">
              <a:buNone/>
            </a:pPr>
            <a:r>
              <a:rPr lang="en-IN" sz="2200" b="1" dirty="0" smtClean="0"/>
              <a:t>4. Reputational </a:t>
            </a:r>
            <a:r>
              <a:rPr lang="en-IN" sz="2200" b="1" dirty="0"/>
              <a:t>damage</a:t>
            </a:r>
          </a:p>
          <a:p>
            <a:pPr lvl="1"/>
            <a:r>
              <a:rPr lang="en-IN" sz="2200" dirty="0"/>
              <a:t>Security flaws in a mobile application can put a company's reputation at risk. User data being made public will destroy customers' faith in the app developer and damage the brand’s reputation.</a:t>
            </a:r>
          </a:p>
          <a:p>
            <a:endParaRPr lang="en-IN" dirty="0"/>
          </a:p>
        </p:txBody>
      </p:sp>
    </p:spTree>
    <p:extLst>
      <p:ext uri="{BB962C8B-B14F-4D97-AF65-F5344CB8AC3E}">
        <p14:creationId xmlns:p14="http://schemas.microsoft.com/office/powerpoint/2010/main" val="182567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148" y="2704730"/>
            <a:ext cx="10251078" cy="899604"/>
          </a:xfrm>
        </p:spPr>
        <p:txBody>
          <a:bodyPr/>
          <a:lstStyle/>
          <a:p>
            <a:r>
              <a:rPr lang="en-IN" b="1" dirty="0"/>
              <a:t>Key Challenges in Mobile Application Security</a:t>
            </a:r>
            <a:endParaRPr lang="en-IN" dirty="0"/>
          </a:p>
        </p:txBody>
      </p:sp>
    </p:spTree>
    <p:extLst>
      <p:ext uri="{BB962C8B-B14F-4D97-AF65-F5344CB8AC3E}">
        <p14:creationId xmlns:p14="http://schemas.microsoft.com/office/powerpoint/2010/main" val="215447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779" y="245615"/>
            <a:ext cx="9682907" cy="730928"/>
          </a:xfrm>
        </p:spPr>
        <p:txBody>
          <a:bodyPr>
            <a:normAutofit fontScale="90000"/>
          </a:bodyPr>
          <a:lstStyle/>
          <a:p>
            <a:r>
              <a:rPr lang="en-IN" b="1" dirty="0"/>
              <a:t>Key Challenges in Mobile Application Security</a:t>
            </a:r>
            <a:br>
              <a:rPr lang="en-IN" b="1" dirty="0"/>
            </a:br>
            <a:endParaRPr lang="en-IN" b="1" dirty="0"/>
          </a:p>
        </p:txBody>
      </p:sp>
      <p:sp>
        <p:nvSpPr>
          <p:cNvPr id="3" name="Content Placeholder 2"/>
          <p:cNvSpPr>
            <a:spLocks noGrp="1"/>
          </p:cNvSpPr>
          <p:nvPr>
            <p:ph idx="1"/>
          </p:nvPr>
        </p:nvSpPr>
        <p:spPr>
          <a:xfrm>
            <a:off x="615189" y="1326088"/>
            <a:ext cx="8972693" cy="5287776"/>
          </a:xfrm>
        </p:spPr>
        <p:txBody>
          <a:bodyPr>
            <a:normAutofit/>
          </a:bodyPr>
          <a:lstStyle/>
          <a:p>
            <a:pPr marL="0" lvl="0" indent="0">
              <a:buNone/>
            </a:pPr>
            <a:r>
              <a:rPr lang="en-IN" b="1" dirty="0" smtClean="0"/>
              <a:t>1. Data </a:t>
            </a:r>
            <a:r>
              <a:rPr lang="en-IN" b="1" dirty="0"/>
              <a:t>Storage and Transmission</a:t>
            </a:r>
            <a:r>
              <a:rPr lang="en-IN" dirty="0"/>
              <a:t>:</a:t>
            </a:r>
            <a:endParaRPr lang="en-IN" sz="2400" dirty="0"/>
          </a:p>
          <a:p>
            <a:pPr lvl="1"/>
            <a:r>
              <a:rPr lang="en-IN" dirty="0"/>
              <a:t>Mobile apps often store sensitive data (e.g., passwords, payment information) locally on devices. If not encrypted properly, this data can be accessed by malicious actors.</a:t>
            </a:r>
            <a:endParaRPr lang="en-IN" sz="2000" dirty="0"/>
          </a:p>
          <a:p>
            <a:pPr lvl="1"/>
            <a:r>
              <a:rPr lang="en-IN" dirty="0"/>
              <a:t>Data transmitted over networks (e.g., HTTP instead of HTTPS) can be intercepted, leading to man-in-the-middle (MITM) attacks.</a:t>
            </a:r>
            <a:endParaRPr lang="en-IN" sz="2000" dirty="0"/>
          </a:p>
          <a:p>
            <a:pPr marL="0" lvl="0" indent="0">
              <a:buNone/>
            </a:pPr>
            <a:r>
              <a:rPr lang="en-IN" b="1" dirty="0" smtClean="0"/>
              <a:t>2. Insecure </a:t>
            </a:r>
            <a:r>
              <a:rPr lang="en-IN" b="1" dirty="0"/>
              <a:t>Authentication and Authorization</a:t>
            </a:r>
            <a:r>
              <a:rPr lang="en-IN" dirty="0"/>
              <a:t>:</a:t>
            </a:r>
            <a:endParaRPr lang="en-IN" sz="2400" dirty="0"/>
          </a:p>
          <a:p>
            <a:pPr lvl="1"/>
            <a:r>
              <a:rPr lang="en-IN" dirty="0"/>
              <a:t>Weak authentication mechanisms (e.g., simple passwords, lack of multi-factor authentication) can lead to unauthorized access.</a:t>
            </a:r>
            <a:endParaRPr lang="en-IN" sz="2000" dirty="0"/>
          </a:p>
          <a:p>
            <a:pPr lvl="1"/>
            <a:r>
              <a:rPr lang="en-IN" dirty="0"/>
              <a:t>Poor session management can allow attackers to hijack user sessions.</a:t>
            </a:r>
            <a:endParaRPr lang="en-IN" sz="2000" dirty="0"/>
          </a:p>
          <a:p>
            <a:pPr marL="0" lvl="0" indent="0">
              <a:buNone/>
            </a:pPr>
            <a:r>
              <a:rPr lang="en-IN" b="1" dirty="0" smtClean="0"/>
              <a:t>3. Code </a:t>
            </a:r>
            <a:r>
              <a:rPr lang="en-IN" b="1" dirty="0"/>
              <a:t>Vulnerabilities</a:t>
            </a:r>
            <a:r>
              <a:rPr lang="en-IN" dirty="0"/>
              <a:t>:</a:t>
            </a:r>
            <a:endParaRPr lang="en-IN" sz="2400" dirty="0"/>
          </a:p>
          <a:p>
            <a:pPr lvl="1"/>
            <a:r>
              <a:rPr lang="en-IN" dirty="0"/>
              <a:t>Vulnerabilities in the app's code, such as buffer overflows, SQL injection, or insecure API usage, can be exploited by attackers.</a:t>
            </a:r>
            <a:endParaRPr lang="en-IN" sz="2000" dirty="0"/>
          </a:p>
          <a:p>
            <a:pPr lvl="1"/>
            <a:r>
              <a:rPr lang="en-IN" dirty="0"/>
              <a:t>Reverse engineering of apps can expose sensitive logic or hardcoded credentials.</a:t>
            </a:r>
            <a:endParaRPr lang="en-IN" sz="2000" dirty="0"/>
          </a:p>
          <a:p>
            <a:endParaRPr lang="en-IN" dirty="0"/>
          </a:p>
        </p:txBody>
      </p:sp>
    </p:spTree>
    <p:extLst>
      <p:ext uri="{BB962C8B-B14F-4D97-AF65-F5344CB8AC3E}">
        <p14:creationId xmlns:p14="http://schemas.microsoft.com/office/powerpoint/2010/main" val="2848057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47" y="236738"/>
            <a:ext cx="9585253" cy="651029"/>
          </a:xfrm>
        </p:spPr>
        <p:txBody>
          <a:bodyPr>
            <a:normAutofit fontScale="90000"/>
          </a:bodyPr>
          <a:lstStyle/>
          <a:p>
            <a:r>
              <a:rPr lang="en-IN" b="1" dirty="0"/>
              <a:t>Key Challenges in Mobile Application Security</a:t>
            </a:r>
            <a:br>
              <a:rPr lang="en-IN" b="1" dirty="0"/>
            </a:br>
            <a:endParaRPr lang="en-IN" dirty="0"/>
          </a:p>
        </p:txBody>
      </p:sp>
      <p:sp>
        <p:nvSpPr>
          <p:cNvPr id="3" name="Content Placeholder 2"/>
          <p:cNvSpPr>
            <a:spLocks noGrp="1"/>
          </p:cNvSpPr>
          <p:nvPr>
            <p:ph idx="1"/>
          </p:nvPr>
        </p:nvSpPr>
        <p:spPr>
          <a:xfrm>
            <a:off x="490903" y="1139657"/>
            <a:ext cx="9283412" cy="5474207"/>
          </a:xfrm>
        </p:spPr>
        <p:txBody>
          <a:bodyPr/>
          <a:lstStyle/>
          <a:p>
            <a:pPr marL="0" lvl="0" indent="0">
              <a:buNone/>
            </a:pPr>
            <a:r>
              <a:rPr lang="en-IN" b="1" dirty="0" smtClean="0"/>
              <a:t>4. </a:t>
            </a:r>
            <a:r>
              <a:rPr lang="en-IN" sz="2000" b="1" dirty="0" smtClean="0"/>
              <a:t>Third-Party </a:t>
            </a:r>
            <a:r>
              <a:rPr lang="en-IN" sz="2000" b="1" dirty="0"/>
              <a:t>Libraries and APIs</a:t>
            </a:r>
            <a:r>
              <a:rPr lang="en-IN" sz="2000" dirty="0"/>
              <a:t>:</a:t>
            </a:r>
          </a:p>
          <a:p>
            <a:pPr lvl="1"/>
            <a:r>
              <a:rPr lang="en-IN" sz="2000" dirty="0"/>
              <a:t>Many apps rely on third-party libraries or APIs, which may have their own security flaws.</a:t>
            </a:r>
          </a:p>
          <a:p>
            <a:pPr lvl="1"/>
            <a:r>
              <a:rPr lang="en-IN" sz="2000" dirty="0"/>
              <a:t>Outdated or unmaintained libraries can introduce vulnerabilities.</a:t>
            </a:r>
          </a:p>
          <a:p>
            <a:pPr marL="0" lvl="0" indent="0">
              <a:buNone/>
            </a:pPr>
            <a:r>
              <a:rPr lang="en-IN" sz="2000" b="1" dirty="0" smtClean="0"/>
              <a:t>5. Platform-Specific </a:t>
            </a:r>
            <a:r>
              <a:rPr lang="en-IN" sz="2000" b="1" dirty="0"/>
              <a:t>Risks</a:t>
            </a:r>
            <a:r>
              <a:rPr lang="en-IN" sz="2000" dirty="0"/>
              <a:t>:</a:t>
            </a:r>
          </a:p>
          <a:p>
            <a:pPr lvl="1"/>
            <a:r>
              <a:rPr lang="en-IN" sz="2000" dirty="0"/>
              <a:t>Android and </a:t>
            </a:r>
            <a:r>
              <a:rPr lang="en-IN" sz="2000" dirty="0" err="1"/>
              <a:t>iOS</a:t>
            </a:r>
            <a:r>
              <a:rPr lang="en-IN" sz="2000" dirty="0"/>
              <a:t> have different security models, but both are susceptible to platform-specific vulnerabilities (e.g., Android's open nature vs. </a:t>
            </a:r>
            <a:r>
              <a:rPr lang="en-IN" sz="2000" dirty="0" err="1"/>
              <a:t>iOS's</a:t>
            </a:r>
            <a:r>
              <a:rPr lang="en-IN" sz="2000" dirty="0"/>
              <a:t> closed ecosystem).</a:t>
            </a:r>
          </a:p>
          <a:p>
            <a:pPr marL="0" lvl="0" indent="0">
              <a:buNone/>
            </a:pPr>
            <a:r>
              <a:rPr lang="en-IN" sz="2000" b="1" dirty="0" smtClean="0"/>
              <a:t>6. User </a:t>
            </a:r>
            <a:r>
              <a:rPr lang="en-IN" sz="2000" b="1" dirty="0" smtClean="0"/>
              <a:t>Behaviour</a:t>
            </a:r>
            <a:r>
              <a:rPr lang="en-IN" sz="2000" dirty="0" smtClean="0"/>
              <a:t>:</a:t>
            </a:r>
            <a:endParaRPr lang="en-IN" sz="2000" dirty="0"/>
          </a:p>
          <a:p>
            <a:pPr lvl="1"/>
            <a:r>
              <a:rPr lang="en-IN" sz="2000" dirty="0"/>
              <a:t>Users may download apps from untrusted sources, </a:t>
            </a:r>
            <a:r>
              <a:rPr lang="en-IN" sz="2000" dirty="0" err="1"/>
              <a:t>sideload</a:t>
            </a:r>
            <a:r>
              <a:rPr lang="en-IN" sz="2000" dirty="0"/>
              <a:t> apps, or grant excessive permissions, increasing the risk of malware or data breaches.</a:t>
            </a:r>
          </a:p>
          <a:p>
            <a:endParaRPr lang="en-IN" sz="2000" dirty="0"/>
          </a:p>
        </p:txBody>
      </p:sp>
    </p:spTree>
    <p:extLst>
      <p:ext uri="{BB962C8B-B14F-4D97-AF65-F5344CB8AC3E}">
        <p14:creationId xmlns:p14="http://schemas.microsoft.com/office/powerpoint/2010/main" val="276213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83" y="2846773"/>
            <a:ext cx="10615062" cy="819705"/>
          </a:xfrm>
        </p:spPr>
        <p:txBody>
          <a:bodyPr/>
          <a:lstStyle/>
          <a:p>
            <a:r>
              <a:rPr lang="en-IN" b="1" dirty="0"/>
              <a:t>Common Security Threats in Mobile Applications</a:t>
            </a:r>
            <a:endParaRPr lang="en-IN" dirty="0"/>
          </a:p>
        </p:txBody>
      </p:sp>
    </p:spTree>
    <p:extLst>
      <p:ext uri="{BB962C8B-B14F-4D97-AF65-F5344CB8AC3E}">
        <p14:creationId xmlns:p14="http://schemas.microsoft.com/office/powerpoint/2010/main" val="13758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557" y="236738"/>
            <a:ext cx="8596668" cy="1320800"/>
          </a:xfrm>
        </p:spPr>
        <p:txBody>
          <a:bodyPr/>
          <a:lstStyle/>
          <a:p>
            <a:r>
              <a:rPr lang="en-IN" b="1" dirty="0"/>
              <a:t>Common Security Threats in Mobile Applications</a:t>
            </a:r>
            <a:endParaRPr lang="en-IN" dirty="0"/>
          </a:p>
        </p:txBody>
      </p:sp>
      <p:sp>
        <p:nvSpPr>
          <p:cNvPr id="3" name="Content Placeholder 2"/>
          <p:cNvSpPr>
            <a:spLocks noGrp="1"/>
          </p:cNvSpPr>
          <p:nvPr>
            <p:ph idx="1"/>
          </p:nvPr>
        </p:nvSpPr>
        <p:spPr/>
        <p:txBody>
          <a:bodyPr/>
          <a:lstStyle/>
          <a:p>
            <a:pPr marL="0" indent="0">
              <a:buNone/>
            </a:pPr>
            <a:r>
              <a:rPr lang="en-IN" sz="2800" b="1" dirty="0" smtClean="0">
                <a:solidFill>
                  <a:srgbClr val="002060"/>
                </a:solidFill>
              </a:rPr>
              <a:t>1</a:t>
            </a:r>
            <a:r>
              <a:rPr lang="en-IN" sz="2800" b="1" dirty="0">
                <a:solidFill>
                  <a:srgbClr val="002060"/>
                </a:solidFill>
              </a:rPr>
              <a:t>. Malware and </a:t>
            </a:r>
            <a:r>
              <a:rPr lang="en-IN" sz="2800" b="1" dirty="0" smtClean="0">
                <a:solidFill>
                  <a:srgbClr val="002060"/>
                </a:solidFill>
              </a:rPr>
              <a:t>Spyware</a:t>
            </a:r>
          </a:p>
          <a:p>
            <a:pPr marL="0" indent="0">
              <a:buNone/>
            </a:pPr>
            <a:r>
              <a:rPr lang="en-IN" sz="2800" b="1" dirty="0">
                <a:solidFill>
                  <a:srgbClr val="002060"/>
                </a:solidFill>
              </a:rPr>
              <a:t>2. Data </a:t>
            </a:r>
            <a:r>
              <a:rPr lang="en-IN" sz="2800" b="1" dirty="0" smtClean="0">
                <a:solidFill>
                  <a:srgbClr val="002060"/>
                </a:solidFill>
              </a:rPr>
              <a:t>Leakage</a:t>
            </a:r>
          </a:p>
          <a:p>
            <a:pPr marL="0" indent="0">
              <a:buNone/>
            </a:pPr>
            <a:r>
              <a:rPr lang="en-IN" sz="2800" b="1" dirty="0">
                <a:solidFill>
                  <a:srgbClr val="002060"/>
                </a:solidFill>
              </a:rPr>
              <a:t>2. Insecure API </a:t>
            </a:r>
            <a:r>
              <a:rPr lang="en-IN" sz="2800" b="1" dirty="0" smtClean="0">
                <a:solidFill>
                  <a:srgbClr val="002060"/>
                </a:solidFill>
              </a:rPr>
              <a:t>Usage</a:t>
            </a:r>
          </a:p>
          <a:p>
            <a:pPr marL="0" indent="0">
              <a:buNone/>
            </a:pPr>
            <a:r>
              <a:rPr lang="en-IN" sz="2800" b="1" dirty="0">
                <a:solidFill>
                  <a:srgbClr val="002060"/>
                </a:solidFill>
              </a:rPr>
              <a:t>4. Man-in-the-Middle (MITM) </a:t>
            </a:r>
            <a:r>
              <a:rPr lang="en-IN" sz="2800" b="1" dirty="0" smtClean="0">
                <a:solidFill>
                  <a:srgbClr val="002060"/>
                </a:solidFill>
              </a:rPr>
              <a:t>Attacks</a:t>
            </a:r>
          </a:p>
          <a:p>
            <a:pPr marL="0" indent="0">
              <a:buNone/>
            </a:pPr>
            <a:r>
              <a:rPr lang="en-IN" sz="2800" b="1" dirty="0">
                <a:solidFill>
                  <a:srgbClr val="002060"/>
                </a:solidFill>
              </a:rPr>
              <a:t>5. Reverse </a:t>
            </a:r>
            <a:r>
              <a:rPr lang="en-IN" sz="2800" b="1" dirty="0" smtClean="0">
                <a:solidFill>
                  <a:srgbClr val="002060"/>
                </a:solidFill>
              </a:rPr>
              <a:t>Engineering</a:t>
            </a:r>
          </a:p>
          <a:p>
            <a:pPr marL="0" indent="0">
              <a:buNone/>
            </a:pPr>
            <a:r>
              <a:rPr lang="en-IN" sz="2800" b="1" dirty="0" smtClean="0">
                <a:solidFill>
                  <a:srgbClr val="002060"/>
                </a:solidFill>
              </a:rPr>
              <a:t>6.Weak </a:t>
            </a:r>
            <a:r>
              <a:rPr lang="en-IN" sz="2800" b="1" dirty="0">
                <a:solidFill>
                  <a:srgbClr val="002060"/>
                </a:solidFill>
              </a:rPr>
              <a:t>Authentication and Authorization</a:t>
            </a:r>
          </a:p>
          <a:p>
            <a:endParaRPr lang="en-IN" b="1" dirty="0" smtClean="0"/>
          </a:p>
          <a:p>
            <a:endParaRPr lang="en-IN" b="1" dirty="0"/>
          </a:p>
          <a:p>
            <a:endParaRPr lang="en-IN" b="1" dirty="0"/>
          </a:p>
          <a:p>
            <a:endParaRPr lang="en-IN" b="1" dirty="0"/>
          </a:p>
          <a:p>
            <a:endParaRPr lang="en-IN" b="1" dirty="0" smtClean="0"/>
          </a:p>
          <a:p>
            <a:endParaRPr lang="en-IN" b="1" dirty="0"/>
          </a:p>
          <a:p>
            <a:endParaRPr lang="en-IN" b="1" dirty="0"/>
          </a:p>
          <a:p>
            <a:endParaRPr lang="en-IN" dirty="0"/>
          </a:p>
        </p:txBody>
      </p:sp>
    </p:spTree>
    <p:extLst>
      <p:ext uri="{BB962C8B-B14F-4D97-AF65-F5344CB8AC3E}">
        <p14:creationId xmlns:p14="http://schemas.microsoft.com/office/powerpoint/2010/main" val="71272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62" y="263371"/>
            <a:ext cx="10064647" cy="588885"/>
          </a:xfrm>
        </p:spPr>
        <p:txBody>
          <a:bodyPr>
            <a:normAutofit fontScale="90000"/>
          </a:bodyPr>
          <a:lstStyle/>
          <a:p>
            <a:r>
              <a:rPr lang="en-IN" b="1" dirty="0"/>
              <a:t>Common Security Threats in Mobile Applications</a:t>
            </a:r>
            <a:br>
              <a:rPr lang="en-IN" b="1" dirty="0"/>
            </a:br>
            <a:endParaRPr lang="en-IN" dirty="0"/>
          </a:p>
        </p:txBody>
      </p:sp>
      <p:sp>
        <p:nvSpPr>
          <p:cNvPr id="3" name="Content Placeholder 2"/>
          <p:cNvSpPr>
            <a:spLocks noGrp="1"/>
          </p:cNvSpPr>
          <p:nvPr>
            <p:ph idx="1"/>
          </p:nvPr>
        </p:nvSpPr>
        <p:spPr>
          <a:xfrm>
            <a:off x="553046" y="1086391"/>
            <a:ext cx="9283412" cy="5474207"/>
          </a:xfrm>
        </p:spPr>
        <p:txBody>
          <a:bodyPr>
            <a:normAutofit fontScale="92500" lnSpcReduction="10000"/>
          </a:bodyPr>
          <a:lstStyle/>
          <a:p>
            <a:pPr marL="0" indent="0" algn="just">
              <a:buNone/>
            </a:pPr>
            <a:r>
              <a:rPr lang="en-IN" sz="2600" b="1" dirty="0"/>
              <a:t>1</a:t>
            </a:r>
            <a:r>
              <a:rPr lang="en-IN" sz="2600" b="1" dirty="0" smtClean="0"/>
              <a:t>. </a:t>
            </a:r>
            <a:r>
              <a:rPr lang="en-IN" sz="2600" b="1" dirty="0"/>
              <a:t>Malware and Spyware</a:t>
            </a:r>
          </a:p>
          <a:p>
            <a:pPr lvl="1" algn="just"/>
            <a:r>
              <a:rPr lang="en-IN" sz="2400" dirty="0"/>
              <a:t>Malicious applications that steal data, track user activity, or damage the system.</a:t>
            </a:r>
          </a:p>
          <a:p>
            <a:pPr lvl="1" algn="just"/>
            <a:r>
              <a:rPr lang="en-IN" sz="2400" i="1" dirty="0"/>
              <a:t>Example: Trojan apps disguised as legitimate apps.</a:t>
            </a:r>
          </a:p>
          <a:p>
            <a:pPr marL="0" indent="0" algn="just">
              <a:buNone/>
            </a:pPr>
            <a:r>
              <a:rPr lang="en-IN" sz="2400" b="1" dirty="0"/>
              <a:t>2</a:t>
            </a:r>
            <a:r>
              <a:rPr lang="en-IN" sz="2400" b="1" dirty="0" smtClean="0"/>
              <a:t>. </a:t>
            </a:r>
            <a:r>
              <a:rPr lang="en-IN" sz="2400" b="1" dirty="0"/>
              <a:t>Data Leakage</a:t>
            </a:r>
          </a:p>
          <a:p>
            <a:pPr lvl="1" algn="just"/>
            <a:r>
              <a:rPr lang="en-IN" sz="2400" dirty="0"/>
              <a:t>Poor security practices can lead to sensitive user data being exposed.</a:t>
            </a:r>
          </a:p>
          <a:p>
            <a:pPr lvl="1" algn="just"/>
            <a:r>
              <a:rPr lang="en-IN" sz="2400" i="1" dirty="0"/>
              <a:t>Example: Apps storing unencrypted data in local storage.</a:t>
            </a:r>
          </a:p>
          <a:p>
            <a:pPr marL="0" indent="0" algn="just">
              <a:buNone/>
            </a:pPr>
            <a:r>
              <a:rPr lang="en-IN" sz="2400" b="1" dirty="0"/>
              <a:t>2</a:t>
            </a:r>
            <a:r>
              <a:rPr lang="en-IN" sz="2400" b="1" dirty="0" smtClean="0"/>
              <a:t>. </a:t>
            </a:r>
            <a:r>
              <a:rPr lang="en-IN" sz="2400" b="1" dirty="0"/>
              <a:t>Insecure API Usage</a:t>
            </a:r>
          </a:p>
          <a:p>
            <a:pPr lvl="1" algn="just"/>
            <a:r>
              <a:rPr lang="en-IN" sz="2400" dirty="0"/>
              <a:t>APIs (Application Programming Interfaces) are used to connect apps to servers. If not secured, they can be exploited by hackers.</a:t>
            </a:r>
          </a:p>
          <a:p>
            <a:pPr lvl="1" algn="just"/>
            <a:r>
              <a:rPr lang="en-IN" sz="2400" i="1" dirty="0"/>
              <a:t>Example: Weak authentication in APIs allowing unauthorized access.</a:t>
            </a:r>
          </a:p>
          <a:p>
            <a:endParaRPr lang="en-IN" sz="2400" dirty="0"/>
          </a:p>
        </p:txBody>
      </p:sp>
    </p:spTree>
    <p:extLst>
      <p:ext uri="{BB962C8B-B14F-4D97-AF65-F5344CB8AC3E}">
        <p14:creationId xmlns:p14="http://schemas.microsoft.com/office/powerpoint/2010/main" val="1271103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737" y="227860"/>
            <a:ext cx="10703839" cy="615518"/>
          </a:xfrm>
        </p:spPr>
        <p:txBody>
          <a:bodyPr>
            <a:normAutofit fontScale="90000"/>
          </a:bodyPr>
          <a:lstStyle/>
          <a:p>
            <a:r>
              <a:rPr lang="en-IN" b="1" dirty="0"/>
              <a:t>Common Security Threats in Mobile Applications</a:t>
            </a:r>
            <a:endParaRPr lang="en-IN" dirty="0"/>
          </a:p>
        </p:txBody>
      </p:sp>
      <p:sp>
        <p:nvSpPr>
          <p:cNvPr id="3" name="Content Placeholder 2"/>
          <p:cNvSpPr>
            <a:spLocks noGrp="1"/>
          </p:cNvSpPr>
          <p:nvPr>
            <p:ph idx="1"/>
          </p:nvPr>
        </p:nvSpPr>
        <p:spPr>
          <a:xfrm>
            <a:off x="677334" y="1233997"/>
            <a:ext cx="8954938" cy="5344356"/>
          </a:xfrm>
        </p:spPr>
        <p:txBody>
          <a:bodyPr>
            <a:normAutofit/>
          </a:bodyPr>
          <a:lstStyle/>
          <a:p>
            <a:pPr marL="0" indent="0" algn="just">
              <a:buNone/>
            </a:pPr>
            <a:r>
              <a:rPr lang="en-IN" b="1" dirty="0" smtClean="0"/>
              <a:t>4</a:t>
            </a:r>
            <a:r>
              <a:rPr lang="en-IN" sz="2000" b="1" dirty="0" smtClean="0"/>
              <a:t>. Man-in-the-Middle </a:t>
            </a:r>
            <a:r>
              <a:rPr lang="en-IN" sz="2000" b="1" dirty="0"/>
              <a:t>(MITM) Attacks</a:t>
            </a:r>
          </a:p>
          <a:p>
            <a:pPr lvl="1" algn="just"/>
            <a:r>
              <a:rPr lang="en-IN" sz="2000" dirty="0"/>
              <a:t>Attackers intercept communication between a user and the app to steal or manipulate data.</a:t>
            </a:r>
          </a:p>
          <a:p>
            <a:pPr lvl="1" algn="just"/>
            <a:r>
              <a:rPr lang="en-IN" sz="2000" i="1" dirty="0"/>
              <a:t>Example: Unsecured Wi-Fi connections exposing login credentials</a:t>
            </a:r>
            <a:r>
              <a:rPr lang="en-IN" sz="2000" i="1" dirty="0" smtClean="0"/>
              <a:t>.</a:t>
            </a:r>
          </a:p>
          <a:p>
            <a:pPr marL="0" indent="0" algn="just">
              <a:buNone/>
            </a:pPr>
            <a:r>
              <a:rPr lang="en-IN" sz="2000" b="1" dirty="0" smtClean="0"/>
              <a:t>5. Reverse Engineering</a:t>
            </a:r>
          </a:p>
          <a:p>
            <a:pPr lvl="1" algn="just"/>
            <a:r>
              <a:rPr lang="en-IN" sz="2000" dirty="0" smtClean="0"/>
              <a:t>Attackers </a:t>
            </a:r>
            <a:r>
              <a:rPr lang="en-IN" sz="2000" dirty="0"/>
              <a:t>decompile an app’s source code to find vulnerabilities or modify its functionality.</a:t>
            </a:r>
          </a:p>
          <a:p>
            <a:pPr lvl="1" algn="just"/>
            <a:r>
              <a:rPr lang="en-IN" sz="2000" i="1" dirty="0"/>
              <a:t>Example: Hackers cracking paid apps to use them for free.</a:t>
            </a:r>
          </a:p>
          <a:p>
            <a:pPr marL="0" indent="0" algn="just">
              <a:buNone/>
            </a:pPr>
            <a:r>
              <a:rPr lang="en-IN" sz="2000" b="1" dirty="0" smtClean="0"/>
              <a:t>6.  </a:t>
            </a:r>
            <a:r>
              <a:rPr lang="en-IN" sz="2000" b="1" dirty="0"/>
              <a:t>Weak Authentication and Authorization</a:t>
            </a:r>
          </a:p>
          <a:p>
            <a:pPr lvl="1" algn="just"/>
            <a:r>
              <a:rPr lang="en-IN" sz="2000" dirty="0"/>
              <a:t>Poorly implemented login mechanisms allow attackers to gain access.</a:t>
            </a:r>
          </a:p>
          <a:p>
            <a:pPr lvl="1" algn="just"/>
            <a:r>
              <a:rPr lang="en-IN" sz="2000" i="1" dirty="0"/>
              <a:t>Example: Weak passwords or lack of multi-factor authentication (MFA).</a:t>
            </a:r>
          </a:p>
          <a:p>
            <a:endParaRPr lang="en-IN" dirty="0"/>
          </a:p>
        </p:txBody>
      </p:sp>
    </p:spTree>
    <p:extLst>
      <p:ext uri="{BB962C8B-B14F-4D97-AF65-F5344CB8AC3E}">
        <p14:creationId xmlns:p14="http://schemas.microsoft.com/office/powerpoint/2010/main" val="1908154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61" y="3281778"/>
            <a:ext cx="10641696" cy="793072"/>
          </a:xfrm>
        </p:spPr>
        <p:txBody>
          <a:bodyPr>
            <a:normAutofit fontScale="90000"/>
          </a:bodyPr>
          <a:lstStyle/>
          <a:p>
            <a:r>
              <a:rPr lang="en-IN" b="1" dirty="0"/>
              <a:t>Security Considerations for Mobile App Development</a:t>
            </a:r>
            <a:br>
              <a:rPr lang="en-IN" b="1" dirty="0"/>
            </a:br>
            <a:endParaRPr lang="en-IN" b="1" dirty="0"/>
          </a:p>
        </p:txBody>
      </p:sp>
    </p:spTree>
    <p:extLst>
      <p:ext uri="{BB962C8B-B14F-4D97-AF65-F5344CB8AC3E}">
        <p14:creationId xmlns:p14="http://schemas.microsoft.com/office/powerpoint/2010/main" val="3801189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 Considerations for Mobile App Development</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sz="2800" b="1" dirty="0">
                <a:solidFill>
                  <a:srgbClr val="7030A0"/>
                </a:solidFill>
              </a:rPr>
              <a:t>1. Secure Application </a:t>
            </a:r>
            <a:r>
              <a:rPr lang="en-IN" sz="2800" b="1" dirty="0" smtClean="0">
                <a:solidFill>
                  <a:srgbClr val="7030A0"/>
                </a:solidFill>
              </a:rPr>
              <a:t>Architecture</a:t>
            </a:r>
          </a:p>
          <a:p>
            <a:pPr marL="0" indent="0">
              <a:buNone/>
            </a:pPr>
            <a:r>
              <a:rPr lang="en-IN" sz="2800" b="1" dirty="0">
                <a:solidFill>
                  <a:srgbClr val="7030A0"/>
                </a:solidFill>
              </a:rPr>
              <a:t>2. Data </a:t>
            </a:r>
            <a:r>
              <a:rPr lang="en-IN" sz="2800" b="1" dirty="0" smtClean="0">
                <a:solidFill>
                  <a:srgbClr val="7030A0"/>
                </a:solidFill>
              </a:rPr>
              <a:t>Security</a:t>
            </a:r>
          </a:p>
          <a:p>
            <a:pPr marL="0" indent="0">
              <a:buNone/>
            </a:pPr>
            <a:r>
              <a:rPr lang="en-IN" sz="2800" b="1" dirty="0">
                <a:solidFill>
                  <a:srgbClr val="7030A0"/>
                </a:solidFill>
              </a:rPr>
              <a:t>3. Secure Authentication &amp; </a:t>
            </a:r>
            <a:r>
              <a:rPr lang="en-IN" sz="2800" b="1" dirty="0" smtClean="0">
                <a:solidFill>
                  <a:srgbClr val="7030A0"/>
                </a:solidFill>
              </a:rPr>
              <a:t>Authorization</a:t>
            </a:r>
          </a:p>
          <a:p>
            <a:pPr marL="0" indent="0">
              <a:buNone/>
            </a:pPr>
            <a:r>
              <a:rPr lang="en-IN" sz="2800" b="1" dirty="0">
                <a:solidFill>
                  <a:srgbClr val="7030A0"/>
                </a:solidFill>
              </a:rPr>
              <a:t>4. Secure API </a:t>
            </a:r>
            <a:r>
              <a:rPr lang="en-IN" sz="2800" b="1" dirty="0" smtClean="0">
                <a:solidFill>
                  <a:srgbClr val="7030A0"/>
                </a:solidFill>
              </a:rPr>
              <a:t>Communication</a:t>
            </a:r>
          </a:p>
          <a:p>
            <a:pPr marL="0" indent="0">
              <a:buNone/>
            </a:pPr>
            <a:r>
              <a:rPr lang="en-IN" sz="2800" b="1" dirty="0" smtClean="0">
                <a:solidFill>
                  <a:srgbClr val="7030A0"/>
                </a:solidFill>
              </a:rPr>
              <a:t>5. Prevent </a:t>
            </a:r>
            <a:r>
              <a:rPr lang="en-IN" sz="2800" b="1" dirty="0">
                <a:solidFill>
                  <a:srgbClr val="7030A0"/>
                </a:solidFill>
              </a:rPr>
              <a:t>Reverse Engineering &amp; Code </a:t>
            </a:r>
            <a:r>
              <a:rPr lang="en-IN" sz="2800" b="1" dirty="0" smtClean="0">
                <a:solidFill>
                  <a:srgbClr val="7030A0"/>
                </a:solidFill>
              </a:rPr>
              <a:t>Tampering</a:t>
            </a:r>
          </a:p>
          <a:p>
            <a:pPr marL="0" indent="0">
              <a:buNone/>
            </a:pPr>
            <a:r>
              <a:rPr lang="en-IN" sz="2800" b="1" dirty="0" smtClean="0">
                <a:solidFill>
                  <a:srgbClr val="7030A0"/>
                </a:solidFill>
              </a:rPr>
              <a:t>6. Secure </a:t>
            </a:r>
            <a:r>
              <a:rPr lang="en-IN" sz="2800" b="1" dirty="0">
                <a:solidFill>
                  <a:srgbClr val="7030A0"/>
                </a:solidFill>
              </a:rPr>
              <a:t>Third-Party Libraries &amp; </a:t>
            </a:r>
            <a:r>
              <a:rPr lang="en-IN" sz="2800" b="1" dirty="0" smtClean="0">
                <a:solidFill>
                  <a:srgbClr val="7030A0"/>
                </a:solidFill>
              </a:rPr>
              <a:t>Dependencies</a:t>
            </a:r>
          </a:p>
          <a:p>
            <a:pPr marL="0" indent="0">
              <a:buNone/>
            </a:pPr>
            <a:r>
              <a:rPr lang="en-IN" sz="2800" b="1" dirty="0">
                <a:solidFill>
                  <a:srgbClr val="7030A0"/>
                </a:solidFill>
              </a:rPr>
              <a:t>7. Implement Logging &amp; </a:t>
            </a:r>
            <a:r>
              <a:rPr lang="en-IN" sz="2800" b="1" dirty="0" smtClean="0">
                <a:solidFill>
                  <a:srgbClr val="7030A0"/>
                </a:solidFill>
              </a:rPr>
              <a:t>Monitoring</a:t>
            </a:r>
          </a:p>
          <a:p>
            <a:pPr marL="0" indent="0">
              <a:buNone/>
            </a:pPr>
            <a:r>
              <a:rPr lang="en-IN" sz="2800" dirty="0">
                <a:solidFill>
                  <a:srgbClr val="7030A0"/>
                </a:solidFill>
              </a:rPr>
              <a:t>8. </a:t>
            </a:r>
            <a:r>
              <a:rPr lang="en-IN" sz="2800" b="1" dirty="0">
                <a:solidFill>
                  <a:srgbClr val="7030A0"/>
                </a:solidFill>
              </a:rPr>
              <a:t>Compliance with Security Standards &amp; Regulations</a:t>
            </a:r>
          </a:p>
          <a:p>
            <a:pPr marL="0" indent="0">
              <a:buNone/>
            </a:pPr>
            <a:endParaRPr lang="en-IN" sz="2800" b="1" dirty="0">
              <a:solidFill>
                <a:srgbClr val="7030A0"/>
              </a:solidFill>
            </a:endParaRPr>
          </a:p>
          <a:p>
            <a:pPr marL="0" indent="0">
              <a:buNone/>
            </a:pPr>
            <a:endParaRPr lang="en-IN" sz="2800" b="1" dirty="0">
              <a:solidFill>
                <a:srgbClr val="7030A0"/>
              </a:solidFill>
            </a:endParaRPr>
          </a:p>
          <a:p>
            <a:endParaRPr lang="en-IN" b="1" dirty="0">
              <a:solidFill>
                <a:srgbClr val="7030A0"/>
              </a:solidFill>
            </a:endParaRPr>
          </a:p>
          <a:p>
            <a:endParaRPr lang="en-IN" b="1" dirty="0">
              <a:solidFill>
                <a:srgbClr val="7030A0"/>
              </a:solidFill>
            </a:endParaRPr>
          </a:p>
          <a:p>
            <a:endParaRPr lang="en-IN" b="1" dirty="0" smtClean="0">
              <a:solidFill>
                <a:srgbClr val="7030A0"/>
              </a:solidFill>
            </a:endParaRPr>
          </a:p>
          <a:p>
            <a:endParaRPr lang="en-IN" b="1" dirty="0">
              <a:solidFill>
                <a:srgbClr val="7030A0"/>
              </a:solidFill>
            </a:endParaRPr>
          </a:p>
          <a:p>
            <a:endParaRPr lang="en-IN" b="1" dirty="0">
              <a:solidFill>
                <a:srgbClr val="7030A0"/>
              </a:solidFill>
            </a:endParaRPr>
          </a:p>
          <a:p>
            <a:endParaRPr lang="en-IN" b="1" dirty="0">
              <a:solidFill>
                <a:srgbClr val="7030A0"/>
              </a:solidFill>
            </a:endParaRPr>
          </a:p>
          <a:p>
            <a:endParaRPr lang="en-IN" dirty="0"/>
          </a:p>
        </p:txBody>
      </p:sp>
    </p:spTree>
    <p:extLst>
      <p:ext uri="{BB962C8B-B14F-4D97-AF65-F5344CB8AC3E}">
        <p14:creationId xmlns:p14="http://schemas.microsoft.com/office/powerpoint/2010/main" val="291242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48" y="165716"/>
            <a:ext cx="8596668" cy="677662"/>
          </a:xfrm>
        </p:spPr>
        <p:txBody>
          <a:bodyPr>
            <a:normAutofit fontScale="90000"/>
          </a:bodyPr>
          <a:lstStyle/>
          <a:p>
            <a:r>
              <a:rPr lang="en-IN" b="1" dirty="0"/>
              <a:t>Mobile App Security</a:t>
            </a:r>
            <a:br>
              <a:rPr lang="en-IN" b="1" dirty="0"/>
            </a:br>
            <a:endParaRPr lang="en-IN" dirty="0"/>
          </a:p>
        </p:txBody>
      </p:sp>
      <p:sp>
        <p:nvSpPr>
          <p:cNvPr id="3" name="Content Placeholder 2"/>
          <p:cNvSpPr>
            <a:spLocks noGrp="1"/>
          </p:cNvSpPr>
          <p:nvPr>
            <p:ph idx="1"/>
          </p:nvPr>
        </p:nvSpPr>
        <p:spPr>
          <a:xfrm>
            <a:off x="464270" y="1210678"/>
            <a:ext cx="9318922" cy="5287776"/>
          </a:xfrm>
        </p:spPr>
        <p:txBody>
          <a:bodyPr/>
          <a:lstStyle/>
          <a:p>
            <a:pPr algn="just"/>
            <a:r>
              <a:rPr lang="en-IN" sz="2400" dirty="0"/>
              <a:t>Mobile application security refers to the technologies and security procedures that protect mobile applications against </a:t>
            </a:r>
            <a:r>
              <a:rPr lang="en-IN" sz="2400" b="1" dirty="0"/>
              <a:t>cyberattacks</a:t>
            </a:r>
            <a:r>
              <a:rPr lang="en-IN" sz="2400" dirty="0"/>
              <a:t> and data theft. </a:t>
            </a:r>
            <a:endParaRPr lang="en-IN" sz="2400" dirty="0" smtClean="0"/>
          </a:p>
          <a:p>
            <a:pPr algn="just"/>
            <a:endParaRPr lang="en-IN" sz="2400" dirty="0" smtClean="0"/>
          </a:p>
          <a:p>
            <a:pPr algn="just"/>
            <a:r>
              <a:rPr lang="en-IN" sz="2400" dirty="0" smtClean="0"/>
              <a:t>Mobile </a:t>
            </a:r>
            <a:r>
              <a:rPr lang="en-IN" sz="2400" dirty="0"/>
              <a:t>device usage has been steadily increasing in recent years. Recent statistics note that </a:t>
            </a:r>
            <a:r>
              <a:rPr lang="en-IN" sz="2400" b="1" dirty="0"/>
              <a:t>about 90% of the global internet population</a:t>
            </a:r>
            <a:r>
              <a:rPr lang="en-IN" sz="2400" dirty="0"/>
              <a:t> uses a mobile device to go online. </a:t>
            </a:r>
            <a:endParaRPr lang="en-IN" sz="2400" dirty="0" smtClean="0"/>
          </a:p>
          <a:p>
            <a:pPr algn="just"/>
            <a:endParaRPr lang="en-IN" sz="2400" dirty="0" smtClean="0"/>
          </a:p>
          <a:p>
            <a:pPr algn="just"/>
            <a:r>
              <a:rPr lang="en-IN" sz="2400" dirty="0" smtClean="0"/>
              <a:t>For </a:t>
            </a:r>
            <a:r>
              <a:rPr lang="en-IN" sz="2400" dirty="0"/>
              <a:t>hackers, this means more people to victimize, making </a:t>
            </a:r>
            <a:r>
              <a:rPr lang="en-IN" sz="2400" b="1" dirty="0"/>
              <a:t>endpoint security for mobile devices</a:t>
            </a:r>
            <a:r>
              <a:rPr lang="en-IN" sz="2400" dirty="0"/>
              <a:t> increasingly vital.</a:t>
            </a:r>
          </a:p>
          <a:p>
            <a:endParaRPr lang="en-IN" dirty="0"/>
          </a:p>
        </p:txBody>
      </p:sp>
    </p:spTree>
    <p:extLst>
      <p:ext uri="{BB962C8B-B14F-4D97-AF65-F5344CB8AC3E}">
        <p14:creationId xmlns:p14="http://schemas.microsoft.com/office/powerpoint/2010/main" val="2285625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87658"/>
            <a:ext cx="10721594" cy="651029"/>
          </a:xfrm>
        </p:spPr>
        <p:txBody>
          <a:bodyPr>
            <a:normAutofit/>
          </a:bodyPr>
          <a:lstStyle/>
          <a:p>
            <a:r>
              <a:rPr lang="en-IN" sz="3200" b="1" dirty="0"/>
              <a:t>Security Considerations for Mobile App Development</a:t>
            </a:r>
            <a:endParaRPr lang="en-IN" sz="3200" dirty="0"/>
          </a:p>
        </p:txBody>
      </p:sp>
      <p:sp>
        <p:nvSpPr>
          <p:cNvPr id="3" name="Content Placeholder 2"/>
          <p:cNvSpPr>
            <a:spLocks noGrp="1"/>
          </p:cNvSpPr>
          <p:nvPr>
            <p:ph idx="1"/>
          </p:nvPr>
        </p:nvSpPr>
        <p:spPr>
          <a:xfrm>
            <a:off x="419880" y="1201800"/>
            <a:ext cx="9088103" cy="5207877"/>
          </a:xfrm>
        </p:spPr>
        <p:txBody>
          <a:bodyPr>
            <a:normAutofit lnSpcReduction="10000"/>
          </a:bodyPr>
          <a:lstStyle/>
          <a:p>
            <a:pPr marL="0" indent="0">
              <a:buNone/>
            </a:pPr>
            <a:r>
              <a:rPr lang="en-IN" sz="2400" b="1" dirty="0" smtClean="0">
                <a:solidFill>
                  <a:srgbClr val="7030A0"/>
                </a:solidFill>
              </a:rPr>
              <a:t>1. Secure </a:t>
            </a:r>
            <a:r>
              <a:rPr lang="en-IN" sz="2400" b="1" dirty="0">
                <a:solidFill>
                  <a:srgbClr val="7030A0"/>
                </a:solidFill>
              </a:rPr>
              <a:t>Application Architecture</a:t>
            </a:r>
          </a:p>
          <a:p>
            <a:pPr lvl="1"/>
            <a:r>
              <a:rPr lang="en-IN" dirty="0"/>
              <a:t>Follow </a:t>
            </a:r>
            <a:r>
              <a:rPr lang="en-IN" b="1" dirty="0"/>
              <a:t>secure coding principles</a:t>
            </a:r>
            <a:r>
              <a:rPr lang="en-IN" dirty="0"/>
              <a:t> such as OWASP Mobile Security Guidelines.</a:t>
            </a:r>
          </a:p>
          <a:p>
            <a:pPr lvl="1"/>
            <a:r>
              <a:rPr lang="en-IN" dirty="0"/>
              <a:t>Implement </a:t>
            </a:r>
            <a:r>
              <a:rPr lang="en-IN" b="1" dirty="0"/>
              <a:t>sandboxing</a:t>
            </a:r>
            <a:r>
              <a:rPr lang="en-IN" dirty="0"/>
              <a:t> to isolate app processes from each other.</a:t>
            </a:r>
          </a:p>
          <a:p>
            <a:pPr lvl="1"/>
            <a:r>
              <a:rPr lang="en-IN" dirty="0"/>
              <a:t>Use </a:t>
            </a:r>
            <a:r>
              <a:rPr lang="en-IN" b="1" dirty="0"/>
              <a:t>least privilege</a:t>
            </a:r>
            <a:r>
              <a:rPr lang="en-IN" dirty="0"/>
              <a:t> principles, ensuring the app only requests necessary permissions</a:t>
            </a:r>
            <a:r>
              <a:rPr lang="en-IN" dirty="0" smtClean="0"/>
              <a:t>.</a:t>
            </a:r>
          </a:p>
          <a:p>
            <a:pPr lvl="0"/>
            <a:endParaRPr lang="en-IN" dirty="0"/>
          </a:p>
          <a:p>
            <a:pPr marL="0" indent="0">
              <a:buNone/>
            </a:pPr>
            <a:r>
              <a:rPr lang="en-IN" sz="2400" b="1" dirty="0" smtClean="0">
                <a:solidFill>
                  <a:srgbClr val="7030A0"/>
                </a:solidFill>
              </a:rPr>
              <a:t> 2</a:t>
            </a:r>
            <a:r>
              <a:rPr lang="en-IN" sz="2400" b="1" dirty="0">
                <a:solidFill>
                  <a:srgbClr val="7030A0"/>
                </a:solidFill>
              </a:rPr>
              <a:t>. Data Security</a:t>
            </a:r>
          </a:p>
          <a:p>
            <a:pPr marL="457200" lvl="1" indent="0">
              <a:buNone/>
            </a:pPr>
            <a:r>
              <a:rPr lang="en-IN" b="1" dirty="0"/>
              <a:t>A. Secure Data Storage</a:t>
            </a:r>
          </a:p>
          <a:p>
            <a:pPr lvl="2"/>
            <a:r>
              <a:rPr lang="en-IN" dirty="0"/>
              <a:t>Avoid storing </a:t>
            </a:r>
            <a:r>
              <a:rPr lang="en-IN" b="1" dirty="0"/>
              <a:t>sensitive data</a:t>
            </a:r>
            <a:r>
              <a:rPr lang="en-IN" dirty="0"/>
              <a:t> on the device unless necessary.</a:t>
            </a:r>
          </a:p>
          <a:p>
            <a:pPr lvl="2"/>
            <a:r>
              <a:rPr lang="en-IN" dirty="0"/>
              <a:t>Use </a:t>
            </a:r>
            <a:r>
              <a:rPr lang="en-IN" b="1" dirty="0"/>
              <a:t>Android </a:t>
            </a:r>
            <a:r>
              <a:rPr lang="en-IN" b="1" dirty="0" err="1"/>
              <a:t>Keystore</a:t>
            </a:r>
            <a:r>
              <a:rPr lang="en-IN" dirty="0"/>
              <a:t> and </a:t>
            </a:r>
            <a:r>
              <a:rPr lang="en-IN" b="1" dirty="0" err="1"/>
              <a:t>iOS</a:t>
            </a:r>
            <a:r>
              <a:rPr lang="en-IN" b="1" dirty="0"/>
              <a:t> Keychain</a:t>
            </a:r>
            <a:r>
              <a:rPr lang="en-IN" dirty="0"/>
              <a:t> for credential storage.</a:t>
            </a:r>
          </a:p>
          <a:p>
            <a:pPr lvl="2"/>
            <a:r>
              <a:rPr lang="en-IN" dirty="0"/>
              <a:t>Encrypt locally stored data using </a:t>
            </a:r>
            <a:r>
              <a:rPr lang="en-IN" b="1" dirty="0"/>
              <a:t>AES-256</a:t>
            </a:r>
            <a:r>
              <a:rPr lang="en-IN" dirty="0"/>
              <a:t> encryption.</a:t>
            </a:r>
          </a:p>
          <a:p>
            <a:pPr marL="457200" lvl="1" indent="0">
              <a:buNone/>
            </a:pPr>
            <a:r>
              <a:rPr lang="en-IN" b="1" dirty="0"/>
              <a:t>B. Secure Data Transmission</a:t>
            </a:r>
          </a:p>
          <a:p>
            <a:pPr lvl="2"/>
            <a:r>
              <a:rPr lang="en-IN" dirty="0"/>
              <a:t>Always use </a:t>
            </a:r>
            <a:r>
              <a:rPr lang="en-IN" b="1" dirty="0"/>
              <a:t>TLS 1.2+ (or TLS 1.3)</a:t>
            </a:r>
            <a:r>
              <a:rPr lang="en-IN" dirty="0"/>
              <a:t> for data in transit.</a:t>
            </a:r>
          </a:p>
          <a:p>
            <a:pPr lvl="2"/>
            <a:r>
              <a:rPr lang="en-IN" dirty="0"/>
              <a:t>Implement </a:t>
            </a:r>
            <a:r>
              <a:rPr lang="en-IN" b="1" dirty="0"/>
              <a:t>certificate pinning</a:t>
            </a:r>
            <a:r>
              <a:rPr lang="en-IN" dirty="0"/>
              <a:t> to prevent Man-in-the-Middle (MITM) attacks.</a:t>
            </a:r>
          </a:p>
          <a:p>
            <a:pPr lvl="2"/>
            <a:r>
              <a:rPr lang="en-IN" dirty="0"/>
              <a:t>Avoid using HTTP—always enforce </a:t>
            </a:r>
            <a:r>
              <a:rPr lang="en-IN" b="1" dirty="0"/>
              <a:t>HTTPS</a:t>
            </a:r>
            <a:r>
              <a:rPr lang="en-IN" dirty="0"/>
              <a:t> for network requests.</a:t>
            </a:r>
          </a:p>
        </p:txBody>
      </p:sp>
    </p:spTree>
    <p:extLst>
      <p:ext uri="{BB962C8B-B14F-4D97-AF65-F5344CB8AC3E}">
        <p14:creationId xmlns:p14="http://schemas.microsoft.com/office/powerpoint/2010/main" val="1596737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860" y="325515"/>
            <a:ext cx="11209866" cy="615518"/>
          </a:xfrm>
        </p:spPr>
        <p:txBody>
          <a:bodyPr>
            <a:normAutofit/>
          </a:bodyPr>
          <a:lstStyle/>
          <a:p>
            <a:r>
              <a:rPr lang="en-IN" sz="3200" b="1" dirty="0"/>
              <a:t>Security Considerations for Mobile App Development</a:t>
            </a:r>
            <a:endParaRPr lang="en-IN" sz="3200" dirty="0"/>
          </a:p>
        </p:txBody>
      </p:sp>
      <p:sp>
        <p:nvSpPr>
          <p:cNvPr id="3" name="Content Placeholder 2"/>
          <p:cNvSpPr>
            <a:spLocks noGrp="1"/>
          </p:cNvSpPr>
          <p:nvPr>
            <p:ph idx="1"/>
          </p:nvPr>
        </p:nvSpPr>
        <p:spPr>
          <a:xfrm>
            <a:off x="588558" y="1219556"/>
            <a:ext cx="8596668" cy="5465329"/>
          </a:xfrm>
        </p:spPr>
        <p:txBody>
          <a:bodyPr>
            <a:normAutofit/>
          </a:bodyPr>
          <a:lstStyle/>
          <a:p>
            <a:pPr marL="0" indent="0">
              <a:buNone/>
            </a:pPr>
            <a:r>
              <a:rPr lang="en-IN" sz="2400" b="1" dirty="0">
                <a:solidFill>
                  <a:srgbClr val="7030A0"/>
                </a:solidFill>
              </a:rPr>
              <a:t>3. Secure Authentication &amp; Authorization</a:t>
            </a:r>
          </a:p>
          <a:p>
            <a:pPr marL="0" indent="0">
              <a:buNone/>
            </a:pPr>
            <a:r>
              <a:rPr lang="en-IN" b="1" dirty="0" smtClean="0"/>
              <a:t>	A</a:t>
            </a:r>
            <a:r>
              <a:rPr lang="en-IN" b="1" dirty="0"/>
              <a:t>. Strong User Authentication</a:t>
            </a:r>
          </a:p>
          <a:p>
            <a:pPr lvl="2"/>
            <a:r>
              <a:rPr lang="en-IN" dirty="0"/>
              <a:t>Enforce </a:t>
            </a:r>
            <a:r>
              <a:rPr lang="en-IN" b="1" dirty="0"/>
              <a:t>multi-factor authentication (MFA)</a:t>
            </a:r>
            <a:r>
              <a:rPr lang="en-IN" dirty="0"/>
              <a:t> for high-security apps.</a:t>
            </a:r>
          </a:p>
          <a:p>
            <a:pPr lvl="2"/>
            <a:r>
              <a:rPr lang="en-IN" dirty="0"/>
              <a:t>Use </a:t>
            </a:r>
            <a:r>
              <a:rPr lang="en-IN" b="1" dirty="0"/>
              <a:t>biometric authentication</a:t>
            </a:r>
            <a:r>
              <a:rPr lang="en-IN" dirty="0"/>
              <a:t> (fingerprint, facial recognition) where applicable.</a:t>
            </a:r>
          </a:p>
          <a:p>
            <a:pPr lvl="2"/>
            <a:r>
              <a:rPr lang="en-IN" dirty="0"/>
              <a:t>Implement </a:t>
            </a:r>
            <a:r>
              <a:rPr lang="en-IN" b="1" dirty="0" err="1"/>
              <a:t>OAuth</a:t>
            </a:r>
            <a:r>
              <a:rPr lang="en-IN" b="1" dirty="0"/>
              <a:t> 2.0</a:t>
            </a:r>
            <a:r>
              <a:rPr lang="en-IN" dirty="0"/>
              <a:t> and </a:t>
            </a:r>
            <a:r>
              <a:rPr lang="en-IN" b="1" dirty="0"/>
              <a:t>JWT (JSON Web Tokens)</a:t>
            </a:r>
            <a:r>
              <a:rPr lang="en-IN" dirty="0"/>
              <a:t> for secure user authentication.</a:t>
            </a:r>
          </a:p>
          <a:p>
            <a:pPr marL="0" indent="0">
              <a:buNone/>
            </a:pPr>
            <a:r>
              <a:rPr lang="en-IN" b="1" dirty="0" smtClean="0"/>
              <a:t>	B</a:t>
            </a:r>
            <a:r>
              <a:rPr lang="en-IN" b="1" dirty="0"/>
              <a:t>. Role-Based Access Control (RBAC)</a:t>
            </a:r>
          </a:p>
          <a:p>
            <a:pPr lvl="2"/>
            <a:r>
              <a:rPr lang="en-IN" dirty="0"/>
              <a:t>Ensure users only have access to the necessary app functionalities.</a:t>
            </a:r>
          </a:p>
          <a:p>
            <a:pPr lvl="2"/>
            <a:r>
              <a:rPr lang="en-IN" dirty="0"/>
              <a:t>Implement </a:t>
            </a:r>
            <a:r>
              <a:rPr lang="en-IN" b="1" dirty="0"/>
              <a:t>session management</a:t>
            </a:r>
            <a:r>
              <a:rPr lang="en-IN" dirty="0"/>
              <a:t> to log out inactive users.</a:t>
            </a:r>
          </a:p>
          <a:p>
            <a:pPr lvl="2"/>
            <a:r>
              <a:rPr lang="en-IN" dirty="0"/>
              <a:t>Secure APIs with </a:t>
            </a:r>
            <a:r>
              <a:rPr lang="en-IN" b="1" dirty="0"/>
              <a:t>access tokens</a:t>
            </a:r>
            <a:r>
              <a:rPr lang="en-IN" dirty="0"/>
              <a:t> that have limited expiration times.</a:t>
            </a:r>
          </a:p>
          <a:p>
            <a:pPr marL="0" indent="0">
              <a:buNone/>
            </a:pPr>
            <a:r>
              <a:rPr lang="en-IN" sz="2400" b="1" dirty="0">
                <a:solidFill>
                  <a:srgbClr val="7030A0"/>
                </a:solidFill>
              </a:rPr>
              <a:t>4. Secure API Communication</a:t>
            </a:r>
          </a:p>
          <a:p>
            <a:pPr lvl="1"/>
            <a:r>
              <a:rPr lang="en-IN" dirty="0"/>
              <a:t>Use </a:t>
            </a:r>
            <a:r>
              <a:rPr lang="en-IN" b="1" dirty="0"/>
              <a:t>token-based authentication</a:t>
            </a:r>
            <a:r>
              <a:rPr lang="en-IN" dirty="0"/>
              <a:t> (</a:t>
            </a:r>
            <a:r>
              <a:rPr lang="en-IN" dirty="0" err="1"/>
              <a:t>OAuth</a:t>
            </a:r>
            <a:r>
              <a:rPr lang="en-IN" dirty="0"/>
              <a:t>, JWT) for API requests.</a:t>
            </a:r>
          </a:p>
          <a:p>
            <a:pPr lvl="1"/>
            <a:r>
              <a:rPr lang="en-IN" dirty="0"/>
              <a:t>Restrict API access based on </a:t>
            </a:r>
            <a:r>
              <a:rPr lang="en-IN" b="1" dirty="0"/>
              <a:t>user roles and permissions</a:t>
            </a:r>
            <a:r>
              <a:rPr lang="en-IN" dirty="0"/>
              <a:t>.</a:t>
            </a:r>
          </a:p>
          <a:p>
            <a:pPr lvl="1"/>
            <a:r>
              <a:rPr lang="en-IN" dirty="0"/>
              <a:t>Implement </a:t>
            </a:r>
            <a:r>
              <a:rPr lang="en-IN" b="1" dirty="0"/>
              <a:t>rate limiting</a:t>
            </a:r>
            <a:r>
              <a:rPr lang="en-IN" dirty="0"/>
              <a:t> to prevent API abuse and </a:t>
            </a:r>
            <a:r>
              <a:rPr lang="en-IN" b="1" dirty="0"/>
              <a:t>DDoS attacks</a:t>
            </a:r>
            <a:r>
              <a:rPr lang="en-IN" dirty="0"/>
              <a:t>.</a:t>
            </a:r>
          </a:p>
          <a:p>
            <a:endParaRPr lang="en-IN" dirty="0"/>
          </a:p>
        </p:txBody>
      </p:sp>
    </p:spTree>
    <p:extLst>
      <p:ext uri="{BB962C8B-B14F-4D97-AF65-F5344CB8AC3E}">
        <p14:creationId xmlns:p14="http://schemas.microsoft.com/office/powerpoint/2010/main" val="951567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025" y="334392"/>
            <a:ext cx="11005680" cy="695417"/>
          </a:xfrm>
        </p:spPr>
        <p:txBody>
          <a:bodyPr>
            <a:normAutofit/>
          </a:bodyPr>
          <a:lstStyle/>
          <a:p>
            <a:r>
              <a:rPr lang="en-IN" sz="3200" b="1" dirty="0"/>
              <a:t>Security Considerations for Mobile App Development</a:t>
            </a:r>
            <a:endParaRPr lang="en-IN" sz="3200" dirty="0"/>
          </a:p>
        </p:txBody>
      </p:sp>
      <p:sp>
        <p:nvSpPr>
          <p:cNvPr id="3" name="Content Placeholder 2"/>
          <p:cNvSpPr>
            <a:spLocks noGrp="1"/>
          </p:cNvSpPr>
          <p:nvPr>
            <p:ph idx="1"/>
          </p:nvPr>
        </p:nvSpPr>
        <p:spPr>
          <a:xfrm>
            <a:off x="588557" y="1246189"/>
            <a:ext cx="9762806" cy="5500840"/>
          </a:xfrm>
        </p:spPr>
        <p:txBody>
          <a:bodyPr>
            <a:normAutofit/>
          </a:bodyPr>
          <a:lstStyle/>
          <a:p>
            <a:pPr marL="0" indent="0">
              <a:buNone/>
            </a:pPr>
            <a:r>
              <a:rPr lang="en-IN" sz="2400" b="1" dirty="0">
                <a:solidFill>
                  <a:srgbClr val="7030A0"/>
                </a:solidFill>
              </a:rPr>
              <a:t>5. Prevent Reverse Engineering &amp; Code Tampering</a:t>
            </a:r>
          </a:p>
          <a:p>
            <a:pPr lvl="1"/>
            <a:r>
              <a:rPr lang="en-IN" sz="2000" dirty="0"/>
              <a:t>Use </a:t>
            </a:r>
            <a:r>
              <a:rPr lang="en-IN" sz="2000" b="1" dirty="0"/>
              <a:t>code obfuscation</a:t>
            </a:r>
            <a:r>
              <a:rPr lang="en-IN" sz="2000" dirty="0"/>
              <a:t> tools (e.g., </a:t>
            </a:r>
            <a:r>
              <a:rPr lang="en-IN" sz="2000" dirty="0" err="1"/>
              <a:t>ProGuard</a:t>
            </a:r>
            <a:r>
              <a:rPr lang="en-IN" sz="2000" dirty="0"/>
              <a:t> for Android, LLVM obfuscation for </a:t>
            </a:r>
            <a:r>
              <a:rPr lang="en-IN" sz="2000" dirty="0" err="1"/>
              <a:t>iOS</a:t>
            </a:r>
            <a:r>
              <a:rPr lang="en-IN" sz="2000" dirty="0"/>
              <a:t>).</a:t>
            </a:r>
          </a:p>
          <a:p>
            <a:pPr lvl="1"/>
            <a:r>
              <a:rPr lang="en-IN" sz="2000" dirty="0"/>
              <a:t>Apply </a:t>
            </a:r>
            <a:r>
              <a:rPr lang="en-IN" sz="2000" b="1" dirty="0"/>
              <a:t>anti-tampering</a:t>
            </a:r>
            <a:r>
              <a:rPr lang="en-IN" sz="2000" dirty="0"/>
              <a:t> mechanisms to detect unauthorized modifications.</a:t>
            </a:r>
          </a:p>
          <a:p>
            <a:pPr lvl="1"/>
            <a:r>
              <a:rPr lang="en-IN" sz="2000" dirty="0"/>
              <a:t>Check app integrity using </a:t>
            </a:r>
            <a:r>
              <a:rPr lang="en-IN" sz="2000" b="1" dirty="0"/>
              <a:t>checksum validation</a:t>
            </a:r>
            <a:r>
              <a:rPr lang="en-IN" sz="2000" dirty="0"/>
              <a:t>.</a:t>
            </a:r>
          </a:p>
          <a:p>
            <a:pPr lvl="1"/>
            <a:r>
              <a:rPr lang="en-IN" sz="2000" dirty="0"/>
              <a:t>Use </a:t>
            </a:r>
            <a:r>
              <a:rPr lang="en-IN" sz="2000" b="1" dirty="0"/>
              <a:t>Runtime Application Self-Protection (RASP)</a:t>
            </a:r>
            <a:r>
              <a:rPr lang="en-IN" sz="2000" dirty="0"/>
              <a:t> to detect and block attacks in </a:t>
            </a:r>
            <a:r>
              <a:rPr lang="en-IN" sz="2000" dirty="0" smtClean="0"/>
              <a:t>real-time</a:t>
            </a:r>
          </a:p>
          <a:p>
            <a:pPr marL="457200" lvl="1" indent="0">
              <a:buNone/>
            </a:pPr>
            <a:endParaRPr lang="en-IN" sz="1800" dirty="0" smtClean="0"/>
          </a:p>
          <a:p>
            <a:pPr marL="0" indent="0">
              <a:buNone/>
            </a:pPr>
            <a:r>
              <a:rPr lang="en-IN" sz="2400" b="1" dirty="0">
                <a:solidFill>
                  <a:srgbClr val="7030A0"/>
                </a:solidFill>
              </a:rPr>
              <a:t>6. Secure Third-Party Libraries &amp; Dependencies</a:t>
            </a:r>
          </a:p>
          <a:p>
            <a:pPr lvl="1"/>
            <a:r>
              <a:rPr lang="en-IN" sz="2000" dirty="0"/>
              <a:t>Use </a:t>
            </a:r>
            <a:r>
              <a:rPr lang="en-IN" sz="2000" b="1" dirty="0"/>
              <a:t>only trusted</a:t>
            </a:r>
            <a:r>
              <a:rPr lang="en-IN" sz="2000" dirty="0"/>
              <a:t> third-party libraries and SDKs.</a:t>
            </a:r>
          </a:p>
          <a:p>
            <a:pPr lvl="1"/>
            <a:r>
              <a:rPr lang="en-IN" sz="2000" dirty="0"/>
              <a:t>Regularly update libraries to fix security vulnerabilities.</a:t>
            </a:r>
          </a:p>
          <a:p>
            <a:pPr lvl="1"/>
            <a:r>
              <a:rPr lang="en-IN" sz="2000" dirty="0"/>
              <a:t>Scan dependencies using tools like </a:t>
            </a:r>
            <a:r>
              <a:rPr lang="en-IN" sz="2000" b="1" dirty="0"/>
              <a:t>OWASP Dependency-Check</a:t>
            </a:r>
            <a:endParaRPr lang="en-IN" sz="2000" dirty="0"/>
          </a:p>
        </p:txBody>
      </p:sp>
    </p:spTree>
    <p:extLst>
      <p:ext uri="{BB962C8B-B14F-4D97-AF65-F5344CB8AC3E}">
        <p14:creationId xmlns:p14="http://schemas.microsoft.com/office/powerpoint/2010/main" val="2505268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72" y="227860"/>
            <a:ext cx="10641695" cy="855216"/>
          </a:xfrm>
        </p:spPr>
        <p:txBody>
          <a:bodyPr>
            <a:normAutofit/>
          </a:bodyPr>
          <a:lstStyle/>
          <a:p>
            <a:r>
              <a:rPr lang="en-IN" sz="3200" b="1" dirty="0"/>
              <a:t>Security Considerations for Mobile App Development</a:t>
            </a:r>
            <a:endParaRPr lang="en-IN" sz="3200" dirty="0"/>
          </a:p>
        </p:txBody>
      </p:sp>
      <p:sp>
        <p:nvSpPr>
          <p:cNvPr id="3" name="Content Placeholder 2"/>
          <p:cNvSpPr>
            <a:spLocks noGrp="1"/>
          </p:cNvSpPr>
          <p:nvPr>
            <p:ph idx="1"/>
          </p:nvPr>
        </p:nvSpPr>
        <p:spPr>
          <a:xfrm>
            <a:off x="490903" y="1083076"/>
            <a:ext cx="8919428" cy="5051394"/>
          </a:xfrm>
        </p:spPr>
        <p:txBody>
          <a:bodyPr>
            <a:normAutofit/>
          </a:bodyPr>
          <a:lstStyle/>
          <a:p>
            <a:pPr marL="0" indent="0">
              <a:buNone/>
            </a:pPr>
            <a:r>
              <a:rPr lang="en-IN" sz="2400" b="1" dirty="0">
                <a:solidFill>
                  <a:srgbClr val="7030A0"/>
                </a:solidFill>
              </a:rPr>
              <a:t>7. Implement Logging &amp; Monitoring</a:t>
            </a:r>
          </a:p>
          <a:p>
            <a:pPr lvl="2"/>
            <a:r>
              <a:rPr lang="en-IN" sz="2200" dirty="0"/>
              <a:t>Enable </a:t>
            </a:r>
            <a:r>
              <a:rPr lang="en-IN" sz="2200" b="1" dirty="0"/>
              <a:t>real-time monitoring</a:t>
            </a:r>
            <a:r>
              <a:rPr lang="en-IN" sz="2200" dirty="0"/>
              <a:t> for suspicious activities.</a:t>
            </a:r>
          </a:p>
          <a:p>
            <a:pPr lvl="2"/>
            <a:r>
              <a:rPr lang="en-IN" sz="2200" dirty="0"/>
              <a:t>Implement </a:t>
            </a:r>
            <a:r>
              <a:rPr lang="en-IN" sz="2200" b="1" dirty="0"/>
              <a:t>logging frameworks</a:t>
            </a:r>
            <a:r>
              <a:rPr lang="en-IN" sz="2200" dirty="0"/>
              <a:t> (e.g., Firebase </a:t>
            </a:r>
            <a:r>
              <a:rPr lang="en-IN" sz="2200" dirty="0" err="1"/>
              <a:t>Crashlytics</a:t>
            </a:r>
            <a:r>
              <a:rPr lang="en-IN" sz="2200" dirty="0"/>
              <a:t>) to detect security breaches</a:t>
            </a:r>
            <a:r>
              <a:rPr lang="en-IN" sz="2200" dirty="0" smtClean="0"/>
              <a:t>.</a:t>
            </a:r>
            <a:endParaRPr lang="en-IN" sz="2200" dirty="0"/>
          </a:p>
          <a:p>
            <a:pPr marL="0" indent="0">
              <a:buNone/>
            </a:pPr>
            <a:r>
              <a:rPr lang="en-IN" sz="2400" dirty="0" smtClean="0">
                <a:solidFill>
                  <a:srgbClr val="7030A0"/>
                </a:solidFill>
              </a:rPr>
              <a:t>8. </a:t>
            </a:r>
            <a:r>
              <a:rPr lang="en-IN" sz="2400" b="1" dirty="0" smtClean="0">
                <a:solidFill>
                  <a:srgbClr val="7030A0"/>
                </a:solidFill>
              </a:rPr>
              <a:t>Compliance </a:t>
            </a:r>
            <a:r>
              <a:rPr lang="en-IN" sz="2400" b="1" dirty="0">
                <a:solidFill>
                  <a:srgbClr val="7030A0"/>
                </a:solidFill>
              </a:rPr>
              <a:t>with Security Standards &amp; Regulations</a:t>
            </a:r>
          </a:p>
          <a:p>
            <a:pPr lvl="1"/>
            <a:r>
              <a:rPr lang="en-IN" sz="2000" dirty="0" smtClean="0"/>
              <a:t>Follow </a:t>
            </a:r>
            <a:r>
              <a:rPr lang="en-IN" sz="2000" b="1" dirty="0" smtClean="0"/>
              <a:t>GDPR, CCPA, HIPAA, and PCI DSS</a:t>
            </a:r>
            <a:r>
              <a:rPr lang="en-IN" sz="2000" dirty="0" smtClean="0"/>
              <a:t> based on the app’s functionality.</a:t>
            </a:r>
          </a:p>
          <a:p>
            <a:pPr lvl="1"/>
            <a:r>
              <a:rPr lang="en-IN" sz="2000" dirty="0" smtClean="0"/>
              <a:t>Implement </a:t>
            </a:r>
            <a:r>
              <a:rPr lang="en-IN" sz="2000" b="1" dirty="0"/>
              <a:t>user consent</a:t>
            </a:r>
            <a:r>
              <a:rPr lang="en-IN" sz="2000" dirty="0"/>
              <a:t> mechanisms for data collection.</a:t>
            </a:r>
          </a:p>
          <a:p>
            <a:pPr lvl="1"/>
            <a:r>
              <a:rPr lang="en-IN" sz="2000" dirty="0" smtClean="0"/>
              <a:t>Ensure </a:t>
            </a:r>
            <a:r>
              <a:rPr lang="en-IN" sz="2000" b="1" dirty="0" smtClean="0"/>
              <a:t>secure payment processing</a:t>
            </a:r>
            <a:r>
              <a:rPr lang="en-IN" sz="2000" dirty="0" smtClean="0"/>
              <a:t> using PCI-compliant gateways (e.g., Stripe, PayPal).</a:t>
            </a:r>
          </a:p>
          <a:p>
            <a:pPr lvl="1"/>
            <a:r>
              <a:rPr lang="en-IN" sz="2000" dirty="0" smtClean="0"/>
              <a:t>ensure </a:t>
            </a:r>
            <a:r>
              <a:rPr lang="en-IN" sz="2000" dirty="0"/>
              <a:t>logs do not contain sensitive user data like passwords or API keys.</a:t>
            </a:r>
          </a:p>
        </p:txBody>
      </p:sp>
    </p:spTree>
    <p:extLst>
      <p:ext uri="{BB962C8B-B14F-4D97-AF65-F5344CB8AC3E}">
        <p14:creationId xmlns:p14="http://schemas.microsoft.com/office/powerpoint/2010/main" val="3975643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398" y="2651464"/>
            <a:ext cx="8596668" cy="1320800"/>
          </a:xfrm>
        </p:spPr>
        <p:txBody>
          <a:bodyPr/>
          <a:lstStyle/>
          <a:p>
            <a:r>
              <a:rPr lang="en-IN" b="1" dirty="0"/>
              <a:t>Trends in Mobile Application Security</a:t>
            </a:r>
            <a:endParaRPr lang="en-IN" dirty="0"/>
          </a:p>
        </p:txBody>
      </p:sp>
    </p:spTree>
    <p:extLst>
      <p:ext uri="{BB962C8B-B14F-4D97-AF65-F5344CB8AC3E}">
        <p14:creationId xmlns:p14="http://schemas.microsoft.com/office/powerpoint/2010/main" val="3018660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13" y="227860"/>
            <a:ext cx="8596668" cy="704295"/>
          </a:xfrm>
        </p:spPr>
        <p:txBody>
          <a:bodyPr/>
          <a:lstStyle/>
          <a:p>
            <a:r>
              <a:rPr lang="en-IN" b="1" dirty="0"/>
              <a:t>Trends in Mobile Application Security</a:t>
            </a:r>
            <a:endParaRPr lang="en-IN" dirty="0"/>
          </a:p>
        </p:txBody>
      </p:sp>
      <p:sp>
        <p:nvSpPr>
          <p:cNvPr id="3" name="Content Placeholder 2"/>
          <p:cNvSpPr>
            <a:spLocks noGrp="1"/>
          </p:cNvSpPr>
          <p:nvPr>
            <p:ph idx="1"/>
          </p:nvPr>
        </p:nvSpPr>
        <p:spPr>
          <a:xfrm>
            <a:off x="526413" y="1361599"/>
            <a:ext cx="9088105" cy="4790626"/>
          </a:xfrm>
        </p:spPr>
        <p:txBody>
          <a:bodyPr>
            <a:normAutofit lnSpcReduction="10000"/>
          </a:bodyPr>
          <a:lstStyle/>
          <a:p>
            <a:pPr marL="0" lvl="0" indent="0">
              <a:buNone/>
            </a:pPr>
            <a:r>
              <a:rPr lang="en-IN" sz="2400" b="1" dirty="0" smtClean="0"/>
              <a:t>1. Zero </a:t>
            </a:r>
            <a:r>
              <a:rPr lang="en-IN" sz="2400" b="1" dirty="0"/>
              <a:t>Trust Architecture</a:t>
            </a:r>
            <a:r>
              <a:rPr lang="en-IN" sz="2400" dirty="0"/>
              <a:t>:</a:t>
            </a:r>
          </a:p>
          <a:p>
            <a:pPr lvl="1"/>
            <a:r>
              <a:rPr lang="en-IN" sz="2400" dirty="0"/>
              <a:t>Implementing a zero-trust model ensures that no user or device is trusted by default, even within the network</a:t>
            </a:r>
            <a:r>
              <a:rPr lang="en-IN" sz="2400" dirty="0" smtClean="0"/>
              <a:t>.</a:t>
            </a:r>
          </a:p>
          <a:p>
            <a:pPr lvl="1"/>
            <a:endParaRPr lang="en-IN" sz="2400" dirty="0"/>
          </a:p>
          <a:p>
            <a:pPr marL="0" lvl="0" indent="0">
              <a:buNone/>
            </a:pPr>
            <a:r>
              <a:rPr lang="en-IN" sz="2400" b="1" dirty="0" smtClean="0"/>
              <a:t>2. AI </a:t>
            </a:r>
            <a:r>
              <a:rPr lang="en-IN" sz="2400" b="1" dirty="0"/>
              <a:t>and Machine Learning</a:t>
            </a:r>
            <a:r>
              <a:rPr lang="en-IN" sz="2400" dirty="0"/>
              <a:t>:</a:t>
            </a:r>
          </a:p>
          <a:p>
            <a:pPr lvl="1"/>
            <a:r>
              <a:rPr lang="en-IN" sz="2400" dirty="0"/>
              <a:t>AI-driven tools are being used to detect anomalies, identify vulnerabilities, and predict potential attacks</a:t>
            </a:r>
            <a:r>
              <a:rPr lang="en-IN" sz="2400" dirty="0" smtClean="0"/>
              <a:t>.</a:t>
            </a:r>
          </a:p>
          <a:p>
            <a:pPr lvl="1"/>
            <a:endParaRPr lang="en-IN" sz="2400" dirty="0"/>
          </a:p>
          <a:p>
            <a:pPr marL="0" lvl="0" indent="0">
              <a:buNone/>
            </a:pPr>
            <a:r>
              <a:rPr lang="en-IN" sz="2400" b="1" dirty="0" smtClean="0"/>
              <a:t>3. Biometric </a:t>
            </a:r>
            <a:r>
              <a:rPr lang="en-IN" sz="2400" b="1" dirty="0"/>
              <a:t>Authentication</a:t>
            </a:r>
            <a:r>
              <a:rPr lang="en-IN" sz="2400" dirty="0"/>
              <a:t>:</a:t>
            </a:r>
          </a:p>
          <a:p>
            <a:pPr lvl="1"/>
            <a:r>
              <a:rPr lang="en-IN" sz="2400" dirty="0"/>
              <a:t>Increasing use of biometrics (e.g., fingerprint, facial recognition) for secure and user-friendly authentication.</a:t>
            </a:r>
          </a:p>
          <a:p>
            <a:pPr marL="0" lvl="0" indent="0">
              <a:buNone/>
            </a:pPr>
            <a:endParaRPr lang="en-IN" dirty="0"/>
          </a:p>
        </p:txBody>
      </p:sp>
    </p:spTree>
    <p:extLst>
      <p:ext uri="{BB962C8B-B14F-4D97-AF65-F5344CB8AC3E}">
        <p14:creationId xmlns:p14="http://schemas.microsoft.com/office/powerpoint/2010/main" val="2365095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439"/>
          </a:xfrm>
        </p:spPr>
        <p:txBody>
          <a:bodyPr/>
          <a:lstStyle/>
          <a:p>
            <a:r>
              <a:rPr lang="en-IN" b="1" dirty="0"/>
              <a:t>Trends in Mobile Application Security</a:t>
            </a:r>
            <a:endParaRPr lang="en-IN" dirty="0"/>
          </a:p>
        </p:txBody>
      </p:sp>
      <p:sp>
        <p:nvSpPr>
          <p:cNvPr id="3" name="Content Placeholder 2"/>
          <p:cNvSpPr>
            <a:spLocks noGrp="1"/>
          </p:cNvSpPr>
          <p:nvPr>
            <p:ph idx="1"/>
          </p:nvPr>
        </p:nvSpPr>
        <p:spPr>
          <a:xfrm>
            <a:off x="579680" y="1548030"/>
            <a:ext cx="8768506" cy="5021446"/>
          </a:xfrm>
        </p:spPr>
        <p:txBody>
          <a:bodyPr>
            <a:normAutofit/>
          </a:bodyPr>
          <a:lstStyle/>
          <a:p>
            <a:pPr marL="0" lvl="0" indent="0">
              <a:buNone/>
            </a:pPr>
            <a:r>
              <a:rPr lang="en-IN" sz="2400" b="1" dirty="0" smtClean="0"/>
              <a:t>4. </a:t>
            </a:r>
            <a:r>
              <a:rPr lang="en-IN" sz="2400" b="1" dirty="0"/>
              <a:t>Runtime Application Self-Protection (RASP)</a:t>
            </a:r>
            <a:r>
              <a:rPr lang="en-IN" sz="2400" dirty="0"/>
              <a:t>:</a:t>
            </a:r>
          </a:p>
          <a:p>
            <a:pPr lvl="1"/>
            <a:r>
              <a:rPr lang="en-IN" sz="2400" dirty="0"/>
              <a:t>RASP tools monitor app </a:t>
            </a:r>
            <a:r>
              <a:rPr lang="en-IN" sz="2400" dirty="0" err="1"/>
              <a:t>behavior</a:t>
            </a:r>
            <a:r>
              <a:rPr lang="en-IN" sz="2400" dirty="0"/>
              <a:t> in real-time and can detect and block attacks during runtime.</a:t>
            </a:r>
          </a:p>
          <a:p>
            <a:pPr marL="0" lvl="0" indent="0">
              <a:buNone/>
            </a:pPr>
            <a:r>
              <a:rPr lang="en-IN" sz="2400" b="1" dirty="0"/>
              <a:t>5. Privacy Regulations</a:t>
            </a:r>
            <a:r>
              <a:rPr lang="en-IN" sz="2400" dirty="0"/>
              <a:t>:</a:t>
            </a:r>
          </a:p>
          <a:p>
            <a:pPr lvl="1"/>
            <a:r>
              <a:rPr lang="en-IN" sz="2400" dirty="0"/>
              <a:t>Compliance with regulations like GDPR, CCPA, and others is driving stricter data protection measures in mobile apps.</a:t>
            </a:r>
          </a:p>
          <a:p>
            <a:pPr marL="0" lvl="0" indent="0">
              <a:buNone/>
            </a:pPr>
            <a:r>
              <a:rPr lang="en-IN" sz="2400" b="1" dirty="0"/>
              <a:t>6. Decentralized Identity</a:t>
            </a:r>
            <a:r>
              <a:rPr lang="en-IN" sz="2400" dirty="0"/>
              <a:t>:</a:t>
            </a:r>
          </a:p>
          <a:p>
            <a:pPr lvl="1"/>
            <a:r>
              <a:rPr lang="en-IN" sz="2400" dirty="0"/>
              <a:t>Blockchain-based identity solutions are being explored to enhance user privacy and security.</a:t>
            </a:r>
          </a:p>
          <a:p>
            <a:endParaRPr lang="en-IN" dirty="0"/>
          </a:p>
        </p:txBody>
      </p:sp>
    </p:spTree>
    <p:extLst>
      <p:ext uri="{BB962C8B-B14F-4D97-AF65-F5344CB8AC3E}">
        <p14:creationId xmlns:p14="http://schemas.microsoft.com/office/powerpoint/2010/main" val="3248497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045" y="2900038"/>
            <a:ext cx="10588429" cy="1320800"/>
          </a:xfrm>
        </p:spPr>
        <p:txBody>
          <a:bodyPr>
            <a:normAutofit/>
          </a:bodyPr>
          <a:lstStyle/>
          <a:p>
            <a:r>
              <a:rPr lang="en-IN" b="1" dirty="0"/>
              <a:t>Best Practices for Data Storage and Transmission</a:t>
            </a:r>
            <a:br>
              <a:rPr lang="en-IN" b="1" dirty="0"/>
            </a:br>
            <a:endParaRPr lang="en-IN" b="1" dirty="0"/>
          </a:p>
        </p:txBody>
      </p:sp>
    </p:spTree>
    <p:extLst>
      <p:ext uri="{BB962C8B-B14F-4D97-AF65-F5344CB8AC3E}">
        <p14:creationId xmlns:p14="http://schemas.microsoft.com/office/powerpoint/2010/main" val="1024281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189" y="183472"/>
            <a:ext cx="11236499" cy="793072"/>
          </a:xfrm>
        </p:spPr>
        <p:txBody>
          <a:bodyPr>
            <a:normAutofit fontScale="90000"/>
          </a:bodyPr>
          <a:lstStyle/>
          <a:p>
            <a:r>
              <a:rPr lang="en-IN" dirty="0"/>
              <a:t>Best Practices for Data Storage and Transmission</a:t>
            </a:r>
            <a:r>
              <a:rPr lang="en-IN" b="1" dirty="0"/>
              <a:t/>
            </a:r>
            <a:br>
              <a:rPr lang="en-IN" b="1" dirty="0"/>
            </a:br>
            <a:endParaRPr lang="en-IN" dirty="0"/>
          </a:p>
        </p:txBody>
      </p:sp>
      <p:sp>
        <p:nvSpPr>
          <p:cNvPr id="3" name="Content Placeholder 2"/>
          <p:cNvSpPr>
            <a:spLocks noGrp="1"/>
          </p:cNvSpPr>
          <p:nvPr>
            <p:ph idx="1"/>
          </p:nvPr>
        </p:nvSpPr>
        <p:spPr>
          <a:xfrm>
            <a:off x="615189" y="1121902"/>
            <a:ext cx="9531988" cy="5465329"/>
          </a:xfrm>
        </p:spPr>
        <p:txBody>
          <a:bodyPr>
            <a:normAutofit/>
          </a:bodyPr>
          <a:lstStyle/>
          <a:p>
            <a:pPr marL="0" indent="0">
              <a:buNone/>
            </a:pPr>
            <a:r>
              <a:rPr lang="en-IN" sz="2400" dirty="0">
                <a:solidFill>
                  <a:srgbClr val="7030A0"/>
                </a:solidFill>
              </a:rPr>
              <a:t>1. </a:t>
            </a:r>
            <a:r>
              <a:rPr lang="en-IN" sz="2400" b="1" dirty="0">
                <a:solidFill>
                  <a:srgbClr val="7030A0"/>
                </a:solidFill>
              </a:rPr>
              <a:t>Regular Security Audits</a:t>
            </a:r>
          </a:p>
          <a:p>
            <a:pPr lvl="1"/>
            <a:r>
              <a:rPr lang="en-IN" sz="2400" b="1" dirty="0"/>
              <a:t>Code Reviews</a:t>
            </a:r>
            <a:r>
              <a:rPr lang="en-IN" sz="2400" dirty="0"/>
              <a:t>: Conduct regular code reviews to identify and fix security vulnerabilities.</a:t>
            </a:r>
          </a:p>
          <a:p>
            <a:pPr lvl="1"/>
            <a:r>
              <a:rPr lang="en-IN" sz="2400" b="1" dirty="0"/>
              <a:t>Penetration Testing</a:t>
            </a:r>
            <a:r>
              <a:rPr lang="en-IN" sz="2400" dirty="0"/>
              <a:t>: Perform penetration testing to uncover potential weaknesses in data storage and transmission</a:t>
            </a:r>
            <a:r>
              <a:rPr lang="en-IN" sz="2400" dirty="0" smtClean="0"/>
              <a:t>.</a:t>
            </a:r>
          </a:p>
          <a:p>
            <a:pPr lvl="1"/>
            <a:endParaRPr lang="en-IN" sz="2400" dirty="0"/>
          </a:p>
          <a:p>
            <a:pPr marL="0" indent="0">
              <a:buNone/>
            </a:pPr>
            <a:r>
              <a:rPr lang="en-IN" sz="2400" b="1" dirty="0">
                <a:solidFill>
                  <a:srgbClr val="7030A0"/>
                </a:solidFill>
              </a:rPr>
              <a:t>2. Secure Development Lifecycle</a:t>
            </a:r>
          </a:p>
          <a:p>
            <a:pPr lvl="1"/>
            <a:r>
              <a:rPr lang="en-IN" sz="2400" b="1" dirty="0"/>
              <a:t>Shift Left</a:t>
            </a:r>
            <a:r>
              <a:rPr lang="en-IN" sz="2400" dirty="0"/>
              <a:t>: Integrate security into every stage of the development lifecycle, from design to deployment.</a:t>
            </a:r>
          </a:p>
          <a:p>
            <a:pPr lvl="1"/>
            <a:r>
              <a:rPr lang="en-IN" sz="2400" b="1" dirty="0"/>
              <a:t>Automated Testing</a:t>
            </a:r>
            <a:r>
              <a:rPr lang="en-IN" sz="2400" dirty="0"/>
              <a:t>: Use automated security testing tools to catch vulnerabilities early.</a:t>
            </a:r>
          </a:p>
          <a:p>
            <a:pPr marL="0" indent="0">
              <a:buNone/>
            </a:pPr>
            <a:endParaRPr lang="en-IN" dirty="0"/>
          </a:p>
        </p:txBody>
      </p:sp>
    </p:spTree>
    <p:extLst>
      <p:ext uri="{BB962C8B-B14F-4D97-AF65-F5344CB8AC3E}">
        <p14:creationId xmlns:p14="http://schemas.microsoft.com/office/powerpoint/2010/main" val="306581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209" y="298881"/>
            <a:ext cx="10298096" cy="642151"/>
          </a:xfrm>
        </p:spPr>
        <p:txBody>
          <a:bodyPr/>
          <a:lstStyle/>
          <a:p>
            <a:r>
              <a:rPr lang="en-IN" dirty="0"/>
              <a:t>Best Practices for Data Storage and Transmission</a:t>
            </a:r>
          </a:p>
        </p:txBody>
      </p:sp>
      <p:sp>
        <p:nvSpPr>
          <p:cNvPr id="3" name="Content Placeholder 2"/>
          <p:cNvSpPr>
            <a:spLocks noGrp="1"/>
          </p:cNvSpPr>
          <p:nvPr>
            <p:ph idx="1"/>
          </p:nvPr>
        </p:nvSpPr>
        <p:spPr>
          <a:xfrm>
            <a:off x="482025" y="1201801"/>
            <a:ext cx="9443209" cy="5198999"/>
          </a:xfrm>
        </p:spPr>
        <p:txBody>
          <a:bodyPr>
            <a:normAutofit/>
          </a:bodyPr>
          <a:lstStyle/>
          <a:p>
            <a:pPr marL="0" indent="0">
              <a:buNone/>
            </a:pPr>
            <a:r>
              <a:rPr lang="en-IN" b="1" dirty="0">
                <a:solidFill>
                  <a:srgbClr val="7030A0"/>
                </a:solidFill>
              </a:rPr>
              <a:t>3</a:t>
            </a:r>
            <a:r>
              <a:rPr lang="en-IN" b="1" dirty="0" smtClean="0">
                <a:solidFill>
                  <a:srgbClr val="7030A0"/>
                </a:solidFill>
              </a:rPr>
              <a:t>. </a:t>
            </a:r>
            <a:r>
              <a:rPr lang="en-IN" sz="2400" b="1" dirty="0">
                <a:solidFill>
                  <a:srgbClr val="7030A0"/>
                </a:solidFill>
              </a:rPr>
              <a:t>User Education/awareness</a:t>
            </a:r>
          </a:p>
          <a:p>
            <a:pPr lvl="1"/>
            <a:r>
              <a:rPr lang="en-IN" sz="2400" b="1" dirty="0"/>
              <a:t>Security Awareness</a:t>
            </a:r>
            <a:r>
              <a:rPr lang="en-IN" sz="2400" dirty="0"/>
              <a:t>: Educate users about the importance of security and encourage them to update their apps regularly.</a:t>
            </a:r>
          </a:p>
          <a:p>
            <a:pPr lvl="1"/>
            <a:r>
              <a:rPr lang="en-IN" sz="2400" b="1" dirty="0"/>
              <a:t>Phishing Prevention</a:t>
            </a:r>
            <a:r>
              <a:rPr lang="en-IN" sz="2400" dirty="0"/>
              <a:t>: Warn users about phishing attacks and advise them to avoid using unsecured networks</a:t>
            </a:r>
            <a:r>
              <a:rPr lang="en-IN" sz="2400" dirty="0" smtClean="0"/>
              <a:t>.</a:t>
            </a:r>
          </a:p>
          <a:p>
            <a:pPr lvl="1"/>
            <a:endParaRPr lang="en-IN" sz="2400" dirty="0"/>
          </a:p>
          <a:p>
            <a:pPr marL="0" indent="0">
              <a:buNone/>
            </a:pPr>
            <a:r>
              <a:rPr lang="en-IN" sz="2400" b="1" dirty="0">
                <a:solidFill>
                  <a:srgbClr val="7030A0"/>
                </a:solidFill>
              </a:rPr>
              <a:t>4. Compliance with Regulations</a:t>
            </a:r>
          </a:p>
          <a:p>
            <a:pPr lvl="1"/>
            <a:r>
              <a:rPr lang="en-IN" sz="2400" b="1" dirty="0"/>
              <a:t>Data Protection Laws</a:t>
            </a:r>
            <a:r>
              <a:rPr lang="en-IN" sz="2400" dirty="0"/>
              <a:t>: Ensure compliance with data protection regulations like GDPR, CCPA, and HIPAA.</a:t>
            </a:r>
          </a:p>
          <a:p>
            <a:pPr lvl="1"/>
            <a:r>
              <a:rPr lang="en-IN" sz="2400" b="1" dirty="0"/>
              <a:t>Industry Standards</a:t>
            </a:r>
            <a:r>
              <a:rPr lang="en-IN" sz="2400" dirty="0"/>
              <a:t>: Follow industry standards and best practices, such as those outlined by OWASP.</a:t>
            </a:r>
          </a:p>
          <a:p>
            <a:endParaRPr lang="en-IN" dirty="0"/>
          </a:p>
        </p:txBody>
      </p:sp>
    </p:spTree>
    <p:extLst>
      <p:ext uri="{BB962C8B-B14F-4D97-AF65-F5344CB8AC3E}">
        <p14:creationId xmlns:p14="http://schemas.microsoft.com/office/powerpoint/2010/main" val="205469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148" y="263371"/>
            <a:ext cx="8596668" cy="748683"/>
          </a:xfrm>
        </p:spPr>
        <p:txBody>
          <a:bodyPr/>
          <a:lstStyle/>
          <a:p>
            <a:r>
              <a:rPr lang="en-IN" b="1" dirty="0"/>
              <a:t>Types of the mobile apps</a:t>
            </a:r>
            <a:endParaRPr lang="en-IN" dirty="0"/>
          </a:p>
        </p:txBody>
      </p:sp>
      <p:sp>
        <p:nvSpPr>
          <p:cNvPr id="3" name="Content Placeholder 2"/>
          <p:cNvSpPr>
            <a:spLocks noGrp="1"/>
          </p:cNvSpPr>
          <p:nvPr>
            <p:ph idx="1"/>
          </p:nvPr>
        </p:nvSpPr>
        <p:spPr>
          <a:xfrm>
            <a:off x="606312" y="1104146"/>
            <a:ext cx="8759629" cy="5554106"/>
          </a:xfrm>
        </p:spPr>
        <p:txBody>
          <a:bodyPr>
            <a:normAutofit/>
          </a:bodyPr>
          <a:lstStyle/>
          <a:p>
            <a:pPr marL="0" indent="0">
              <a:buNone/>
            </a:pPr>
            <a:r>
              <a:rPr lang="en-IN" dirty="0"/>
              <a:t>Mobile apps can be categorized into different types based on their functionality, purpose, and technology. </a:t>
            </a:r>
            <a:endParaRPr lang="en-IN" dirty="0" smtClean="0"/>
          </a:p>
          <a:p>
            <a:pPr marL="0" indent="0">
              <a:buNone/>
            </a:pPr>
            <a:r>
              <a:rPr lang="en-IN" dirty="0" smtClean="0"/>
              <a:t>1</a:t>
            </a:r>
            <a:r>
              <a:rPr lang="en-IN" b="1" dirty="0" smtClean="0"/>
              <a:t>. </a:t>
            </a:r>
            <a:r>
              <a:rPr lang="en-IN" b="1" dirty="0"/>
              <a:t>Native </a:t>
            </a:r>
            <a:r>
              <a:rPr lang="en-IN" b="1" dirty="0" smtClean="0"/>
              <a:t>Apps: </a:t>
            </a:r>
            <a:r>
              <a:rPr lang="en-IN" dirty="0" smtClean="0"/>
              <a:t>Apple </a:t>
            </a:r>
            <a:r>
              <a:rPr lang="en-IN" dirty="0"/>
              <a:t>Music</a:t>
            </a:r>
            <a:endParaRPr lang="en-IN" b="1" dirty="0"/>
          </a:p>
          <a:p>
            <a:pPr marL="0" indent="0">
              <a:buNone/>
            </a:pPr>
            <a:r>
              <a:rPr lang="en-IN" b="1" dirty="0"/>
              <a:t>2. Web </a:t>
            </a:r>
            <a:r>
              <a:rPr lang="en-IN" b="1" dirty="0" smtClean="0"/>
              <a:t>Apps: </a:t>
            </a:r>
            <a:r>
              <a:rPr lang="en-IN" dirty="0" smtClean="0"/>
              <a:t>Google </a:t>
            </a:r>
            <a:r>
              <a:rPr lang="en-IN" dirty="0"/>
              <a:t>Docs (web version</a:t>
            </a:r>
            <a:r>
              <a:rPr lang="en-IN" dirty="0" smtClean="0"/>
              <a:t>)</a:t>
            </a:r>
            <a:endParaRPr lang="en-IN" b="1" dirty="0"/>
          </a:p>
          <a:p>
            <a:pPr marL="0" indent="0">
              <a:buNone/>
            </a:pPr>
            <a:r>
              <a:rPr lang="en-IN" b="1" dirty="0"/>
              <a:t>3. Hybrid </a:t>
            </a:r>
            <a:r>
              <a:rPr lang="en-IN" b="1" dirty="0" smtClean="0"/>
              <a:t>Apps: </a:t>
            </a:r>
            <a:r>
              <a:rPr lang="en-IN" dirty="0" err="1" smtClean="0"/>
              <a:t>Instagram</a:t>
            </a:r>
            <a:r>
              <a:rPr lang="en-IN" dirty="0" smtClean="0"/>
              <a:t> </a:t>
            </a:r>
            <a:r>
              <a:rPr lang="en-IN" dirty="0"/>
              <a:t>(uses hybrid components</a:t>
            </a:r>
            <a:r>
              <a:rPr lang="en-IN" dirty="0" smtClean="0"/>
              <a:t>)</a:t>
            </a:r>
            <a:endParaRPr lang="en-IN" b="1" dirty="0"/>
          </a:p>
          <a:p>
            <a:pPr marL="0" indent="0">
              <a:buNone/>
            </a:pPr>
            <a:r>
              <a:rPr lang="en-IN" b="1" dirty="0"/>
              <a:t>4. Progressive Web Apps (PWAs</a:t>
            </a:r>
            <a:r>
              <a:rPr lang="en-IN" b="1" dirty="0" smtClean="0"/>
              <a:t>):</a:t>
            </a:r>
            <a:r>
              <a:rPr lang="en-IN" dirty="0"/>
              <a:t>Starbucks (PWA for ordering</a:t>
            </a:r>
            <a:r>
              <a:rPr lang="en-IN" dirty="0" smtClean="0"/>
              <a:t>)</a:t>
            </a:r>
            <a:endParaRPr lang="en-IN" b="1" dirty="0" smtClean="0"/>
          </a:p>
          <a:p>
            <a:pPr marL="0" indent="0">
              <a:buNone/>
            </a:pPr>
            <a:r>
              <a:rPr lang="en-IN" b="1" dirty="0"/>
              <a:t>5. Cross-Platform </a:t>
            </a:r>
            <a:r>
              <a:rPr lang="en-IN" b="1" dirty="0" smtClean="0"/>
              <a:t>Apps: </a:t>
            </a:r>
            <a:r>
              <a:rPr lang="en-IN" dirty="0" smtClean="0"/>
              <a:t>Facebook</a:t>
            </a:r>
            <a:endParaRPr lang="en-IN" b="1" dirty="0"/>
          </a:p>
          <a:p>
            <a:pPr marL="0" indent="0">
              <a:buNone/>
            </a:pPr>
            <a:r>
              <a:rPr lang="en-IN" b="1" dirty="0"/>
              <a:t>6. Enterprise </a:t>
            </a:r>
            <a:r>
              <a:rPr lang="en-IN" b="1" dirty="0" smtClean="0"/>
              <a:t>Apps: </a:t>
            </a:r>
            <a:r>
              <a:rPr lang="en-IN" dirty="0"/>
              <a:t>Microsoft Teams (collaboration</a:t>
            </a:r>
            <a:r>
              <a:rPr lang="en-IN" dirty="0" smtClean="0"/>
              <a:t>)</a:t>
            </a:r>
            <a:endParaRPr lang="en-IN" b="1" dirty="0"/>
          </a:p>
          <a:p>
            <a:pPr marL="0" indent="0">
              <a:buNone/>
            </a:pPr>
            <a:r>
              <a:rPr lang="en-IN" b="1" dirty="0"/>
              <a:t>7. Gaming </a:t>
            </a:r>
            <a:r>
              <a:rPr lang="en-IN" b="1" dirty="0" smtClean="0"/>
              <a:t>Apps: </a:t>
            </a:r>
            <a:r>
              <a:rPr lang="en-IN" dirty="0" smtClean="0"/>
              <a:t>Candy </a:t>
            </a:r>
            <a:r>
              <a:rPr lang="en-IN" dirty="0"/>
              <a:t>Crush, Among Us</a:t>
            </a:r>
            <a:endParaRPr lang="en-IN" b="1" dirty="0"/>
          </a:p>
          <a:p>
            <a:pPr marL="0" indent="0">
              <a:buNone/>
            </a:pPr>
            <a:r>
              <a:rPr lang="en-IN" b="1" dirty="0"/>
              <a:t>8. Social Media </a:t>
            </a:r>
            <a:r>
              <a:rPr lang="en-IN" b="1" dirty="0" smtClean="0"/>
              <a:t>Apps: </a:t>
            </a:r>
            <a:r>
              <a:rPr lang="en-IN" dirty="0" smtClean="0"/>
              <a:t>Facebook</a:t>
            </a:r>
            <a:r>
              <a:rPr lang="en-IN" dirty="0"/>
              <a:t>, </a:t>
            </a:r>
            <a:r>
              <a:rPr lang="en-IN" dirty="0" err="1"/>
              <a:t>Instagram</a:t>
            </a:r>
            <a:r>
              <a:rPr lang="en-IN" dirty="0"/>
              <a:t>, </a:t>
            </a:r>
            <a:r>
              <a:rPr lang="en-IN" dirty="0" err="1"/>
              <a:t>TikTok</a:t>
            </a:r>
            <a:r>
              <a:rPr lang="en-IN" dirty="0"/>
              <a:t>, </a:t>
            </a:r>
            <a:r>
              <a:rPr lang="en-IN" dirty="0" err="1" smtClean="0"/>
              <a:t>WhatsApp</a:t>
            </a:r>
            <a:endParaRPr lang="en-IN" b="1" dirty="0" smtClean="0"/>
          </a:p>
          <a:p>
            <a:pPr marL="0" indent="0">
              <a:buNone/>
            </a:pPr>
            <a:r>
              <a:rPr lang="en-IN" b="1" dirty="0"/>
              <a:t>9. E-commerce &amp; Shopping </a:t>
            </a:r>
            <a:r>
              <a:rPr lang="en-IN" b="1" dirty="0" smtClean="0"/>
              <a:t>Apps: </a:t>
            </a:r>
            <a:r>
              <a:rPr lang="en-IN" dirty="0" smtClean="0"/>
              <a:t>Amazon</a:t>
            </a:r>
            <a:r>
              <a:rPr lang="en-IN" dirty="0"/>
              <a:t>, eBay, </a:t>
            </a:r>
            <a:r>
              <a:rPr lang="en-IN" dirty="0" err="1" smtClean="0"/>
              <a:t>Shopify</a:t>
            </a:r>
            <a:endParaRPr lang="en-IN" b="1" dirty="0"/>
          </a:p>
          <a:p>
            <a:pPr marL="0" indent="0">
              <a:buNone/>
            </a:pPr>
            <a:r>
              <a:rPr lang="en-IN" b="1" dirty="0" smtClean="0"/>
              <a:t>10. Utility Apps: </a:t>
            </a:r>
            <a:r>
              <a:rPr lang="en-IN" dirty="0" smtClean="0"/>
              <a:t>Google </a:t>
            </a:r>
            <a:r>
              <a:rPr lang="en-IN" dirty="0"/>
              <a:t>Pay (payment</a:t>
            </a:r>
            <a:r>
              <a:rPr lang="en-IN" dirty="0" smtClean="0"/>
              <a:t>)</a:t>
            </a:r>
            <a:endParaRPr lang="en-IN" b="1" dirty="0" smtClean="0"/>
          </a:p>
          <a:p>
            <a:pPr marL="0" indent="0">
              <a:buNone/>
            </a:pPr>
            <a:r>
              <a:rPr lang="en-IN" b="1" dirty="0" smtClean="0"/>
              <a:t>11</a:t>
            </a:r>
            <a:r>
              <a:rPr lang="en-IN" b="1" dirty="0"/>
              <a:t>. Lifestyle </a:t>
            </a:r>
            <a:r>
              <a:rPr lang="en-IN" b="1" dirty="0" smtClean="0"/>
              <a:t>Apps: </a:t>
            </a:r>
            <a:r>
              <a:rPr lang="en-IN" dirty="0" err="1" smtClean="0"/>
              <a:t>MyFitnessPal</a:t>
            </a:r>
            <a:r>
              <a:rPr lang="en-IN" dirty="0" smtClean="0"/>
              <a:t> </a:t>
            </a:r>
            <a:r>
              <a:rPr lang="en-IN" dirty="0"/>
              <a:t>(fitness tracking</a:t>
            </a:r>
            <a:r>
              <a:rPr lang="en-IN" dirty="0" smtClean="0"/>
              <a:t>)</a:t>
            </a:r>
            <a:endParaRPr lang="en-IN" b="1" dirty="0"/>
          </a:p>
          <a:p>
            <a:pPr marL="0" indent="0">
              <a:buNone/>
            </a:pPr>
            <a:r>
              <a:rPr lang="en-IN" b="1" dirty="0"/>
              <a:t>12. Educational </a:t>
            </a:r>
            <a:r>
              <a:rPr lang="en-IN" b="1" dirty="0" smtClean="0"/>
              <a:t>Apps: </a:t>
            </a:r>
            <a:r>
              <a:rPr lang="en-IN" dirty="0" err="1" smtClean="0"/>
              <a:t>Duolingo</a:t>
            </a:r>
            <a:r>
              <a:rPr lang="en-IN" dirty="0" smtClean="0"/>
              <a:t> </a:t>
            </a:r>
            <a:r>
              <a:rPr lang="en-IN" dirty="0"/>
              <a:t>(language learning)</a:t>
            </a:r>
          </a:p>
          <a:p>
            <a:pPr marL="0" indent="0">
              <a:buNone/>
            </a:pPr>
            <a:endParaRPr lang="en-IN" b="1" dirty="0"/>
          </a:p>
          <a:p>
            <a:pPr marL="0" indent="0">
              <a:buNone/>
            </a:pPr>
            <a:endParaRPr lang="en-IN" b="1" dirty="0"/>
          </a:p>
          <a:p>
            <a:pPr marL="0" indent="0">
              <a:buNone/>
            </a:pPr>
            <a:endParaRPr lang="en-IN" b="1" dirty="0"/>
          </a:p>
          <a:p>
            <a:pPr marL="0" indent="0">
              <a:buNone/>
            </a:pPr>
            <a:endParaRPr lang="en-IN" dirty="0"/>
          </a:p>
          <a:p>
            <a:endParaRPr lang="en-IN" dirty="0"/>
          </a:p>
        </p:txBody>
      </p:sp>
    </p:spTree>
    <p:extLst>
      <p:ext uri="{BB962C8B-B14F-4D97-AF65-F5344CB8AC3E}">
        <p14:creationId xmlns:p14="http://schemas.microsoft.com/office/powerpoint/2010/main" val="888142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090" y="3290656"/>
            <a:ext cx="8596668" cy="1165934"/>
          </a:xfrm>
        </p:spPr>
        <p:txBody>
          <a:bodyPr>
            <a:normAutofit fontScale="90000"/>
          </a:bodyPr>
          <a:lstStyle/>
          <a:p>
            <a:r>
              <a:rPr lang="en-IN" b="1" dirty="0"/>
              <a:t>Case Studies of Mobile Security Breaches</a:t>
            </a:r>
            <a:endParaRPr lang="en-IN" dirty="0"/>
          </a:p>
        </p:txBody>
      </p:sp>
    </p:spTree>
    <p:extLst>
      <p:ext uri="{BB962C8B-B14F-4D97-AF65-F5344CB8AC3E}">
        <p14:creationId xmlns:p14="http://schemas.microsoft.com/office/powerpoint/2010/main" val="896405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758" y="307759"/>
            <a:ext cx="8596668" cy="837460"/>
          </a:xfrm>
        </p:spPr>
        <p:txBody>
          <a:bodyPr>
            <a:normAutofit fontScale="90000"/>
          </a:bodyPr>
          <a:lstStyle/>
          <a:p>
            <a:r>
              <a:rPr lang="en-IN" b="1" dirty="0"/>
              <a:t>Case Study 1: </a:t>
            </a:r>
            <a:r>
              <a:rPr lang="en-IN" b="1" dirty="0" err="1"/>
              <a:t>Uber</a:t>
            </a:r>
            <a:r>
              <a:rPr lang="en-IN" b="1" dirty="0"/>
              <a:t> Data Breach (2016)</a:t>
            </a:r>
            <a:br>
              <a:rPr lang="en-IN" b="1" dirty="0"/>
            </a:br>
            <a:endParaRPr lang="en-IN" dirty="0"/>
          </a:p>
        </p:txBody>
      </p:sp>
      <p:sp>
        <p:nvSpPr>
          <p:cNvPr id="3" name="Content Placeholder 2"/>
          <p:cNvSpPr>
            <a:spLocks noGrp="1"/>
          </p:cNvSpPr>
          <p:nvPr>
            <p:ph idx="1"/>
          </p:nvPr>
        </p:nvSpPr>
        <p:spPr>
          <a:xfrm>
            <a:off x="428758" y="1313894"/>
            <a:ext cx="9265657" cy="5184559"/>
          </a:xfrm>
        </p:spPr>
        <p:txBody>
          <a:bodyPr>
            <a:normAutofit lnSpcReduction="10000"/>
          </a:bodyPr>
          <a:lstStyle/>
          <a:p>
            <a:pPr marL="0" lvl="0" indent="0">
              <a:buNone/>
            </a:pPr>
            <a:r>
              <a:rPr lang="en-IN" sz="2400" dirty="0" err="1" smtClean="0"/>
              <a:t>Uber</a:t>
            </a:r>
            <a:r>
              <a:rPr lang="en-IN" sz="2400" dirty="0" smtClean="0"/>
              <a:t> </a:t>
            </a:r>
            <a:r>
              <a:rPr lang="en-IN" sz="2400" dirty="0"/>
              <a:t>suffered a security breach that exposed the personal data of 57 million users and 600,000 drivers.</a:t>
            </a:r>
          </a:p>
          <a:p>
            <a:pPr lvl="0"/>
            <a:r>
              <a:rPr lang="en-IN" sz="2400" b="1" dirty="0"/>
              <a:t>Cause of Breach:</a:t>
            </a:r>
            <a:endParaRPr lang="en-IN" sz="2400" dirty="0"/>
          </a:p>
          <a:p>
            <a:pPr lvl="1"/>
            <a:r>
              <a:rPr lang="en-IN" sz="2400" dirty="0"/>
              <a:t>Hackers gained access to </a:t>
            </a:r>
            <a:r>
              <a:rPr lang="en-IN" sz="2400" dirty="0" err="1"/>
              <a:t>Uber’s</a:t>
            </a:r>
            <a:r>
              <a:rPr lang="en-IN" sz="2400" dirty="0"/>
              <a:t> </a:t>
            </a:r>
            <a:r>
              <a:rPr lang="en-IN" sz="2400" dirty="0" err="1"/>
              <a:t>GitHub</a:t>
            </a:r>
            <a:r>
              <a:rPr lang="en-IN" sz="2400" dirty="0"/>
              <a:t> repository.</a:t>
            </a:r>
          </a:p>
          <a:p>
            <a:pPr lvl="1"/>
            <a:r>
              <a:rPr lang="en-IN" sz="2400" dirty="0"/>
              <a:t>Credentials were stored in the code, leading to unauthorized access to </a:t>
            </a:r>
            <a:r>
              <a:rPr lang="en-IN" sz="2400" dirty="0" err="1"/>
              <a:t>Uber’s</a:t>
            </a:r>
            <a:r>
              <a:rPr lang="en-IN" sz="2400" dirty="0"/>
              <a:t> Amazon Web Services (AWS) storage.</a:t>
            </a:r>
          </a:p>
          <a:p>
            <a:pPr lvl="0"/>
            <a:r>
              <a:rPr lang="en-IN" sz="2400" b="1" dirty="0"/>
              <a:t>Lesson Learned:</a:t>
            </a:r>
            <a:endParaRPr lang="en-IN" sz="2400" dirty="0"/>
          </a:p>
          <a:p>
            <a:pPr lvl="1"/>
            <a:r>
              <a:rPr lang="en-IN" sz="2400" dirty="0"/>
              <a:t>Never store API keys, passwords, or credentials in source code.</a:t>
            </a:r>
          </a:p>
          <a:p>
            <a:pPr lvl="1"/>
            <a:r>
              <a:rPr lang="en-IN" sz="2400" dirty="0"/>
              <a:t>Use </a:t>
            </a:r>
            <a:r>
              <a:rPr lang="en-IN" sz="2400" b="1" dirty="0"/>
              <a:t>environment variables</a:t>
            </a:r>
            <a:r>
              <a:rPr lang="en-IN" sz="2400" dirty="0"/>
              <a:t> and secure vaults to store sensitive information</a:t>
            </a:r>
            <a:r>
              <a:rPr lang="en-IN" dirty="0"/>
              <a:t>.</a:t>
            </a:r>
          </a:p>
          <a:p>
            <a:endParaRPr lang="en-IN" dirty="0"/>
          </a:p>
        </p:txBody>
      </p:sp>
    </p:spTree>
    <p:extLst>
      <p:ext uri="{BB962C8B-B14F-4D97-AF65-F5344CB8AC3E}">
        <p14:creationId xmlns:p14="http://schemas.microsoft.com/office/powerpoint/2010/main" val="144311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903" y="307759"/>
            <a:ext cx="9540864" cy="819705"/>
          </a:xfrm>
        </p:spPr>
        <p:txBody>
          <a:bodyPr>
            <a:normAutofit fontScale="90000"/>
          </a:bodyPr>
          <a:lstStyle/>
          <a:p>
            <a:r>
              <a:rPr lang="en-IN" dirty="0"/>
              <a:t>Case Study </a:t>
            </a:r>
            <a:r>
              <a:rPr lang="en-IN" dirty="0" smtClean="0"/>
              <a:t>2: </a:t>
            </a:r>
            <a:r>
              <a:rPr lang="en-IN" dirty="0" err="1"/>
              <a:t>WhatsApp</a:t>
            </a:r>
            <a:r>
              <a:rPr lang="en-IN" dirty="0"/>
              <a:t> Spyware Attack (2019)</a:t>
            </a:r>
            <a:r>
              <a:rPr lang="en-IN" b="1" dirty="0"/>
              <a:t/>
            </a:r>
            <a:br>
              <a:rPr lang="en-IN" b="1" dirty="0"/>
            </a:br>
            <a:endParaRPr lang="en-IN" dirty="0"/>
          </a:p>
        </p:txBody>
      </p:sp>
      <p:sp>
        <p:nvSpPr>
          <p:cNvPr id="3" name="Content Placeholder 2"/>
          <p:cNvSpPr>
            <a:spLocks noGrp="1"/>
          </p:cNvSpPr>
          <p:nvPr>
            <p:ph idx="1"/>
          </p:nvPr>
        </p:nvSpPr>
        <p:spPr>
          <a:xfrm>
            <a:off x="490903" y="1127464"/>
            <a:ext cx="8892794" cy="4985935"/>
          </a:xfrm>
        </p:spPr>
        <p:txBody>
          <a:bodyPr>
            <a:normAutofit/>
          </a:bodyPr>
          <a:lstStyle/>
          <a:p>
            <a:pPr marL="0" lvl="0" indent="0" algn="just">
              <a:buNone/>
            </a:pPr>
            <a:r>
              <a:rPr lang="en-IN" sz="2400" dirty="0" smtClean="0"/>
              <a:t>The </a:t>
            </a:r>
            <a:r>
              <a:rPr lang="en-IN" sz="2400" dirty="0"/>
              <a:t>NSO Group exploited a </a:t>
            </a:r>
            <a:r>
              <a:rPr lang="en-IN" sz="2400" b="1" dirty="0"/>
              <a:t>zero-day vulnerability</a:t>
            </a:r>
            <a:r>
              <a:rPr lang="en-IN" sz="2400" dirty="0"/>
              <a:t> in </a:t>
            </a:r>
            <a:r>
              <a:rPr lang="en-IN" sz="2400" dirty="0" err="1" smtClean="0"/>
              <a:t>WhatsApp</a:t>
            </a:r>
            <a:r>
              <a:rPr lang="en-IN" sz="2400" dirty="0" smtClean="0"/>
              <a:t>, </a:t>
            </a:r>
            <a:r>
              <a:rPr lang="en-IN" sz="2400" dirty="0"/>
              <a:t>allowing them to install spyware on users’ devices just by making a missed call.</a:t>
            </a:r>
          </a:p>
          <a:p>
            <a:pPr lvl="0"/>
            <a:r>
              <a:rPr lang="en-IN" sz="2400" b="1" dirty="0"/>
              <a:t>Cause of Breach:</a:t>
            </a:r>
            <a:endParaRPr lang="en-IN" sz="2400" dirty="0"/>
          </a:p>
          <a:p>
            <a:pPr lvl="1"/>
            <a:r>
              <a:rPr lang="en-IN" sz="2400" dirty="0"/>
              <a:t>A flaw in </a:t>
            </a:r>
            <a:r>
              <a:rPr lang="en-IN" sz="2400" dirty="0" err="1"/>
              <a:t>WhatsApp’s</a:t>
            </a:r>
            <a:r>
              <a:rPr lang="en-IN" sz="2400" dirty="0"/>
              <a:t> VoIP call functionality.</a:t>
            </a:r>
          </a:p>
          <a:p>
            <a:pPr lvl="1"/>
            <a:r>
              <a:rPr lang="en-IN" sz="2400" dirty="0"/>
              <a:t>Attackers could install spyware remotely without user interaction.</a:t>
            </a:r>
          </a:p>
          <a:p>
            <a:pPr lvl="0"/>
            <a:r>
              <a:rPr lang="en-IN" sz="2400" b="1" dirty="0"/>
              <a:t>Lesson Learned:</a:t>
            </a:r>
            <a:endParaRPr lang="en-IN" sz="2400" dirty="0"/>
          </a:p>
          <a:p>
            <a:pPr lvl="1"/>
            <a:r>
              <a:rPr lang="en-IN" sz="2400" dirty="0"/>
              <a:t>Regular security patches and updates are crucial.</a:t>
            </a:r>
          </a:p>
          <a:p>
            <a:pPr lvl="1"/>
            <a:r>
              <a:rPr lang="en-IN" sz="2400" dirty="0"/>
              <a:t>Users should enable </a:t>
            </a:r>
            <a:r>
              <a:rPr lang="en-IN" sz="2400" b="1" dirty="0"/>
              <a:t>automatic updates</a:t>
            </a:r>
            <a:r>
              <a:rPr lang="en-IN" sz="2400" dirty="0"/>
              <a:t> to receive security fixes promptly.</a:t>
            </a:r>
          </a:p>
          <a:p>
            <a:endParaRPr lang="en-IN" sz="2400" dirty="0"/>
          </a:p>
        </p:txBody>
      </p:sp>
    </p:spTree>
    <p:extLst>
      <p:ext uri="{BB962C8B-B14F-4D97-AF65-F5344CB8AC3E}">
        <p14:creationId xmlns:p14="http://schemas.microsoft.com/office/powerpoint/2010/main" val="3234867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047" y="147961"/>
            <a:ext cx="8596668" cy="615518"/>
          </a:xfrm>
        </p:spPr>
        <p:txBody>
          <a:bodyPr>
            <a:normAutofit fontScale="90000"/>
          </a:bodyPr>
          <a:lstStyle/>
          <a:p>
            <a:r>
              <a:rPr lang="en-IN" b="1" dirty="0"/>
              <a:t>Final Thoughts</a:t>
            </a:r>
            <a:br>
              <a:rPr lang="en-IN" b="1" dirty="0"/>
            </a:br>
            <a:endParaRPr lang="en-IN" dirty="0"/>
          </a:p>
        </p:txBody>
      </p:sp>
      <p:sp>
        <p:nvSpPr>
          <p:cNvPr id="3" name="Content Placeholder 2"/>
          <p:cNvSpPr>
            <a:spLocks noGrp="1"/>
          </p:cNvSpPr>
          <p:nvPr>
            <p:ph idx="1"/>
          </p:nvPr>
        </p:nvSpPr>
        <p:spPr>
          <a:xfrm>
            <a:off x="292963" y="926592"/>
            <a:ext cx="9747681" cy="5571862"/>
          </a:xfrm>
        </p:spPr>
        <p:txBody>
          <a:bodyPr>
            <a:noAutofit/>
          </a:bodyPr>
          <a:lstStyle/>
          <a:p>
            <a:r>
              <a:rPr lang="en-IN" sz="2200" dirty="0"/>
              <a:t>Mobile apps vary widely in functionality and development approach. Businesses choose app types based on target audience, budget, and required features. </a:t>
            </a:r>
            <a:endParaRPr lang="en-IN" sz="2200" dirty="0" smtClean="0"/>
          </a:p>
          <a:p>
            <a:endParaRPr lang="en-IN" sz="1400" dirty="0" smtClean="0"/>
          </a:p>
          <a:p>
            <a:r>
              <a:rPr lang="en-IN" sz="2200" dirty="0" smtClean="0"/>
              <a:t>Mobile </a:t>
            </a:r>
            <a:r>
              <a:rPr lang="en-IN" sz="2200" dirty="0"/>
              <a:t>application security is a crucial aspect of app development. Organizations and developers must adopt strong security measures to protect applications from threats and ensure user safety. </a:t>
            </a:r>
            <a:endParaRPr lang="en-IN" sz="2200" dirty="0" smtClean="0"/>
          </a:p>
          <a:p>
            <a:endParaRPr lang="en-IN" sz="1100" dirty="0" smtClean="0"/>
          </a:p>
          <a:p>
            <a:r>
              <a:rPr lang="en-IN" sz="2200" dirty="0" smtClean="0"/>
              <a:t>Mobile </a:t>
            </a:r>
            <a:r>
              <a:rPr lang="en-IN" sz="2200" dirty="0"/>
              <a:t>application security is a </a:t>
            </a:r>
            <a:r>
              <a:rPr lang="en-IN" sz="2200" b="1" dirty="0"/>
              <a:t>continuous process</a:t>
            </a:r>
            <a:r>
              <a:rPr lang="en-IN" sz="2200" dirty="0"/>
              <a:t> that requires a combination of secure coding practices, regular security testing, and proactive monitoring. </a:t>
            </a:r>
            <a:endParaRPr lang="en-IN" sz="2200" dirty="0" smtClean="0"/>
          </a:p>
          <a:p>
            <a:endParaRPr lang="en-IN" sz="1050" dirty="0" smtClean="0"/>
          </a:p>
          <a:p>
            <a:r>
              <a:rPr lang="en-IN" sz="2200" dirty="0" smtClean="0"/>
              <a:t>By </a:t>
            </a:r>
            <a:r>
              <a:rPr lang="en-IN" sz="2200" dirty="0"/>
              <a:t>using advanced security tools and learning from past breaches, developers can significantly reduce risks and protect user data </a:t>
            </a:r>
            <a:r>
              <a:rPr lang="en-IN" sz="2200" dirty="0" smtClean="0"/>
              <a:t>effectively.</a:t>
            </a:r>
            <a:endParaRPr lang="en-IN" sz="2200" dirty="0"/>
          </a:p>
        </p:txBody>
      </p:sp>
    </p:spTree>
    <p:extLst>
      <p:ext uri="{BB962C8B-B14F-4D97-AF65-F5344CB8AC3E}">
        <p14:creationId xmlns:p14="http://schemas.microsoft.com/office/powerpoint/2010/main" val="3060756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48" y="263371"/>
            <a:ext cx="8596668" cy="784194"/>
          </a:xfrm>
        </p:spPr>
        <p:txBody>
          <a:bodyPr/>
          <a:lstStyle/>
          <a:p>
            <a:r>
              <a:rPr lang="en-IN" b="1" dirty="0" smtClean="0"/>
              <a:t>Types </a:t>
            </a:r>
            <a:r>
              <a:rPr lang="en-IN" b="1" dirty="0"/>
              <a:t>of the mobile apps</a:t>
            </a:r>
          </a:p>
        </p:txBody>
      </p:sp>
      <p:sp>
        <p:nvSpPr>
          <p:cNvPr id="3" name="Content Placeholder 2"/>
          <p:cNvSpPr>
            <a:spLocks noGrp="1"/>
          </p:cNvSpPr>
          <p:nvPr>
            <p:ph idx="1"/>
          </p:nvPr>
        </p:nvSpPr>
        <p:spPr>
          <a:xfrm>
            <a:off x="473147" y="1272822"/>
            <a:ext cx="9514232" cy="5456452"/>
          </a:xfrm>
        </p:spPr>
        <p:txBody>
          <a:bodyPr>
            <a:normAutofit/>
          </a:bodyPr>
          <a:lstStyle/>
          <a:p>
            <a:pPr marL="0" indent="0">
              <a:buNone/>
            </a:pPr>
            <a:r>
              <a:rPr lang="en-IN" sz="2600" b="1" dirty="0" smtClean="0">
                <a:solidFill>
                  <a:srgbClr val="7030A0"/>
                </a:solidFill>
              </a:rPr>
              <a:t>1</a:t>
            </a:r>
            <a:r>
              <a:rPr lang="en-IN" sz="2600" b="1" dirty="0">
                <a:solidFill>
                  <a:srgbClr val="7030A0"/>
                </a:solidFill>
              </a:rPr>
              <a:t>. Native Apps:</a:t>
            </a:r>
          </a:p>
          <a:p>
            <a:pPr lvl="1"/>
            <a:r>
              <a:rPr lang="en-IN" sz="2200" dirty="0"/>
              <a:t>Built for a specific platform (</a:t>
            </a:r>
            <a:r>
              <a:rPr lang="en-IN" sz="2200" dirty="0" err="1"/>
              <a:t>iOS</a:t>
            </a:r>
            <a:r>
              <a:rPr lang="en-IN" sz="2200" dirty="0"/>
              <a:t> or Android) using platform-specific languages (Swift/Objective-C for </a:t>
            </a:r>
            <a:r>
              <a:rPr lang="en-IN" sz="2200" dirty="0" err="1"/>
              <a:t>iOS</a:t>
            </a:r>
            <a:r>
              <a:rPr lang="en-IN" sz="2200" dirty="0"/>
              <a:t>, </a:t>
            </a:r>
            <a:r>
              <a:rPr lang="en-IN" sz="2200" dirty="0" err="1"/>
              <a:t>Kotlin</a:t>
            </a:r>
            <a:r>
              <a:rPr lang="en-IN" sz="2200" dirty="0"/>
              <a:t>/Java for Android).</a:t>
            </a:r>
          </a:p>
          <a:p>
            <a:pPr lvl="1"/>
            <a:r>
              <a:rPr lang="en-IN" sz="2200" dirty="0"/>
              <a:t>Offer high performance and full access to device features.</a:t>
            </a:r>
          </a:p>
          <a:p>
            <a:pPr marL="0" indent="0" fontAlgn="ctr">
              <a:buNone/>
            </a:pPr>
            <a:endParaRPr lang="en-IN" sz="1000" dirty="0"/>
          </a:p>
          <a:p>
            <a:pPr marL="0" indent="0">
              <a:buNone/>
            </a:pPr>
            <a:r>
              <a:rPr lang="en-IN" sz="2400" b="1" dirty="0"/>
              <a:t>Features:</a:t>
            </a:r>
            <a:endParaRPr lang="en-IN" sz="2400" dirty="0"/>
          </a:p>
          <a:p>
            <a:pPr lvl="1" fontAlgn="ctr"/>
            <a:r>
              <a:rPr lang="en-IN" sz="2400" dirty="0"/>
              <a:t>Provide a seamless and optimized user experience tailored to the platform's design standards. </a:t>
            </a:r>
          </a:p>
          <a:p>
            <a:pPr lvl="1" fontAlgn="ctr"/>
            <a:r>
              <a:rPr lang="en-IN" sz="2400" dirty="0"/>
              <a:t>Direct access to device features like camera, GPS, and accelerometer. </a:t>
            </a:r>
          </a:p>
          <a:p>
            <a:pPr lvl="1" fontAlgn="ctr"/>
            <a:r>
              <a:rPr lang="en-IN" sz="2400" dirty="0"/>
              <a:t>Offer the best performance and responsiveness. </a:t>
            </a:r>
          </a:p>
          <a:p>
            <a:r>
              <a:rPr lang="en-IN" sz="2400" b="1" dirty="0"/>
              <a:t>Examples:</a:t>
            </a:r>
            <a:r>
              <a:rPr lang="en-IN" sz="2400" dirty="0"/>
              <a:t> </a:t>
            </a:r>
            <a:r>
              <a:rPr lang="en-IN" sz="2400" dirty="0" err="1"/>
              <a:t>Instagram</a:t>
            </a:r>
            <a:r>
              <a:rPr lang="en-IN" sz="2400" dirty="0"/>
              <a:t>, </a:t>
            </a:r>
            <a:r>
              <a:rPr lang="en-IN" sz="2400" dirty="0" smtClean="0"/>
              <a:t>Facebook,</a:t>
            </a:r>
            <a:r>
              <a:rPr lang="en-IN" sz="2400" dirty="0"/>
              <a:t> Apple Music,  Google </a:t>
            </a:r>
            <a:r>
              <a:rPr lang="en-IN" sz="2400" dirty="0" smtClean="0"/>
              <a:t>Maps etc.</a:t>
            </a:r>
            <a:endParaRPr lang="en-IN" sz="2400" dirty="0"/>
          </a:p>
          <a:p>
            <a:pPr marL="0" indent="0">
              <a:buNone/>
            </a:pPr>
            <a:endParaRPr lang="en-IN" dirty="0"/>
          </a:p>
        </p:txBody>
      </p:sp>
    </p:spTree>
    <p:extLst>
      <p:ext uri="{BB962C8B-B14F-4D97-AF65-F5344CB8AC3E}">
        <p14:creationId xmlns:p14="http://schemas.microsoft.com/office/powerpoint/2010/main" val="3626459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375"/>
          </a:xfrm>
        </p:spPr>
        <p:txBody>
          <a:bodyPr>
            <a:normAutofit fontScale="90000"/>
          </a:bodyPr>
          <a:lstStyle/>
          <a:p>
            <a:r>
              <a:rPr lang="en-IN" b="1" dirty="0"/>
              <a:t>Types of the mobile apps</a:t>
            </a:r>
            <a:endParaRPr lang="en-IN" dirty="0"/>
          </a:p>
        </p:txBody>
      </p:sp>
      <p:sp>
        <p:nvSpPr>
          <p:cNvPr id="3" name="Content Placeholder 2"/>
          <p:cNvSpPr>
            <a:spLocks noGrp="1"/>
          </p:cNvSpPr>
          <p:nvPr>
            <p:ph idx="1"/>
          </p:nvPr>
        </p:nvSpPr>
        <p:spPr>
          <a:xfrm>
            <a:off x="677333" y="1414865"/>
            <a:ext cx="8750751" cy="5172366"/>
          </a:xfrm>
        </p:spPr>
        <p:txBody>
          <a:bodyPr>
            <a:normAutofit fontScale="92500" lnSpcReduction="20000"/>
          </a:bodyPr>
          <a:lstStyle/>
          <a:p>
            <a:pPr marL="0" indent="0">
              <a:buNone/>
            </a:pPr>
            <a:r>
              <a:rPr lang="en-IN" sz="3400" b="1" dirty="0" smtClean="0">
                <a:solidFill>
                  <a:srgbClr val="7030A0"/>
                </a:solidFill>
              </a:rPr>
              <a:t>2. Web Apps:</a:t>
            </a:r>
            <a:endParaRPr lang="en-IN" sz="3400" b="1" dirty="0">
              <a:solidFill>
                <a:srgbClr val="7030A0"/>
              </a:solidFill>
            </a:endParaRPr>
          </a:p>
          <a:p>
            <a:pPr lvl="1"/>
            <a:r>
              <a:rPr lang="en-IN" sz="2200" dirty="0"/>
              <a:t> </a:t>
            </a:r>
            <a:r>
              <a:rPr lang="en-IN" sz="2200" dirty="0" smtClean="0"/>
              <a:t>Run </a:t>
            </a:r>
            <a:r>
              <a:rPr lang="en-IN" sz="2200" dirty="0"/>
              <a:t>on web browsers (like Chrome or Safari) and are not installed on the device.</a:t>
            </a:r>
          </a:p>
          <a:p>
            <a:pPr lvl="1"/>
            <a:r>
              <a:rPr lang="en-IN" sz="2200" dirty="0"/>
              <a:t>Built using HTML, CSS, and JavaScript.</a:t>
            </a:r>
          </a:p>
          <a:p>
            <a:pPr marL="0" indent="0">
              <a:buNone/>
            </a:pPr>
            <a:r>
              <a:rPr lang="en-IN" sz="2400" b="1" dirty="0" smtClean="0"/>
              <a:t>Features</a:t>
            </a:r>
            <a:r>
              <a:rPr lang="en-IN" sz="2400" b="1" dirty="0"/>
              <a:t>:</a:t>
            </a:r>
            <a:endParaRPr lang="en-IN" sz="2400" dirty="0"/>
          </a:p>
          <a:p>
            <a:pPr lvl="1"/>
            <a:r>
              <a:rPr lang="en-IN" sz="2400" dirty="0"/>
              <a:t>Platform-independent (can run on any device with a web browser).</a:t>
            </a:r>
          </a:p>
          <a:p>
            <a:pPr lvl="1"/>
            <a:r>
              <a:rPr lang="en-IN" sz="2400" dirty="0"/>
              <a:t>Instant access and convenience.</a:t>
            </a:r>
          </a:p>
          <a:p>
            <a:pPr lvl="1"/>
            <a:r>
              <a:rPr lang="en-IN" sz="2400" dirty="0"/>
              <a:t>Can offer some features similar to native apps, like push notifications and offline capabilities (with PWA</a:t>
            </a:r>
            <a:r>
              <a:rPr lang="en-IN" sz="2400" dirty="0" smtClean="0"/>
              <a:t>).</a:t>
            </a:r>
          </a:p>
          <a:p>
            <a:pPr lvl="1"/>
            <a:endParaRPr lang="en-IN" sz="2400" dirty="0" smtClean="0"/>
          </a:p>
          <a:p>
            <a:pPr marL="0" indent="0">
              <a:buNone/>
            </a:pPr>
            <a:r>
              <a:rPr lang="en-IN" sz="2600" b="1" dirty="0"/>
              <a:t>Examples:</a:t>
            </a:r>
            <a:endParaRPr lang="en-IN" sz="2600" dirty="0"/>
          </a:p>
          <a:p>
            <a:pPr lvl="1"/>
            <a:r>
              <a:rPr lang="en-IN" sz="2600" dirty="0"/>
              <a:t>Google Docs (web version)</a:t>
            </a:r>
          </a:p>
          <a:p>
            <a:pPr marL="457200" lvl="1" indent="0">
              <a:buNone/>
            </a:pPr>
            <a:endParaRPr lang="en-IN" sz="2400" dirty="0"/>
          </a:p>
          <a:p>
            <a:endParaRPr lang="en-IN" sz="2400" dirty="0"/>
          </a:p>
        </p:txBody>
      </p:sp>
    </p:spTree>
    <p:extLst>
      <p:ext uri="{BB962C8B-B14F-4D97-AF65-F5344CB8AC3E}">
        <p14:creationId xmlns:p14="http://schemas.microsoft.com/office/powerpoint/2010/main" val="168978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557" y="290004"/>
            <a:ext cx="8596668" cy="899604"/>
          </a:xfrm>
        </p:spPr>
        <p:txBody>
          <a:bodyPr/>
          <a:lstStyle/>
          <a:p>
            <a:r>
              <a:rPr lang="en-IN" b="1" dirty="0"/>
              <a:t>Types of the mobile apps</a:t>
            </a:r>
            <a:endParaRPr lang="en-IN" dirty="0"/>
          </a:p>
        </p:txBody>
      </p:sp>
      <p:sp>
        <p:nvSpPr>
          <p:cNvPr id="3" name="Content Placeholder 2"/>
          <p:cNvSpPr>
            <a:spLocks noGrp="1"/>
          </p:cNvSpPr>
          <p:nvPr>
            <p:ph idx="1"/>
          </p:nvPr>
        </p:nvSpPr>
        <p:spPr>
          <a:xfrm>
            <a:off x="588557" y="1278383"/>
            <a:ext cx="9558620" cy="5850385"/>
          </a:xfrm>
        </p:spPr>
        <p:txBody>
          <a:bodyPr>
            <a:noAutofit/>
          </a:bodyPr>
          <a:lstStyle/>
          <a:p>
            <a:pPr marL="0" indent="0">
              <a:buNone/>
            </a:pPr>
            <a:r>
              <a:rPr lang="en-IN" sz="2400" b="1" dirty="0" smtClean="0">
                <a:solidFill>
                  <a:srgbClr val="7030A0"/>
                </a:solidFill>
              </a:rPr>
              <a:t>3. Hybrid </a:t>
            </a:r>
            <a:r>
              <a:rPr lang="en-IN" sz="2400" b="1" dirty="0">
                <a:solidFill>
                  <a:srgbClr val="7030A0"/>
                </a:solidFill>
              </a:rPr>
              <a:t>Apps:</a:t>
            </a:r>
          </a:p>
          <a:p>
            <a:pPr lvl="1"/>
            <a:r>
              <a:rPr lang="en-IN" sz="2000" dirty="0" smtClean="0"/>
              <a:t>Combine </a:t>
            </a:r>
            <a:r>
              <a:rPr lang="en-IN" sz="2000" dirty="0"/>
              <a:t>elements of native and web apps; built using web technologies (HTML, CSS, JS) but wrapped in a native container.</a:t>
            </a:r>
          </a:p>
          <a:p>
            <a:pPr lvl="1"/>
            <a:r>
              <a:rPr lang="en-IN" sz="2000" dirty="0"/>
              <a:t>Cross-platform but may lack performance compared to native apps.</a:t>
            </a:r>
          </a:p>
          <a:p>
            <a:r>
              <a:rPr lang="en-IN" sz="2000" b="1" dirty="0" smtClean="0"/>
              <a:t>Features</a:t>
            </a:r>
            <a:r>
              <a:rPr lang="en-IN" sz="2000" b="1" dirty="0"/>
              <a:t>:</a:t>
            </a:r>
            <a:endParaRPr lang="en-IN" sz="2000" dirty="0"/>
          </a:p>
          <a:p>
            <a:pPr lvl="1"/>
            <a:r>
              <a:rPr lang="en-IN" sz="2000" dirty="0"/>
              <a:t>Cross-platform compatibility (can run on multiple OSs with a single codebase).</a:t>
            </a:r>
          </a:p>
          <a:p>
            <a:pPr lvl="1"/>
            <a:r>
              <a:rPr lang="en-IN" sz="2000" dirty="0"/>
              <a:t>Faster development time compared to native apps.</a:t>
            </a:r>
          </a:p>
          <a:p>
            <a:pPr lvl="1"/>
            <a:r>
              <a:rPr lang="en-IN" sz="2000" dirty="0"/>
              <a:t>Can access some device features, but performance might not be as optimal as native apps.</a:t>
            </a:r>
          </a:p>
          <a:p>
            <a:r>
              <a:rPr lang="en-IN" sz="2000" b="1" dirty="0"/>
              <a:t>Examples:</a:t>
            </a:r>
            <a:endParaRPr lang="en-IN" sz="2000" dirty="0"/>
          </a:p>
          <a:p>
            <a:pPr lvl="1"/>
            <a:r>
              <a:rPr lang="en-IN" sz="2000" dirty="0" err="1"/>
              <a:t>Instagram</a:t>
            </a:r>
            <a:r>
              <a:rPr lang="en-IN" sz="2000" dirty="0"/>
              <a:t> (uses hybrid components)</a:t>
            </a:r>
          </a:p>
          <a:p>
            <a:pPr lvl="1"/>
            <a:r>
              <a:rPr lang="en-IN" sz="2000" dirty="0"/>
              <a:t>Gmail (hybrid elements)</a:t>
            </a:r>
          </a:p>
          <a:p>
            <a:endParaRPr lang="en-IN" sz="2400" dirty="0"/>
          </a:p>
        </p:txBody>
      </p:sp>
    </p:spTree>
    <p:extLst>
      <p:ext uri="{BB962C8B-B14F-4D97-AF65-F5344CB8AC3E}">
        <p14:creationId xmlns:p14="http://schemas.microsoft.com/office/powerpoint/2010/main" val="3926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15" y="192349"/>
            <a:ext cx="8596668" cy="730928"/>
          </a:xfrm>
        </p:spPr>
        <p:txBody>
          <a:bodyPr/>
          <a:lstStyle/>
          <a:p>
            <a:r>
              <a:rPr lang="en-IN" b="1" dirty="0"/>
              <a:t>Types of the mobile apps</a:t>
            </a:r>
            <a:endParaRPr lang="en-IN" dirty="0"/>
          </a:p>
        </p:txBody>
      </p:sp>
      <p:sp>
        <p:nvSpPr>
          <p:cNvPr id="3" name="Content Placeholder 2"/>
          <p:cNvSpPr>
            <a:spLocks noGrp="1"/>
          </p:cNvSpPr>
          <p:nvPr>
            <p:ph idx="1"/>
          </p:nvPr>
        </p:nvSpPr>
        <p:spPr>
          <a:xfrm>
            <a:off x="446515" y="1237311"/>
            <a:ext cx="8596668" cy="5065834"/>
          </a:xfrm>
        </p:spPr>
        <p:txBody>
          <a:bodyPr>
            <a:normAutofit fontScale="92500" lnSpcReduction="10000"/>
          </a:bodyPr>
          <a:lstStyle/>
          <a:p>
            <a:pPr marL="0" indent="0">
              <a:buNone/>
            </a:pPr>
            <a:r>
              <a:rPr lang="en-IN" sz="2400" b="1" dirty="0">
                <a:solidFill>
                  <a:srgbClr val="7030A0"/>
                </a:solidFill>
              </a:rPr>
              <a:t>4. Progressive Web Apps (PWAs</a:t>
            </a:r>
            <a:r>
              <a:rPr lang="en-IN" sz="2400" b="1" dirty="0" smtClean="0">
                <a:solidFill>
                  <a:srgbClr val="7030A0"/>
                </a:solidFill>
              </a:rPr>
              <a:t>)</a:t>
            </a:r>
            <a:endParaRPr lang="en-IN" sz="2400" dirty="0" smtClean="0">
              <a:solidFill>
                <a:srgbClr val="7030A0"/>
              </a:solidFill>
            </a:endParaRPr>
          </a:p>
          <a:p>
            <a:pPr lvl="1"/>
            <a:r>
              <a:rPr lang="en-IN" sz="2400" dirty="0"/>
              <a:t>Web apps that behave like native apps (offline access, push notifications).</a:t>
            </a:r>
          </a:p>
          <a:p>
            <a:pPr lvl="1"/>
            <a:r>
              <a:rPr lang="en-IN" sz="2400" dirty="0"/>
              <a:t>No need for app store installation</a:t>
            </a:r>
            <a:r>
              <a:rPr lang="en-IN" sz="2400" dirty="0" smtClean="0"/>
              <a:t>.</a:t>
            </a:r>
          </a:p>
          <a:p>
            <a:pPr marL="457200" lvl="1" indent="-457200"/>
            <a:r>
              <a:rPr lang="en-IN" sz="2400" b="1" dirty="0" smtClean="0"/>
              <a:t>Features</a:t>
            </a:r>
          </a:p>
          <a:p>
            <a:pPr marL="457200" lvl="1" indent="0">
              <a:buNone/>
            </a:pPr>
            <a:r>
              <a:rPr lang="en-IN" sz="2400" dirty="0"/>
              <a:t>A PWA is essentially websites that display like mobile apps. They're more like Google Docs or Netflix, because they can perform the same functions as native programs, but through the internet browser</a:t>
            </a:r>
            <a:r>
              <a:rPr lang="en-IN" sz="2400" dirty="0" smtClean="0"/>
              <a:t>.</a:t>
            </a:r>
          </a:p>
          <a:p>
            <a:pPr marL="457200" lvl="1" indent="0">
              <a:buNone/>
            </a:pPr>
            <a:endParaRPr lang="en-IN" sz="2200" dirty="0"/>
          </a:p>
          <a:p>
            <a:r>
              <a:rPr lang="en-IN" sz="2400" b="1" dirty="0"/>
              <a:t>Examples:</a:t>
            </a:r>
            <a:endParaRPr lang="en-IN" sz="2400" dirty="0"/>
          </a:p>
          <a:p>
            <a:pPr lvl="1"/>
            <a:r>
              <a:rPr lang="en-IN" sz="2400" dirty="0" err="1"/>
              <a:t>Pinterest</a:t>
            </a:r>
            <a:r>
              <a:rPr lang="en-IN" sz="2400" dirty="0"/>
              <a:t> (PWA)</a:t>
            </a:r>
          </a:p>
          <a:p>
            <a:pPr lvl="1"/>
            <a:r>
              <a:rPr lang="en-IN" sz="2400" dirty="0"/>
              <a:t>Starbucks (PWA for ordering)</a:t>
            </a:r>
          </a:p>
          <a:p>
            <a:endParaRPr lang="en-IN" dirty="0"/>
          </a:p>
        </p:txBody>
      </p:sp>
    </p:spTree>
    <p:extLst>
      <p:ext uri="{BB962C8B-B14F-4D97-AF65-F5344CB8AC3E}">
        <p14:creationId xmlns:p14="http://schemas.microsoft.com/office/powerpoint/2010/main" val="1222973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4392"/>
            <a:ext cx="8596668" cy="571130"/>
          </a:xfrm>
        </p:spPr>
        <p:txBody>
          <a:bodyPr>
            <a:normAutofit fontScale="90000"/>
          </a:bodyPr>
          <a:lstStyle/>
          <a:p>
            <a:r>
              <a:rPr lang="en-IN" b="1" dirty="0"/>
              <a:t>Types of the mobile apps</a:t>
            </a:r>
            <a:endParaRPr lang="en-IN" dirty="0"/>
          </a:p>
        </p:txBody>
      </p:sp>
      <p:sp>
        <p:nvSpPr>
          <p:cNvPr id="3" name="Content Placeholder 2"/>
          <p:cNvSpPr>
            <a:spLocks noGrp="1"/>
          </p:cNvSpPr>
          <p:nvPr>
            <p:ph idx="1"/>
          </p:nvPr>
        </p:nvSpPr>
        <p:spPr>
          <a:xfrm>
            <a:off x="783865" y="1095269"/>
            <a:ext cx="8750751" cy="5198999"/>
          </a:xfrm>
        </p:spPr>
        <p:txBody>
          <a:bodyPr>
            <a:normAutofit/>
          </a:bodyPr>
          <a:lstStyle/>
          <a:p>
            <a:pPr marL="0" indent="0">
              <a:buNone/>
            </a:pPr>
            <a:r>
              <a:rPr lang="en-IN" sz="2400" b="1" dirty="0"/>
              <a:t>5. Cross-Platform </a:t>
            </a:r>
            <a:r>
              <a:rPr lang="en-IN" sz="2400" b="1" dirty="0" smtClean="0"/>
              <a:t>Apps</a:t>
            </a:r>
            <a:endParaRPr lang="en-IN" sz="2400" dirty="0" smtClean="0"/>
          </a:p>
          <a:p>
            <a:pPr lvl="1"/>
            <a:r>
              <a:rPr lang="en-IN" sz="2200" dirty="0" smtClean="0"/>
              <a:t>Developed </a:t>
            </a:r>
            <a:r>
              <a:rPr lang="en-IN" sz="2200" dirty="0"/>
              <a:t>once and deployed on multiple platforms (</a:t>
            </a:r>
            <a:r>
              <a:rPr lang="en-IN" sz="2200" dirty="0" err="1"/>
              <a:t>iOS</a:t>
            </a:r>
            <a:r>
              <a:rPr lang="en-IN" sz="2200" dirty="0"/>
              <a:t> &amp; Android).</a:t>
            </a:r>
          </a:p>
          <a:p>
            <a:pPr lvl="1"/>
            <a:r>
              <a:rPr lang="en-IN" sz="2200" dirty="0"/>
              <a:t>Built using frameworks like Flutter, React Native, or </a:t>
            </a:r>
            <a:r>
              <a:rPr lang="en-IN" sz="2200" dirty="0" err="1"/>
              <a:t>Xamarin</a:t>
            </a:r>
            <a:r>
              <a:rPr lang="en-IN" sz="2200" dirty="0" smtClean="0"/>
              <a:t>.</a:t>
            </a:r>
          </a:p>
          <a:p>
            <a:pPr marL="0" indent="0">
              <a:buNone/>
            </a:pPr>
            <a:r>
              <a:rPr lang="en-IN" sz="2400" b="1" dirty="0" smtClean="0"/>
              <a:t>Features:</a:t>
            </a:r>
          </a:p>
          <a:p>
            <a:pPr marL="444500" indent="-444500">
              <a:buNone/>
            </a:pPr>
            <a:r>
              <a:rPr lang="en-IN" sz="2400" dirty="0"/>
              <a:t> </a:t>
            </a:r>
            <a:r>
              <a:rPr lang="en-IN" sz="2400" dirty="0" smtClean="0"/>
              <a:t>	Key features include code reusability, cost-effectiveness, faster development</a:t>
            </a:r>
            <a:r>
              <a:rPr lang="en-IN" sz="2400" dirty="0"/>
              <a:t>, and simplified maintenance. </a:t>
            </a:r>
          </a:p>
          <a:p>
            <a:pPr marL="0" indent="0">
              <a:buNone/>
            </a:pPr>
            <a:r>
              <a:rPr lang="en-IN" sz="2400" b="1" dirty="0"/>
              <a:t>Examples:</a:t>
            </a:r>
            <a:endParaRPr lang="en-IN" sz="2400" dirty="0"/>
          </a:p>
          <a:p>
            <a:pPr lvl="1"/>
            <a:r>
              <a:rPr lang="en-IN" sz="2400" b="1" dirty="0"/>
              <a:t>React Native:</a:t>
            </a:r>
            <a:r>
              <a:rPr lang="en-IN" sz="2400" dirty="0"/>
              <a:t> Facebook, </a:t>
            </a:r>
            <a:r>
              <a:rPr lang="en-IN" sz="2400" dirty="0" err="1"/>
              <a:t>Airbnb</a:t>
            </a:r>
            <a:endParaRPr lang="en-IN" sz="2400" dirty="0"/>
          </a:p>
          <a:p>
            <a:pPr lvl="1"/>
            <a:r>
              <a:rPr lang="en-IN" sz="2400" b="1" dirty="0"/>
              <a:t>Flutter:</a:t>
            </a:r>
            <a:r>
              <a:rPr lang="en-IN" sz="2400" dirty="0"/>
              <a:t> Google Ads, </a:t>
            </a:r>
            <a:r>
              <a:rPr lang="en-IN" sz="2400" dirty="0" err="1"/>
              <a:t>Alibaba</a:t>
            </a:r>
            <a:endParaRPr lang="en-IN" sz="2400" dirty="0"/>
          </a:p>
          <a:p>
            <a:endParaRPr lang="en-IN" dirty="0"/>
          </a:p>
        </p:txBody>
      </p:sp>
    </p:spTree>
    <p:extLst>
      <p:ext uri="{BB962C8B-B14F-4D97-AF65-F5344CB8AC3E}">
        <p14:creationId xmlns:p14="http://schemas.microsoft.com/office/powerpoint/2010/main" val="426400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44" y="3326167"/>
            <a:ext cx="8596668" cy="1320800"/>
          </a:xfrm>
        </p:spPr>
        <p:txBody>
          <a:bodyPr/>
          <a:lstStyle/>
          <a:p>
            <a:r>
              <a:rPr lang="en-IN" b="1" dirty="0"/>
              <a:t>The Need For Mobile App Security</a:t>
            </a:r>
            <a:endParaRPr lang="en-IN" dirty="0"/>
          </a:p>
        </p:txBody>
      </p:sp>
    </p:spTree>
    <p:extLst>
      <p:ext uri="{BB962C8B-B14F-4D97-AF65-F5344CB8AC3E}">
        <p14:creationId xmlns:p14="http://schemas.microsoft.com/office/powerpoint/2010/main" val="6317411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193</TotalTime>
  <Words>1958</Words>
  <Application>Microsoft Office PowerPoint</Application>
  <PresentationFormat>Widescreen</PresentationFormat>
  <Paragraphs>274</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Wingdings 3</vt:lpstr>
      <vt:lpstr>Facet</vt:lpstr>
      <vt:lpstr>Mobile Application Security: Lecture Outline</vt:lpstr>
      <vt:lpstr>Mobile App Security </vt:lpstr>
      <vt:lpstr>Types of the mobile apps</vt:lpstr>
      <vt:lpstr>Types of the mobile apps</vt:lpstr>
      <vt:lpstr>Types of the mobile apps</vt:lpstr>
      <vt:lpstr>Types of the mobile apps</vt:lpstr>
      <vt:lpstr>Types of the mobile apps</vt:lpstr>
      <vt:lpstr>Types of the mobile apps</vt:lpstr>
      <vt:lpstr>The Need For Mobile App Security</vt:lpstr>
      <vt:lpstr>The Need For Mobile App Security </vt:lpstr>
      <vt:lpstr>Key Challenges in Mobile Application Security</vt:lpstr>
      <vt:lpstr>Key Challenges in Mobile Application Security </vt:lpstr>
      <vt:lpstr>Key Challenges in Mobile Application Security </vt:lpstr>
      <vt:lpstr>Common Security Threats in Mobile Applications</vt:lpstr>
      <vt:lpstr>Common Security Threats in Mobile Applications</vt:lpstr>
      <vt:lpstr>Common Security Threats in Mobile Applications </vt:lpstr>
      <vt:lpstr>Common Security Threats in Mobile Applications</vt:lpstr>
      <vt:lpstr>Security Considerations for Mobile App Development </vt:lpstr>
      <vt:lpstr>Security Considerations for Mobile App Development</vt:lpstr>
      <vt:lpstr>Security Considerations for Mobile App Development</vt:lpstr>
      <vt:lpstr>Security Considerations for Mobile App Development</vt:lpstr>
      <vt:lpstr>Security Considerations for Mobile App Development</vt:lpstr>
      <vt:lpstr>Security Considerations for Mobile App Development</vt:lpstr>
      <vt:lpstr>Trends in Mobile Application Security</vt:lpstr>
      <vt:lpstr>Trends in Mobile Application Security</vt:lpstr>
      <vt:lpstr>Trends in Mobile Application Security</vt:lpstr>
      <vt:lpstr>Best Practices for Data Storage and Transmission </vt:lpstr>
      <vt:lpstr>Best Practices for Data Storage and Transmission </vt:lpstr>
      <vt:lpstr>Best Practices for Data Storage and Transmission</vt:lpstr>
      <vt:lpstr>Case Studies of Mobile Security Breaches</vt:lpstr>
      <vt:lpstr>Case Study 1: Uber Data Breach (2016) </vt:lpstr>
      <vt:lpstr>Case Study 2: WhatsApp Spyware Attack (2019) </vt:lpstr>
      <vt:lpstr>Final Thoughts </vt:lpstr>
    </vt:vector>
  </TitlesOfParts>
  <Company>TeamOs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Md. Saiful Islam</dc:creator>
  <cp:lastModifiedBy>Dr. Md. Saiful Islam</cp:lastModifiedBy>
  <cp:revision>33</cp:revision>
  <dcterms:created xsi:type="dcterms:W3CDTF">2025-03-29T05:23:35Z</dcterms:created>
  <dcterms:modified xsi:type="dcterms:W3CDTF">2025-04-01T02:43:54Z</dcterms:modified>
</cp:coreProperties>
</file>