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oboto"/>
      <p:regular r:id="rId47"/>
      <p:bold r:id="rId48"/>
      <p:italic r:id="rId49"/>
      <p:boldItalic r:id="rId50"/>
    </p:embeddedFont>
    <p:embeddedFont>
      <p:font typeface="Nunito"/>
      <p:regular r:id="rId51"/>
      <p:bold r:id="rId52"/>
      <p:italic r:id="rId53"/>
      <p:boldItalic r:id="rId54"/>
    </p:embeddedFont>
    <p:embeddedFont>
      <p:font typeface="Comfortaa"/>
      <p:regular r:id="rId55"/>
      <p:bold r:id="rId56"/>
    </p:embeddedFont>
    <p:embeddedFont>
      <p:font typeface="Century Gothic"/>
      <p:regular r:id="rId57"/>
      <p:bold r:id="rId58"/>
      <p:italic r:id="rId59"/>
      <p:boldItalic r:id="rId60"/>
    </p:embeddedFont>
    <p:embeddedFont>
      <p:font typeface="Open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463817-32DC-4F52-B18E-17DC98A4DCD1}">
  <a:tblStyle styleId="{C1463817-32DC-4F52-B18E-17DC98A4DCD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bold.fntdata"/><Relationship Id="rId61" Type="http://schemas.openxmlformats.org/officeDocument/2006/relationships/font" Target="fonts/OpenSans-regular.fntdata"/><Relationship Id="rId20" Type="http://schemas.openxmlformats.org/officeDocument/2006/relationships/slide" Target="slides/slide14.xml"/><Relationship Id="rId64" Type="http://schemas.openxmlformats.org/officeDocument/2006/relationships/font" Target="fonts/OpenSans-boldItalic.fntdata"/><Relationship Id="rId63"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CenturyGothic-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regular.fntdata"/><Relationship Id="rId50" Type="http://schemas.openxmlformats.org/officeDocument/2006/relationships/font" Target="fonts/Roboto-boldItalic.fntdata"/><Relationship Id="rId53" Type="http://schemas.openxmlformats.org/officeDocument/2006/relationships/font" Target="fonts/Nunito-italic.fntdata"/><Relationship Id="rId52" Type="http://schemas.openxmlformats.org/officeDocument/2006/relationships/font" Target="fonts/Nunito-bold.fntdata"/><Relationship Id="rId11" Type="http://schemas.openxmlformats.org/officeDocument/2006/relationships/slide" Target="slides/slide5.xml"/><Relationship Id="rId55" Type="http://schemas.openxmlformats.org/officeDocument/2006/relationships/font" Target="fonts/Comfortaa-regular.fntdata"/><Relationship Id="rId10" Type="http://schemas.openxmlformats.org/officeDocument/2006/relationships/slide" Target="slides/slide4.xml"/><Relationship Id="rId54" Type="http://schemas.openxmlformats.org/officeDocument/2006/relationships/font" Target="fonts/Nunito-boldItalic.fntdata"/><Relationship Id="rId13" Type="http://schemas.openxmlformats.org/officeDocument/2006/relationships/slide" Target="slides/slide7.xml"/><Relationship Id="rId57" Type="http://schemas.openxmlformats.org/officeDocument/2006/relationships/font" Target="fonts/CenturyGothic-regular.fntdata"/><Relationship Id="rId12" Type="http://schemas.openxmlformats.org/officeDocument/2006/relationships/slide" Target="slides/slide6.xml"/><Relationship Id="rId56" Type="http://schemas.openxmlformats.org/officeDocument/2006/relationships/font" Target="fonts/Comfortaa-bold.fntdata"/><Relationship Id="rId15" Type="http://schemas.openxmlformats.org/officeDocument/2006/relationships/slide" Target="slides/slide9.xml"/><Relationship Id="rId59" Type="http://schemas.openxmlformats.org/officeDocument/2006/relationships/font" Target="fonts/CenturyGothic-italic.fntdata"/><Relationship Id="rId14" Type="http://schemas.openxmlformats.org/officeDocument/2006/relationships/slide" Target="slides/slide8.xml"/><Relationship Id="rId58" Type="http://schemas.openxmlformats.org/officeDocument/2006/relationships/font" Target="fonts/CenturyGothic-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08a6abf7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08a6abf7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8966b0de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8966b0de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8966b0de0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8966b0de0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07ad8ea0a3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07ad8ea0a3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7272"/>
              </a:lnSpc>
              <a:spcBef>
                <a:spcPts val="0"/>
              </a:spcBef>
              <a:spcAft>
                <a:spcPts val="2000"/>
              </a:spcAft>
              <a:buNone/>
            </a:pPr>
            <a:r>
              <a:rPr lang="en" sz="1200">
                <a:solidFill>
                  <a:srgbClr val="333333"/>
                </a:solidFill>
                <a:highlight>
                  <a:srgbClr val="FBFBFB"/>
                </a:highlight>
              </a:rPr>
              <a:t>Each </a:t>
            </a:r>
            <a:r>
              <a:rPr i="1" lang="en" sz="1200">
                <a:solidFill>
                  <a:srgbClr val="333333"/>
                </a:solidFill>
                <a:highlight>
                  <a:srgbClr val="FBFBFB"/>
                </a:highlight>
              </a:rPr>
              <a:t>(key, value)</a:t>
            </a:r>
            <a:r>
              <a:rPr lang="en" sz="1200">
                <a:solidFill>
                  <a:srgbClr val="333333"/>
                </a:solidFill>
                <a:highlight>
                  <a:srgbClr val="FBFBFB"/>
                </a:highlight>
              </a:rPr>
              <a:t> item in </a:t>
            </a:r>
            <a:r>
              <a:rPr lang="en" sz="1200">
                <a:solidFill>
                  <a:srgbClr val="DB1348"/>
                </a:solidFill>
                <a:highlight>
                  <a:srgbClr val="F9F2F4"/>
                </a:highlight>
                <a:latin typeface="Courier New"/>
                <a:ea typeface="Courier New"/>
                <a:cs typeface="Courier New"/>
                <a:sym typeface="Courier New"/>
              </a:rPr>
              <a:t>data</a:t>
            </a:r>
            <a:r>
              <a:rPr lang="en" sz="1200">
                <a:solidFill>
                  <a:srgbClr val="333333"/>
                </a:solidFill>
                <a:highlight>
                  <a:srgbClr val="FBFBFB"/>
                </a:highlight>
              </a:rPr>
              <a:t> corresponds to a </a:t>
            </a:r>
            <a:r>
              <a:rPr i="1" lang="en" sz="1200">
                <a:solidFill>
                  <a:srgbClr val="333333"/>
                </a:solidFill>
                <a:highlight>
                  <a:srgbClr val="FBFBFB"/>
                </a:highlight>
              </a:rPr>
              <a:t>column</a:t>
            </a:r>
            <a:r>
              <a:rPr lang="en" sz="1200">
                <a:solidFill>
                  <a:srgbClr val="333333"/>
                </a:solidFill>
                <a:highlight>
                  <a:srgbClr val="FBFBFB"/>
                </a:highlight>
              </a:rPr>
              <a:t> in the resulting DataFrame. The </a:t>
            </a:r>
            <a:r>
              <a:rPr b="1" lang="en" sz="1200">
                <a:solidFill>
                  <a:srgbClr val="333333"/>
                </a:solidFill>
                <a:highlight>
                  <a:srgbClr val="FBFBFB"/>
                </a:highlight>
              </a:rPr>
              <a:t>Index</a:t>
            </a:r>
            <a:r>
              <a:rPr lang="en" sz="1200">
                <a:solidFill>
                  <a:srgbClr val="333333"/>
                </a:solidFill>
                <a:highlight>
                  <a:srgbClr val="FBFBFB"/>
                </a:highlight>
              </a:rPr>
              <a:t> of this DataFrame was given to us on creation as the numbers 0-3, but we could also create our own when we initialize the DataFrame</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7ad8ea0a3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7ad8ea0a3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b62145f6d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b62145f6d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b62145f6d1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b62145f6d1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b62145f6d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b62145f6d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rgbClr val="333333"/>
              </a:buClr>
              <a:buSzPts val="1050"/>
              <a:buChar char="●"/>
            </a:pPr>
            <a:r>
              <a:rPr lang="en" sz="1200">
                <a:solidFill>
                  <a:schemeClr val="dk1"/>
                </a:solidFill>
                <a:highlight>
                  <a:srgbClr val="E3E3E4"/>
                </a:highlight>
                <a:latin typeface="Courier New"/>
                <a:ea typeface="Courier New"/>
                <a:cs typeface="Courier New"/>
                <a:sym typeface="Courier New"/>
              </a:rPr>
              <a:t>loc[]</a:t>
            </a:r>
            <a:r>
              <a:rPr lang="en" sz="1150">
                <a:solidFill>
                  <a:schemeClr val="dk1"/>
                </a:solidFill>
                <a:highlight>
                  <a:srgbClr val="F9F9F9"/>
                </a:highlight>
                <a:latin typeface="Open Sans"/>
                <a:ea typeface="Open Sans"/>
                <a:cs typeface="Open Sans"/>
                <a:sym typeface="Open Sans"/>
              </a:rPr>
              <a:t> is used with column labels/names</a:t>
            </a:r>
            <a:endParaRPr sz="1150">
              <a:solidFill>
                <a:schemeClr val="dk1"/>
              </a:solidFill>
              <a:highlight>
                <a:srgbClr val="F9F9F9"/>
              </a:highlight>
              <a:latin typeface="Open Sans"/>
              <a:ea typeface="Open Sans"/>
              <a:cs typeface="Open Sans"/>
              <a:sym typeface="Open Sans"/>
            </a:endParaRPr>
          </a:p>
          <a:p>
            <a:pPr indent="-295275" lvl="0" marL="457200" rtl="0" algn="l">
              <a:lnSpc>
                <a:spcPct val="115000"/>
              </a:lnSpc>
              <a:spcBef>
                <a:spcPts val="0"/>
              </a:spcBef>
              <a:spcAft>
                <a:spcPts val="0"/>
              </a:spcAft>
              <a:buClr>
                <a:srgbClr val="333333"/>
              </a:buClr>
              <a:buSzPts val="1050"/>
              <a:buChar char="●"/>
            </a:pPr>
            <a:r>
              <a:rPr lang="en" sz="1150">
                <a:solidFill>
                  <a:schemeClr val="dk1"/>
                </a:solidFill>
                <a:highlight>
                  <a:srgbClr val="F9F9F9"/>
                </a:highlight>
                <a:latin typeface="Open Sans"/>
                <a:ea typeface="Open Sans"/>
                <a:cs typeface="Open Sans"/>
                <a:sym typeface="Open Sans"/>
              </a:rPr>
              <a:t> </a:t>
            </a:r>
            <a:r>
              <a:rPr lang="en" sz="1200">
                <a:solidFill>
                  <a:schemeClr val="dk1"/>
                </a:solidFill>
                <a:highlight>
                  <a:srgbClr val="E3E3E4"/>
                </a:highlight>
                <a:latin typeface="Courier New"/>
                <a:ea typeface="Courier New"/>
                <a:cs typeface="Courier New"/>
                <a:sym typeface="Courier New"/>
              </a:rPr>
              <a:t>iloc[]</a:t>
            </a:r>
            <a:r>
              <a:rPr lang="en" sz="1150">
                <a:solidFill>
                  <a:schemeClr val="dk1"/>
                </a:solidFill>
                <a:highlight>
                  <a:srgbClr val="F9F9F9"/>
                </a:highlight>
                <a:latin typeface="Open Sans"/>
                <a:ea typeface="Open Sans"/>
                <a:cs typeface="Open Sans"/>
                <a:sym typeface="Open Sans"/>
              </a:rPr>
              <a:t> is used with column index/position.</a:t>
            </a:r>
            <a:endParaRPr sz="1050">
              <a:solidFill>
                <a:srgbClr val="333333"/>
              </a:solidFill>
              <a:highlight>
                <a:srgbClr val="FFFFFF"/>
              </a:highlight>
            </a:endParaRPr>
          </a:p>
          <a:p>
            <a:pPr indent="0" lvl="0" marL="0" rtl="0" algn="l">
              <a:spcBef>
                <a:spcPts val="8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8966b0de0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8966b0de0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07ad8ea0a3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07ad8ea0a3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7ad8ea0a3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7ad8ea0a3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75fee513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75fee513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b62145f6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b62145f6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b62145f6d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b62145f6d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b62145f6d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b62145f6d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https://pandas.pydata.org/docs/reference/api/pandas.DataFrame.filter.html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b62145f6d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b62145f6d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b62145f6d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b62145f6d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b62145f6d1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b62145f6d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b62145f6d1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b62145f6d1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07ad8ea0a3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07ad8ea0a3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b62145f6d1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b62145f6d1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a790b47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a790b47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b62145f6d1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b62145f6d1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rgbClr val="F9F9F9"/>
                </a:highlight>
                <a:latin typeface="Open Sans"/>
                <a:ea typeface="Open Sans"/>
                <a:cs typeface="Open Sans"/>
                <a:sym typeface="Open Sans"/>
              </a:rPr>
              <a:t>JSON is shorthand for </a:t>
            </a:r>
            <a:r>
              <a:rPr i="1" lang="en" sz="1150">
                <a:solidFill>
                  <a:schemeClr val="dk1"/>
                </a:solidFill>
                <a:highlight>
                  <a:srgbClr val="F9F9F9"/>
                </a:highlight>
                <a:latin typeface="Open Sans"/>
                <a:ea typeface="Open Sans"/>
                <a:cs typeface="Open Sans"/>
                <a:sym typeface="Open Sans"/>
              </a:rPr>
              <a:t>JavaScript Object Notation</a:t>
            </a:r>
            <a:r>
              <a:rPr lang="en" sz="1150">
                <a:solidFill>
                  <a:schemeClr val="dk1"/>
                </a:solidFill>
                <a:highlight>
                  <a:srgbClr val="F9F9F9"/>
                </a:highlight>
                <a:latin typeface="Open Sans"/>
                <a:ea typeface="Open Sans"/>
                <a:cs typeface="Open Sans"/>
                <a:sym typeface="Open Sans"/>
              </a:rPr>
              <a:t> which is the most used file format that is used to exchange data between two systems or web applications. When we are working with files in big data or machine learning we are often required to process JSON files.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b62145f6d1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b62145f6d1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b62145f6d1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b62145f6d1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b62145f6d1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b62145f6d1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17fee2e6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17fee2e6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17fee2e64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17fee2e6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1b2196d93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1b2196d9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17fee2e64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17fee2e64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1e42c820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1e42c820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8966b0de0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8966b0de0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07ad8ea0a3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07ad8ea0a3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0f9e28933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0f9e28933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78f8374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78f8374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07ad8ea0a3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07ad8ea0a3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07ad8ea0a3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07ad8ea0a3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07ad8ea0a3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07ad8ea0a3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8966b0de0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8966b0de0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323232"/>
                </a:solidFill>
                <a:highlight>
                  <a:srgbClr val="FFFFFF"/>
                </a:highlight>
              </a:rPr>
              <a:t>Note” pandas supports non-unique index values. If an operation that does not support duplicate index values is attempted, an exception will be raised at that 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38" name="Shape 38"/>
        <p:cNvGrpSpPr/>
        <p:nvPr/>
      </p:nvGrpSpPr>
      <p:grpSpPr>
        <a:xfrm>
          <a:off x="0" y="0"/>
          <a:ext cx="0" cy="0"/>
          <a:chOff x="0" y="0"/>
          <a:chExt cx="0" cy="0"/>
        </a:xfrm>
      </p:grpSpPr>
      <p:sp>
        <p:nvSpPr>
          <p:cNvPr id="39" name="Google Shape;39;p2"/>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algn="ctr">
              <a:spcBef>
                <a:spcPts val="0"/>
              </a:spcBef>
              <a:spcAft>
                <a:spcPts val="0"/>
              </a:spcAft>
              <a:buClr>
                <a:srgbClr val="FEC14F"/>
              </a:buClr>
              <a:buSzPts val="3600"/>
              <a:buNone/>
              <a:defRPr sz="3600">
                <a:solidFill>
                  <a:srgbClr val="FEC14F"/>
                </a:solidFill>
              </a:defRPr>
            </a:lvl2pPr>
            <a:lvl3pPr lvl="2" algn="ctr">
              <a:spcBef>
                <a:spcPts val="0"/>
              </a:spcBef>
              <a:spcAft>
                <a:spcPts val="0"/>
              </a:spcAft>
              <a:buClr>
                <a:srgbClr val="FEC14F"/>
              </a:buClr>
              <a:buSzPts val="3600"/>
              <a:buNone/>
              <a:defRPr sz="3600">
                <a:solidFill>
                  <a:srgbClr val="FEC14F"/>
                </a:solidFill>
              </a:defRPr>
            </a:lvl3pPr>
            <a:lvl4pPr lvl="3" algn="ctr">
              <a:spcBef>
                <a:spcPts val="0"/>
              </a:spcBef>
              <a:spcAft>
                <a:spcPts val="0"/>
              </a:spcAft>
              <a:buClr>
                <a:srgbClr val="FEC14F"/>
              </a:buClr>
              <a:buSzPts val="3600"/>
              <a:buNone/>
              <a:defRPr sz="3600">
                <a:solidFill>
                  <a:srgbClr val="FEC14F"/>
                </a:solidFill>
              </a:defRPr>
            </a:lvl4pPr>
            <a:lvl5pPr lvl="4" algn="ctr">
              <a:spcBef>
                <a:spcPts val="0"/>
              </a:spcBef>
              <a:spcAft>
                <a:spcPts val="0"/>
              </a:spcAft>
              <a:buClr>
                <a:srgbClr val="FEC14F"/>
              </a:buClr>
              <a:buSzPts val="3600"/>
              <a:buNone/>
              <a:defRPr sz="3600">
                <a:solidFill>
                  <a:srgbClr val="FEC14F"/>
                </a:solidFill>
              </a:defRPr>
            </a:lvl5pPr>
            <a:lvl6pPr lvl="5" algn="ctr">
              <a:spcBef>
                <a:spcPts val="0"/>
              </a:spcBef>
              <a:spcAft>
                <a:spcPts val="0"/>
              </a:spcAft>
              <a:buClr>
                <a:srgbClr val="FEC14F"/>
              </a:buClr>
              <a:buSzPts val="3600"/>
              <a:buNone/>
              <a:defRPr sz="3600">
                <a:solidFill>
                  <a:srgbClr val="FEC14F"/>
                </a:solidFill>
              </a:defRPr>
            </a:lvl6pPr>
            <a:lvl7pPr lvl="6" algn="ctr">
              <a:spcBef>
                <a:spcPts val="0"/>
              </a:spcBef>
              <a:spcAft>
                <a:spcPts val="0"/>
              </a:spcAft>
              <a:buClr>
                <a:srgbClr val="FEC14F"/>
              </a:buClr>
              <a:buSzPts val="3600"/>
              <a:buNone/>
              <a:defRPr sz="3600">
                <a:solidFill>
                  <a:srgbClr val="FEC14F"/>
                </a:solidFill>
              </a:defRPr>
            </a:lvl7pPr>
            <a:lvl8pPr lvl="7" algn="ctr">
              <a:spcBef>
                <a:spcPts val="0"/>
              </a:spcBef>
              <a:spcAft>
                <a:spcPts val="0"/>
              </a:spcAft>
              <a:buClr>
                <a:srgbClr val="FEC14F"/>
              </a:buClr>
              <a:buSzPts val="3600"/>
              <a:buNone/>
              <a:defRPr sz="3600">
                <a:solidFill>
                  <a:srgbClr val="FEC14F"/>
                </a:solidFill>
              </a:defRPr>
            </a:lvl8pPr>
            <a:lvl9pPr lvl="8" algn="ctr">
              <a:spcBef>
                <a:spcPts val="0"/>
              </a:spcBef>
              <a:spcAft>
                <a:spcPts val="0"/>
              </a:spcAft>
              <a:buClr>
                <a:srgbClr val="FEC14F"/>
              </a:buClr>
              <a:buSzPts val="3600"/>
              <a:buNone/>
              <a:defRPr sz="3600">
                <a:solidFill>
                  <a:srgbClr val="FEC14F"/>
                </a:solidFill>
              </a:defRPr>
            </a:lvl9pPr>
          </a:lstStyle>
          <a:p/>
        </p:txBody>
      </p:sp>
      <p:sp>
        <p:nvSpPr>
          <p:cNvPr id="41" name="Google Shape;41;p2"/>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2" name="Shape 92"/>
        <p:cNvGrpSpPr/>
        <p:nvPr/>
      </p:nvGrpSpPr>
      <p:grpSpPr>
        <a:xfrm>
          <a:off x="0" y="0"/>
          <a:ext cx="0" cy="0"/>
          <a:chOff x="0" y="0"/>
          <a:chExt cx="0" cy="0"/>
        </a:xfrm>
      </p:grpSpPr>
      <p:sp>
        <p:nvSpPr>
          <p:cNvPr id="93" name="Google Shape;93;p11"/>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1"/>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ph idx="2" type="pic"/>
          </p:nvPr>
        </p:nvSpPr>
        <p:spPr>
          <a:xfrm>
            <a:off x="862050" y="1816475"/>
            <a:ext cx="1693500" cy="2139900"/>
          </a:xfrm>
          <a:prstGeom prst="roundRect">
            <a:avLst>
              <a:gd fmla="val 16667" name="adj"/>
            </a:avLst>
          </a:prstGeom>
          <a:noFill/>
          <a:ln>
            <a:noFill/>
          </a:ln>
        </p:spPr>
      </p:sp>
      <p:sp>
        <p:nvSpPr>
          <p:cNvPr id="97" name="Google Shape;97;p11"/>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lt1"/>
              </a:buClr>
              <a:buSzPts val="16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98" name="Google Shape;98;p11"/>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sp>
        <p:nvSpPr>
          <p:cNvPr id="101" name="Google Shape;101;p12"/>
          <p:cNvSpPr txBox="1"/>
          <p:nvPr>
            <p:ph type="title"/>
          </p:nvPr>
        </p:nvSpPr>
        <p:spPr>
          <a:xfrm>
            <a:off x="490250" y="450150"/>
            <a:ext cx="8415600" cy="4090800"/>
          </a:xfrm>
          <a:prstGeom prst="rect">
            <a:avLst/>
          </a:prstGeom>
        </p:spPr>
        <p:txBody>
          <a:bodyPr anchorCtr="0" anchor="ctr" bIns="91425" lIns="91425" spcFirstLastPara="1" rIns="91425" wrap="square" tIns="91425">
            <a:spAutoFit/>
          </a:bodyPr>
          <a:lstStyle>
            <a:lvl1pPr lvl="0">
              <a:spcBef>
                <a:spcPts val="0"/>
              </a:spcBef>
              <a:spcAft>
                <a:spcPts val="0"/>
              </a:spcAft>
              <a:buClr>
                <a:srgbClr val="0079C0"/>
              </a:buClr>
              <a:buSzPts val="4700"/>
              <a:buChar char="●"/>
              <a:defRPr b="1" sz="4700">
                <a:solidFill>
                  <a:srgbClr val="0079C0"/>
                </a:solidFill>
              </a:defRPr>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102" name="Google Shape;102;p12"/>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1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07" name="Shape 107"/>
        <p:cNvGrpSpPr/>
        <p:nvPr/>
      </p:nvGrpSpPr>
      <p:grpSpPr>
        <a:xfrm>
          <a:off x="0" y="0"/>
          <a:ext cx="0" cy="0"/>
          <a:chOff x="0" y="0"/>
          <a:chExt cx="0" cy="0"/>
        </a:xfrm>
      </p:grpSpPr>
      <p:pic>
        <p:nvPicPr>
          <p:cNvPr descr="Celestia-R1---OverlayTitleHD.png" id="108" name="Google Shape;108;p14"/>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09" name="Google Shape;109;p1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110" name="Google Shape;110;p1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11" name="Google Shape;111;p1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2" name="Google Shape;112;p1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3" name="Google Shape;113;p14"/>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4" name="Shape 114"/>
        <p:cNvGrpSpPr/>
        <p:nvPr/>
      </p:nvGrpSpPr>
      <p:grpSpPr>
        <a:xfrm>
          <a:off x="0" y="0"/>
          <a:ext cx="0" cy="0"/>
          <a:chOff x="0" y="0"/>
          <a:chExt cx="0" cy="0"/>
        </a:xfrm>
      </p:grpSpPr>
      <p:grpSp>
        <p:nvGrpSpPr>
          <p:cNvPr id="115" name="Google Shape;115;p15"/>
          <p:cNvGrpSpPr/>
          <p:nvPr/>
        </p:nvGrpSpPr>
        <p:grpSpPr>
          <a:xfrm>
            <a:off x="0" y="-1780"/>
            <a:ext cx="9144000" cy="5150957"/>
            <a:chOff x="0" y="-2373"/>
            <a:chExt cx="12192000" cy="6867027"/>
          </a:xfrm>
        </p:grpSpPr>
        <p:sp>
          <p:nvSpPr>
            <p:cNvPr id="116" name="Google Shape;116;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7" name="Google Shape;117;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8" name="Google Shape;118;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9" name="Google Shape;119;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0" name="Google Shape;120;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1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3" name="Google Shape;123;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4" name="Google Shape;124;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5" name="Google Shape;125;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6" name="Google Shape;126;p1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27" name="Google Shape;127;p1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28" name="Google Shape;128;p1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29" name="Google Shape;129;p1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0" name="Google Shape;130;p1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1" name="Google Shape;131;p1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2" name="Shape 132"/>
        <p:cNvGrpSpPr/>
        <p:nvPr/>
      </p:nvGrpSpPr>
      <p:grpSpPr>
        <a:xfrm>
          <a:off x="0" y="0"/>
          <a:ext cx="0" cy="0"/>
          <a:chOff x="0" y="0"/>
          <a:chExt cx="0" cy="0"/>
        </a:xfrm>
      </p:grpSpPr>
      <p:sp>
        <p:nvSpPr>
          <p:cNvPr id="133" name="Google Shape;133;p1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4" name="Google Shape;134;p16"/>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135" name="Google Shape;135;p1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37" name="Shape 137"/>
        <p:cNvGrpSpPr/>
        <p:nvPr/>
      </p:nvGrpSpPr>
      <p:grpSpPr>
        <a:xfrm>
          <a:off x="0" y="0"/>
          <a:ext cx="0" cy="0"/>
          <a:chOff x="0" y="0"/>
          <a:chExt cx="0" cy="0"/>
        </a:xfrm>
      </p:grpSpPr>
      <p:sp>
        <p:nvSpPr>
          <p:cNvPr id="138" name="Google Shape;138;p17"/>
          <p:cNvSpPr txBox="1"/>
          <p:nvPr>
            <p:ph type="ctrTitle"/>
          </p:nvPr>
        </p:nvSpPr>
        <p:spPr>
          <a:xfrm>
            <a:off x="1143000" y="841772"/>
            <a:ext cx="6858300" cy="17907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1100"/>
              <a:buChar char="●"/>
              <a:defRPr sz="4500"/>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139" name="Google Shape;139;p17"/>
          <p:cNvSpPr txBox="1"/>
          <p:nvPr>
            <p:ph idx="1" type="subTitle"/>
          </p:nvPr>
        </p:nvSpPr>
        <p:spPr>
          <a:xfrm>
            <a:off x="1143000" y="2701528"/>
            <a:ext cx="6858300" cy="1241700"/>
          </a:xfrm>
          <a:prstGeom prst="rect">
            <a:avLst/>
          </a:prstGeom>
          <a:noFill/>
          <a:ln>
            <a:noFill/>
          </a:ln>
        </p:spPr>
        <p:txBody>
          <a:bodyPr anchorCtr="0" anchor="ctr" bIns="68575" lIns="68575" spcFirstLastPara="1" rIns="68575" wrap="square" tIns="68575">
            <a:normAutofit/>
          </a:bodyPr>
          <a:lstStyle>
            <a:lvl1pPr lvl="0" rtl="0" algn="ctr">
              <a:lnSpc>
                <a:spcPct val="100000"/>
              </a:lnSpc>
              <a:spcBef>
                <a:spcPts val="0"/>
              </a:spcBef>
              <a:spcAft>
                <a:spcPts val="0"/>
              </a:spcAft>
              <a:buSzPts val="1400"/>
              <a:buNone/>
              <a:defRPr sz="1800"/>
            </a:lvl1pPr>
            <a:lvl2pPr lvl="1" rtl="0" algn="ctr">
              <a:lnSpc>
                <a:spcPct val="100000"/>
              </a:lnSpc>
              <a:spcBef>
                <a:spcPts val="800"/>
              </a:spcBef>
              <a:spcAft>
                <a:spcPts val="0"/>
              </a:spcAft>
              <a:buSzPts val="1200"/>
              <a:buNone/>
              <a:defRPr sz="1600"/>
            </a:lvl2pPr>
            <a:lvl3pPr lvl="2" rtl="0" algn="ctr">
              <a:lnSpc>
                <a:spcPct val="100000"/>
              </a:lnSpc>
              <a:spcBef>
                <a:spcPts val="800"/>
              </a:spcBef>
              <a:spcAft>
                <a:spcPts val="0"/>
              </a:spcAft>
              <a:buSzPts val="1100"/>
              <a:buNone/>
              <a:defRPr sz="1400"/>
            </a:lvl3pPr>
            <a:lvl4pPr lvl="3" rtl="0" algn="ctr">
              <a:lnSpc>
                <a:spcPct val="100000"/>
              </a:lnSpc>
              <a:spcBef>
                <a:spcPts val="800"/>
              </a:spcBef>
              <a:spcAft>
                <a:spcPts val="0"/>
              </a:spcAft>
              <a:buSzPts val="900"/>
              <a:buNone/>
              <a:defRPr sz="1200"/>
            </a:lvl4pPr>
            <a:lvl5pPr lvl="4" rtl="0" algn="ctr">
              <a:lnSpc>
                <a:spcPct val="100000"/>
              </a:lnSpc>
              <a:spcBef>
                <a:spcPts val="800"/>
              </a:spcBef>
              <a:spcAft>
                <a:spcPts val="0"/>
              </a:spcAft>
              <a:buSzPts val="900"/>
              <a:buNone/>
              <a:defRPr sz="1200"/>
            </a:lvl5pPr>
            <a:lvl6pPr lvl="5" rtl="0" algn="ctr">
              <a:lnSpc>
                <a:spcPct val="100000"/>
              </a:lnSpc>
              <a:spcBef>
                <a:spcPts val="800"/>
              </a:spcBef>
              <a:spcAft>
                <a:spcPts val="0"/>
              </a:spcAft>
              <a:buSzPts val="900"/>
              <a:buNone/>
              <a:defRPr sz="1200"/>
            </a:lvl6pPr>
            <a:lvl7pPr lvl="6" rtl="0" algn="ctr">
              <a:lnSpc>
                <a:spcPct val="100000"/>
              </a:lnSpc>
              <a:spcBef>
                <a:spcPts val="800"/>
              </a:spcBef>
              <a:spcAft>
                <a:spcPts val="0"/>
              </a:spcAft>
              <a:buSzPts val="900"/>
              <a:buNone/>
              <a:defRPr sz="1200"/>
            </a:lvl7pPr>
            <a:lvl8pPr lvl="7" rtl="0" algn="ctr">
              <a:lnSpc>
                <a:spcPct val="100000"/>
              </a:lnSpc>
              <a:spcBef>
                <a:spcPts val="800"/>
              </a:spcBef>
              <a:spcAft>
                <a:spcPts val="0"/>
              </a:spcAft>
              <a:buSzPts val="900"/>
              <a:buNone/>
              <a:defRPr sz="1200"/>
            </a:lvl8pPr>
            <a:lvl9pPr lvl="8" rtl="0" algn="ctr">
              <a:lnSpc>
                <a:spcPct val="100000"/>
              </a:lnSpc>
              <a:spcBef>
                <a:spcPts val="800"/>
              </a:spcBef>
              <a:spcAft>
                <a:spcPts val="800"/>
              </a:spcAft>
              <a:buSzPts val="900"/>
              <a:buNone/>
              <a:defRPr sz="1200"/>
            </a:lvl9pPr>
          </a:lstStyle>
          <a:p/>
        </p:txBody>
      </p:sp>
      <p:sp>
        <p:nvSpPr>
          <p:cNvPr id="140" name="Google Shape;140;p17"/>
          <p:cNvSpPr txBox="1"/>
          <p:nvPr>
            <p:ph idx="10" type="dt"/>
          </p:nvPr>
        </p:nvSpPr>
        <p:spPr>
          <a:xfrm>
            <a:off x="6442245" y="4402931"/>
            <a:ext cx="1200300" cy="283200"/>
          </a:xfrm>
          <a:prstGeom prst="rect">
            <a:avLst/>
          </a:prstGeom>
          <a:noFill/>
          <a:ln>
            <a:noFill/>
          </a:ln>
        </p:spPr>
        <p:txBody>
          <a:bodyPr anchorCtr="0" anchor="ctr" bIns="68575" lIns="68575" spcFirstLastPara="1" rIns="68575" wrap="square" tIns="68575">
            <a:noAutofit/>
          </a:bodyPr>
          <a:lstStyle>
            <a:lvl1pPr lvl="0" rtl="0" algn="r">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1" name="Google Shape;141;p17"/>
          <p:cNvSpPr txBox="1"/>
          <p:nvPr>
            <p:ph idx="11" type="ftr"/>
          </p:nvPr>
        </p:nvSpPr>
        <p:spPr>
          <a:xfrm>
            <a:off x="514350" y="4402931"/>
            <a:ext cx="5870400" cy="283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2" name="Google Shape;142;p17"/>
          <p:cNvSpPr txBox="1"/>
          <p:nvPr>
            <p:ph idx="12" type="sldNum"/>
          </p:nvPr>
        </p:nvSpPr>
        <p:spPr>
          <a:xfrm>
            <a:off x="7699546"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43" name="Shape 143"/>
        <p:cNvGrpSpPr/>
        <p:nvPr/>
      </p:nvGrpSpPr>
      <p:grpSpPr>
        <a:xfrm>
          <a:off x="0" y="0"/>
          <a:ext cx="0" cy="0"/>
          <a:chOff x="0" y="0"/>
          <a:chExt cx="0" cy="0"/>
        </a:xfrm>
      </p:grpSpPr>
      <p:sp>
        <p:nvSpPr>
          <p:cNvPr id="144" name="Google Shape;144;p1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
        <p:nvSpPr>
          <p:cNvPr id="145" name="Google Shape;145;p18"/>
          <p:cNvSpPr txBox="1"/>
          <p:nvPr/>
        </p:nvSpPr>
        <p:spPr>
          <a:xfrm>
            <a:off x="255374" y="797569"/>
            <a:ext cx="73992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rgbClr val="EBEBEB"/>
              </a:buClr>
              <a:buSzPts val="2700"/>
              <a:buFont typeface="Century Gothic"/>
              <a:buNone/>
            </a:pPr>
            <a:r>
              <a:rPr lang="en" sz="2300">
                <a:solidFill>
                  <a:schemeClr val="dk1"/>
                </a:solidFill>
              </a:rPr>
              <a:t>Questions?</a:t>
            </a:r>
            <a:endParaRPr sz="2300">
              <a:solidFill>
                <a:schemeClr val="dk1"/>
              </a:solidFill>
            </a:endParaRPr>
          </a:p>
        </p:txBody>
      </p:sp>
      <p:pic>
        <p:nvPicPr>
          <p:cNvPr id="146" name="Google Shape;146;p18"/>
          <p:cNvPicPr preferRelativeResize="0"/>
          <p:nvPr/>
        </p:nvPicPr>
        <p:blipFill rotWithShape="1">
          <a:blip r:embed="rId2">
            <a:alphaModFix/>
          </a:blip>
          <a:srcRect b="0" l="0" r="0" t="0"/>
          <a:stretch/>
        </p:blipFill>
        <p:spPr>
          <a:xfrm>
            <a:off x="2768145" y="1671607"/>
            <a:ext cx="2652770" cy="265277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1">
  <p:cSld name="CUSTOM_4">
    <p:spTree>
      <p:nvGrpSpPr>
        <p:cNvPr id="147" name="Shape 147"/>
        <p:cNvGrpSpPr/>
        <p:nvPr/>
      </p:nvGrpSpPr>
      <p:grpSpPr>
        <a:xfrm>
          <a:off x="0" y="0"/>
          <a:ext cx="0" cy="0"/>
          <a:chOff x="0" y="0"/>
          <a:chExt cx="0" cy="0"/>
        </a:xfrm>
      </p:grpSpPr>
      <p:sp>
        <p:nvSpPr>
          <p:cNvPr id="148" name="Google Shape;148;p19"/>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
        <p:nvSpPr>
          <p:cNvPr id="149" name="Google Shape;149;p19"/>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150" name="Google Shape;150;p19"/>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Overview">
    <p:spTree>
      <p:nvGrpSpPr>
        <p:cNvPr id="151" name="Shape 151"/>
        <p:cNvGrpSpPr/>
        <p:nvPr/>
      </p:nvGrpSpPr>
      <p:grpSpPr>
        <a:xfrm>
          <a:off x="0" y="0"/>
          <a:ext cx="0" cy="0"/>
          <a:chOff x="0" y="0"/>
          <a:chExt cx="0" cy="0"/>
        </a:xfrm>
      </p:grpSpPr>
      <p:sp>
        <p:nvSpPr>
          <p:cNvPr id="152" name="Google Shape;152;p20"/>
          <p:cNvSpPr txBox="1"/>
          <p:nvPr>
            <p:ph type="title"/>
          </p:nvPr>
        </p:nvSpPr>
        <p:spPr>
          <a:xfrm>
            <a:off x="514351" y="457200"/>
            <a:ext cx="7598400" cy="499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153" name="Google Shape;153;p20"/>
          <p:cNvSpPr txBox="1"/>
          <p:nvPr>
            <p:ph idx="1" type="body"/>
          </p:nvPr>
        </p:nvSpPr>
        <p:spPr>
          <a:xfrm>
            <a:off x="207719" y="1296317"/>
            <a:ext cx="4154100" cy="3468300"/>
          </a:xfrm>
          <a:prstGeom prst="rect">
            <a:avLst/>
          </a:prstGeom>
          <a:noFill/>
          <a:ln>
            <a:noFill/>
          </a:ln>
        </p:spPr>
        <p:txBody>
          <a:bodyPr anchorCtr="0" anchor="t" bIns="68575" lIns="68575" spcFirstLastPara="1" rIns="68575" wrap="square" tIns="68575">
            <a:normAutofit/>
          </a:bodyPr>
          <a:lstStyle>
            <a:lvl1pPr indent="-317500" lvl="0" marL="457200" rtl="0" algn="l">
              <a:lnSpc>
                <a:spcPct val="100000"/>
              </a:lnSpc>
              <a:spcBef>
                <a:spcPts val="0"/>
              </a:spcBef>
              <a:spcAft>
                <a:spcPts val="0"/>
              </a:spcAft>
              <a:buClr>
                <a:schemeClr val="accent6"/>
              </a:buClr>
              <a:buSzPts val="1400"/>
              <a:buFont typeface="Noto Sans Symbols"/>
              <a:buChar char="❑"/>
              <a:defRPr sz="1800">
                <a:latin typeface="Arial"/>
                <a:ea typeface="Arial"/>
                <a:cs typeface="Arial"/>
                <a:sym typeface="Arial"/>
              </a:defRPr>
            </a:lvl1pPr>
            <a:lvl2pPr indent="-304800" lvl="1" marL="914400" rtl="0" algn="l">
              <a:lnSpc>
                <a:spcPct val="100000"/>
              </a:lnSpc>
              <a:spcBef>
                <a:spcPts val="0"/>
              </a:spcBef>
              <a:spcAft>
                <a:spcPts val="0"/>
              </a:spcAft>
              <a:buClr>
                <a:schemeClr val="accent6"/>
              </a:buClr>
              <a:buSzPts val="1200"/>
              <a:buFont typeface="Noto Sans Symbols"/>
              <a:buChar char="⮚"/>
              <a:defRPr sz="1500">
                <a:latin typeface="Arial"/>
                <a:ea typeface="Arial"/>
                <a:cs typeface="Arial"/>
                <a:sym typeface="Arial"/>
              </a:defRPr>
            </a:lvl2pPr>
            <a:lvl3pPr indent="-298450" lvl="2" marL="1371600" rtl="0" algn="l">
              <a:lnSpc>
                <a:spcPct val="100000"/>
              </a:lnSpc>
              <a:spcBef>
                <a:spcPts val="0"/>
              </a:spcBef>
              <a:spcAft>
                <a:spcPts val="0"/>
              </a:spcAft>
              <a:buClr>
                <a:schemeClr val="accent6"/>
              </a:buClr>
              <a:buSzPts val="1100"/>
              <a:buFont typeface="Courier New"/>
              <a:buChar char="o"/>
              <a:defRPr sz="1400">
                <a:latin typeface="Arial"/>
                <a:ea typeface="Arial"/>
                <a:cs typeface="Arial"/>
                <a:sym typeface="Arial"/>
              </a:defRPr>
            </a:lvl3pPr>
            <a:lvl4pPr indent="-285750" lvl="3" marL="1828800" rtl="0" algn="l">
              <a:lnSpc>
                <a:spcPct val="100000"/>
              </a:lnSpc>
              <a:spcBef>
                <a:spcPts val="0"/>
              </a:spcBef>
              <a:spcAft>
                <a:spcPts val="0"/>
              </a:spcAft>
              <a:buClr>
                <a:schemeClr val="accent6"/>
              </a:buClr>
              <a:buSzPts val="900"/>
              <a:buFont typeface="Arial"/>
              <a:buChar char="•"/>
              <a:defRPr sz="1200">
                <a:latin typeface="Arial"/>
                <a:ea typeface="Arial"/>
                <a:cs typeface="Arial"/>
                <a:sym typeface="Arial"/>
              </a:defRPr>
            </a:lvl4pPr>
            <a:lvl5pPr indent="-285750" lvl="4" marL="2286000" rtl="0" algn="l">
              <a:lnSpc>
                <a:spcPct val="100000"/>
              </a:lnSpc>
              <a:spcBef>
                <a:spcPts val="0"/>
              </a:spcBef>
              <a:spcAft>
                <a:spcPts val="0"/>
              </a:spcAft>
              <a:buSzPts val="900"/>
              <a:buFont typeface="Arial"/>
              <a:buChar char="•"/>
              <a:defRPr sz="1200">
                <a:latin typeface="Arial"/>
                <a:ea typeface="Arial"/>
                <a:cs typeface="Arial"/>
                <a:sym typeface="Arial"/>
              </a:defRPr>
            </a:lvl5pPr>
            <a:lvl6pPr indent="-285750" lvl="5" marL="2743200" rtl="0" algn="l">
              <a:lnSpc>
                <a:spcPct val="100000"/>
              </a:lnSpc>
              <a:spcBef>
                <a:spcPts val="800"/>
              </a:spcBef>
              <a:spcAft>
                <a:spcPts val="0"/>
              </a:spcAft>
              <a:buSzPts val="900"/>
              <a:buChar char="■"/>
              <a:defRPr/>
            </a:lvl6pPr>
            <a:lvl7pPr indent="-285750" lvl="6" marL="3200400" rtl="0" algn="l">
              <a:lnSpc>
                <a:spcPct val="100000"/>
              </a:lnSpc>
              <a:spcBef>
                <a:spcPts val="800"/>
              </a:spcBef>
              <a:spcAft>
                <a:spcPts val="0"/>
              </a:spcAft>
              <a:buSzPts val="900"/>
              <a:buChar char="●"/>
              <a:defRPr/>
            </a:lvl7pPr>
            <a:lvl8pPr indent="-285750" lvl="7" marL="3657600" rtl="0" algn="l">
              <a:lnSpc>
                <a:spcPct val="100000"/>
              </a:lnSpc>
              <a:spcBef>
                <a:spcPts val="800"/>
              </a:spcBef>
              <a:spcAft>
                <a:spcPts val="0"/>
              </a:spcAft>
              <a:buSzPts val="900"/>
              <a:buChar char="○"/>
              <a:defRPr/>
            </a:lvl8pPr>
            <a:lvl9pPr indent="-285750" lvl="8" marL="4114800" rtl="0" algn="l">
              <a:lnSpc>
                <a:spcPct val="100000"/>
              </a:lnSpc>
              <a:spcBef>
                <a:spcPts val="800"/>
              </a:spcBef>
              <a:spcAft>
                <a:spcPts val="800"/>
              </a:spcAft>
              <a:buSzPts val="900"/>
              <a:buChar char="■"/>
              <a:defRPr/>
            </a:lvl9pPr>
          </a:lstStyle>
          <a:p/>
        </p:txBody>
      </p:sp>
      <p:sp>
        <p:nvSpPr>
          <p:cNvPr id="154" name="Google Shape;154;p20"/>
          <p:cNvSpPr txBox="1"/>
          <p:nvPr>
            <p:ph idx="2" type="body"/>
          </p:nvPr>
        </p:nvSpPr>
        <p:spPr>
          <a:xfrm>
            <a:off x="4361810" y="1296317"/>
            <a:ext cx="4154100" cy="3468300"/>
          </a:xfrm>
          <a:prstGeom prst="rect">
            <a:avLst/>
          </a:prstGeom>
          <a:noFill/>
          <a:ln>
            <a:noFill/>
          </a:ln>
        </p:spPr>
        <p:txBody>
          <a:bodyPr anchorCtr="0" anchor="t" bIns="68575" lIns="68575" spcFirstLastPara="1" rIns="68575" wrap="square" tIns="68575">
            <a:normAutofit/>
          </a:bodyPr>
          <a:lstStyle>
            <a:lvl1pPr indent="-317500" lvl="0" marL="457200" rtl="0" algn="l">
              <a:lnSpc>
                <a:spcPct val="100000"/>
              </a:lnSpc>
              <a:spcBef>
                <a:spcPts val="0"/>
              </a:spcBef>
              <a:spcAft>
                <a:spcPts val="0"/>
              </a:spcAft>
              <a:buClr>
                <a:schemeClr val="accent6"/>
              </a:buClr>
              <a:buSzPts val="1400"/>
              <a:buFont typeface="Noto Sans Symbols"/>
              <a:buChar char="❑"/>
              <a:defRPr sz="1800">
                <a:latin typeface="Arial"/>
                <a:ea typeface="Arial"/>
                <a:cs typeface="Arial"/>
                <a:sym typeface="Arial"/>
              </a:defRPr>
            </a:lvl1pPr>
            <a:lvl2pPr indent="-304800" lvl="1" marL="914400" rtl="0" algn="l">
              <a:lnSpc>
                <a:spcPct val="100000"/>
              </a:lnSpc>
              <a:spcBef>
                <a:spcPts val="0"/>
              </a:spcBef>
              <a:spcAft>
                <a:spcPts val="0"/>
              </a:spcAft>
              <a:buClr>
                <a:schemeClr val="accent6"/>
              </a:buClr>
              <a:buSzPts val="1200"/>
              <a:buFont typeface="Noto Sans Symbols"/>
              <a:buChar char="⮚"/>
              <a:defRPr sz="1500">
                <a:latin typeface="Arial"/>
                <a:ea typeface="Arial"/>
                <a:cs typeface="Arial"/>
                <a:sym typeface="Arial"/>
              </a:defRPr>
            </a:lvl2pPr>
            <a:lvl3pPr indent="-298450" lvl="2" marL="1371600" rtl="0" algn="l">
              <a:lnSpc>
                <a:spcPct val="100000"/>
              </a:lnSpc>
              <a:spcBef>
                <a:spcPts val="0"/>
              </a:spcBef>
              <a:spcAft>
                <a:spcPts val="0"/>
              </a:spcAft>
              <a:buClr>
                <a:schemeClr val="accent6"/>
              </a:buClr>
              <a:buSzPts val="1100"/>
              <a:buFont typeface="Courier New"/>
              <a:buChar char="o"/>
              <a:defRPr sz="1400">
                <a:latin typeface="Arial"/>
                <a:ea typeface="Arial"/>
                <a:cs typeface="Arial"/>
                <a:sym typeface="Arial"/>
              </a:defRPr>
            </a:lvl3pPr>
            <a:lvl4pPr indent="-285750" lvl="3" marL="1828800" rtl="0" algn="l">
              <a:lnSpc>
                <a:spcPct val="100000"/>
              </a:lnSpc>
              <a:spcBef>
                <a:spcPts val="0"/>
              </a:spcBef>
              <a:spcAft>
                <a:spcPts val="0"/>
              </a:spcAft>
              <a:buClr>
                <a:schemeClr val="accent6"/>
              </a:buClr>
              <a:buSzPts val="900"/>
              <a:buFont typeface="Arial"/>
              <a:buChar char="•"/>
              <a:defRPr sz="1200">
                <a:latin typeface="Arial"/>
                <a:ea typeface="Arial"/>
                <a:cs typeface="Arial"/>
                <a:sym typeface="Arial"/>
              </a:defRPr>
            </a:lvl4pPr>
            <a:lvl5pPr indent="-285750" lvl="4" marL="2286000" rtl="0" algn="l">
              <a:lnSpc>
                <a:spcPct val="100000"/>
              </a:lnSpc>
              <a:spcBef>
                <a:spcPts val="0"/>
              </a:spcBef>
              <a:spcAft>
                <a:spcPts val="0"/>
              </a:spcAft>
              <a:buSzPts val="900"/>
              <a:buFont typeface="Arial"/>
              <a:buChar char="•"/>
              <a:defRPr sz="1200">
                <a:latin typeface="Arial"/>
                <a:ea typeface="Arial"/>
                <a:cs typeface="Arial"/>
                <a:sym typeface="Arial"/>
              </a:defRPr>
            </a:lvl5pPr>
            <a:lvl6pPr indent="-285750" lvl="5" marL="2743200" rtl="0" algn="l">
              <a:lnSpc>
                <a:spcPct val="100000"/>
              </a:lnSpc>
              <a:spcBef>
                <a:spcPts val="800"/>
              </a:spcBef>
              <a:spcAft>
                <a:spcPts val="0"/>
              </a:spcAft>
              <a:buSzPts val="900"/>
              <a:buChar char="■"/>
              <a:defRPr/>
            </a:lvl6pPr>
            <a:lvl7pPr indent="-285750" lvl="6" marL="3200400" rtl="0" algn="l">
              <a:lnSpc>
                <a:spcPct val="100000"/>
              </a:lnSpc>
              <a:spcBef>
                <a:spcPts val="800"/>
              </a:spcBef>
              <a:spcAft>
                <a:spcPts val="0"/>
              </a:spcAft>
              <a:buSzPts val="900"/>
              <a:buChar char="●"/>
              <a:defRPr/>
            </a:lvl7pPr>
            <a:lvl8pPr indent="-285750" lvl="7" marL="3657600" rtl="0" algn="l">
              <a:lnSpc>
                <a:spcPct val="100000"/>
              </a:lnSpc>
              <a:spcBef>
                <a:spcPts val="800"/>
              </a:spcBef>
              <a:spcAft>
                <a:spcPts val="0"/>
              </a:spcAft>
              <a:buSzPts val="900"/>
              <a:buChar char="○"/>
              <a:defRPr/>
            </a:lvl8pPr>
            <a:lvl9pPr indent="-285750" lvl="8" marL="4114800" rtl="0" algn="l">
              <a:lnSpc>
                <a:spcPct val="100000"/>
              </a:lnSpc>
              <a:spcBef>
                <a:spcPts val="800"/>
              </a:spcBef>
              <a:spcAft>
                <a:spcPts val="800"/>
              </a:spcAft>
              <a:buSzPts val="900"/>
              <a:buChar char="■"/>
              <a:defRPr/>
            </a:lvl9pPr>
          </a:lstStyle>
          <a:p/>
        </p:txBody>
      </p:sp>
      <p:sp>
        <p:nvSpPr>
          <p:cNvPr id="155" name="Google Shape;155;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3"/>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5" name="Google Shape;45;p3"/>
          <p:cNvGrpSpPr/>
          <p:nvPr/>
        </p:nvGrpSpPr>
        <p:grpSpPr>
          <a:xfrm>
            <a:off x="92087" y="1772839"/>
            <a:ext cx="7992414" cy="1597301"/>
            <a:chOff x="1032650" y="1735501"/>
            <a:chExt cx="2458221" cy="2138575"/>
          </a:xfrm>
        </p:grpSpPr>
        <p:sp>
          <p:nvSpPr>
            <p:cNvPr id="46" name="Google Shape;46;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51" name="Google Shape;51;p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1" showMasterSp="0">
  <p:cSld name="SECTION_HEADER_12">
    <p:spTree>
      <p:nvGrpSpPr>
        <p:cNvPr id="156" name="Shape 156"/>
        <p:cNvGrpSpPr/>
        <p:nvPr/>
      </p:nvGrpSpPr>
      <p:grpSpPr>
        <a:xfrm>
          <a:off x="0" y="0"/>
          <a:ext cx="0" cy="0"/>
          <a:chOff x="0" y="0"/>
          <a:chExt cx="0" cy="0"/>
        </a:xfrm>
      </p:grpSpPr>
      <p:grpSp>
        <p:nvGrpSpPr>
          <p:cNvPr id="157" name="Google Shape;157;p21"/>
          <p:cNvGrpSpPr/>
          <p:nvPr/>
        </p:nvGrpSpPr>
        <p:grpSpPr>
          <a:xfrm>
            <a:off x="0" y="-1780"/>
            <a:ext cx="9144000" cy="5150270"/>
            <a:chOff x="0" y="-2373"/>
            <a:chExt cx="12192000" cy="6867027"/>
          </a:xfrm>
        </p:grpSpPr>
        <p:sp>
          <p:nvSpPr>
            <p:cNvPr id="158" name="Google Shape;158;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9" name="Google Shape;159;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0" name="Google Shape;160;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1" name="Google Shape;161;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2" name="Google Shape;162;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3" name="Google Shape;163;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4" name="Google Shape;164;p2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5" name="Google Shape;165;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6" name="Google Shape;166;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67" name="Google Shape;167;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8" name="Google Shape;168;p2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69" name="Google Shape;169;p2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70" name="Google Shape;170;p2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71" name="Google Shape;171;p2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72" name="Google Shape;172;p2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3" name="Google Shape;173;p21"/>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Content Layout">
  <p:cSld name="Single Content Layout">
    <p:spTree>
      <p:nvGrpSpPr>
        <p:cNvPr id="174" name="Shape 174"/>
        <p:cNvGrpSpPr/>
        <p:nvPr/>
      </p:nvGrpSpPr>
      <p:grpSpPr>
        <a:xfrm>
          <a:off x="0" y="0"/>
          <a:ext cx="0" cy="0"/>
          <a:chOff x="0" y="0"/>
          <a:chExt cx="0" cy="0"/>
        </a:xfrm>
      </p:grpSpPr>
      <p:sp>
        <p:nvSpPr>
          <p:cNvPr id="175" name="Google Shape;175;p22"/>
          <p:cNvSpPr txBox="1"/>
          <p:nvPr>
            <p:ph type="title"/>
          </p:nvPr>
        </p:nvSpPr>
        <p:spPr>
          <a:xfrm>
            <a:off x="365613" y="361096"/>
            <a:ext cx="6571200" cy="5304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176" name="Google Shape;176;p22"/>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
        <p:nvSpPr>
          <p:cNvPr id="177" name="Google Shape;177;p22"/>
          <p:cNvSpPr txBox="1"/>
          <p:nvPr>
            <p:ph idx="1" type="body"/>
          </p:nvPr>
        </p:nvSpPr>
        <p:spPr>
          <a:xfrm>
            <a:off x="365522" y="1285875"/>
            <a:ext cx="8400000" cy="349710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100000"/>
              </a:lnSpc>
              <a:spcBef>
                <a:spcPts val="0"/>
              </a:spcBef>
              <a:spcAft>
                <a:spcPts val="0"/>
              </a:spcAft>
              <a:buClr>
                <a:schemeClr val="accent1"/>
              </a:buClr>
              <a:buSzPts val="1500"/>
              <a:buFont typeface="Noto Sans Symbols"/>
              <a:buChar char="❑"/>
              <a:defRPr b="0" i="0" sz="1500" u="none" cap="none" strike="noStrike">
                <a:solidFill>
                  <a:srgbClr val="000000"/>
                </a:solidFill>
                <a:latin typeface="Century Gothic"/>
                <a:ea typeface="Century Gothic"/>
                <a:cs typeface="Century Gothic"/>
                <a:sym typeface="Century Gothic"/>
              </a:defRPr>
            </a:lvl1pPr>
            <a:lvl2pPr indent="-323850" lvl="1" marL="914400" marR="0" rtl="0" algn="l">
              <a:lnSpc>
                <a:spcPct val="100000"/>
              </a:lnSpc>
              <a:spcBef>
                <a:spcPts val="900"/>
              </a:spcBef>
              <a:spcAft>
                <a:spcPts val="0"/>
              </a:spcAft>
              <a:buClr>
                <a:schemeClr val="accent1"/>
              </a:buClr>
              <a:buSzPts val="1500"/>
              <a:buFont typeface="Noto Sans Symbols"/>
              <a:buChar char="⮚"/>
              <a:defRPr b="0" i="0" sz="1500" u="none" cap="none" strike="noStrike">
                <a:solidFill>
                  <a:srgbClr val="000000"/>
                </a:solidFill>
                <a:latin typeface="Century Gothic"/>
                <a:ea typeface="Century Gothic"/>
                <a:cs typeface="Century Gothic"/>
                <a:sym typeface="Century Gothic"/>
              </a:defRPr>
            </a:lvl2pPr>
            <a:lvl3pPr indent="-323850" lvl="2" marL="1371600" marR="0" rtl="0" algn="l">
              <a:lnSpc>
                <a:spcPct val="100000"/>
              </a:lnSpc>
              <a:spcBef>
                <a:spcPts val="900"/>
              </a:spcBef>
              <a:spcAft>
                <a:spcPts val="0"/>
              </a:spcAft>
              <a:buClr>
                <a:schemeClr val="accent1"/>
              </a:buClr>
              <a:buSzPts val="1500"/>
              <a:buFont typeface="Courier New"/>
              <a:buChar char="o"/>
              <a:defRPr b="0" i="0" sz="1500" u="none" cap="none" strike="noStrike">
                <a:solidFill>
                  <a:srgbClr val="000000"/>
                </a:solidFill>
                <a:latin typeface="Century Gothic"/>
                <a:ea typeface="Century Gothic"/>
                <a:cs typeface="Century Gothic"/>
                <a:sym typeface="Century Gothic"/>
              </a:defRPr>
            </a:lvl3pPr>
            <a:lvl4pPr indent="-323850" lvl="3" marL="1828800" marR="0" rtl="0" algn="l">
              <a:lnSpc>
                <a:spcPct val="100000"/>
              </a:lnSpc>
              <a:spcBef>
                <a:spcPts val="900"/>
              </a:spcBef>
              <a:spcAft>
                <a:spcPts val="0"/>
              </a:spcAft>
              <a:buClr>
                <a:schemeClr val="accent1"/>
              </a:buClr>
              <a:buSzPts val="1500"/>
              <a:buFont typeface="Arial"/>
              <a:buChar char="•"/>
              <a:defRPr b="0" i="0" sz="1500" u="none" cap="none" strike="noStrike">
                <a:solidFill>
                  <a:srgbClr val="000000"/>
                </a:solidFill>
                <a:latin typeface="Century Gothic"/>
                <a:ea typeface="Century Gothic"/>
                <a:cs typeface="Century Gothic"/>
                <a:sym typeface="Century Gothic"/>
              </a:defRPr>
            </a:lvl4pPr>
            <a:lvl5pPr indent="-323850" lvl="4" marL="2286000" marR="0" rtl="0" algn="l">
              <a:lnSpc>
                <a:spcPct val="100000"/>
              </a:lnSpc>
              <a:spcBef>
                <a:spcPts val="900"/>
              </a:spcBef>
              <a:spcAft>
                <a:spcPts val="0"/>
              </a:spcAft>
              <a:buClr>
                <a:schemeClr val="accent1"/>
              </a:buClr>
              <a:buSzPts val="1500"/>
              <a:buFont typeface="Noto Sans Symbols"/>
              <a:buChar char="▪"/>
              <a:defRPr b="0" i="0" sz="1500" u="none" cap="none" strike="noStrike">
                <a:solidFill>
                  <a:srgbClr val="000000"/>
                </a:solidFill>
                <a:latin typeface="Century Gothic"/>
                <a:ea typeface="Century Gothic"/>
                <a:cs typeface="Century Gothic"/>
                <a:sym typeface="Century Gothic"/>
              </a:defRPr>
            </a:lvl5pPr>
            <a:lvl6pPr indent="-228600" lvl="5" marL="2743200" marR="0" rtl="0" algn="l">
              <a:lnSpc>
                <a:spcPct val="100000"/>
              </a:lnSpc>
              <a:spcBef>
                <a:spcPts val="900"/>
              </a:spcBef>
              <a:spcAft>
                <a:spcPts val="0"/>
              </a:spcAft>
              <a:buSzPts val="14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1">
    <p:spTree>
      <p:nvGrpSpPr>
        <p:cNvPr id="178" name="Shape 178"/>
        <p:cNvGrpSpPr/>
        <p:nvPr/>
      </p:nvGrpSpPr>
      <p:grpSpPr>
        <a:xfrm>
          <a:off x="0" y="0"/>
          <a:ext cx="0" cy="0"/>
          <a:chOff x="0" y="0"/>
          <a:chExt cx="0" cy="0"/>
        </a:xfrm>
      </p:grpSpPr>
      <p:sp>
        <p:nvSpPr>
          <p:cNvPr id="179" name="Google Shape;179;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80" name="Google Shape;180;p2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1" name="Google Shape;181;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2" name="Shape 182"/>
        <p:cNvGrpSpPr/>
        <p:nvPr/>
      </p:nvGrpSpPr>
      <p:grpSpPr>
        <a:xfrm>
          <a:off x="0" y="0"/>
          <a:ext cx="0" cy="0"/>
          <a:chOff x="0" y="0"/>
          <a:chExt cx="0" cy="0"/>
        </a:xfrm>
      </p:grpSpPr>
      <p:sp>
        <p:nvSpPr>
          <p:cNvPr id="183" name="Google Shape;183;p24"/>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ph type="title"/>
          </p:nvPr>
        </p:nvSpPr>
        <p:spPr>
          <a:xfrm>
            <a:off x="265500" y="1233175"/>
            <a:ext cx="4045200" cy="148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200"/>
              <a:buChar char="●"/>
              <a:defRPr sz="4200">
                <a:solidFill>
                  <a:schemeClr val="dk2"/>
                </a:solidFill>
              </a:defRPr>
            </a:lvl1pPr>
            <a:lvl2pPr lvl="1" rtl="0" algn="ctr">
              <a:spcBef>
                <a:spcPts val="0"/>
              </a:spcBef>
              <a:spcAft>
                <a:spcPts val="0"/>
              </a:spcAft>
              <a:buClr>
                <a:schemeClr val="dk2"/>
              </a:buClr>
              <a:buSzPts val="4200"/>
              <a:buChar char="○"/>
              <a:defRPr sz="4200">
                <a:solidFill>
                  <a:schemeClr val="dk2"/>
                </a:solidFill>
              </a:defRPr>
            </a:lvl2pPr>
            <a:lvl3pPr lvl="2" rtl="0" algn="ctr">
              <a:spcBef>
                <a:spcPts val="0"/>
              </a:spcBef>
              <a:spcAft>
                <a:spcPts val="0"/>
              </a:spcAft>
              <a:buClr>
                <a:schemeClr val="dk2"/>
              </a:buClr>
              <a:buSzPts val="4200"/>
              <a:buChar char="■"/>
              <a:defRPr sz="4200">
                <a:solidFill>
                  <a:schemeClr val="dk2"/>
                </a:solidFill>
              </a:defRPr>
            </a:lvl3pPr>
            <a:lvl4pPr lvl="3" rtl="0" algn="ctr">
              <a:spcBef>
                <a:spcPts val="0"/>
              </a:spcBef>
              <a:spcAft>
                <a:spcPts val="0"/>
              </a:spcAft>
              <a:buClr>
                <a:schemeClr val="dk2"/>
              </a:buClr>
              <a:buSzPts val="4200"/>
              <a:buChar char="●"/>
              <a:defRPr sz="4200">
                <a:solidFill>
                  <a:schemeClr val="dk2"/>
                </a:solidFill>
              </a:defRPr>
            </a:lvl4pPr>
            <a:lvl5pPr lvl="4" rtl="0" algn="ctr">
              <a:spcBef>
                <a:spcPts val="0"/>
              </a:spcBef>
              <a:spcAft>
                <a:spcPts val="0"/>
              </a:spcAft>
              <a:buClr>
                <a:schemeClr val="dk2"/>
              </a:buClr>
              <a:buSzPts val="4200"/>
              <a:buChar char="○"/>
              <a:defRPr sz="4200">
                <a:solidFill>
                  <a:schemeClr val="dk2"/>
                </a:solidFill>
              </a:defRPr>
            </a:lvl5pPr>
            <a:lvl6pPr lvl="5" rtl="0" algn="ctr">
              <a:spcBef>
                <a:spcPts val="0"/>
              </a:spcBef>
              <a:spcAft>
                <a:spcPts val="0"/>
              </a:spcAft>
              <a:buClr>
                <a:schemeClr val="dk2"/>
              </a:buClr>
              <a:buSzPts val="4200"/>
              <a:buChar char="■"/>
              <a:defRPr sz="4200">
                <a:solidFill>
                  <a:schemeClr val="dk2"/>
                </a:solidFill>
              </a:defRPr>
            </a:lvl6pPr>
            <a:lvl7pPr lvl="6" rtl="0" algn="ctr">
              <a:spcBef>
                <a:spcPts val="0"/>
              </a:spcBef>
              <a:spcAft>
                <a:spcPts val="0"/>
              </a:spcAft>
              <a:buClr>
                <a:schemeClr val="dk2"/>
              </a:buClr>
              <a:buSzPts val="4200"/>
              <a:buChar char="●"/>
              <a:defRPr sz="4200">
                <a:solidFill>
                  <a:schemeClr val="dk2"/>
                </a:solidFill>
              </a:defRPr>
            </a:lvl7pPr>
            <a:lvl8pPr lvl="7" rtl="0" algn="ctr">
              <a:spcBef>
                <a:spcPts val="0"/>
              </a:spcBef>
              <a:spcAft>
                <a:spcPts val="0"/>
              </a:spcAft>
              <a:buClr>
                <a:schemeClr val="dk2"/>
              </a:buClr>
              <a:buSzPts val="4200"/>
              <a:buChar char="○"/>
              <a:defRPr sz="4200">
                <a:solidFill>
                  <a:schemeClr val="dk2"/>
                </a:solidFill>
              </a:defRPr>
            </a:lvl8pPr>
            <a:lvl9pPr lvl="8" rtl="0" algn="ctr">
              <a:spcBef>
                <a:spcPts val="0"/>
              </a:spcBef>
              <a:spcAft>
                <a:spcPts val="0"/>
              </a:spcAft>
              <a:buClr>
                <a:schemeClr val="dk2"/>
              </a:buClr>
              <a:buSzPts val="4200"/>
              <a:buChar char="■"/>
              <a:defRPr sz="4200">
                <a:solidFill>
                  <a:schemeClr val="dk2"/>
                </a:solidFill>
              </a:defRPr>
            </a:lvl9pPr>
          </a:lstStyle>
          <a:p/>
        </p:txBody>
      </p:sp>
      <p:sp>
        <p:nvSpPr>
          <p:cNvPr id="186" name="Google Shape;186;p24"/>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7" name="Google Shape;187;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30200" lvl="0" marL="457200" rtl="0">
              <a:spcBef>
                <a:spcPts val="0"/>
              </a:spcBef>
              <a:spcAft>
                <a:spcPts val="0"/>
              </a:spcAft>
              <a:buClr>
                <a:schemeClr val="lt1"/>
              </a:buClr>
              <a:buSzPts val="16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188" name="Google Shape;188;p2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3" name="Shape 53"/>
        <p:cNvGrpSpPr/>
        <p:nvPr/>
      </p:nvGrpSpPr>
      <p:grpSpPr>
        <a:xfrm>
          <a:off x="0" y="0"/>
          <a:ext cx="0" cy="0"/>
          <a:chOff x="0" y="0"/>
          <a:chExt cx="0" cy="0"/>
        </a:xfrm>
      </p:grpSpPr>
      <p:sp>
        <p:nvSpPr>
          <p:cNvPr id="54" name="Google Shape;54;p4"/>
          <p:cNvSpPr/>
          <p:nvPr/>
        </p:nvSpPr>
        <p:spPr>
          <a:xfrm>
            <a:off x="0" y="654600"/>
            <a:ext cx="4365900" cy="448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285293"/>
              </a:solidFill>
            </a:endParaRPr>
          </a:p>
        </p:txBody>
      </p:sp>
      <p:sp>
        <p:nvSpPr>
          <p:cNvPr id="55" name="Google Shape;55;p4"/>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6" name="Google Shape;56;p4"/>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rgbClr val="F98C61"/>
              </a:buClr>
              <a:buSzPts val="1600"/>
              <a:buChar char="●"/>
              <a:defRPr>
                <a:solidFill>
                  <a:srgbClr val="000000"/>
                </a:solidFill>
              </a:defRPr>
            </a:lvl1pPr>
            <a:lvl2pPr indent="-317500" lvl="1" marL="914400">
              <a:spcBef>
                <a:spcPts val="0"/>
              </a:spcBef>
              <a:spcAft>
                <a:spcPts val="0"/>
              </a:spcAft>
              <a:buClr>
                <a:srgbClr val="F98C61"/>
              </a:buClr>
              <a:buSzPts val="1400"/>
              <a:buChar char="○"/>
              <a:defRPr>
                <a:solidFill>
                  <a:srgbClr val="000000"/>
                </a:solidFill>
              </a:defRPr>
            </a:lvl2pPr>
            <a:lvl3pPr indent="-317500" lvl="2" marL="1371600">
              <a:spcBef>
                <a:spcPts val="0"/>
              </a:spcBef>
              <a:spcAft>
                <a:spcPts val="0"/>
              </a:spcAft>
              <a:buClr>
                <a:srgbClr val="E69138"/>
              </a:buClr>
              <a:buSzPts val="1400"/>
              <a:buChar char="■"/>
              <a:defRPr>
                <a:solidFill>
                  <a:srgbClr val="000000"/>
                </a:solidFill>
              </a:defRPr>
            </a:lvl3pPr>
            <a:lvl4pPr indent="-317500" lvl="3" marL="1828800">
              <a:spcBef>
                <a:spcPts val="0"/>
              </a:spcBef>
              <a:spcAft>
                <a:spcPts val="0"/>
              </a:spcAft>
              <a:buClr>
                <a:srgbClr val="000000"/>
              </a:buClr>
              <a:buSzPts val="1400"/>
              <a:buChar char="●"/>
              <a:defRPr>
                <a:solidFill>
                  <a:srgbClr val="000000"/>
                </a:solidFill>
              </a:defRPr>
            </a:lvl4pPr>
            <a:lvl5pPr indent="-330200" lvl="4" marL="2286000">
              <a:spcBef>
                <a:spcPts val="0"/>
              </a:spcBef>
              <a:spcAft>
                <a:spcPts val="0"/>
              </a:spcAft>
              <a:buClr>
                <a:srgbClr val="000000"/>
              </a:buClr>
              <a:buSzPts val="1600"/>
              <a:buChar char="○"/>
              <a:defRPr sz="1600">
                <a:solidFill>
                  <a:srgbClr val="000000"/>
                </a:solidFill>
              </a:defRPr>
            </a:lvl5pPr>
            <a:lvl6pPr indent="-317500" lvl="5" marL="2743200">
              <a:spcBef>
                <a:spcPts val="0"/>
              </a:spcBef>
              <a:spcAft>
                <a:spcPts val="0"/>
              </a:spcAft>
              <a:buClr>
                <a:srgbClr val="000000"/>
              </a:buClr>
              <a:buSzPts val="1400"/>
              <a:buChar char="■"/>
              <a:defRPr>
                <a:solidFill>
                  <a:srgbClr val="000000"/>
                </a:solidFill>
              </a:defRPr>
            </a:lvl6pPr>
            <a:lvl7pPr indent="-317500" lvl="6" marL="3200400">
              <a:spcBef>
                <a:spcPts val="0"/>
              </a:spcBef>
              <a:spcAft>
                <a:spcPts val="0"/>
              </a:spcAft>
              <a:buClr>
                <a:srgbClr val="000000"/>
              </a:buClr>
              <a:buSzPts val="1400"/>
              <a:buChar char="●"/>
              <a:defRPr>
                <a:solidFill>
                  <a:srgbClr val="000000"/>
                </a:solidFill>
              </a:defRPr>
            </a:lvl7pPr>
            <a:lvl8pPr indent="-317500" lvl="7" marL="3657600">
              <a:spcBef>
                <a:spcPts val="0"/>
              </a:spcBef>
              <a:spcAft>
                <a:spcPts val="0"/>
              </a:spcAft>
              <a:buClr>
                <a:srgbClr val="000000"/>
              </a:buClr>
              <a:buSzPts val="1400"/>
              <a:buChar char="○"/>
              <a:defRPr>
                <a:solidFill>
                  <a:srgbClr val="000000"/>
                </a:solidFill>
              </a:defRPr>
            </a:lvl8pPr>
            <a:lvl9pPr indent="-317500" lvl="8" marL="4114800">
              <a:spcBef>
                <a:spcPts val="0"/>
              </a:spcBef>
              <a:spcAft>
                <a:spcPts val="0"/>
              </a:spcAft>
              <a:buClr>
                <a:srgbClr val="000000"/>
              </a:buClr>
              <a:buSzPts val="1400"/>
              <a:buChar char="■"/>
              <a:defRPr>
                <a:solidFill>
                  <a:srgbClr val="000000"/>
                </a:solidFill>
              </a:defRPr>
            </a:lvl9pPr>
          </a:lstStyle>
          <a:p/>
        </p:txBody>
      </p:sp>
      <p:sp>
        <p:nvSpPr>
          <p:cNvPr id="57" name="Google Shape;57;p4"/>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58" name="Google Shape;58;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59" name="Shape 59"/>
        <p:cNvGrpSpPr/>
        <p:nvPr/>
      </p:nvGrpSpPr>
      <p:grpSpPr>
        <a:xfrm>
          <a:off x="0" y="0"/>
          <a:ext cx="0" cy="0"/>
          <a:chOff x="0" y="0"/>
          <a:chExt cx="0" cy="0"/>
        </a:xfrm>
      </p:grpSpPr>
      <p:sp>
        <p:nvSpPr>
          <p:cNvPr id="60" name="Google Shape;60;p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1" name="Google Shape;61;p5"/>
          <p:cNvSpPr/>
          <p:nvPr>
            <p:ph idx="2" type="pic"/>
          </p:nvPr>
        </p:nvSpPr>
        <p:spPr>
          <a:xfrm>
            <a:off x="5711000" y="1247275"/>
            <a:ext cx="2905200" cy="3214800"/>
          </a:xfrm>
          <a:prstGeom prst="rect">
            <a:avLst/>
          </a:prstGeom>
          <a:noFill/>
          <a:ln>
            <a:noFill/>
          </a:ln>
        </p:spPr>
      </p:sp>
      <p:sp>
        <p:nvSpPr>
          <p:cNvPr id="62" name="Google Shape;62;p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3" name="Google Shape;63;p5"/>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5" name="Shape 65"/>
        <p:cNvGrpSpPr/>
        <p:nvPr/>
      </p:nvGrpSpPr>
      <p:grpSpPr>
        <a:xfrm>
          <a:off x="0" y="0"/>
          <a:ext cx="0" cy="0"/>
          <a:chOff x="0" y="0"/>
          <a:chExt cx="0" cy="0"/>
        </a:xfrm>
      </p:grpSpPr>
      <p:sp>
        <p:nvSpPr>
          <p:cNvPr id="66" name="Google Shape;66;p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F98C61"/>
              </a:buClr>
              <a:buSzPts val="1600"/>
              <a:buChar char="●"/>
              <a:defRPr sz="1600">
                <a:solidFill>
                  <a:srgbClr val="222222"/>
                </a:solidFill>
              </a:defRPr>
            </a:lvl1pPr>
            <a:lvl2pPr indent="-317500" lvl="1" marL="914400" rtl="0">
              <a:lnSpc>
                <a:spcPct val="115000"/>
              </a:lnSpc>
              <a:spcBef>
                <a:spcPts val="0"/>
              </a:spcBef>
              <a:spcAft>
                <a:spcPts val="0"/>
              </a:spcAft>
              <a:buClr>
                <a:srgbClr val="F98C61"/>
              </a:buClr>
              <a:buSzPts val="1400"/>
              <a:buChar char="○"/>
              <a:defRPr>
                <a:solidFill>
                  <a:srgbClr val="222222"/>
                </a:solidFill>
              </a:defRPr>
            </a:lvl2pPr>
            <a:lvl3pPr indent="-317500" lvl="2" marL="1371600" rtl="0">
              <a:lnSpc>
                <a:spcPct val="115000"/>
              </a:lnSpc>
              <a:spcBef>
                <a:spcPts val="0"/>
              </a:spcBef>
              <a:spcAft>
                <a:spcPts val="0"/>
              </a:spcAft>
              <a:buClr>
                <a:srgbClr val="F98C61"/>
              </a:buClr>
              <a:buSzPts val="1400"/>
              <a:buChar char="■"/>
              <a:defRPr>
                <a:solidFill>
                  <a:srgbClr val="222222"/>
                </a:solidFill>
              </a:defRPr>
            </a:lvl3pPr>
            <a:lvl4pPr indent="-317500" lvl="3" marL="1828800" rtl="0">
              <a:lnSpc>
                <a:spcPct val="115000"/>
              </a:lnSpc>
              <a:spcBef>
                <a:spcPts val="0"/>
              </a:spcBef>
              <a:spcAft>
                <a:spcPts val="0"/>
              </a:spcAft>
              <a:buClr>
                <a:srgbClr val="222222"/>
              </a:buClr>
              <a:buSzPts val="1400"/>
              <a:buChar char="●"/>
              <a:defRPr>
                <a:solidFill>
                  <a:srgbClr val="222222"/>
                </a:solidFill>
              </a:defRPr>
            </a:lvl4pPr>
            <a:lvl5pPr indent="-317500" lvl="4" marL="2286000" rtl="0">
              <a:lnSpc>
                <a:spcPct val="115000"/>
              </a:lnSpc>
              <a:spcBef>
                <a:spcPts val="0"/>
              </a:spcBef>
              <a:spcAft>
                <a:spcPts val="0"/>
              </a:spcAft>
              <a:buClr>
                <a:srgbClr val="222222"/>
              </a:buClr>
              <a:buSzPts val="1400"/>
              <a:buChar char="○"/>
              <a:defRPr>
                <a:solidFill>
                  <a:srgbClr val="222222"/>
                </a:solidFill>
              </a:defRPr>
            </a:lvl5pPr>
            <a:lvl6pPr indent="-317500" lvl="5" marL="2743200" rtl="0">
              <a:lnSpc>
                <a:spcPct val="115000"/>
              </a:lnSpc>
              <a:spcBef>
                <a:spcPts val="0"/>
              </a:spcBef>
              <a:spcAft>
                <a:spcPts val="0"/>
              </a:spcAft>
              <a:buClr>
                <a:srgbClr val="222222"/>
              </a:buClr>
              <a:buSzPts val="1400"/>
              <a:buChar char="■"/>
              <a:defRPr>
                <a:solidFill>
                  <a:srgbClr val="222222"/>
                </a:solidFill>
              </a:defRPr>
            </a:lvl6pPr>
            <a:lvl7pPr indent="-317500" lvl="6" marL="3200400" rtl="0">
              <a:lnSpc>
                <a:spcPct val="115000"/>
              </a:lnSpc>
              <a:spcBef>
                <a:spcPts val="0"/>
              </a:spcBef>
              <a:spcAft>
                <a:spcPts val="0"/>
              </a:spcAft>
              <a:buClr>
                <a:srgbClr val="222222"/>
              </a:buClr>
              <a:buSzPts val="1400"/>
              <a:buChar char="●"/>
              <a:defRPr>
                <a:solidFill>
                  <a:srgbClr val="222222"/>
                </a:solidFill>
              </a:defRPr>
            </a:lvl7pPr>
            <a:lvl8pPr indent="-317500" lvl="7" marL="3657600" rtl="0">
              <a:lnSpc>
                <a:spcPct val="115000"/>
              </a:lnSpc>
              <a:spcBef>
                <a:spcPts val="0"/>
              </a:spcBef>
              <a:spcAft>
                <a:spcPts val="0"/>
              </a:spcAft>
              <a:buClr>
                <a:srgbClr val="222222"/>
              </a:buClr>
              <a:buSzPts val="1400"/>
              <a:buChar char="○"/>
              <a:defRPr>
                <a:solidFill>
                  <a:srgbClr val="222222"/>
                </a:solidFill>
              </a:defRPr>
            </a:lvl8pPr>
            <a:lvl9pPr indent="-317500" lvl="8" marL="4114800" rtl="0">
              <a:lnSpc>
                <a:spcPct val="115000"/>
              </a:lnSpc>
              <a:spcBef>
                <a:spcPts val="0"/>
              </a:spcBef>
              <a:spcAft>
                <a:spcPts val="0"/>
              </a:spcAft>
              <a:buClr>
                <a:srgbClr val="222222"/>
              </a:buClr>
              <a:buSzPts val="1400"/>
              <a:buChar char="■"/>
              <a:defRPr>
                <a:solidFill>
                  <a:srgbClr val="222222"/>
                </a:solidFill>
              </a:defRPr>
            </a:lvl9pPr>
          </a:lstStyle>
          <a:p/>
        </p:txBody>
      </p:sp>
      <p:sp>
        <p:nvSpPr>
          <p:cNvPr id="68" name="Google Shape;68;p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0" name="Shape 70"/>
        <p:cNvGrpSpPr/>
        <p:nvPr/>
      </p:nvGrpSpPr>
      <p:grpSpPr>
        <a:xfrm>
          <a:off x="0" y="0"/>
          <a:ext cx="0" cy="0"/>
          <a:chOff x="0" y="0"/>
          <a:chExt cx="0" cy="0"/>
        </a:xfrm>
      </p:grpSpPr>
      <p:sp>
        <p:nvSpPr>
          <p:cNvPr id="71" name="Google Shape;71;p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2" name="Google Shape;72;p7"/>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4" name="Google Shape;74;p7"/>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6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77" name="Shape 77"/>
        <p:cNvGrpSpPr/>
        <p:nvPr/>
      </p:nvGrpSpPr>
      <p:grpSpPr>
        <a:xfrm>
          <a:off x="0" y="0"/>
          <a:ext cx="0" cy="0"/>
          <a:chOff x="0" y="0"/>
          <a:chExt cx="0" cy="0"/>
        </a:xfrm>
      </p:grpSpPr>
      <p:sp>
        <p:nvSpPr>
          <p:cNvPr id="78" name="Google Shape;78;p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9" name="Google Shape;79;p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0" name="Google Shape;80;p8"/>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9"/>
          <p:cNvSpPr txBox="1"/>
          <p:nvPr>
            <p:ph idx="1" type="body"/>
          </p:nvPr>
        </p:nvSpPr>
        <p:spPr>
          <a:xfrm>
            <a:off x="3117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Clr>
                <a:srgbClr val="FF9900"/>
              </a:buClr>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4" name="Google Shape;84;p9"/>
          <p:cNvSpPr txBox="1"/>
          <p:nvPr>
            <p:ph idx="2" type="body"/>
          </p:nvPr>
        </p:nvSpPr>
        <p:spPr>
          <a:xfrm>
            <a:off x="48842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5" name="Google Shape;85;p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6" name="Google Shape;86;p9"/>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0" name="Google Shape;90;p10"/>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sz="1400"/>
            </a:lvl2pPr>
            <a:lvl3pPr indent="-317500" lvl="2" marL="1371600" rtl="0">
              <a:lnSpc>
                <a:spcPct val="115000"/>
              </a:lnSpc>
              <a:spcBef>
                <a:spcPts val="0"/>
              </a:spcBef>
              <a:spcAft>
                <a:spcPts val="0"/>
              </a:spcAft>
              <a:buSzPts val="1400"/>
              <a:buChar char="■"/>
              <a:defRPr sz="1400"/>
            </a:lvl3pPr>
            <a:lvl4pPr indent="-317500" lvl="3" marL="1828800" rtl="0">
              <a:lnSpc>
                <a:spcPct val="115000"/>
              </a:lnSpc>
              <a:spcBef>
                <a:spcPts val="0"/>
              </a:spcBef>
              <a:spcAft>
                <a:spcPts val="0"/>
              </a:spcAft>
              <a:buSzPts val="1400"/>
              <a:buChar char="●"/>
              <a:defRPr sz="1400"/>
            </a:lvl4pPr>
            <a:lvl5pPr indent="-317500" lvl="4" marL="2286000" rtl="0">
              <a:lnSpc>
                <a:spcPct val="115000"/>
              </a:lnSpc>
              <a:spcBef>
                <a:spcPts val="0"/>
              </a:spcBef>
              <a:spcAft>
                <a:spcPts val="0"/>
              </a:spcAft>
              <a:buSzPts val="1400"/>
              <a:buChar char="○"/>
              <a:defRPr sz="1400"/>
            </a:lvl5pPr>
            <a:lvl6pPr indent="-317500" lvl="5" marL="2743200" rtl="0">
              <a:lnSpc>
                <a:spcPct val="115000"/>
              </a:lnSpc>
              <a:spcBef>
                <a:spcPts val="0"/>
              </a:spcBef>
              <a:spcAft>
                <a:spcPts val="0"/>
              </a:spcAft>
              <a:buSzPts val="1400"/>
              <a:buChar char="■"/>
              <a:defRPr sz="1400"/>
            </a:lvl6pPr>
            <a:lvl7pPr indent="-317500" lvl="6" marL="3200400" rtl="0">
              <a:lnSpc>
                <a:spcPct val="115000"/>
              </a:lnSpc>
              <a:spcBef>
                <a:spcPts val="0"/>
              </a:spcBef>
              <a:spcAft>
                <a:spcPts val="0"/>
              </a:spcAft>
              <a:buSzPts val="1400"/>
              <a:buChar char="●"/>
              <a:defRPr sz="1400"/>
            </a:lvl7pPr>
            <a:lvl8pPr indent="-317500" lvl="7" marL="3657600" rtl="0">
              <a:lnSpc>
                <a:spcPct val="115000"/>
              </a:lnSpc>
              <a:spcBef>
                <a:spcPts val="0"/>
              </a:spcBef>
              <a:spcAft>
                <a:spcPts val="0"/>
              </a:spcAft>
              <a:buSzPts val="1400"/>
              <a:buChar char="○"/>
              <a:defRPr sz="1400"/>
            </a:lvl8pPr>
            <a:lvl9pPr indent="-317500" lvl="8" marL="4114800" rtl="0">
              <a:lnSpc>
                <a:spcPct val="115000"/>
              </a:lnSpc>
              <a:spcBef>
                <a:spcPts val="0"/>
              </a:spcBef>
              <a:spcAft>
                <a:spcPts val="0"/>
              </a:spcAft>
              <a:buSzPts val="1400"/>
              <a:buChar char="■"/>
              <a:defRPr sz="1400"/>
            </a:lvl9pPr>
          </a:lstStyle>
          <a:p/>
        </p:txBody>
      </p:sp>
      <p:sp>
        <p:nvSpPr>
          <p:cNvPr id="7" name="Google Shape;7;p1"/>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pic>
        <p:nvPicPr>
          <p:cNvPr id="8" name="Google Shape;8;p1"/>
          <p:cNvPicPr preferRelativeResize="0"/>
          <p:nvPr/>
        </p:nvPicPr>
        <p:blipFill>
          <a:blip r:embed="rId1">
            <a:alphaModFix/>
          </a:blip>
          <a:stretch>
            <a:fillRect/>
          </a:stretch>
        </p:blipFill>
        <p:spPr>
          <a:xfrm>
            <a:off x="204300" y="109375"/>
            <a:ext cx="1860134" cy="393573"/>
          </a:xfrm>
          <a:prstGeom prst="rect">
            <a:avLst/>
          </a:prstGeom>
          <a:noFill/>
          <a:ln>
            <a:noFill/>
          </a:ln>
        </p:spPr>
      </p:pic>
      <p:grpSp>
        <p:nvGrpSpPr>
          <p:cNvPr id="9" name="Google Shape;9;p1"/>
          <p:cNvGrpSpPr/>
          <p:nvPr/>
        </p:nvGrpSpPr>
        <p:grpSpPr>
          <a:xfrm rot="5400000">
            <a:off x="510292" y="4324013"/>
            <a:ext cx="227766" cy="1247358"/>
            <a:chOff x="327125" y="2375600"/>
            <a:chExt cx="536425" cy="2953025"/>
          </a:xfrm>
        </p:grpSpPr>
        <p:sp>
          <p:nvSpPr>
            <p:cNvPr id="10" name="Google Shape;10;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1" name="Google Shape;11;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2" name="Google Shape;12;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23" name="Google Shape;23;p1"/>
          <p:cNvGrpSpPr/>
          <p:nvPr/>
        </p:nvGrpSpPr>
        <p:grpSpPr>
          <a:xfrm flipH="1" rot="-5400000">
            <a:off x="7288609" y="-1345490"/>
            <a:ext cx="437186" cy="3273227"/>
            <a:chOff x="327125" y="2375600"/>
            <a:chExt cx="536425" cy="2976473"/>
          </a:xfrm>
        </p:grpSpPr>
        <p:sp>
          <p:nvSpPr>
            <p:cNvPr id="24" name="Google Shape;2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5" name="Google Shape;25;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6" name="Google Shape;2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7" name="Google Shape;2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2" name="Google Shape;3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37" name="Google Shape;37;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docs.google.com/document/d/1EVP1qbIiGir-TG-BEues7fGzqsuA03b0B_45Oc8w9Tw/edit?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pandas.pydata.org/pandas-docs/stable/getting_started/dsintro.html#datafram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pandas.pydata.org/pandas-docs/stable/reference/api/pandas.DataFrame.head.html" TargetMode="External"/><Relationship Id="rId4" Type="http://schemas.openxmlformats.org/officeDocument/2006/relationships/hyperlink" Target="https://pandas.pydata.org/pandas-docs/stable/reference/api/pandas.Serie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s://docs.google.com/document/d/1YwVkVWgKej-T7PQzlGrtpQrFRuQw3Ux9IlwKNrbJBvo/edit?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s://pandas.pydata.org/docs/user_guide/indexing.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docs.google.com/document/d/1n6eDhtitBLMNRoOa-xrEkaFLZgs6QDjwTJcUzbpBJ78/edit?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docs.google.com/document/d/1X8gi-DIvp2hL_MonEmTDa3TIAT9yoDNN47oFiFxV_9U/edit?usp=sharing" TargetMode="External"/><Relationship Id="rId4" Type="http://schemas.openxmlformats.org/officeDocument/2006/relationships/hyperlink" Target="https://docs.google.com/document/d/1X8gi-DIvp2hL_MonEmTDa3TIAT9yoDNN47oFiFxV_9U/edit?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pandas.pydata.org/pandas-docs/stable/reference/api/pandas.DataFrame.sort_values.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pandas.pydata.org/pandas-docs/stable/reference/frame.html#computations-descriptive-stats" TargetMode="External"/><Relationship Id="rId4" Type="http://schemas.openxmlformats.org/officeDocument/2006/relationships/hyperlink" Target="https://pandas.pydata.org/pandas-docs/stable/reference/api/pandas.DataFrame.describe.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s://en.wikipedia.org/wiki/NaN" TargetMode="External"/><Relationship Id="rId4" Type="http://schemas.openxmlformats.org/officeDocument/2006/relationships/hyperlink" Target="https://docs.python.org/3/library/functions.html#float" TargetMode="External"/><Relationship Id="rId5" Type="http://schemas.openxmlformats.org/officeDocument/2006/relationships/hyperlink" Target="https://docs.python.org/3/library/math.html#math.nan" TargetMode="External"/><Relationship Id="rId6" Type="http://schemas.openxmlformats.org/officeDocument/2006/relationships/hyperlink" Target="https://docs.scipy.org/doc/numpy/reference/constants.html#numpy.nan" TargetMode="External"/><Relationship Id="rId7" Type="http://schemas.openxmlformats.org/officeDocument/2006/relationships/hyperlink" Target="https://pandas.pydata.org/pandas-docs/stable/user_guide/missing_data.html" TargetMode="External"/><Relationship Id="rId8" Type="http://schemas.openxmlformats.org/officeDocument/2006/relationships/hyperlink" Target="https://docs.google.com/document/d/1CJcVpw1HG7GWfDh4IctpZxs2ht33pZnloUpkDVibEbA/edit?usp=sha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hyperlink" Target="https://drive.google.com/file/d/14RV1xKIRzWS166LtGqnPC1Wg7eTlI_y1/view?usp=share_lin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hyperlink" Target="https://docs.google.com/document/d/1tJw2l57ld_ce3gALKnr7BO35Fr8FqXl45b6eYFnl2dw/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hyperlink" Target="https://drive.google.com/file/d/1vw8cAdG8k---FQWkx7zw_R-anxX35Lgb/view?usp=share_link" TargetMode="Externa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hyperlink" Target="https://docs.google.com/document/d/1FNeA8uqmm2JvcbNHKbFhUH-OITmN2aBwpfOOMcM6wzk/edit?usp=shari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hyperlink" Target="https://drive.google.com/file/d/1Zyt-_jkrmXU_e1ZIIfQf7Hxo6S5wx4KE/view?usp=share_link" TargetMode="External"/><Relationship Id="rId4" Type="http://schemas.openxmlformats.org/officeDocument/2006/relationships/hyperlink" Target="https://colab.research.google.com/drive/1SCSUbnzJuFU_fSgqa4gcb2ppi8iOg7_h?usp=share_link"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pandas.pydata.org/docs/getting_started/overview.html#:~:text=pandas%20is%20a%20Python%20package,world%20data%20analysis%20in%20Python." TargetMode="External"/><Relationship Id="rId4" Type="http://schemas.openxmlformats.org/officeDocument/2006/relationships/hyperlink" Target="https://www.learndatasci.com/tutorials/applied-introduction-to-numpy-python-tutoria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500">
                <a:latin typeface="Century Gothic"/>
                <a:ea typeface="Century Gothic"/>
                <a:cs typeface="Century Gothic"/>
                <a:sym typeface="Century Gothic"/>
              </a:rPr>
              <a:t>Python Pandas and Data Analytics</a:t>
            </a:r>
            <a:endParaRPr b="1" sz="3500">
              <a:latin typeface="Century Gothic"/>
              <a:ea typeface="Century Gothic"/>
              <a:cs typeface="Century Gothic"/>
              <a:sym typeface="Century Gothic"/>
            </a:endParaRPr>
          </a:p>
        </p:txBody>
      </p:sp>
      <p:sp>
        <p:nvSpPr>
          <p:cNvPr id="194" name="Google Shape;194;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 Hands-on Lab</a:t>
            </a:r>
            <a:endParaRPr/>
          </a:p>
        </p:txBody>
      </p:sp>
      <p:sp>
        <p:nvSpPr>
          <p:cNvPr id="280" name="Google Shape;280;p34"/>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a:t>Please complete the lab </a:t>
            </a:r>
            <a:r>
              <a:rPr lang="en" u="sng">
                <a:solidFill>
                  <a:schemeClr val="hlink"/>
                </a:solidFill>
                <a:hlinkClick r:id="rId3"/>
              </a:rPr>
              <a:t>GLAB - 343.1.1 - Panda Series</a:t>
            </a:r>
            <a:r>
              <a:rPr lang="en"/>
              <a:t>, you can find this lab on canvas under assignment section</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281" name="Google Shape;281;p3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Pandas Data Structure - DataFrame</a:t>
            </a:r>
            <a:endParaRPr/>
          </a:p>
        </p:txBody>
      </p:sp>
      <p:sp>
        <p:nvSpPr>
          <p:cNvPr id="287" name="Google Shape;287;p35"/>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317500" lvl="0" marL="457200" rtl="0" algn="l">
              <a:lnSpc>
                <a:spcPct val="115000"/>
              </a:lnSpc>
              <a:spcBef>
                <a:spcPts val="0"/>
              </a:spcBef>
              <a:spcAft>
                <a:spcPts val="0"/>
              </a:spcAft>
              <a:buSzPts val="1400"/>
              <a:buChar char="❖"/>
            </a:pPr>
            <a:r>
              <a:rPr lang="en">
                <a:solidFill>
                  <a:schemeClr val="accent2"/>
                </a:solidFill>
                <a:highlight>
                  <a:srgbClr val="FFFFFF"/>
                </a:highlight>
              </a:rPr>
              <a:t>In Pandas, a </a:t>
            </a:r>
            <a:r>
              <a:rPr b="1" lang="en">
                <a:solidFill>
                  <a:schemeClr val="accent2"/>
                </a:solidFill>
                <a:highlight>
                  <a:srgbClr val="FFFFFF"/>
                </a:highlight>
              </a:rPr>
              <a:t>DataFrame</a:t>
            </a:r>
            <a:r>
              <a:rPr lang="en">
                <a:solidFill>
                  <a:schemeClr val="accent2"/>
                </a:solidFill>
                <a:highlight>
                  <a:srgbClr val="FFFFFF"/>
                </a:highlight>
              </a:rPr>
              <a:t> represents a two-dimensional, heterogenous, tabular data structure with labeled rows and columns (axes). In simple words, it contains three components ― </a:t>
            </a:r>
            <a:r>
              <a:rPr i="1" lang="en">
                <a:solidFill>
                  <a:schemeClr val="accent2"/>
                </a:solidFill>
                <a:highlight>
                  <a:srgbClr val="FFFFFF"/>
                </a:highlight>
              </a:rPr>
              <a:t>data</a:t>
            </a:r>
            <a:r>
              <a:rPr lang="en">
                <a:solidFill>
                  <a:schemeClr val="accent2"/>
                </a:solidFill>
                <a:highlight>
                  <a:srgbClr val="FFFFFF"/>
                </a:highlight>
              </a:rPr>
              <a:t>, </a:t>
            </a:r>
            <a:r>
              <a:rPr i="1" lang="en">
                <a:solidFill>
                  <a:schemeClr val="accent2"/>
                </a:solidFill>
                <a:highlight>
                  <a:srgbClr val="FFFFFF"/>
                </a:highlight>
              </a:rPr>
              <a:t>rows</a:t>
            </a:r>
            <a:r>
              <a:rPr lang="en">
                <a:solidFill>
                  <a:schemeClr val="accent2"/>
                </a:solidFill>
                <a:highlight>
                  <a:srgbClr val="FFFFFF"/>
                </a:highlight>
              </a:rPr>
              <a:t>, </a:t>
            </a:r>
            <a:r>
              <a:rPr i="1" lang="en">
                <a:solidFill>
                  <a:schemeClr val="accent2"/>
                </a:solidFill>
                <a:highlight>
                  <a:srgbClr val="FFFFFF"/>
                </a:highlight>
              </a:rPr>
              <a:t>columns</a:t>
            </a:r>
            <a:r>
              <a:rPr lang="en">
                <a:solidFill>
                  <a:schemeClr val="accent2"/>
                </a:solidFill>
                <a:highlight>
                  <a:srgbClr val="FFFFFF"/>
                </a:highlight>
              </a:rPr>
              <a:t>.</a:t>
            </a:r>
            <a:endParaRPr>
              <a:solidFill>
                <a:schemeClr val="accent2"/>
              </a:solidFill>
              <a:highlight>
                <a:srgbClr val="F9F2F4"/>
              </a:highlight>
            </a:endParaRPr>
          </a:p>
          <a:p>
            <a:pPr indent="-317500" lvl="0" marL="457200" rtl="0" algn="l">
              <a:lnSpc>
                <a:spcPct val="115000"/>
              </a:lnSpc>
              <a:spcBef>
                <a:spcPts val="1000"/>
              </a:spcBef>
              <a:spcAft>
                <a:spcPts val="0"/>
              </a:spcAft>
              <a:buSzPts val="1400"/>
              <a:buChar char="❖"/>
            </a:pPr>
            <a:r>
              <a:rPr lang="en">
                <a:solidFill>
                  <a:srgbClr val="DB1348"/>
                </a:solidFill>
                <a:highlight>
                  <a:srgbClr val="F9F2F4"/>
                </a:highlight>
              </a:rPr>
              <a:t>DataFrame </a:t>
            </a:r>
            <a:r>
              <a:rPr lang="en">
                <a:solidFill>
                  <a:srgbClr val="111111"/>
                </a:solidFill>
                <a:highlight>
                  <a:schemeClr val="lt1"/>
                </a:highlight>
              </a:rPr>
              <a:t>is indeed the most commonly used and important data structure of Pandas. Think of a data frame as an excel sheet and nd Numpy array.</a:t>
            </a:r>
            <a:endParaRPr>
              <a:solidFill>
                <a:srgbClr val="111111"/>
              </a:solidFill>
              <a:highlight>
                <a:schemeClr val="lt1"/>
              </a:highlight>
            </a:endParaRPr>
          </a:p>
          <a:p>
            <a:pPr indent="0" lvl="0" marL="0" rtl="0" algn="l">
              <a:lnSpc>
                <a:spcPct val="115000"/>
              </a:lnSpc>
              <a:spcBef>
                <a:spcPts val="1000"/>
              </a:spcBef>
              <a:spcAft>
                <a:spcPts val="1000"/>
              </a:spcAft>
              <a:buNone/>
            </a:pPr>
            <a:r>
              <a:t/>
            </a:r>
            <a:endParaRPr>
              <a:solidFill>
                <a:srgbClr val="333333"/>
              </a:solidFill>
              <a:highlight>
                <a:srgbClr val="FBFBFB"/>
              </a:highlight>
            </a:endParaRPr>
          </a:p>
        </p:txBody>
      </p:sp>
      <p:sp>
        <p:nvSpPr>
          <p:cNvPr id="288" name="Google Shape;288;p35"/>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pic>
        <p:nvPicPr>
          <p:cNvPr id="289" name="Google Shape;289;p35"/>
          <p:cNvPicPr preferRelativeResize="0"/>
          <p:nvPr/>
        </p:nvPicPr>
        <p:blipFill>
          <a:blip r:embed="rId3">
            <a:alphaModFix/>
          </a:blip>
          <a:stretch>
            <a:fillRect/>
          </a:stretch>
        </p:blipFill>
        <p:spPr>
          <a:xfrm>
            <a:off x="1538313" y="2721613"/>
            <a:ext cx="6638925" cy="2238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Pandas Data Structure - DataFrame (continued)</a:t>
            </a:r>
            <a:endParaRPr/>
          </a:p>
        </p:txBody>
      </p:sp>
      <p:sp>
        <p:nvSpPr>
          <p:cNvPr id="295" name="Google Shape;295;p36"/>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298450" lvl="0" marL="457200" rtl="0" algn="l">
              <a:lnSpc>
                <a:spcPct val="115000"/>
              </a:lnSpc>
              <a:spcBef>
                <a:spcPts val="0"/>
              </a:spcBef>
              <a:spcAft>
                <a:spcPts val="0"/>
              </a:spcAft>
              <a:buSzPts val="1100"/>
              <a:buChar char="❖"/>
            </a:pPr>
            <a:r>
              <a:rPr lang="en">
                <a:solidFill>
                  <a:srgbClr val="111111"/>
                </a:solidFill>
                <a:highlight>
                  <a:srgbClr val="FBFBFB"/>
                </a:highlight>
              </a:rPr>
              <a:t>There are </a:t>
            </a:r>
            <a:r>
              <a:rPr i="1" lang="en">
                <a:solidFill>
                  <a:srgbClr val="111111"/>
                </a:solidFill>
                <a:highlight>
                  <a:srgbClr val="FBFBFB"/>
                </a:highlight>
              </a:rPr>
              <a:t>many</a:t>
            </a:r>
            <a:r>
              <a:rPr lang="en">
                <a:solidFill>
                  <a:srgbClr val="111111"/>
                </a:solidFill>
                <a:highlight>
                  <a:srgbClr val="FBFBFB"/>
                </a:highlight>
              </a:rPr>
              <a:t> ways to create a DataFrame from scratch, </a:t>
            </a:r>
            <a:r>
              <a:rPr lang="en"/>
              <a:t>There are several way to create a pandas DataFrame such as:</a:t>
            </a:r>
            <a:endParaRPr/>
          </a:p>
          <a:p>
            <a:pPr indent="-317500" lvl="0" marL="914400" rtl="0" algn="l">
              <a:spcBef>
                <a:spcPts val="1000"/>
              </a:spcBef>
              <a:spcAft>
                <a:spcPts val="0"/>
              </a:spcAft>
              <a:buSzPts val="1400"/>
              <a:buChar char="●"/>
            </a:pPr>
            <a:r>
              <a:rPr lang="en"/>
              <a:t>Python dictionaries. </a:t>
            </a:r>
            <a:endParaRPr/>
          </a:p>
          <a:p>
            <a:pPr indent="-317500" lvl="0" marL="914400" rtl="0" algn="l">
              <a:spcBef>
                <a:spcPts val="800"/>
              </a:spcBef>
              <a:spcAft>
                <a:spcPts val="0"/>
              </a:spcAft>
              <a:buSzPts val="1400"/>
              <a:buChar char="●"/>
            </a:pPr>
            <a:r>
              <a:rPr lang="en"/>
              <a:t>Python lists.</a:t>
            </a:r>
            <a:endParaRPr/>
          </a:p>
          <a:p>
            <a:pPr indent="-317500" lvl="0" marL="914400" rtl="0" algn="l">
              <a:spcBef>
                <a:spcPts val="800"/>
              </a:spcBef>
              <a:spcAft>
                <a:spcPts val="0"/>
              </a:spcAft>
              <a:buSzPts val="1400"/>
              <a:buChar char="●"/>
            </a:pPr>
            <a:r>
              <a:rPr lang="en"/>
              <a:t>Two-dimensional NumPy arrays.</a:t>
            </a:r>
            <a:endParaRPr/>
          </a:p>
          <a:p>
            <a:pPr indent="-317500" lvl="0" marL="914400" rtl="0" algn="l">
              <a:spcBef>
                <a:spcPts val="800"/>
              </a:spcBef>
              <a:spcAft>
                <a:spcPts val="0"/>
              </a:spcAft>
              <a:buSzPts val="1400"/>
              <a:buChar char="●"/>
            </a:pPr>
            <a:r>
              <a:rPr lang="en"/>
              <a:t>Files.</a:t>
            </a:r>
            <a:endParaRPr/>
          </a:p>
          <a:p>
            <a:pPr indent="-317500" lvl="0" marL="914400" rtl="0" algn="l">
              <a:lnSpc>
                <a:spcPct val="115000"/>
              </a:lnSpc>
              <a:spcBef>
                <a:spcPts val="1000"/>
              </a:spcBef>
              <a:spcAft>
                <a:spcPts val="0"/>
              </a:spcAft>
              <a:buSzPts val="1400"/>
              <a:buFont typeface="Roboto"/>
              <a:buChar char="●"/>
            </a:pPr>
            <a:r>
              <a:rPr lang="en"/>
              <a:t>There are other methods as well, which you can learn about in the </a:t>
            </a:r>
            <a:r>
              <a:rPr lang="en">
                <a:solidFill>
                  <a:srgbClr val="619CCD"/>
                </a:solidFill>
                <a:highlight>
                  <a:srgbClr val="FFFFFF"/>
                </a:highlight>
                <a:uFill>
                  <a:noFill/>
                </a:uFill>
                <a:latin typeface="Roboto"/>
                <a:ea typeface="Roboto"/>
                <a:cs typeface="Roboto"/>
                <a:sym typeface="Roboto"/>
                <a:hlinkClick r:id="rId3">
                  <a:extLst>
                    <a:ext uri="{A12FA001-AC4F-418D-AE19-62706E023703}">
                      <ahyp:hlinkClr val="tx"/>
                    </a:ext>
                  </a:extLst>
                </a:hlinkClick>
              </a:rPr>
              <a:t>official documentation</a:t>
            </a:r>
            <a:r>
              <a:rPr lang="en">
                <a:highlight>
                  <a:srgbClr val="FFFFFF"/>
                </a:highlight>
                <a:latin typeface="Roboto"/>
                <a:ea typeface="Roboto"/>
                <a:cs typeface="Roboto"/>
                <a:sym typeface="Roboto"/>
              </a:rPr>
              <a:t>. </a:t>
            </a:r>
            <a:r>
              <a:rPr lang="en">
                <a:solidFill>
                  <a:srgbClr val="111111"/>
                </a:solidFill>
                <a:highlight>
                  <a:srgbClr val="FBFBFB"/>
                </a:highlight>
              </a:rPr>
              <a:t>but a great option is to just use a simple </a:t>
            </a:r>
            <a:r>
              <a:rPr lang="en">
                <a:solidFill>
                  <a:srgbClr val="DB1348"/>
                </a:solidFill>
                <a:highlight>
                  <a:srgbClr val="F9F2F4"/>
                </a:highlight>
              </a:rPr>
              <a:t>Python dictionaries.</a:t>
            </a:r>
            <a:endParaRPr/>
          </a:p>
          <a:p>
            <a:pPr indent="0" lvl="0" marL="0" rtl="0" algn="l">
              <a:lnSpc>
                <a:spcPct val="115000"/>
              </a:lnSpc>
              <a:spcBef>
                <a:spcPts val="1400"/>
              </a:spcBef>
              <a:spcAft>
                <a:spcPts val="0"/>
              </a:spcAft>
              <a:buNone/>
            </a:pPr>
            <a:r>
              <a:t/>
            </a:r>
            <a:endParaRPr>
              <a:solidFill>
                <a:srgbClr val="DB1348"/>
              </a:solidFill>
              <a:highlight>
                <a:srgbClr val="F9F2F4"/>
              </a:highlight>
            </a:endParaRPr>
          </a:p>
          <a:p>
            <a:pPr indent="0" lvl="0" marL="0" rtl="0" algn="l">
              <a:lnSpc>
                <a:spcPct val="115000"/>
              </a:lnSpc>
              <a:spcBef>
                <a:spcPts val="1000"/>
              </a:spcBef>
              <a:spcAft>
                <a:spcPts val="1400"/>
              </a:spcAft>
              <a:buNone/>
            </a:pPr>
            <a:r>
              <a:t/>
            </a:r>
            <a:endParaRPr>
              <a:highlight>
                <a:srgbClr val="FFFFFF"/>
              </a:highlight>
              <a:latin typeface="Roboto"/>
              <a:ea typeface="Roboto"/>
              <a:cs typeface="Roboto"/>
              <a:sym typeface="Roboto"/>
            </a:endParaRPr>
          </a:p>
        </p:txBody>
      </p:sp>
      <p:sp>
        <p:nvSpPr>
          <p:cNvPr id="296" name="Google Shape;296;p36"/>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ph type="title"/>
          </p:nvPr>
        </p:nvSpPr>
        <p:spPr>
          <a:xfrm>
            <a:off x="390150" y="674950"/>
            <a:ext cx="8616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Example: Creating Pandas DataFrame from Dictionary</a:t>
            </a:r>
            <a:endParaRPr sz="2100"/>
          </a:p>
        </p:txBody>
      </p:sp>
      <p:sp>
        <p:nvSpPr>
          <p:cNvPr id="302" name="Google Shape;302;p37"/>
          <p:cNvSpPr txBox="1"/>
          <p:nvPr/>
        </p:nvSpPr>
        <p:spPr>
          <a:xfrm>
            <a:off x="272425" y="1151400"/>
            <a:ext cx="8510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Let's say we have a fruit stand that sells apples and oranges. We want to have a column for each fruit and a row for each customer purchase. To organize this as a dictionary for pandas, we could do something like:</a:t>
            </a:r>
            <a:endParaRPr sz="1300"/>
          </a:p>
        </p:txBody>
      </p:sp>
      <p:sp>
        <p:nvSpPr>
          <p:cNvPr id="303" name="Google Shape;303;p37"/>
          <p:cNvSpPr txBox="1"/>
          <p:nvPr/>
        </p:nvSpPr>
        <p:spPr>
          <a:xfrm>
            <a:off x="390150" y="1736400"/>
            <a:ext cx="8560800" cy="600300"/>
          </a:xfrm>
          <a:prstGeom prst="rect">
            <a:avLst/>
          </a:prstGeom>
          <a:solidFill>
            <a:srgbClr val="FFF7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8959A8"/>
                </a:solidFill>
                <a:latin typeface="Consolas"/>
                <a:ea typeface="Consolas"/>
                <a:cs typeface="Consolas"/>
                <a:sym typeface="Consolas"/>
              </a:rPr>
              <a:t>import pandas as pd</a:t>
            </a:r>
            <a:endParaRPr sz="1350">
              <a:solidFill>
                <a:srgbClr val="8959A8"/>
              </a:solidFill>
              <a:latin typeface="Consolas"/>
              <a:ea typeface="Consolas"/>
              <a:cs typeface="Consolas"/>
              <a:sym typeface="Consolas"/>
            </a:endParaRPr>
          </a:p>
          <a:p>
            <a:pPr indent="0" lvl="0" marL="0" rtl="0" algn="l">
              <a:spcBef>
                <a:spcPts val="0"/>
              </a:spcBef>
              <a:spcAft>
                <a:spcPts val="0"/>
              </a:spcAft>
              <a:buNone/>
            </a:pPr>
            <a:r>
              <a:rPr lang="en" sz="1350">
                <a:solidFill>
                  <a:srgbClr val="8959A8"/>
                </a:solidFill>
                <a:latin typeface="Consolas"/>
                <a:ea typeface="Consolas"/>
                <a:cs typeface="Consolas"/>
                <a:sym typeface="Consolas"/>
              </a:rPr>
              <a:t>data = { </a:t>
            </a:r>
            <a:r>
              <a:rPr lang="en" sz="1350">
                <a:solidFill>
                  <a:srgbClr val="980000"/>
                </a:solidFill>
                <a:latin typeface="Consolas"/>
                <a:ea typeface="Consolas"/>
                <a:cs typeface="Consolas"/>
                <a:sym typeface="Consolas"/>
              </a:rPr>
              <a:t>'</a:t>
            </a:r>
            <a:r>
              <a:rPr lang="en" sz="1350">
                <a:solidFill>
                  <a:srgbClr val="980000"/>
                </a:solidFill>
                <a:latin typeface="Consolas"/>
                <a:ea typeface="Consolas"/>
                <a:cs typeface="Consolas"/>
                <a:sym typeface="Consolas"/>
              </a:rPr>
              <a:t>apples</a:t>
            </a:r>
            <a:r>
              <a:rPr lang="en" sz="1350">
                <a:solidFill>
                  <a:srgbClr val="980000"/>
                </a:solidFill>
                <a:latin typeface="Consolas"/>
                <a:ea typeface="Consolas"/>
                <a:cs typeface="Consolas"/>
                <a:sym typeface="Consolas"/>
              </a:rPr>
              <a:t> </a:t>
            </a:r>
            <a:r>
              <a:rPr lang="en" sz="1350">
                <a:solidFill>
                  <a:srgbClr val="980000"/>
                </a:solidFill>
                <a:latin typeface="Consolas"/>
                <a:ea typeface="Consolas"/>
                <a:cs typeface="Consolas"/>
                <a:sym typeface="Consolas"/>
              </a:rPr>
              <a:t>sales'</a:t>
            </a:r>
            <a:r>
              <a:rPr lang="en" sz="1350">
                <a:solidFill>
                  <a:srgbClr val="8959A8"/>
                </a:solidFill>
                <a:latin typeface="Consolas"/>
                <a:ea typeface="Consolas"/>
                <a:cs typeface="Consolas"/>
                <a:sym typeface="Consolas"/>
              </a:rPr>
              <a:t>: </a:t>
            </a:r>
            <a:r>
              <a:rPr lang="en" sz="1350">
                <a:solidFill>
                  <a:schemeClr val="accent2"/>
                </a:solidFill>
                <a:latin typeface="Consolas"/>
                <a:ea typeface="Consolas"/>
                <a:cs typeface="Consolas"/>
                <a:sym typeface="Consolas"/>
              </a:rPr>
              <a:t>[3,2,0,1,9,6,3,2,7]</a:t>
            </a:r>
            <a:r>
              <a:rPr lang="en" sz="1350">
                <a:solidFill>
                  <a:srgbClr val="8959A8"/>
                </a:solidFill>
                <a:latin typeface="Consolas"/>
                <a:ea typeface="Consolas"/>
                <a:cs typeface="Consolas"/>
                <a:sym typeface="Consolas"/>
              </a:rPr>
              <a:t>,</a:t>
            </a:r>
            <a:r>
              <a:rPr lang="en" sz="1350">
                <a:solidFill>
                  <a:srgbClr val="E69138"/>
                </a:solidFill>
                <a:latin typeface="Consolas"/>
                <a:ea typeface="Consolas"/>
                <a:cs typeface="Consolas"/>
                <a:sym typeface="Consolas"/>
              </a:rPr>
              <a:t> 'oranges sales'</a:t>
            </a:r>
            <a:r>
              <a:rPr lang="en" sz="1350">
                <a:solidFill>
                  <a:srgbClr val="8959A8"/>
                </a:solidFill>
                <a:latin typeface="Consolas"/>
                <a:ea typeface="Consolas"/>
                <a:cs typeface="Consolas"/>
                <a:sym typeface="Consolas"/>
              </a:rPr>
              <a:t>:</a:t>
            </a:r>
            <a:r>
              <a:rPr lang="en" sz="1350">
                <a:solidFill>
                  <a:schemeClr val="accent2"/>
                </a:solidFill>
                <a:latin typeface="Consolas"/>
                <a:ea typeface="Consolas"/>
                <a:cs typeface="Consolas"/>
                <a:sym typeface="Consolas"/>
              </a:rPr>
              <a:t> [0,3,7,2,2,5,8,7,1] </a:t>
            </a:r>
            <a:r>
              <a:rPr lang="en" sz="1350">
                <a:solidFill>
                  <a:srgbClr val="8959A8"/>
                </a:solidFill>
                <a:latin typeface="Consolas"/>
                <a:ea typeface="Consolas"/>
                <a:cs typeface="Consolas"/>
                <a:sym typeface="Consolas"/>
              </a:rPr>
              <a:t>  }</a:t>
            </a:r>
            <a:endParaRPr sz="1350">
              <a:solidFill>
                <a:srgbClr val="8959A8"/>
              </a:solidFill>
              <a:latin typeface="Consolas"/>
              <a:ea typeface="Consolas"/>
              <a:cs typeface="Consolas"/>
              <a:sym typeface="Consolas"/>
            </a:endParaRPr>
          </a:p>
        </p:txBody>
      </p:sp>
      <p:sp>
        <p:nvSpPr>
          <p:cNvPr id="304" name="Google Shape;304;p37"/>
          <p:cNvSpPr txBox="1"/>
          <p:nvPr/>
        </p:nvSpPr>
        <p:spPr>
          <a:xfrm>
            <a:off x="390150" y="2370275"/>
            <a:ext cx="79464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300"/>
              <a:t>And then pass it to the pandas DataFrame constructor:</a:t>
            </a:r>
            <a:endParaRPr sz="1300"/>
          </a:p>
        </p:txBody>
      </p:sp>
      <p:sp>
        <p:nvSpPr>
          <p:cNvPr id="305" name="Google Shape;305;p37"/>
          <p:cNvSpPr txBox="1"/>
          <p:nvPr/>
        </p:nvSpPr>
        <p:spPr>
          <a:xfrm>
            <a:off x="436975" y="2743375"/>
            <a:ext cx="2846700" cy="692700"/>
          </a:xfrm>
          <a:prstGeom prst="rect">
            <a:avLst/>
          </a:prstGeom>
          <a:solidFill>
            <a:srgbClr val="FFF7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8200"/>
                </a:solidFill>
                <a:highlight>
                  <a:srgbClr val="FFFFFF"/>
                </a:highlight>
                <a:latin typeface="Consolas"/>
                <a:ea typeface="Consolas"/>
                <a:cs typeface="Consolas"/>
                <a:sym typeface="Consolas"/>
              </a:rPr>
              <a:t># Convert the dictionary into DataFrame</a:t>
            </a:r>
            <a:endParaRPr b="1" sz="1200">
              <a:solidFill>
                <a:srgbClr val="4D4D4C"/>
              </a:solidFill>
              <a:highlight>
                <a:srgbClr val="FFF7EE"/>
              </a:highlight>
              <a:latin typeface="Consolas"/>
              <a:ea typeface="Consolas"/>
              <a:cs typeface="Consolas"/>
              <a:sym typeface="Consolas"/>
            </a:endParaRPr>
          </a:p>
          <a:p>
            <a:pPr indent="0" lvl="0" marL="0" rtl="0" algn="l">
              <a:spcBef>
                <a:spcPts val="0"/>
              </a:spcBef>
              <a:spcAft>
                <a:spcPts val="0"/>
              </a:spcAft>
              <a:buNone/>
            </a:pPr>
            <a:r>
              <a:rPr b="1" lang="en" sz="1200">
                <a:solidFill>
                  <a:srgbClr val="4D4D4C"/>
                </a:solidFill>
                <a:highlight>
                  <a:srgbClr val="FFF7EE"/>
                </a:highlight>
                <a:latin typeface="Consolas"/>
                <a:ea typeface="Consolas"/>
                <a:cs typeface="Consolas"/>
                <a:sym typeface="Consolas"/>
              </a:rPr>
              <a:t>purchases </a:t>
            </a:r>
            <a:r>
              <a:rPr b="1" lang="en" sz="1200">
                <a:solidFill>
                  <a:srgbClr val="3E999F"/>
                </a:solidFill>
                <a:highlight>
                  <a:srgbClr val="FFF7EE"/>
                </a:highlight>
                <a:latin typeface="Consolas"/>
                <a:ea typeface="Consolas"/>
                <a:cs typeface="Consolas"/>
                <a:sym typeface="Consolas"/>
              </a:rPr>
              <a:t>=</a:t>
            </a:r>
            <a:r>
              <a:rPr b="1" lang="en" sz="1200">
                <a:solidFill>
                  <a:srgbClr val="4D4D4C"/>
                </a:solidFill>
                <a:highlight>
                  <a:srgbClr val="FFF7EE"/>
                </a:highlight>
                <a:latin typeface="Consolas"/>
                <a:ea typeface="Consolas"/>
                <a:cs typeface="Consolas"/>
                <a:sym typeface="Consolas"/>
              </a:rPr>
              <a:t> pd.</a:t>
            </a:r>
            <a:r>
              <a:rPr b="1" lang="en" sz="1200">
                <a:solidFill>
                  <a:srgbClr val="4271AE"/>
                </a:solidFill>
                <a:highlight>
                  <a:srgbClr val="FFF7EE"/>
                </a:highlight>
                <a:latin typeface="Consolas"/>
                <a:ea typeface="Consolas"/>
                <a:cs typeface="Consolas"/>
                <a:sym typeface="Consolas"/>
              </a:rPr>
              <a:t>DataFrame</a:t>
            </a:r>
            <a:r>
              <a:rPr b="1" lang="en" sz="1200">
                <a:solidFill>
                  <a:srgbClr val="4D4D4C"/>
                </a:solidFill>
                <a:highlight>
                  <a:srgbClr val="FFF7EE"/>
                </a:highlight>
                <a:latin typeface="Consolas"/>
                <a:ea typeface="Consolas"/>
                <a:cs typeface="Consolas"/>
                <a:sym typeface="Consolas"/>
              </a:rPr>
              <a:t>(data)</a:t>
            </a:r>
            <a:endParaRPr b="1" sz="1200">
              <a:solidFill>
                <a:srgbClr val="4D4D4C"/>
              </a:solidFill>
              <a:highlight>
                <a:srgbClr val="FFF7EE"/>
              </a:highlight>
              <a:latin typeface="Consolas"/>
              <a:ea typeface="Consolas"/>
              <a:cs typeface="Consolas"/>
              <a:sym typeface="Consolas"/>
            </a:endParaRPr>
          </a:p>
          <a:p>
            <a:pPr indent="0" lvl="0" marL="0" rtl="0" algn="l">
              <a:lnSpc>
                <a:spcPct val="115000"/>
              </a:lnSpc>
              <a:spcBef>
                <a:spcPts val="0"/>
              </a:spcBef>
              <a:spcAft>
                <a:spcPts val="0"/>
              </a:spcAft>
              <a:buNone/>
            </a:pPr>
            <a:r>
              <a:rPr b="1" lang="en" sz="1200">
                <a:solidFill>
                  <a:srgbClr val="4D4D4C"/>
                </a:solidFill>
                <a:highlight>
                  <a:srgbClr val="FFF7EE"/>
                </a:highlight>
                <a:latin typeface="Consolas"/>
                <a:ea typeface="Consolas"/>
                <a:cs typeface="Consolas"/>
                <a:sym typeface="Consolas"/>
              </a:rPr>
              <a:t>purchases</a:t>
            </a:r>
            <a:endParaRPr b="1" sz="1200">
              <a:solidFill>
                <a:srgbClr val="4D4D4C"/>
              </a:solidFill>
              <a:highlight>
                <a:srgbClr val="FFF7EE"/>
              </a:highlight>
              <a:latin typeface="Consolas"/>
              <a:ea typeface="Consolas"/>
              <a:cs typeface="Consolas"/>
              <a:sym typeface="Consolas"/>
            </a:endParaRPr>
          </a:p>
        </p:txBody>
      </p:sp>
      <p:sp>
        <p:nvSpPr>
          <p:cNvPr id="306" name="Google Shape;306;p37"/>
          <p:cNvSpPr txBox="1"/>
          <p:nvPr/>
        </p:nvSpPr>
        <p:spPr>
          <a:xfrm>
            <a:off x="1226450" y="3706150"/>
            <a:ext cx="3091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33333"/>
                </a:solidFill>
                <a:highlight>
                  <a:srgbClr val="FBFBFB"/>
                </a:highlight>
                <a:latin typeface="Consolas"/>
                <a:ea typeface="Consolas"/>
                <a:cs typeface="Consolas"/>
                <a:sym typeface="Consolas"/>
              </a:rPr>
              <a:t>Each </a:t>
            </a:r>
            <a:r>
              <a:rPr i="1" lang="en">
                <a:solidFill>
                  <a:srgbClr val="333333"/>
                </a:solidFill>
                <a:highlight>
                  <a:srgbClr val="FBFBFB"/>
                </a:highlight>
                <a:latin typeface="Consolas"/>
                <a:ea typeface="Consolas"/>
                <a:cs typeface="Consolas"/>
                <a:sym typeface="Consolas"/>
              </a:rPr>
              <a:t>(key, value)</a:t>
            </a:r>
            <a:r>
              <a:rPr lang="en">
                <a:solidFill>
                  <a:srgbClr val="333333"/>
                </a:solidFill>
                <a:highlight>
                  <a:srgbClr val="FBFBFB"/>
                </a:highlight>
                <a:latin typeface="Consolas"/>
                <a:ea typeface="Consolas"/>
                <a:cs typeface="Consolas"/>
                <a:sym typeface="Consolas"/>
              </a:rPr>
              <a:t> item in </a:t>
            </a:r>
            <a:r>
              <a:rPr lang="en">
                <a:solidFill>
                  <a:srgbClr val="DB1348"/>
                </a:solidFill>
                <a:highlight>
                  <a:srgbClr val="F9F2F4"/>
                </a:highlight>
                <a:latin typeface="Consolas"/>
                <a:ea typeface="Consolas"/>
                <a:cs typeface="Consolas"/>
                <a:sym typeface="Consolas"/>
              </a:rPr>
              <a:t>data</a:t>
            </a:r>
            <a:r>
              <a:rPr lang="en">
                <a:solidFill>
                  <a:srgbClr val="333333"/>
                </a:solidFill>
                <a:highlight>
                  <a:srgbClr val="FBFBFB"/>
                </a:highlight>
                <a:latin typeface="Consolas"/>
                <a:ea typeface="Consolas"/>
                <a:cs typeface="Consolas"/>
                <a:sym typeface="Consolas"/>
              </a:rPr>
              <a:t> corresponds to a </a:t>
            </a:r>
            <a:r>
              <a:rPr i="1" lang="en">
                <a:solidFill>
                  <a:srgbClr val="333333"/>
                </a:solidFill>
                <a:highlight>
                  <a:srgbClr val="FBFBFB"/>
                </a:highlight>
                <a:latin typeface="Consolas"/>
                <a:ea typeface="Consolas"/>
                <a:cs typeface="Consolas"/>
                <a:sym typeface="Consolas"/>
              </a:rPr>
              <a:t>column</a:t>
            </a:r>
            <a:r>
              <a:rPr lang="en">
                <a:solidFill>
                  <a:srgbClr val="333333"/>
                </a:solidFill>
                <a:highlight>
                  <a:srgbClr val="FBFBFB"/>
                </a:highlight>
                <a:latin typeface="Consolas"/>
                <a:ea typeface="Consolas"/>
                <a:cs typeface="Consolas"/>
                <a:sym typeface="Consolas"/>
              </a:rPr>
              <a:t> in the resulting DataFrame.</a:t>
            </a:r>
            <a:endParaRPr>
              <a:latin typeface="Consolas"/>
              <a:ea typeface="Consolas"/>
              <a:cs typeface="Consolas"/>
              <a:sym typeface="Consolas"/>
            </a:endParaRPr>
          </a:p>
        </p:txBody>
      </p:sp>
      <p:sp>
        <p:nvSpPr>
          <p:cNvPr id="307" name="Google Shape;307;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37"/>
          <p:cNvSpPr txBox="1"/>
          <p:nvPr/>
        </p:nvSpPr>
        <p:spPr>
          <a:xfrm>
            <a:off x="7455550" y="4801625"/>
            <a:ext cx="121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Continue…</a:t>
            </a:r>
            <a:endParaRPr b="1" sz="1200"/>
          </a:p>
        </p:txBody>
      </p:sp>
      <p:cxnSp>
        <p:nvCxnSpPr>
          <p:cNvPr id="309" name="Google Shape;309;p37"/>
          <p:cNvCxnSpPr/>
          <p:nvPr/>
        </p:nvCxnSpPr>
        <p:spPr>
          <a:xfrm>
            <a:off x="3424225" y="3035875"/>
            <a:ext cx="1728600" cy="0"/>
          </a:xfrm>
          <a:prstGeom prst="straightConnector1">
            <a:avLst/>
          </a:prstGeom>
          <a:noFill/>
          <a:ln cap="flat" cmpd="sng" w="9525">
            <a:solidFill>
              <a:schemeClr val="dk2"/>
            </a:solidFill>
            <a:prstDash val="solid"/>
            <a:round/>
            <a:headEnd len="med" w="med" type="none"/>
            <a:tailEnd len="med" w="med" type="triangle"/>
          </a:ln>
        </p:spPr>
      </p:cxnSp>
      <p:sp>
        <p:nvSpPr>
          <p:cNvPr id="310" name="Google Shape;310;p37"/>
          <p:cNvSpPr txBox="1"/>
          <p:nvPr/>
        </p:nvSpPr>
        <p:spPr>
          <a:xfrm>
            <a:off x="3781875" y="3035875"/>
            <a:ext cx="11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Result</a:t>
            </a:r>
            <a:endParaRPr/>
          </a:p>
        </p:txBody>
      </p:sp>
      <p:sp>
        <p:nvSpPr>
          <p:cNvPr id="311" name="Google Shape;311;p37"/>
          <p:cNvSpPr txBox="1"/>
          <p:nvPr/>
        </p:nvSpPr>
        <p:spPr>
          <a:xfrm>
            <a:off x="5152825" y="2675075"/>
            <a:ext cx="3798000" cy="1877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rgbClr val="FFFFFF"/>
                </a:highlight>
                <a:latin typeface="Consolas"/>
                <a:ea typeface="Consolas"/>
                <a:cs typeface="Consolas"/>
                <a:sym typeface="Consolas"/>
              </a:rPr>
              <a:t>       </a:t>
            </a:r>
            <a:r>
              <a:rPr lang="en" sz="1100">
                <a:highlight>
                  <a:srgbClr val="FFFFFF"/>
                </a:highlight>
                <a:latin typeface="Consolas"/>
                <a:ea typeface="Consolas"/>
                <a:cs typeface="Consolas"/>
                <a:sym typeface="Consolas"/>
              </a:rPr>
              <a:t>apples sales     oranges sales</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0             3              0</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1             2              3</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2             0              7</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3             1              2</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4             9              2</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5             6              5</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6             3              8</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7             2              7</a:t>
            </a:r>
            <a:endParaRPr sz="11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100">
                <a:highlight>
                  <a:srgbClr val="FFFFFF"/>
                </a:highlight>
                <a:latin typeface="Consolas"/>
                <a:ea typeface="Consolas"/>
                <a:cs typeface="Consolas"/>
                <a:sym typeface="Consolas"/>
              </a:rPr>
              <a:t>8             7              1</a:t>
            </a:r>
            <a:endParaRPr sz="1100">
              <a:highlight>
                <a:srgbClr val="FFFFFF"/>
              </a:highlight>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type="title"/>
          </p:nvPr>
        </p:nvSpPr>
        <p:spPr>
          <a:xfrm>
            <a:off x="315625" y="700075"/>
            <a:ext cx="8665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Example: Creating Pandas DataFrame from Dictionary (continued)</a:t>
            </a:r>
            <a:endParaRPr sz="2100"/>
          </a:p>
          <a:p>
            <a:pPr indent="0" lvl="0" marL="0" rtl="0" algn="l">
              <a:spcBef>
                <a:spcPts val="0"/>
              </a:spcBef>
              <a:spcAft>
                <a:spcPts val="0"/>
              </a:spcAft>
              <a:buNone/>
            </a:pPr>
            <a:r>
              <a:t/>
            </a:r>
            <a:endParaRPr sz="1300"/>
          </a:p>
        </p:txBody>
      </p:sp>
      <p:sp>
        <p:nvSpPr>
          <p:cNvPr id="317" name="Google Shape;317;p38"/>
          <p:cNvSpPr txBox="1"/>
          <p:nvPr/>
        </p:nvSpPr>
        <p:spPr>
          <a:xfrm>
            <a:off x="250675" y="1288250"/>
            <a:ext cx="8457000" cy="6465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2000"/>
              </a:spcAft>
              <a:buNone/>
            </a:pPr>
            <a:r>
              <a:rPr lang="en" sz="1500">
                <a:solidFill>
                  <a:srgbClr val="111111"/>
                </a:solidFill>
                <a:highlight>
                  <a:srgbClr val="FBFBFB"/>
                </a:highlight>
              </a:rPr>
              <a:t>The </a:t>
            </a:r>
            <a:r>
              <a:rPr b="1" lang="en" sz="1500">
                <a:solidFill>
                  <a:srgbClr val="111111"/>
                </a:solidFill>
                <a:highlight>
                  <a:srgbClr val="FBFBFB"/>
                </a:highlight>
              </a:rPr>
              <a:t>Index</a:t>
            </a:r>
            <a:r>
              <a:rPr lang="en" sz="1500">
                <a:solidFill>
                  <a:srgbClr val="111111"/>
                </a:solidFill>
                <a:highlight>
                  <a:srgbClr val="FBFBFB"/>
                </a:highlight>
              </a:rPr>
              <a:t> of this DataFrame was given to us on creation as the numbers 0-3, but we could also create our own when we initialize the Data Frame. Let's have </a:t>
            </a:r>
            <a:r>
              <a:rPr b="1" lang="en" sz="1500">
                <a:solidFill>
                  <a:srgbClr val="111111"/>
                </a:solidFill>
                <a:highlight>
                  <a:srgbClr val="FBFBFB"/>
                </a:highlight>
              </a:rPr>
              <a:t>year names</a:t>
            </a:r>
            <a:r>
              <a:rPr lang="en" sz="1500">
                <a:solidFill>
                  <a:srgbClr val="111111"/>
                </a:solidFill>
                <a:highlight>
                  <a:srgbClr val="FBFBFB"/>
                </a:highlight>
              </a:rPr>
              <a:t> as our index:</a:t>
            </a:r>
            <a:endParaRPr sz="1500">
              <a:solidFill>
                <a:srgbClr val="111111"/>
              </a:solidFill>
              <a:highlight>
                <a:srgbClr val="FBFBFB"/>
              </a:highlight>
            </a:endParaRPr>
          </a:p>
        </p:txBody>
      </p:sp>
      <p:sp>
        <p:nvSpPr>
          <p:cNvPr id="318" name="Google Shape;318;p38"/>
          <p:cNvSpPr txBox="1"/>
          <p:nvPr/>
        </p:nvSpPr>
        <p:spPr>
          <a:xfrm>
            <a:off x="695975" y="1950225"/>
            <a:ext cx="5254500" cy="923400"/>
          </a:xfrm>
          <a:prstGeom prst="rect">
            <a:avLst/>
          </a:prstGeom>
          <a:solidFill>
            <a:srgbClr val="FFF7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111111"/>
                </a:solidFill>
                <a:highlight>
                  <a:srgbClr val="FFF7EE"/>
                </a:highlight>
                <a:latin typeface="Consolas"/>
                <a:ea typeface="Consolas"/>
                <a:cs typeface="Consolas"/>
                <a:sym typeface="Consolas"/>
              </a:rPr>
              <a:t>purchases = pd.DataFrame(data, index=['2000', '2001', '2002', '2003','2004','2005','2006','2007','2008'])</a:t>
            </a:r>
            <a:endParaRPr sz="1200">
              <a:solidFill>
                <a:srgbClr val="111111"/>
              </a:solidFill>
              <a:highlight>
                <a:srgbClr val="FFF7EE"/>
              </a:highlight>
              <a:latin typeface="Consolas"/>
              <a:ea typeface="Consolas"/>
              <a:cs typeface="Consolas"/>
              <a:sym typeface="Consolas"/>
            </a:endParaRPr>
          </a:p>
          <a:p>
            <a:pPr indent="0" lvl="0" marL="0" rtl="0" algn="l">
              <a:spcBef>
                <a:spcPts val="0"/>
              </a:spcBef>
              <a:spcAft>
                <a:spcPts val="0"/>
              </a:spcAft>
              <a:buNone/>
            </a:pPr>
            <a:r>
              <a:t/>
            </a:r>
            <a:endParaRPr sz="1200">
              <a:solidFill>
                <a:srgbClr val="111111"/>
              </a:solidFill>
              <a:highlight>
                <a:srgbClr val="FFF7EE"/>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111111"/>
                </a:solidFill>
                <a:highlight>
                  <a:srgbClr val="FFF7EE"/>
                </a:highlight>
                <a:latin typeface="Consolas"/>
                <a:ea typeface="Consolas"/>
                <a:cs typeface="Consolas"/>
                <a:sym typeface="Consolas"/>
              </a:rPr>
              <a:t>print(purchases)</a:t>
            </a:r>
            <a:endParaRPr sz="1200">
              <a:solidFill>
                <a:srgbClr val="111111"/>
              </a:solidFill>
              <a:highlight>
                <a:srgbClr val="FFF7EE"/>
              </a:highlight>
              <a:latin typeface="Consolas"/>
              <a:ea typeface="Consolas"/>
              <a:cs typeface="Consolas"/>
              <a:sym typeface="Consolas"/>
            </a:endParaRPr>
          </a:p>
        </p:txBody>
      </p:sp>
      <p:sp>
        <p:nvSpPr>
          <p:cNvPr id="319" name="Google Shape;31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38"/>
          <p:cNvSpPr txBox="1"/>
          <p:nvPr/>
        </p:nvSpPr>
        <p:spPr>
          <a:xfrm>
            <a:off x="2687975" y="3005075"/>
            <a:ext cx="3262500" cy="20472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rgbClr val="FFFFFF"/>
                </a:highlight>
                <a:latin typeface="Consolas"/>
                <a:ea typeface="Consolas"/>
                <a:cs typeface="Consolas"/>
                <a:sym typeface="Consolas"/>
              </a:rPr>
              <a:t>        </a:t>
            </a:r>
            <a:r>
              <a:rPr lang="en" sz="1100">
                <a:highlight>
                  <a:srgbClr val="FFFFFF"/>
                </a:highlight>
                <a:latin typeface="Consolas"/>
                <a:ea typeface="Consolas"/>
                <a:cs typeface="Consolas"/>
                <a:sym typeface="Consolas"/>
              </a:rPr>
              <a:t> apples sales  oranges sales</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2000             3              0</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2001             2              3</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2002             0              7</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2003             1              2</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2004             9              2</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2005             6              5</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2006             3              8</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2007             2              7</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2008             7              1</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t/>
            </a:r>
            <a:endParaRPr sz="1100">
              <a:highlight>
                <a:srgbClr val="FFFFFF"/>
              </a:highlight>
              <a:latin typeface="Consolas"/>
              <a:ea typeface="Consolas"/>
              <a:cs typeface="Consolas"/>
              <a:sym typeface="Consolas"/>
            </a:endParaRPr>
          </a:p>
        </p:txBody>
      </p:sp>
      <p:sp>
        <p:nvSpPr>
          <p:cNvPr id="321" name="Google Shape;321;p38"/>
          <p:cNvSpPr txBox="1"/>
          <p:nvPr/>
        </p:nvSpPr>
        <p:spPr>
          <a:xfrm>
            <a:off x="912400" y="3100800"/>
            <a:ext cx="11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Result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type="title"/>
          </p:nvPr>
        </p:nvSpPr>
        <p:spPr>
          <a:xfrm>
            <a:off x="418600" y="674950"/>
            <a:ext cx="858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Manipulating with </a:t>
            </a:r>
            <a:r>
              <a:rPr lang="en"/>
              <a:t>Pandas DataFrame</a:t>
            </a:r>
            <a:endParaRPr/>
          </a:p>
        </p:txBody>
      </p:sp>
      <p:sp>
        <p:nvSpPr>
          <p:cNvPr id="327" name="Google Shape;32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39"/>
          <p:cNvSpPr txBox="1"/>
          <p:nvPr/>
        </p:nvSpPr>
        <p:spPr>
          <a:xfrm>
            <a:off x="485575" y="1315950"/>
            <a:ext cx="8320500" cy="392400"/>
          </a:xfrm>
          <a:prstGeom prst="rect">
            <a:avLst/>
          </a:prstGeom>
          <a:noFill/>
          <a:ln>
            <a:noFill/>
          </a:ln>
        </p:spPr>
        <p:txBody>
          <a:bodyPr anchorCtr="0" anchor="t" bIns="91425" lIns="91425" spcFirstLastPara="1" rIns="91425" wrap="square" tIns="91425">
            <a:spAutoFit/>
          </a:bodyPr>
          <a:lstStyle/>
          <a:p>
            <a:pPr indent="0" lvl="0" marL="0" rtl="0" algn="l">
              <a:lnSpc>
                <a:spcPct val="144444"/>
              </a:lnSpc>
              <a:spcBef>
                <a:spcPts val="4100"/>
              </a:spcBef>
              <a:spcAft>
                <a:spcPts val="6100"/>
              </a:spcAft>
              <a:buNone/>
            </a:pPr>
            <a:r>
              <a:rPr lang="en" sz="1350">
                <a:solidFill>
                  <a:srgbClr val="111111"/>
                </a:solidFill>
                <a:highlight>
                  <a:srgbClr val="FBFBFB"/>
                </a:highlight>
              </a:rPr>
              <a:t>Consider the previous example. We can </a:t>
            </a:r>
            <a:r>
              <a:rPr lang="en" sz="1350">
                <a:solidFill>
                  <a:srgbClr val="111111"/>
                </a:solidFill>
                <a:highlight>
                  <a:srgbClr val="FBFBFB"/>
                </a:highlight>
              </a:rPr>
              <a:t>find 2002 sales only by using </a:t>
            </a:r>
            <a:r>
              <a:rPr b="1" lang="en" sz="1350">
                <a:solidFill>
                  <a:srgbClr val="111111"/>
                </a:solidFill>
                <a:highlight>
                  <a:srgbClr val="FBFBFB"/>
                </a:highlight>
              </a:rPr>
              <a:t>“Datafram.loc”</a:t>
            </a:r>
            <a:r>
              <a:rPr lang="en" sz="1350">
                <a:solidFill>
                  <a:srgbClr val="111111"/>
                </a:solidFill>
                <a:highlight>
                  <a:srgbClr val="FBFBFB"/>
                </a:highlight>
              </a:rPr>
              <a:t> as shown below:</a:t>
            </a:r>
            <a:endParaRPr sz="1350">
              <a:solidFill>
                <a:srgbClr val="111111"/>
              </a:solidFill>
              <a:highlight>
                <a:srgbClr val="FBFBFB"/>
              </a:highlight>
            </a:endParaRPr>
          </a:p>
        </p:txBody>
      </p:sp>
      <p:sp>
        <p:nvSpPr>
          <p:cNvPr id="329" name="Google Shape;329;p39"/>
          <p:cNvSpPr txBox="1"/>
          <p:nvPr/>
        </p:nvSpPr>
        <p:spPr>
          <a:xfrm>
            <a:off x="558450" y="1776650"/>
            <a:ext cx="3000000" cy="369300"/>
          </a:xfrm>
          <a:prstGeom prst="rect">
            <a:avLst/>
          </a:prstGeom>
          <a:solidFill>
            <a:srgbClr val="FFF7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nsolas"/>
                <a:ea typeface="Consolas"/>
                <a:cs typeface="Consolas"/>
                <a:sym typeface="Consolas"/>
              </a:rPr>
              <a:t>purchases.loc['2002']</a:t>
            </a:r>
            <a:endParaRPr sz="1200">
              <a:latin typeface="Consolas"/>
              <a:ea typeface="Consolas"/>
              <a:cs typeface="Consolas"/>
              <a:sym typeface="Consolas"/>
            </a:endParaRPr>
          </a:p>
        </p:txBody>
      </p:sp>
      <p:sp>
        <p:nvSpPr>
          <p:cNvPr id="330" name="Google Shape;330;p39"/>
          <p:cNvSpPr txBox="1"/>
          <p:nvPr/>
        </p:nvSpPr>
        <p:spPr>
          <a:xfrm>
            <a:off x="5024275" y="1726650"/>
            <a:ext cx="3000000" cy="6927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rgbClr val="FFFFFF"/>
                </a:highlight>
                <a:latin typeface="Consolas"/>
                <a:ea typeface="Consolas"/>
                <a:cs typeface="Consolas"/>
                <a:sym typeface="Consolas"/>
              </a:rPr>
              <a:t>apples sales     0</a:t>
            </a:r>
            <a:endParaRPr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oranges sales    7</a:t>
            </a:r>
            <a:endParaRPr sz="11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100">
                <a:highlight>
                  <a:srgbClr val="FFFFFF"/>
                </a:highlight>
                <a:latin typeface="Consolas"/>
                <a:ea typeface="Consolas"/>
                <a:cs typeface="Consolas"/>
                <a:sym typeface="Consolas"/>
              </a:rPr>
              <a:t>Name: 2002, dtype: int64</a:t>
            </a:r>
            <a:endParaRPr sz="1100">
              <a:highlight>
                <a:srgbClr val="FFFFFF"/>
              </a:highlight>
              <a:latin typeface="Consolas"/>
              <a:ea typeface="Consolas"/>
              <a:cs typeface="Consolas"/>
              <a:sym typeface="Consolas"/>
            </a:endParaRPr>
          </a:p>
        </p:txBody>
      </p:sp>
      <p:sp>
        <p:nvSpPr>
          <p:cNvPr id="331" name="Google Shape;331;p39"/>
          <p:cNvSpPr txBox="1"/>
          <p:nvPr/>
        </p:nvSpPr>
        <p:spPr>
          <a:xfrm>
            <a:off x="3823625" y="1708350"/>
            <a:ext cx="113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Result</a:t>
            </a:r>
            <a:endParaRPr sz="1300"/>
          </a:p>
        </p:txBody>
      </p:sp>
      <p:cxnSp>
        <p:nvCxnSpPr>
          <p:cNvPr id="332" name="Google Shape;332;p39"/>
          <p:cNvCxnSpPr/>
          <p:nvPr/>
        </p:nvCxnSpPr>
        <p:spPr>
          <a:xfrm>
            <a:off x="3739375" y="2030975"/>
            <a:ext cx="1132500" cy="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39"/>
          <p:cNvSpPr txBox="1"/>
          <p:nvPr/>
        </p:nvSpPr>
        <p:spPr>
          <a:xfrm>
            <a:off x="418600" y="2622850"/>
            <a:ext cx="8167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222222"/>
                </a:solidFill>
                <a:highlight>
                  <a:srgbClr val="FFFFFF"/>
                </a:highlight>
                <a:latin typeface="Roboto"/>
                <a:ea typeface="Roboto"/>
                <a:cs typeface="Roboto"/>
                <a:sym typeface="Roboto"/>
              </a:rPr>
              <a:t>P</a:t>
            </a:r>
            <a:r>
              <a:rPr lang="en" sz="1350">
                <a:solidFill>
                  <a:srgbClr val="222222"/>
                </a:solidFill>
                <a:highlight>
                  <a:srgbClr val="FFFFFF"/>
                </a:highlight>
                <a:latin typeface="Roboto"/>
                <a:ea typeface="Roboto"/>
                <a:cs typeface="Roboto"/>
                <a:sym typeface="Roboto"/>
              </a:rPr>
              <a:t>andas DataFrames can sometimes be very large, making it impractical to look at all the rows at once. You can use </a:t>
            </a:r>
            <a:r>
              <a:rPr b="1" lang="en" sz="1100">
                <a:solidFill>
                  <a:srgbClr val="E69138"/>
                </a:solidFill>
                <a:highlight>
                  <a:srgbClr val="FFFFFF"/>
                </a:highlight>
                <a:uFill>
                  <a:noFill/>
                </a:uFill>
                <a:latin typeface="Consolas"/>
                <a:ea typeface="Consolas"/>
                <a:cs typeface="Consolas"/>
                <a:sym typeface="Consolas"/>
                <a:hlinkClick r:id="rId3">
                  <a:extLst>
                    <a:ext uri="{A12FA001-AC4F-418D-AE19-62706E023703}">
                      <ahyp:hlinkClr val="tx"/>
                    </a:ext>
                  </a:extLst>
                </a:hlinkClick>
              </a:rPr>
              <a:t>.head()</a:t>
            </a:r>
            <a:r>
              <a:rPr b="1" lang="en" sz="1350">
                <a:solidFill>
                  <a:srgbClr val="E69138"/>
                </a:solidFill>
                <a:highlight>
                  <a:srgbClr val="FFFFFF"/>
                </a:highlight>
                <a:latin typeface="Roboto"/>
                <a:ea typeface="Roboto"/>
                <a:cs typeface="Roboto"/>
                <a:sym typeface="Roboto"/>
              </a:rPr>
              <a:t> </a:t>
            </a:r>
            <a:r>
              <a:rPr lang="en" sz="1350">
                <a:solidFill>
                  <a:srgbClr val="222222"/>
                </a:solidFill>
                <a:highlight>
                  <a:srgbClr val="FFFFFF"/>
                </a:highlight>
                <a:latin typeface="Roboto"/>
                <a:ea typeface="Roboto"/>
                <a:cs typeface="Roboto"/>
                <a:sym typeface="Roboto"/>
              </a:rPr>
              <a:t>to show the first few items and </a:t>
            </a:r>
            <a:r>
              <a:rPr b="1" lang="en" sz="1100">
                <a:solidFill>
                  <a:srgbClr val="E69138"/>
                </a:solidFill>
                <a:highlight>
                  <a:srgbClr val="FFFFFF"/>
                </a:highlight>
                <a:uFill>
                  <a:noFill/>
                </a:uFill>
                <a:latin typeface="Consolas"/>
                <a:ea typeface="Consolas"/>
                <a:cs typeface="Consolas"/>
                <a:sym typeface="Consolas"/>
                <a:hlinkClick r:id="rId4">
                  <a:extLst>
                    <a:ext uri="{A12FA001-AC4F-418D-AE19-62706E023703}">
                      <ahyp:hlinkClr val="tx"/>
                    </a:ext>
                  </a:extLst>
                </a:hlinkClick>
              </a:rPr>
              <a:t>.tail()</a:t>
            </a:r>
            <a:r>
              <a:rPr lang="en" sz="1350">
                <a:solidFill>
                  <a:srgbClr val="222222"/>
                </a:solidFill>
                <a:highlight>
                  <a:srgbClr val="FFFFFF"/>
                </a:highlight>
                <a:latin typeface="Roboto"/>
                <a:ea typeface="Roboto"/>
                <a:cs typeface="Roboto"/>
                <a:sym typeface="Roboto"/>
              </a:rPr>
              <a:t> to show the last few items:</a:t>
            </a:r>
            <a:endParaRPr/>
          </a:p>
        </p:txBody>
      </p:sp>
      <p:sp>
        <p:nvSpPr>
          <p:cNvPr id="334" name="Google Shape;334;p39"/>
          <p:cNvSpPr txBox="1"/>
          <p:nvPr/>
        </p:nvSpPr>
        <p:spPr>
          <a:xfrm>
            <a:off x="558450" y="3274100"/>
            <a:ext cx="2103000" cy="369300"/>
          </a:xfrm>
          <a:prstGeom prst="rect">
            <a:avLst/>
          </a:prstGeom>
          <a:solidFill>
            <a:srgbClr val="FFF7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nsolas"/>
                <a:ea typeface="Consolas"/>
                <a:cs typeface="Consolas"/>
                <a:sym typeface="Consolas"/>
              </a:rPr>
              <a:t>purchases.head(n=2)</a:t>
            </a:r>
            <a:endParaRPr sz="1200">
              <a:latin typeface="Consolas"/>
              <a:ea typeface="Consolas"/>
              <a:cs typeface="Consolas"/>
              <a:sym typeface="Consolas"/>
            </a:endParaRPr>
          </a:p>
        </p:txBody>
      </p:sp>
      <p:sp>
        <p:nvSpPr>
          <p:cNvPr id="335" name="Google Shape;335;p39"/>
          <p:cNvSpPr txBox="1"/>
          <p:nvPr/>
        </p:nvSpPr>
        <p:spPr>
          <a:xfrm>
            <a:off x="4386425" y="3282750"/>
            <a:ext cx="4496400" cy="6927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rgbClr val="FFFFFF"/>
                </a:highlight>
                <a:latin typeface="Consolas"/>
                <a:ea typeface="Consolas"/>
                <a:cs typeface="Consolas"/>
                <a:sym typeface="Consolas"/>
              </a:rPr>
              <a:t>      </a:t>
            </a:r>
            <a:r>
              <a:rPr b="1" lang="en" sz="1100">
                <a:highlight>
                  <a:srgbClr val="FFFFFF"/>
                </a:highlight>
                <a:latin typeface="Consolas"/>
                <a:ea typeface="Consolas"/>
                <a:cs typeface="Consolas"/>
                <a:sym typeface="Consolas"/>
              </a:rPr>
              <a:t>      apples sales  oranges sales</a:t>
            </a:r>
            <a:endParaRPr b="1"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2000             3              0</a:t>
            </a:r>
            <a:endParaRPr sz="11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1100">
                <a:highlight>
                  <a:srgbClr val="FFFFFF"/>
                </a:highlight>
                <a:latin typeface="Consolas"/>
                <a:ea typeface="Consolas"/>
                <a:cs typeface="Consolas"/>
                <a:sym typeface="Consolas"/>
              </a:rPr>
              <a:t>2001             2              3</a:t>
            </a:r>
            <a:endParaRPr>
              <a:latin typeface="Consolas"/>
              <a:ea typeface="Consolas"/>
              <a:cs typeface="Consolas"/>
              <a:sym typeface="Consolas"/>
            </a:endParaRPr>
          </a:p>
        </p:txBody>
      </p:sp>
      <p:sp>
        <p:nvSpPr>
          <p:cNvPr id="336" name="Google Shape;336;p39"/>
          <p:cNvSpPr txBox="1"/>
          <p:nvPr/>
        </p:nvSpPr>
        <p:spPr>
          <a:xfrm>
            <a:off x="3177750" y="3266300"/>
            <a:ext cx="113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Result</a:t>
            </a:r>
            <a:endParaRPr sz="1300"/>
          </a:p>
        </p:txBody>
      </p:sp>
      <p:cxnSp>
        <p:nvCxnSpPr>
          <p:cNvPr id="337" name="Google Shape;337;p39"/>
          <p:cNvCxnSpPr/>
          <p:nvPr/>
        </p:nvCxnSpPr>
        <p:spPr>
          <a:xfrm>
            <a:off x="3093500" y="3588925"/>
            <a:ext cx="1132500" cy="0"/>
          </a:xfrm>
          <a:prstGeom prst="straightConnector1">
            <a:avLst/>
          </a:prstGeom>
          <a:noFill/>
          <a:ln cap="flat" cmpd="sng" w="9525">
            <a:solidFill>
              <a:schemeClr val="dk2"/>
            </a:solidFill>
            <a:prstDash val="solid"/>
            <a:round/>
            <a:headEnd len="med" w="med" type="none"/>
            <a:tailEnd len="med" w="med" type="triangle"/>
          </a:ln>
        </p:spPr>
      </p:cxnSp>
      <p:sp>
        <p:nvSpPr>
          <p:cNvPr id="338" name="Google Shape;338;p39"/>
          <p:cNvSpPr txBox="1"/>
          <p:nvPr/>
        </p:nvSpPr>
        <p:spPr>
          <a:xfrm>
            <a:off x="532400" y="4244875"/>
            <a:ext cx="2103000" cy="369300"/>
          </a:xfrm>
          <a:prstGeom prst="rect">
            <a:avLst/>
          </a:prstGeom>
          <a:solidFill>
            <a:srgbClr val="FFF7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nsolas"/>
                <a:ea typeface="Consolas"/>
                <a:cs typeface="Consolas"/>
                <a:sym typeface="Consolas"/>
              </a:rPr>
              <a:t>purchases.tail(n=2)</a:t>
            </a:r>
            <a:endParaRPr/>
          </a:p>
        </p:txBody>
      </p:sp>
      <p:sp>
        <p:nvSpPr>
          <p:cNvPr id="339" name="Google Shape;339;p39"/>
          <p:cNvSpPr txBox="1"/>
          <p:nvPr/>
        </p:nvSpPr>
        <p:spPr>
          <a:xfrm>
            <a:off x="4386425" y="4137650"/>
            <a:ext cx="4539000" cy="6927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rgbClr val="FFFFFF"/>
                </a:highlight>
                <a:latin typeface="Consolas"/>
                <a:ea typeface="Consolas"/>
                <a:cs typeface="Consolas"/>
                <a:sym typeface="Consolas"/>
              </a:rPr>
              <a:t>       </a:t>
            </a:r>
            <a:r>
              <a:rPr b="1" lang="en" sz="1100">
                <a:highlight>
                  <a:srgbClr val="FFFFFF"/>
                </a:highlight>
                <a:latin typeface="Consolas"/>
                <a:ea typeface="Consolas"/>
                <a:cs typeface="Consolas"/>
                <a:sym typeface="Consolas"/>
              </a:rPr>
              <a:t>     </a:t>
            </a:r>
            <a:r>
              <a:rPr b="1" lang="en" sz="1100">
                <a:highlight>
                  <a:srgbClr val="FFFFFF"/>
                </a:highlight>
                <a:latin typeface="Consolas"/>
                <a:ea typeface="Consolas"/>
                <a:cs typeface="Consolas"/>
                <a:sym typeface="Consolas"/>
              </a:rPr>
              <a:t>apples sales  oranges sales</a:t>
            </a:r>
            <a:endParaRPr b="1" sz="1100">
              <a:highlight>
                <a:srgbClr val="FFFFFF"/>
              </a:highlight>
              <a:latin typeface="Consolas"/>
              <a:ea typeface="Consolas"/>
              <a:cs typeface="Consolas"/>
              <a:sym typeface="Consolas"/>
            </a:endParaRPr>
          </a:p>
          <a:p>
            <a:pPr indent="0" lvl="0" marL="0" rtl="0" algn="l">
              <a:spcBef>
                <a:spcPts val="0"/>
              </a:spcBef>
              <a:spcAft>
                <a:spcPts val="0"/>
              </a:spcAft>
              <a:buNone/>
            </a:pPr>
            <a:r>
              <a:rPr lang="en" sz="1100">
                <a:highlight>
                  <a:srgbClr val="FFFFFF"/>
                </a:highlight>
                <a:latin typeface="Consolas"/>
                <a:ea typeface="Consolas"/>
                <a:cs typeface="Consolas"/>
                <a:sym typeface="Consolas"/>
              </a:rPr>
              <a:t>2007             2              7</a:t>
            </a:r>
            <a:endParaRPr sz="11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100">
                <a:highlight>
                  <a:srgbClr val="FFFFFF"/>
                </a:highlight>
                <a:latin typeface="Consolas"/>
                <a:ea typeface="Consolas"/>
                <a:cs typeface="Consolas"/>
                <a:sym typeface="Consolas"/>
              </a:rPr>
              <a:t>2008             7              1</a:t>
            </a:r>
            <a:endParaRPr sz="1100">
              <a:highlight>
                <a:srgbClr val="FFFFFF"/>
              </a:highlight>
              <a:latin typeface="Consolas"/>
              <a:ea typeface="Consolas"/>
              <a:cs typeface="Consolas"/>
              <a:sym typeface="Consolas"/>
            </a:endParaRPr>
          </a:p>
        </p:txBody>
      </p:sp>
      <p:sp>
        <p:nvSpPr>
          <p:cNvPr id="340" name="Google Shape;340;p39"/>
          <p:cNvSpPr txBox="1"/>
          <p:nvPr/>
        </p:nvSpPr>
        <p:spPr>
          <a:xfrm>
            <a:off x="2844750" y="4291550"/>
            <a:ext cx="113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Result</a:t>
            </a:r>
            <a:endParaRPr sz="1300"/>
          </a:p>
        </p:txBody>
      </p:sp>
      <p:cxnSp>
        <p:nvCxnSpPr>
          <p:cNvPr id="341" name="Google Shape;341;p39"/>
          <p:cNvCxnSpPr/>
          <p:nvPr/>
        </p:nvCxnSpPr>
        <p:spPr>
          <a:xfrm>
            <a:off x="2760500" y="4614175"/>
            <a:ext cx="1132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0"/>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Hands-On Lab</a:t>
            </a:r>
            <a:endParaRPr/>
          </a:p>
        </p:txBody>
      </p:sp>
      <p:sp>
        <p:nvSpPr>
          <p:cNvPr id="347" name="Google Shape;347;p40"/>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sz="1200">
                <a:solidFill>
                  <a:srgbClr val="222222"/>
                </a:solidFill>
              </a:rPr>
              <a:t>‹#›</a:t>
            </a:fld>
            <a:endParaRPr sz="1200">
              <a:solidFill>
                <a:srgbClr val="222222"/>
              </a:solidFill>
            </a:endParaRPr>
          </a:p>
        </p:txBody>
      </p:sp>
      <p:sp>
        <p:nvSpPr>
          <p:cNvPr id="348" name="Google Shape;348;p40"/>
          <p:cNvSpPr txBox="1"/>
          <p:nvPr>
            <p:ph idx="1" type="body"/>
          </p:nvPr>
        </p:nvSpPr>
        <p:spPr>
          <a:xfrm>
            <a:off x="622600" y="1290600"/>
            <a:ext cx="80880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t/>
            </a:r>
            <a:endParaRPr sz="1700"/>
          </a:p>
          <a:p>
            <a:pPr indent="0" lvl="0" marL="0" rtl="0" algn="l">
              <a:spcBef>
                <a:spcPts val="800"/>
              </a:spcBef>
              <a:spcAft>
                <a:spcPts val="0"/>
              </a:spcAft>
              <a:buNone/>
            </a:pPr>
            <a:r>
              <a:rPr lang="en" sz="1700"/>
              <a:t>Please complete the lab </a:t>
            </a:r>
            <a:r>
              <a:rPr lang="en" sz="1700" u="sng">
                <a:solidFill>
                  <a:schemeClr val="hlink"/>
                </a:solidFill>
                <a:hlinkClick r:id="rId3"/>
              </a:rPr>
              <a:t>GLAB - 343.1.2 - Creating a pandas DataFrame</a:t>
            </a:r>
            <a:r>
              <a:rPr lang="en" sz="1700"/>
              <a:t>. You can find this lab on Canvas under the Assignment section.</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Slice a DataFrame in Pandas</a:t>
            </a:r>
            <a:endParaRPr/>
          </a:p>
        </p:txBody>
      </p:sp>
      <p:sp>
        <p:nvSpPr>
          <p:cNvPr id="354" name="Google Shape;354;p4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sz="1200">
                <a:solidFill>
                  <a:srgbClr val="222222"/>
                </a:solidFill>
              </a:rPr>
              <a:t>‹#›</a:t>
            </a:fld>
            <a:endParaRPr sz="1200">
              <a:solidFill>
                <a:srgbClr val="222222"/>
              </a:solidFill>
            </a:endParaRPr>
          </a:p>
        </p:txBody>
      </p:sp>
      <p:sp>
        <p:nvSpPr>
          <p:cNvPr id="355" name="Google Shape;355;p41"/>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00000"/>
              </a:lnSpc>
              <a:spcBef>
                <a:spcPts val="200"/>
              </a:spcBef>
              <a:spcAft>
                <a:spcPts val="0"/>
              </a:spcAft>
              <a:buNone/>
            </a:pPr>
            <a:r>
              <a:rPr lang="en"/>
              <a:t>The Pandas DataFrame syntax takes the first set of indexes in the operator for row slicing, and the second set for column slicing. Here is the general rule:</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highlight>
                  <a:srgbClr val="F4CCCC"/>
                </a:highlight>
                <a:latin typeface="Consolas"/>
                <a:ea typeface="Consolas"/>
                <a:cs typeface="Consolas"/>
                <a:sym typeface="Consolas"/>
              </a:rPr>
              <a:t>dataframe.loc[row slicing, column slicing]</a:t>
            </a:r>
            <a:endParaRPr>
              <a:highlight>
                <a:srgbClr val="F4CCCC"/>
              </a:highlight>
              <a:latin typeface="Consolas"/>
              <a:ea typeface="Consolas"/>
              <a:cs typeface="Consolas"/>
              <a:sym typeface="Consolas"/>
            </a:endParaRPr>
          </a:p>
          <a:p>
            <a:pPr indent="0" lvl="0" marL="0" rtl="0" algn="l">
              <a:spcBef>
                <a:spcPts val="800"/>
              </a:spcBef>
              <a:spcAft>
                <a:spcPts val="0"/>
              </a:spcAft>
              <a:buNone/>
            </a:pPr>
            <a:r>
              <a:rPr lang="en"/>
              <a:t>or</a:t>
            </a:r>
            <a:endParaRPr/>
          </a:p>
          <a:p>
            <a:pPr indent="0" lvl="0" marL="0" rtl="0" algn="l">
              <a:spcBef>
                <a:spcPts val="800"/>
              </a:spcBef>
              <a:spcAft>
                <a:spcPts val="0"/>
              </a:spcAft>
              <a:buNone/>
            </a:pPr>
            <a:r>
              <a:rPr lang="en">
                <a:highlight>
                  <a:srgbClr val="FFF3CD"/>
                </a:highlight>
                <a:latin typeface="Consolas"/>
                <a:ea typeface="Consolas"/>
                <a:cs typeface="Consolas"/>
                <a:sym typeface="Consolas"/>
              </a:rPr>
              <a:t>dataframe</a:t>
            </a:r>
            <a:r>
              <a:rPr lang="en">
                <a:highlight>
                  <a:srgbClr val="FFF3CD"/>
                </a:highlight>
                <a:latin typeface="Consolas"/>
                <a:ea typeface="Consolas"/>
                <a:cs typeface="Consolas"/>
                <a:sym typeface="Consolas"/>
              </a:rPr>
              <a:t>.iloc[startrow:endrow, startcolumn:endcolumn]</a:t>
            </a:r>
            <a:endParaRPr>
              <a:highlight>
                <a:srgbClr val="FFF3CD"/>
              </a:highlight>
              <a:latin typeface="Consolas"/>
              <a:ea typeface="Consolas"/>
              <a:cs typeface="Consolas"/>
              <a:sym typeface="Consolas"/>
            </a:endParaRPr>
          </a:p>
          <a:p>
            <a:pPr indent="0" lvl="0" marL="0" rtl="0" algn="l">
              <a:lnSpc>
                <a:spcPct val="100000"/>
              </a:lnSpc>
              <a:spcBef>
                <a:spcPts val="200"/>
              </a:spcBef>
              <a:spcAft>
                <a:spcPts val="0"/>
              </a:spcAft>
              <a:buNone/>
            </a:pPr>
            <a:r>
              <a:t/>
            </a:r>
            <a:endParaRPr>
              <a:latin typeface="Consolas"/>
              <a:ea typeface="Consolas"/>
              <a:cs typeface="Consolas"/>
              <a:sym typeface="Consolas"/>
            </a:endParaRPr>
          </a:p>
          <a:p>
            <a:pPr indent="0" lvl="0" marL="0" rtl="0" algn="l">
              <a:lnSpc>
                <a:spcPct val="100000"/>
              </a:lnSpc>
              <a:spcBef>
                <a:spcPts val="200"/>
              </a:spcBef>
              <a:spcAft>
                <a:spcPts val="0"/>
              </a:spcAft>
              <a:buNone/>
            </a:pPr>
            <a:r>
              <a:rPr lang="en"/>
              <a:t>When data is indexed using </a:t>
            </a:r>
            <a:r>
              <a:rPr b="1" i="1" lang="en"/>
              <a:t>labels </a:t>
            </a:r>
            <a:r>
              <a:rPr lang="en"/>
              <a:t>or </a:t>
            </a:r>
            <a:r>
              <a:rPr b="1" i="1" lang="en"/>
              <a:t>integers</a:t>
            </a:r>
            <a:r>
              <a:rPr lang="en"/>
              <a:t>, the best approach is typically to use the</a:t>
            </a:r>
            <a:r>
              <a:rPr lang="en">
                <a:latin typeface="Consolas"/>
                <a:ea typeface="Consolas"/>
                <a:cs typeface="Consolas"/>
                <a:sym typeface="Consolas"/>
              </a:rPr>
              <a:t> dataframe.loc </a:t>
            </a:r>
            <a:r>
              <a:rPr lang="en"/>
              <a:t>method. When data is indexed/positioned using integers only, the best approach is typically to use the </a:t>
            </a:r>
            <a:r>
              <a:rPr lang="en">
                <a:latin typeface="Consolas"/>
                <a:ea typeface="Consolas"/>
                <a:cs typeface="Consolas"/>
                <a:sym typeface="Consolas"/>
              </a:rPr>
              <a:t>dataframe.</a:t>
            </a:r>
            <a:r>
              <a:rPr lang="en">
                <a:latin typeface="Consolas"/>
                <a:ea typeface="Consolas"/>
                <a:cs typeface="Consolas"/>
                <a:sym typeface="Consolas"/>
              </a:rPr>
              <a:t>iloc </a:t>
            </a:r>
            <a:r>
              <a:rPr lang="en"/>
              <a:t>function.</a:t>
            </a:r>
            <a:endParaRPr/>
          </a:p>
          <a:p>
            <a:pPr indent="0" lvl="0" marL="0" rtl="0" algn="ctr">
              <a:spcBef>
                <a:spcPts val="800"/>
              </a:spcBef>
              <a:spcAft>
                <a:spcPts val="0"/>
              </a:spcAft>
              <a:buNone/>
            </a:pPr>
            <a:r>
              <a:rPr lang="en" sz="1200"/>
              <a:t>Reference: </a:t>
            </a:r>
            <a:r>
              <a:rPr lang="en" sz="1200" u="sng">
                <a:solidFill>
                  <a:schemeClr val="hlink"/>
                </a:solidFill>
                <a:hlinkClick r:id="rId3"/>
              </a:rPr>
              <a:t>https://pandas.pydata.org/docs/user_guide/indexing.html</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2"/>
          <p:cNvSpPr txBox="1"/>
          <p:nvPr>
            <p:ph type="title"/>
          </p:nvPr>
        </p:nvSpPr>
        <p:spPr>
          <a:xfrm>
            <a:off x="466962" y="80047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Hands-On Activity</a:t>
            </a:r>
            <a:endParaRPr/>
          </a:p>
        </p:txBody>
      </p:sp>
      <p:sp>
        <p:nvSpPr>
          <p:cNvPr id="361" name="Google Shape;361;p4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sz="1200">
                <a:solidFill>
                  <a:srgbClr val="222222"/>
                </a:solidFill>
              </a:rPr>
              <a:t>‹#›</a:t>
            </a:fld>
            <a:endParaRPr sz="1200">
              <a:solidFill>
                <a:srgbClr val="222222"/>
              </a:solidFill>
            </a:endParaRPr>
          </a:p>
        </p:txBody>
      </p:sp>
      <p:sp>
        <p:nvSpPr>
          <p:cNvPr id="362" name="Google Shape;362;p42"/>
          <p:cNvSpPr txBox="1"/>
          <p:nvPr>
            <p:ph idx="1" type="body"/>
          </p:nvPr>
        </p:nvSpPr>
        <p:spPr>
          <a:xfrm>
            <a:off x="599200" y="1290600"/>
            <a:ext cx="80415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t/>
            </a:r>
            <a:endParaRPr/>
          </a:p>
          <a:p>
            <a:pPr indent="0" lvl="0" marL="0" rtl="0" algn="l">
              <a:spcBef>
                <a:spcPts val="800"/>
              </a:spcBef>
              <a:spcAft>
                <a:spcPts val="0"/>
              </a:spcAft>
              <a:buNone/>
            </a:pPr>
            <a:r>
              <a:rPr lang="en" sz="1800"/>
              <a:t>Please complete the lab </a:t>
            </a:r>
            <a:r>
              <a:rPr b="1" lang="en" sz="1800" u="sng">
                <a:solidFill>
                  <a:schemeClr val="accent5"/>
                </a:solidFill>
                <a:highlight>
                  <a:schemeClr val="lt1"/>
                </a:highlight>
                <a:hlinkClick r:id="rId3">
                  <a:extLst>
                    <a:ext uri="{A12FA001-AC4F-418D-AE19-62706E023703}">
                      <ahyp:hlinkClr val="tx"/>
                    </a:ext>
                  </a:extLst>
                </a:hlinkClick>
              </a:rPr>
              <a:t>GLAB - 343.2.1 - Slicing Pandas DataFrame’s Data</a:t>
            </a:r>
            <a:r>
              <a:rPr lang="en" sz="1800"/>
              <a:t>. You can find this lab on Canvas under the Assignment section.</a:t>
            </a:r>
            <a:endParaRPr sz="1800"/>
          </a:p>
          <a:p>
            <a:pPr indent="0" lvl="0" marL="0" rtl="0" algn="l">
              <a:lnSpc>
                <a:spcPct val="115000"/>
              </a:lnSpc>
              <a:spcBef>
                <a:spcPts val="0"/>
              </a:spcBef>
              <a:spcAft>
                <a:spcPts val="0"/>
              </a:spcAft>
              <a:buNone/>
            </a:pPr>
            <a:r>
              <a:t/>
            </a:r>
            <a:endParaRPr/>
          </a:p>
          <a:p>
            <a:pPr indent="0" lvl="0" marL="0" rtl="0" algn="l">
              <a:spcBef>
                <a:spcPts val="12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3"/>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Adding New Column to Existing DataFrame in Pandas</a:t>
            </a:r>
            <a:endParaRPr b="1">
              <a:latin typeface="Century Gothic"/>
              <a:ea typeface="Century Gothic"/>
              <a:cs typeface="Century Gothic"/>
              <a:sym typeface="Century Gothic"/>
            </a:endParaRPr>
          </a:p>
        </p:txBody>
      </p:sp>
      <p:sp>
        <p:nvSpPr>
          <p:cNvPr id="368" name="Google Shape;368;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43"/>
          <p:cNvSpPr txBox="1"/>
          <p:nvPr>
            <p:ph idx="1" type="body"/>
          </p:nvPr>
        </p:nvSpPr>
        <p:spPr>
          <a:xfrm>
            <a:off x="651850" y="1197225"/>
            <a:ext cx="8133600" cy="3207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300">
                <a:solidFill>
                  <a:srgbClr val="111111"/>
                </a:solidFill>
                <a:highlight>
                  <a:schemeClr val="lt1"/>
                </a:highlight>
              </a:rPr>
              <a:t>There are multiple ways we can add a new column to an existing DataFrame:</a:t>
            </a:r>
            <a:endParaRPr sz="1300">
              <a:solidFill>
                <a:srgbClr val="111111"/>
              </a:solidFill>
              <a:highlight>
                <a:schemeClr val="lt1"/>
              </a:highlight>
            </a:endParaRPr>
          </a:p>
          <a:p>
            <a:pPr indent="-330200" lvl="0" marL="457200" rtl="0" algn="l">
              <a:lnSpc>
                <a:spcPct val="100000"/>
              </a:lnSpc>
              <a:spcBef>
                <a:spcPts val="1000"/>
              </a:spcBef>
              <a:spcAft>
                <a:spcPts val="0"/>
              </a:spcAft>
              <a:buSzPts val="1600"/>
              <a:buChar char="●"/>
            </a:pPr>
            <a:r>
              <a:rPr lang="en" sz="1300">
                <a:solidFill>
                  <a:srgbClr val="111111"/>
                </a:solidFill>
                <a:highlight>
                  <a:schemeClr val="lt1"/>
                </a:highlight>
              </a:rPr>
              <a:t>Use a dictionary and declare a </a:t>
            </a:r>
            <a:r>
              <a:rPr b="1" lang="en" sz="1300">
                <a:solidFill>
                  <a:srgbClr val="111111"/>
                </a:solidFill>
                <a:highlight>
                  <a:schemeClr val="lt1"/>
                </a:highlight>
              </a:rPr>
              <a:t>new list </a:t>
            </a:r>
            <a:r>
              <a:rPr lang="en" sz="1300">
                <a:solidFill>
                  <a:srgbClr val="111111"/>
                </a:solidFill>
                <a:highlight>
                  <a:schemeClr val="lt1"/>
                </a:highlight>
              </a:rPr>
              <a:t>as a column .</a:t>
            </a:r>
            <a:endParaRPr sz="1300">
              <a:solidFill>
                <a:srgbClr val="111111"/>
              </a:solidFill>
              <a:highlight>
                <a:schemeClr val="lt1"/>
              </a:highlight>
            </a:endParaRPr>
          </a:p>
          <a:p>
            <a:pPr indent="-330200" lvl="0" marL="457200" rtl="0" algn="l">
              <a:lnSpc>
                <a:spcPct val="100000"/>
              </a:lnSpc>
              <a:spcBef>
                <a:spcPts val="1000"/>
              </a:spcBef>
              <a:spcAft>
                <a:spcPts val="0"/>
              </a:spcAft>
              <a:buSzPts val="1600"/>
              <a:buChar char="●"/>
            </a:pPr>
            <a:r>
              <a:rPr lang="en" sz="1300">
                <a:solidFill>
                  <a:srgbClr val="111111"/>
                </a:solidFill>
                <a:highlight>
                  <a:schemeClr val="lt1"/>
                </a:highlight>
              </a:rPr>
              <a:t>Use the </a:t>
            </a:r>
            <a:r>
              <a:rPr b="1" lang="en" sz="1300">
                <a:solidFill>
                  <a:srgbClr val="111111"/>
                </a:solidFill>
                <a:highlight>
                  <a:schemeClr val="lt1"/>
                </a:highlight>
              </a:rPr>
              <a:t>DataFrame.insert() </a:t>
            </a:r>
            <a:r>
              <a:rPr lang="en" sz="1300">
                <a:solidFill>
                  <a:srgbClr val="111111"/>
                </a:solidFill>
                <a:highlight>
                  <a:schemeClr val="lt1"/>
                </a:highlight>
              </a:rPr>
              <a:t>method:</a:t>
            </a:r>
            <a:endParaRPr sz="1300">
              <a:solidFill>
                <a:srgbClr val="111111"/>
              </a:solidFill>
              <a:highlight>
                <a:schemeClr val="lt1"/>
              </a:highlight>
            </a:endParaRPr>
          </a:p>
          <a:p>
            <a:pPr indent="-304800" lvl="1" marL="914400" rtl="0" algn="l">
              <a:lnSpc>
                <a:spcPct val="100000"/>
              </a:lnSpc>
              <a:spcBef>
                <a:spcPts val="1000"/>
              </a:spcBef>
              <a:spcAft>
                <a:spcPts val="0"/>
              </a:spcAft>
              <a:buClr>
                <a:srgbClr val="111111"/>
              </a:buClr>
              <a:buSzPts val="1200"/>
              <a:buChar char="○"/>
            </a:pPr>
            <a:r>
              <a:rPr b="1" lang="en" sz="1300">
                <a:solidFill>
                  <a:srgbClr val="111111"/>
                </a:solidFill>
                <a:highlight>
                  <a:schemeClr val="lt1"/>
                </a:highlight>
              </a:rPr>
              <a:t>insert()</a:t>
            </a:r>
            <a:r>
              <a:rPr b="1" i="1" lang="en" sz="1300">
                <a:solidFill>
                  <a:srgbClr val="111111"/>
                </a:solidFill>
                <a:highlight>
                  <a:schemeClr val="lt1"/>
                </a:highlight>
              </a:rPr>
              <a:t> </a:t>
            </a:r>
            <a:r>
              <a:rPr i="1" lang="en" sz="1200">
                <a:solidFill>
                  <a:srgbClr val="292929"/>
                </a:solidFill>
                <a:highlight>
                  <a:srgbClr val="FFFFFF"/>
                </a:highlight>
              </a:rPr>
              <a:t>method </a:t>
            </a:r>
            <a:r>
              <a:rPr b="1" i="1" lang="en" sz="1200">
                <a:solidFill>
                  <a:srgbClr val="292929"/>
                </a:solidFill>
                <a:highlight>
                  <a:srgbClr val="FFFFFF"/>
                </a:highlight>
              </a:rPr>
              <a:t>inserts a new column in a specific position or index</a:t>
            </a:r>
            <a:r>
              <a:rPr i="1" lang="en" sz="1200">
                <a:solidFill>
                  <a:srgbClr val="292929"/>
                </a:solidFill>
                <a:highlight>
                  <a:srgbClr val="FFFFFF"/>
                </a:highlight>
              </a:rPr>
              <a:t>.</a:t>
            </a:r>
            <a:endParaRPr i="1" sz="1200">
              <a:solidFill>
                <a:srgbClr val="111111"/>
              </a:solidFill>
              <a:highlight>
                <a:schemeClr val="lt1"/>
              </a:highlight>
            </a:endParaRPr>
          </a:p>
          <a:p>
            <a:pPr indent="-330200" lvl="0" marL="457200" rtl="0" algn="l">
              <a:lnSpc>
                <a:spcPct val="100000"/>
              </a:lnSpc>
              <a:spcBef>
                <a:spcPts val="1000"/>
              </a:spcBef>
              <a:spcAft>
                <a:spcPts val="0"/>
              </a:spcAft>
              <a:buSzPts val="1600"/>
              <a:buChar char="●"/>
            </a:pPr>
            <a:r>
              <a:rPr lang="en" sz="1300">
                <a:solidFill>
                  <a:srgbClr val="111111"/>
                </a:solidFill>
                <a:highlight>
                  <a:schemeClr val="lt1"/>
                </a:highlight>
              </a:rPr>
              <a:t>Use the </a:t>
            </a:r>
            <a:r>
              <a:rPr b="1" lang="en" sz="1300">
                <a:solidFill>
                  <a:srgbClr val="111111"/>
                </a:solidFill>
                <a:highlight>
                  <a:schemeClr val="lt1"/>
                </a:highlight>
              </a:rPr>
              <a:t>Dataframe.assign() </a:t>
            </a:r>
            <a:r>
              <a:rPr lang="en" sz="1300">
                <a:solidFill>
                  <a:srgbClr val="111111"/>
                </a:solidFill>
                <a:highlight>
                  <a:schemeClr val="lt1"/>
                </a:highlight>
              </a:rPr>
              <a:t>method: </a:t>
            </a:r>
            <a:endParaRPr sz="1300">
              <a:solidFill>
                <a:srgbClr val="111111"/>
              </a:solidFill>
              <a:highlight>
                <a:schemeClr val="lt1"/>
              </a:highlight>
            </a:endParaRPr>
          </a:p>
          <a:p>
            <a:pPr indent="-317500" lvl="1" marL="914400" rtl="0" algn="l">
              <a:lnSpc>
                <a:spcPct val="100000"/>
              </a:lnSpc>
              <a:spcBef>
                <a:spcPts val="1000"/>
              </a:spcBef>
              <a:spcAft>
                <a:spcPts val="1000"/>
              </a:spcAft>
              <a:buSzPts val="1400"/>
              <a:buChar char="○"/>
            </a:pPr>
            <a:r>
              <a:rPr b="1" lang="en" sz="1300">
                <a:solidFill>
                  <a:srgbClr val="111111"/>
                </a:solidFill>
                <a:highlight>
                  <a:schemeClr val="lt1"/>
                </a:highlight>
              </a:rPr>
              <a:t>assign() </a:t>
            </a:r>
            <a:r>
              <a:rPr i="1" lang="en" sz="1200">
                <a:solidFill>
                  <a:srgbClr val="292929"/>
                </a:solidFill>
                <a:highlight>
                  <a:srgbClr val="FFFFFF"/>
                </a:highlight>
              </a:rPr>
              <a:t>method </a:t>
            </a:r>
            <a:r>
              <a:rPr b="1" i="1" lang="en" sz="1200">
                <a:solidFill>
                  <a:srgbClr val="292929"/>
                </a:solidFill>
                <a:highlight>
                  <a:srgbClr val="FFFFFF"/>
                </a:highlight>
              </a:rPr>
              <a:t>inserts multiple new columns </a:t>
            </a:r>
            <a:r>
              <a:rPr i="1" lang="en" sz="1200">
                <a:solidFill>
                  <a:srgbClr val="292929"/>
                </a:solidFill>
                <a:highlight>
                  <a:srgbClr val="FFFFFF"/>
                </a:highlight>
              </a:rPr>
              <a:t>in a DataFrame, </a:t>
            </a:r>
            <a:r>
              <a:rPr b="1" i="1" lang="en" sz="1200">
                <a:solidFill>
                  <a:srgbClr val="292929"/>
                </a:solidFill>
                <a:highlight>
                  <a:srgbClr val="FFFFFF"/>
                </a:highlight>
              </a:rPr>
              <a:t>when you need to ignore the index of the column to be added </a:t>
            </a:r>
            <a:r>
              <a:rPr i="1" lang="en" sz="1200">
                <a:solidFill>
                  <a:srgbClr val="292929"/>
                </a:solidFill>
                <a:highlight>
                  <a:srgbClr val="FFFFFF"/>
                </a:highlight>
              </a:rPr>
              <a:t>or </a:t>
            </a:r>
            <a:r>
              <a:rPr b="1" i="1" lang="en" sz="1200">
                <a:solidFill>
                  <a:srgbClr val="292929"/>
                </a:solidFill>
                <a:highlight>
                  <a:srgbClr val="FFFFFF"/>
                </a:highlight>
              </a:rPr>
              <a:t>when you need to overwrite the values of an existing column.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idx="4294967295" type="title"/>
          </p:nvPr>
        </p:nvSpPr>
        <p:spPr>
          <a:xfrm>
            <a:off x="154325" y="1988025"/>
            <a:ext cx="40452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Python </a:t>
            </a:r>
            <a:r>
              <a:rPr lang="en">
                <a:solidFill>
                  <a:schemeClr val="lt1"/>
                </a:solidFill>
              </a:rPr>
              <a:t>Pandas</a:t>
            </a:r>
            <a:endParaRPr>
              <a:solidFill>
                <a:schemeClr val="lt1"/>
              </a:solidFill>
            </a:endParaRPr>
          </a:p>
        </p:txBody>
      </p:sp>
      <p:sp>
        <p:nvSpPr>
          <p:cNvPr id="200" name="Google Shape;200;p26"/>
          <p:cNvSpPr txBox="1"/>
          <p:nvPr>
            <p:ph idx="1" type="body"/>
          </p:nvPr>
        </p:nvSpPr>
        <p:spPr>
          <a:xfrm>
            <a:off x="4474300" y="1057950"/>
            <a:ext cx="4103100" cy="394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entury Gothic"/>
                <a:ea typeface="Century Gothic"/>
                <a:cs typeface="Century Gothic"/>
                <a:sym typeface="Century Gothic"/>
              </a:rPr>
              <a:t>Learning</a:t>
            </a:r>
            <a:r>
              <a:rPr b="1" lang="en">
                <a:latin typeface="Century Gothic"/>
                <a:ea typeface="Century Gothic"/>
                <a:cs typeface="Century Gothic"/>
                <a:sym typeface="Century Gothic"/>
              </a:rPr>
              <a:t> Objective</a:t>
            </a:r>
            <a:endParaRPr b="1">
              <a:latin typeface="Century Gothic"/>
              <a:ea typeface="Century Gothic"/>
              <a:cs typeface="Century Gothic"/>
              <a:sym typeface="Century Gothic"/>
            </a:endParaRPr>
          </a:p>
          <a:p>
            <a:pPr indent="0" lvl="0" marL="0" rtl="0" algn="l">
              <a:spcBef>
                <a:spcPts val="1200"/>
              </a:spcBef>
              <a:spcAft>
                <a:spcPts val="0"/>
              </a:spcAft>
              <a:buNone/>
            </a:pPr>
            <a:r>
              <a:rPr lang="en" sz="1400"/>
              <a:t>This lesson will walk you through the basics of data manipulating, and features many of Python Pandas important features.</a:t>
            </a:r>
            <a:endParaRPr sz="1400"/>
          </a:p>
          <a:p>
            <a:pPr indent="0" lvl="0" marL="0" rtl="0" algn="l">
              <a:spcBef>
                <a:spcPts val="1200"/>
              </a:spcBef>
              <a:spcAft>
                <a:spcPts val="0"/>
              </a:spcAft>
              <a:buNone/>
            </a:pPr>
            <a:r>
              <a:rPr lang="en" sz="1400"/>
              <a:t>By the end of this </a:t>
            </a:r>
            <a:r>
              <a:rPr lang="en" sz="1400"/>
              <a:t>lesson, learners will be able to:</a:t>
            </a:r>
            <a:endParaRPr sz="1400"/>
          </a:p>
          <a:p>
            <a:pPr indent="-304800" lvl="0" marL="457200" rtl="0" algn="l">
              <a:spcBef>
                <a:spcPts val="1200"/>
              </a:spcBef>
              <a:spcAft>
                <a:spcPts val="0"/>
              </a:spcAft>
              <a:buSzPts val="1200"/>
              <a:buChar char="●"/>
            </a:pPr>
            <a:r>
              <a:rPr lang="en" sz="1200"/>
              <a:t>Describe Python Panda. </a:t>
            </a:r>
            <a:endParaRPr sz="1200"/>
          </a:p>
          <a:p>
            <a:pPr indent="-304800" lvl="0" marL="457200" rtl="0" algn="l">
              <a:spcBef>
                <a:spcPts val="0"/>
              </a:spcBef>
              <a:spcAft>
                <a:spcPts val="0"/>
              </a:spcAft>
              <a:buSzPts val="1200"/>
              <a:buChar char="●"/>
            </a:pPr>
            <a:r>
              <a:rPr lang="en" sz="1200"/>
              <a:t>Define Panda Data structures. </a:t>
            </a:r>
            <a:endParaRPr sz="1200"/>
          </a:p>
          <a:p>
            <a:pPr indent="-304800" lvl="0" marL="457200" rtl="0" algn="l">
              <a:spcBef>
                <a:spcPts val="0"/>
              </a:spcBef>
              <a:spcAft>
                <a:spcPts val="0"/>
              </a:spcAft>
              <a:buSzPts val="1200"/>
              <a:buChar char="●"/>
            </a:pPr>
            <a:r>
              <a:rPr lang="en" sz="1200"/>
              <a:t>Utilize Panda Series and Dataframe.</a:t>
            </a:r>
            <a:endParaRPr sz="1200"/>
          </a:p>
          <a:p>
            <a:pPr indent="-304800" lvl="0" marL="457200" rtl="0" algn="l">
              <a:spcBef>
                <a:spcPts val="0"/>
              </a:spcBef>
              <a:spcAft>
                <a:spcPts val="0"/>
              </a:spcAft>
              <a:buSzPts val="1200"/>
              <a:buChar char="●"/>
            </a:pPr>
            <a:r>
              <a:rPr lang="en" sz="1200"/>
              <a:t>Utilize Panda methods and function.</a:t>
            </a:r>
            <a:endParaRPr sz="1200"/>
          </a:p>
          <a:p>
            <a:pPr indent="-304800" lvl="0" marL="457200" rtl="0" algn="l">
              <a:spcBef>
                <a:spcPts val="0"/>
              </a:spcBef>
              <a:spcAft>
                <a:spcPts val="0"/>
              </a:spcAft>
              <a:buSzPts val="1200"/>
              <a:buChar char="●"/>
            </a:pPr>
            <a:r>
              <a:rPr lang="en" sz="1200"/>
              <a:t>Access data from files by using Panda.</a:t>
            </a:r>
            <a:endParaRPr sz="1200"/>
          </a:p>
          <a:p>
            <a:pPr indent="-304800" lvl="0" marL="457200" rtl="0" algn="l">
              <a:spcBef>
                <a:spcPts val="0"/>
              </a:spcBef>
              <a:spcAft>
                <a:spcPts val="0"/>
              </a:spcAft>
              <a:buSzPts val="1200"/>
              <a:buChar char="●"/>
            </a:pPr>
            <a:r>
              <a:rPr lang="en" sz="1200"/>
              <a:t>Describe the Data Analysis with Pandas.</a:t>
            </a:r>
            <a:endParaRPr sz="1200"/>
          </a:p>
        </p:txBody>
      </p:sp>
      <p:sp>
        <p:nvSpPr>
          <p:cNvPr id="201" name="Google Shape;201;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Hands-On Activity</a:t>
            </a:r>
            <a:endParaRPr/>
          </a:p>
        </p:txBody>
      </p:sp>
      <p:sp>
        <p:nvSpPr>
          <p:cNvPr id="375" name="Google Shape;375;p44"/>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Complete the lab</a:t>
            </a:r>
            <a:r>
              <a:rPr lang="en" u="sng">
                <a:solidFill>
                  <a:schemeClr val="hlink"/>
                </a:solidFill>
                <a:hlinkClick r:id="rId3"/>
              </a:rPr>
              <a:t> </a:t>
            </a:r>
            <a:r>
              <a:rPr lang="en" u="sng">
                <a:solidFill>
                  <a:schemeClr val="hlink"/>
                </a:solidFill>
                <a:hlinkClick r:id="rId4"/>
              </a:rPr>
              <a:t>Guided LAB - 343.1.3 - Adding new column to existing DataFrame in Pandas</a:t>
            </a:r>
            <a:r>
              <a:rPr lang="en"/>
              <a:t>. </a:t>
            </a:r>
            <a:endParaRPr/>
          </a:p>
        </p:txBody>
      </p:sp>
      <p:sp>
        <p:nvSpPr>
          <p:cNvPr id="376" name="Google Shape;37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txBox="1"/>
          <p:nvPr>
            <p:ph type="title"/>
          </p:nvPr>
        </p:nvSpPr>
        <p:spPr>
          <a:xfrm>
            <a:off x="400250" y="674950"/>
            <a:ext cx="8605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Sorting a Pandas DataFrame</a:t>
            </a:r>
            <a:endParaRPr/>
          </a:p>
        </p:txBody>
      </p:sp>
      <p:sp>
        <p:nvSpPr>
          <p:cNvPr id="382" name="Google Shape;382;p45"/>
          <p:cNvSpPr txBox="1"/>
          <p:nvPr>
            <p:ph idx="1" type="body"/>
          </p:nvPr>
        </p:nvSpPr>
        <p:spPr>
          <a:xfrm>
            <a:off x="534825" y="1194975"/>
            <a:ext cx="8162700" cy="95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50">
                <a:highlight>
                  <a:srgbClr val="FFFFFF"/>
                </a:highlight>
                <a:latin typeface="Roboto"/>
                <a:ea typeface="Roboto"/>
                <a:cs typeface="Roboto"/>
                <a:sym typeface="Roboto"/>
              </a:rPr>
              <a:t>You can sort a pandas DataFrame with</a:t>
            </a:r>
            <a:r>
              <a:rPr lang="en" sz="1550">
                <a:highlight>
                  <a:srgbClr val="FFFFFF"/>
                </a:highlight>
                <a:latin typeface="Roboto"/>
                <a:ea typeface="Roboto"/>
                <a:cs typeface="Roboto"/>
                <a:sym typeface="Roboto"/>
              </a:rPr>
              <a:t> </a:t>
            </a:r>
            <a:r>
              <a:rPr lang="en" sz="1300">
                <a:solidFill>
                  <a:srgbClr val="619CCD"/>
                </a:solidFill>
                <a:highlight>
                  <a:srgbClr val="FFFFFF"/>
                </a:highlight>
                <a:uFill>
                  <a:noFill/>
                </a:uFill>
                <a:latin typeface="Consolas"/>
                <a:ea typeface="Consolas"/>
                <a:cs typeface="Consolas"/>
                <a:sym typeface="Consolas"/>
                <a:hlinkClick r:id="rId3">
                  <a:extLst>
                    <a:ext uri="{A12FA001-AC4F-418D-AE19-62706E023703}">
                      <ahyp:hlinkClr val="tx"/>
                    </a:ext>
                  </a:extLst>
                </a:hlinkClick>
              </a:rPr>
              <a:t>.sort_values()</a:t>
            </a:r>
            <a:r>
              <a:rPr lang="en" sz="1550">
                <a:highlight>
                  <a:srgbClr val="FFFFFF"/>
                </a:highlight>
                <a:latin typeface="Roboto"/>
                <a:ea typeface="Roboto"/>
                <a:cs typeface="Roboto"/>
                <a:sym typeface="Roboto"/>
              </a:rPr>
              <a:t>. </a:t>
            </a:r>
            <a:r>
              <a:rPr lang="en" sz="1200">
                <a:highlight>
                  <a:schemeClr val="lt1"/>
                </a:highlight>
              </a:rPr>
              <a:t>This example sorts your DataFrame by the values in the column score 1. The parameter by sets the label of the row or column to sort by. ascending specifies whether you want to sort in ascending (True) or descending (False) order, the latter being the default setting. You can pass axis to choose if you want to sort rows (axis=0) or columns (axis=1).</a:t>
            </a:r>
            <a:endParaRPr sz="1200">
              <a:solidFill>
                <a:srgbClr val="000000"/>
              </a:solidFill>
            </a:endParaRPr>
          </a:p>
          <a:p>
            <a:pPr indent="0" lvl="0" marL="0" rtl="0" algn="l">
              <a:lnSpc>
                <a:spcPct val="100000"/>
              </a:lnSpc>
              <a:spcBef>
                <a:spcPts val="0"/>
              </a:spcBef>
              <a:spcAft>
                <a:spcPts val="0"/>
              </a:spcAft>
              <a:buNone/>
            </a:pPr>
            <a:r>
              <a:rPr lang="en" sz="1550">
                <a:highlight>
                  <a:srgbClr val="FFFFFF"/>
                </a:highlight>
                <a:latin typeface="Roboto"/>
                <a:ea typeface="Roboto"/>
                <a:cs typeface="Roboto"/>
                <a:sym typeface="Roboto"/>
              </a:rPr>
              <a:t> </a:t>
            </a:r>
            <a:endParaRPr sz="1800"/>
          </a:p>
        </p:txBody>
      </p:sp>
      <p:sp>
        <p:nvSpPr>
          <p:cNvPr id="383" name="Google Shape;38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4" name="Google Shape;384;p45"/>
          <p:cNvSpPr txBox="1"/>
          <p:nvPr/>
        </p:nvSpPr>
        <p:spPr>
          <a:xfrm>
            <a:off x="359300" y="2325450"/>
            <a:ext cx="4309800" cy="26781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Consolas"/>
                <a:ea typeface="Consolas"/>
                <a:cs typeface="Consolas"/>
                <a:sym typeface="Consolas"/>
              </a:rPr>
              <a:t>import pandas as pd</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Define a dictionary containing Students data</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data = {'Name': ['Jane', 'Princi', 'James', 'Fadi'],</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'Height': [5.1, 6.2, 5.1, 5.2],</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'Qualification': ['Msc', 'MA', 'Msc', 'Msc'],</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'Score 1' : [56,86,77,45],</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'Score 2' : [50,96,60,30]}</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print("------before -------")  </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Convert the dictionary into DataFrame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df = pd.DataFrame(data)</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print(df)</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print("------after adding column -------")</a:t>
            </a:r>
            <a:endParaRPr sz="900">
              <a:latin typeface="Consolas"/>
              <a:ea typeface="Consolas"/>
              <a:cs typeface="Consolas"/>
              <a:sym typeface="Consolas"/>
            </a:endParaRPr>
          </a:p>
          <a:p>
            <a:pPr indent="0" lvl="0" marL="0" rtl="0" algn="l">
              <a:spcBef>
                <a:spcPts val="0"/>
              </a:spcBef>
              <a:spcAft>
                <a:spcPts val="0"/>
              </a:spcAft>
              <a:buNone/>
            </a:pPr>
            <a:r>
              <a:rPr lang="en" sz="700">
                <a:latin typeface="Consolas"/>
                <a:ea typeface="Consolas"/>
                <a:cs typeface="Consolas"/>
                <a:sym typeface="Consolas"/>
              </a:rPr>
              <a:t># using DataFrame.assign() method adding 'Address' column and equating it to the list</a:t>
            </a:r>
            <a:endParaRPr sz="7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df = df.assign(address = ['NYC', 'NJ', 'CA', 'PA'])</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print(df)</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print("------after sorting -------")</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print(df.sort_values(by='Score 1', ascending=False))</a:t>
            </a:r>
            <a:endParaRPr sz="900">
              <a:latin typeface="Consolas"/>
              <a:ea typeface="Consolas"/>
              <a:cs typeface="Consolas"/>
              <a:sym typeface="Consolas"/>
            </a:endParaRPr>
          </a:p>
        </p:txBody>
      </p:sp>
      <p:sp>
        <p:nvSpPr>
          <p:cNvPr id="385" name="Google Shape;385;p45"/>
          <p:cNvSpPr txBox="1"/>
          <p:nvPr/>
        </p:nvSpPr>
        <p:spPr>
          <a:xfrm>
            <a:off x="4797875" y="2363650"/>
            <a:ext cx="3899700" cy="2678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------before -------</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     Name  Height Qualification  Score 1  Score 2</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0    Jane     5.1           Msc       56       50</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1  Princi     6.2            MA       86       96</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2   James     5.1           Msc       77       60</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3    Fadi     5.2           Msc       45       30</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------after adding column -------</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     Name  Height Qualification  Score 1  Score 2 address</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0    Jane     5.1           Msc       56       50     NYC</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1  Princi     6.2            MA       86       96      NJ</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2   James     5.1           Msc       77       60      CA</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3    Fadi     5.2           Msc       45       30      PA</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------after sorting -------</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     Name  Height Qualification  Score 1  Score 2 address</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1  Princi     6.2            MA       86       96      NJ</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2   James     5.1           Msc       77       60      CA</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0    Jane     5.1           Msc       56       50     NYC</a:t>
            </a:r>
            <a:endParaRPr sz="90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900">
                <a:highlight>
                  <a:srgbClr val="FFFFFF"/>
                </a:highlight>
                <a:latin typeface="Consolas"/>
                <a:ea typeface="Consolas"/>
                <a:cs typeface="Consolas"/>
                <a:sym typeface="Consolas"/>
              </a:rPr>
              <a:t>3    Fadi     5.2           Msc       45       30      PA</a:t>
            </a:r>
            <a:endParaRPr sz="900">
              <a:highlight>
                <a:srgbClr val="FFFFFF"/>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Sorting a Pandas DataFrame </a:t>
            </a:r>
            <a:r>
              <a:rPr lang="en" sz="2000"/>
              <a:t>(continued)</a:t>
            </a:r>
            <a:endParaRPr/>
          </a:p>
        </p:txBody>
      </p:sp>
      <p:sp>
        <p:nvSpPr>
          <p:cNvPr id="391" name="Google Shape;391;p46"/>
          <p:cNvSpPr txBox="1"/>
          <p:nvPr>
            <p:ph idx="1" type="body"/>
          </p:nvPr>
        </p:nvSpPr>
        <p:spPr>
          <a:xfrm>
            <a:off x="434450" y="1247650"/>
            <a:ext cx="8280900" cy="652800"/>
          </a:xfrm>
          <a:prstGeom prst="rect">
            <a:avLst/>
          </a:prstGeom>
        </p:spPr>
        <p:txBody>
          <a:bodyPr anchorCtr="0" anchor="t" bIns="91425" lIns="91425" spcFirstLastPara="1" rIns="91425" wrap="square" tIns="91425">
            <a:noAutofit/>
          </a:bodyPr>
          <a:lstStyle/>
          <a:p>
            <a:pPr indent="0" lvl="0" marL="139700" marR="139700" rtl="0" algn="l">
              <a:lnSpc>
                <a:spcPct val="100000"/>
              </a:lnSpc>
              <a:spcBef>
                <a:spcPts val="200"/>
              </a:spcBef>
              <a:spcAft>
                <a:spcPts val="200"/>
              </a:spcAft>
              <a:buNone/>
            </a:pPr>
            <a:r>
              <a:rPr lang="en" sz="1400">
                <a:highlight>
                  <a:srgbClr val="FFFFFF"/>
                </a:highlight>
                <a:latin typeface="Roboto"/>
                <a:ea typeface="Roboto"/>
                <a:cs typeface="Roboto"/>
                <a:sym typeface="Roboto"/>
              </a:rPr>
              <a:t>If you want to sort by multiple columns, then just pass lists as arguments for </a:t>
            </a:r>
            <a:r>
              <a:rPr lang="en" sz="1400">
                <a:highlight>
                  <a:srgbClr val="FFFFFF"/>
                </a:highlight>
                <a:latin typeface="Consolas"/>
                <a:ea typeface="Consolas"/>
                <a:cs typeface="Consolas"/>
                <a:sym typeface="Consolas"/>
              </a:rPr>
              <a:t>by</a:t>
            </a:r>
            <a:r>
              <a:rPr lang="en" sz="1400">
                <a:highlight>
                  <a:srgbClr val="FFFFFF"/>
                </a:highlight>
                <a:latin typeface="Roboto"/>
                <a:ea typeface="Roboto"/>
                <a:cs typeface="Roboto"/>
                <a:sym typeface="Roboto"/>
              </a:rPr>
              <a:t> and </a:t>
            </a:r>
            <a:r>
              <a:rPr lang="en" sz="1400">
                <a:highlight>
                  <a:srgbClr val="FFFFFF"/>
                </a:highlight>
                <a:latin typeface="Consolas"/>
                <a:ea typeface="Consolas"/>
                <a:cs typeface="Consolas"/>
                <a:sym typeface="Consolas"/>
              </a:rPr>
              <a:t>ascending</a:t>
            </a:r>
            <a:r>
              <a:rPr lang="en" sz="1400">
                <a:highlight>
                  <a:srgbClr val="FFFFFF"/>
                </a:highlight>
                <a:latin typeface="Roboto"/>
                <a:ea typeface="Roboto"/>
                <a:cs typeface="Roboto"/>
                <a:sym typeface="Roboto"/>
              </a:rPr>
              <a:t> as shown below.</a:t>
            </a:r>
            <a:endParaRPr sz="1400"/>
          </a:p>
        </p:txBody>
      </p:sp>
      <p:sp>
        <p:nvSpPr>
          <p:cNvPr id="392" name="Google Shape;392;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3" name="Google Shape;393;p46"/>
          <p:cNvSpPr txBox="1"/>
          <p:nvPr/>
        </p:nvSpPr>
        <p:spPr>
          <a:xfrm>
            <a:off x="2205475" y="1759375"/>
            <a:ext cx="5080800" cy="3263100"/>
          </a:xfrm>
          <a:prstGeom prst="rect">
            <a:avLst/>
          </a:prstGeom>
          <a:solidFill>
            <a:srgbClr val="EBEB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onsolas"/>
                <a:ea typeface="Consolas"/>
                <a:cs typeface="Consolas"/>
                <a:sym typeface="Consolas"/>
              </a:rPr>
              <a:t># sorting</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import pandas as pd</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Define a dictionary containing Students data</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data = {'Name': ['Jane', 'Princi', 'James', 'Fadi'],</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'Height': [5.1, 6.2, 5.1, 5.2],</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'Qualification': ['Msc', 'MA', 'Msc', 'Msc'],</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'Score 1' : [56,86,77,45],</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'Score 2' : [50,96,60,30]}</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print("------before -------")  </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Convert the dictionary into DataFrame</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df = pd.DataFrame(data)</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print(df)</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print("------after adding column -------")</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using DataFrame.assign() method adding 'Address' column and equating it to the list</a:t>
            </a:r>
            <a:endParaRPr sz="12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df = df.assign(address = ['NYC', 'NJ', 'CA', 'PA'])</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Observe the result</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print(df)</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print("------after sorting -------")</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print(df.sort_values(by='Score 1', ascending=False))</a:t>
            </a:r>
            <a:endParaRPr sz="800">
              <a:latin typeface="Consolas"/>
              <a:ea typeface="Consolas"/>
              <a:cs typeface="Consolas"/>
              <a:sym typeface="Consolas"/>
            </a:endParaRPr>
          </a:p>
          <a:p>
            <a:pPr indent="0" lvl="0" marL="0" rtl="0" algn="l">
              <a:spcBef>
                <a:spcPts val="0"/>
              </a:spcBef>
              <a:spcAft>
                <a:spcPts val="0"/>
              </a:spcAft>
              <a:buNone/>
            </a:pPr>
            <a:r>
              <a:t/>
            </a:r>
            <a:endParaRPr sz="800">
              <a:latin typeface="Consolas"/>
              <a:ea typeface="Consolas"/>
              <a:cs typeface="Consolas"/>
              <a:sym typeface="Consolas"/>
            </a:endParaRPr>
          </a:p>
          <a:p>
            <a:pPr indent="0" lvl="0" marL="0" rtl="0" algn="l">
              <a:spcBef>
                <a:spcPts val="0"/>
              </a:spcBef>
              <a:spcAft>
                <a:spcPts val="0"/>
              </a:spcAft>
              <a:buNone/>
            </a:pPr>
            <a:r>
              <a:rPr lang="en" sz="800">
                <a:highlight>
                  <a:srgbClr val="F4CCCC"/>
                </a:highlight>
                <a:latin typeface="Consolas"/>
                <a:ea typeface="Consolas"/>
                <a:cs typeface="Consolas"/>
                <a:sym typeface="Consolas"/>
              </a:rPr>
              <a:t>print (df.sort_values(by=['Score 1', 'Height'], ascending=[False, True]))</a:t>
            </a:r>
            <a:endParaRPr sz="800">
              <a:highlight>
                <a:srgbClr val="F4CCCC"/>
              </a:highlight>
              <a:latin typeface="Consolas"/>
              <a:ea typeface="Consolas"/>
              <a:cs typeface="Consolas"/>
              <a:sym typeface="Consolas"/>
            </a:endParaRPr>
          </a:p>
          <a:p>
            <a:pPr indent="0" lvl="0" marL="0" rtl="0" algn="l">
              <a:spcBef>
                <a:spcPts val="0"/>
              </a:spcBef>
              <a:spcAft>
                <a:spcPts val="0"/>
              </a:spcAft>
              <a:buNone/>
            </a:pPr>
            <a:r>
              <a:t/>
            </a:r>
            <a:endParaRPr sz="80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7"/>
          <p:cNvSpPr txBox="1"/>
          <p:nvPr>
            <p:ph type="title"/>
          </p:nvPr>
        </p:nvSpPr>
        <p:spPr>
          <a:xfrm>
            <a:off x="359850" y="674950"/>
            <a:ext cx="8646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Filtering Data from Dataframe</a:t>
            </a:r>
            <a:endParaRPr/>
          </a:p>
        </p:txBody>
      </p:sp>
      <p:sp>
        <p:nvSpPr>
          <p:cNvPr id="399" name="Google Shape;399;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p47"/>
          <p:cNvSpPr txBox="1"/>
          <p:nvPr/>
        </p:nvSpPr>
        <p:spPr>
          <a:xfrm>
            <a:off x="1995025" y="1813063"/>
            <a:ext cx="5501700" cy="23397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data = {'Name': ['Jane', 'Princi', 'James', 'Fadi'],</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'Height': [5.1, 6.2, 5.1, 5.2],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'Qualification': ['Msc', 'MA', 'Msc', 'Msc'],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 1' : [56,86,77,45],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 2' : [50,96,60,30]}</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Convert the dictionary into DataFrame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df = pd.DataFrame(data)</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highlight>
                  <a:srgbClr val="D9EAD3"/>
                </a:highlight>
                <a:latin typeface="Consolas"/>
                <a:ea typeface="Consolas"/>
                <a:cs typeface="Consolas"/>
                <a:sym typeface="Consolas"/>
              </a:rPr>
              <a:t>print(df[df['Score 1'] &gt; 70])</a:t>
            </a:r>
            <a:endParaRPr>
              <a:highlight>
                <a:srgbClr val="D9EAD3"/>
              </a:highlight>
              <a:latin typeface="Consolas"/>
              <a:ea typeface="Consolas"/>
              <a:cs typeface="Consolas"/>
              <a:sym typeface="Consolas"/>
            </a:endParaRPr>
          </a:p>
        </p:txBody>
      </p:sp>
      <p:sp>
        <p:nvSpPr>
          <p:cNvPr id="401" name="Google Shape;401;p47"/>
          <p:cNvSpPr txBox="1"/>
          <p:nvPr/>
        </p:nvSpPr>
        <p:spPr>
          <a:xfrm>
            <a:off x="359850" y="1247650"/>
            <a:ext cx="842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Data filtering is another powerful feature of pandas. It works similarly to indexing with Boolean arrays in NumPy.</a:t>
            </a:r>
            <a:endParaRPr/>
          </a:p>
        </p:txBody>
      </p:sp>
      <p:sp>
        <p:nvSpPr>
          <p:cNvPr id="402" name="Google Shape;402;p47"/>
          <p:cNvSpPr txBox="1"/>
          <p:nvPr/>
        </p:nvSpPr>
        <p:spPr>
          <a:xfrm>
            <a:off x="3373050" y="4333275"/>
            <a:ext cx="3742500" cy="64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rgbClr val="FFFFFF"/>
                </a:highlight>
                <a:latin typeface="Consolas"/>
                <a:ea typeface="Consolas"/>
                <a:cs typeface="Consolas"/>
                <a:sym typeface="Consolas"/>
              </a:rPr>
              <a:t>   Name  Height Qualification  Score 1  Score 2</a:t>
            </a:r>
            <a:endParaRPr sz="1000">
              <a:highlight>
                <a:srgbClr val="FFFFFF"/>
              </a:highlight>
              <a:latin typeface="Consolas"/>
              <a:ea typeface="Consolas"/>
              <a:cs typeface="Consolas"/>
              <a:sym typeface="Consolas"/>
            </a:endParaRPr>
          </a:p>
          <a:p>
            <a:pPr indent="0" lvl="0" marL="0" rtl="0" algn="l">
              <a:spcBef>
                <a:spcPts val="0"/>
              </a:spcBef>
              <a:spcAft>
                <a:spcPts val="0"/>
              </a:spcAft>
              <a:buNone/>
            </a:pPr>
            <a:r>
              <a:rPr lang="en" sz="1000">
                <a:highlight>
                  <a:srgbClr val="FFFFFF"/>
                </a:highlight>
                <a:latin typeface="Consolas"/>
                <a:ea typeface="Consolas"/>
                <a:cs typeface="Consolas"/>
                <a:sym typeface="Consolas"/>
              </a:rPr>
              <a:t>1  Princi     6.2            MA       86       96</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2   James     5.1           Msc       77       60</a:t>
            </a:r>
            <a:endParaRPr sz="1000">
              <a:highlight>
                <a:srgbClr val="FFFFFF"/>
              </a:highlight>
              <a:latin typeface="Consolas"/>
              <a:ea typeface="Consolas"/>
              <a:cs typeface="Consolas"/>
              <a:sym typeface="Consolas"/>
            </a:endParaRPr>
          </a:p>
        </p:txBody>
      </p:sp>
      <p:sp>
        <p:nvSpPr>
          <p:cNvPr id="403" name="Google Shape;403;p47"/>
          <p:cNvSpPr txBox="1"/>
          <p:nvPr/>
        </p:nvSpPr>
        <p:spPr>
          <a:xfrm>
            <a:off x="2089750" y="4456425"/>
            <a:ext cx="8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Result</a:t>
            </a:r>
            <a:endParaRPr/>
          </a:p>
        </p:txBody>
      </p:sp>
      <p:sp>
        <p:nvSpPr>
          <p:cNvPr id="404" name="Google Shape;404;p47"/>
          <p:cNvSpPr txBox="1"/>
          <p:nvPr/>
        </p:nvSpPr>
        <p:spPr>
          <a:xfrm>
            <a:off x="789775" y="2812075"/>
            <a:ext cx="10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Example: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Filtering Data from Dataframe </a:t>
            </a:r>
            <a:r>
              <a:rPr lang="en" sz="2000"/>
              <a:t>(continued)</a:t>
            </a:r>
            <a:endParaRPr sz="2000"/>
          </a:p>
        </p:txBody>
      </p:sp>
      <p:sp>
        <p:nvSpPr>
          <p:cNvPr id="410" name="Google Shape;410;p48"/>
          <p:cNvSpPr txBox="1"/>
          <p:nvPr>
            <p:ph idx="1" type="body"/>
          </p:nvPr>
        </p:nvSpPr>
        <p:spPr>
          <a:xfrm>
            <a:off x="593350" y="1247650"/>
            <a:ext cx="3978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highlight>
                  <a:srgbClr val="FFFFFF"/>
                </a:highlight>
              </a:rPr>
              <a:t>You can create very powerful and sophisticated expressions by combining logical operations with the following operators:</a:t>
            </a:r>
            <a:endParaRPr sz="1400">
              <a:highlight>
                <a:srgbClr val="FFFFFF"/>
              </a:highlight>
            </a:endParaRPr>
          </a:p>
          <a:p>
            <a:pPr indent="-314325" lvl="0" marL="457200" rtl="0" algn="l">
              <a:spcBef>
                <a:spcPts val="0"/>
              </a:spcBef>
              <a:spcAft>
                <a:spcPts val="0"/>
              </a:spcAft>
              <a:buClr>
                <a:srgbClr val="222222"/>
              </a:buClr>
              <a:buSzPts val="1350"/>
              <a:buFont typeface="Roboto"/>
              <a:buChar char="●"/>
            </a:pPr>
            <a:r>
              <a:rPr lang="en" sz="1300">
                <a:highlight>
                  <a:srgbClr val="FFFFFF"/>
                </a:highlight>
                <a:latin typeface="Consolas"/>
                <a:ea typeface="Consolas"/>
                <a:cs typeface="Consolas"/>
                <a:sym typeface="Consolas"/>
              </a:rPr>
              <a:t>NOT</a:t>
            </a:r>
            <a:r>
              <a:rPr lang="en" sz="1550">
                <a:highlight>
                  <a:srgbClr val="FFFFFF"/>
                </a:highlight>
                <a:latin typeface="Roboto"/>
                <a:ea typeface="Roboto"/>
                <a:cs typeface="Roboto"/>
                <a:sym typeface="Roboto"/>
              </a:rPr>
              <a:t> (</a:t>
            </a:r>
            <a:r>
              <a:rPr lang="en" sz="1300">
                <a:highlight>
                  <a:srgbClr val="FFFFFF"/>
                </a:highlight>
                <a:latin typeface="Consolas"/>
                <a:ea typeface="Consolas"/>
                <a:cs typeface="Consolas"/>
                <a:sym typeface="Consolas"/>
              </a:rPr>
              <a:t>~</a:t>
            </a:r>
            <a:r>
              <a:rPr lang="en" sz="1550">
                <a:highlight>
                  <a:srgbClr val="FFFFFF"/>
                </a:highlight>
                <a:latin typeface="Roboto"/>
                <a:ea typeface="Roboto"/>
                <a:cs typeface="Roboto"/>
                <a:sym typeface="Roboto"/>
              </a:rPr>
              <a:t>)</a:t>
            </a:r>
            <a:endParaRPr sz="1550">
              <a:highlight>
                <a:srgbClr val="FFFFFF"/>
              </a:highlight>
              <a:latin typeface="Roboto"/>
              <a:ea typeface="Roboto"/>
              <a:cs typeface="Roboto"/>
              <a:sym typeface="Roboto"/>
            </a:endParaRPr>
          </a:p>
          <a:p>
            <a:pPr indent="-314325" lvl="0" marL="457200" rtl="0" algn="l">
              <a:spcBef>
                <a:spcPts val="0"/>
              </a:spcBef>
              <a:spcAft>
                <a:spcPts val="0"/>
              </a:spcAft>
              <a:buClr>
                <a:srgbClr val="222222"/>
              </a:buClr>
              <a:buSzPts val="1350"/>
              <a:buFont typeface="Roboto"/>
              <a:buChar char="●"/>
            </a:pPr>
            <a:r>
              <a:rPr lang="en" sz="1300">
                <a:highlight>
                  <a:srgbClr val="FFFFFF"/>
                </a:highlight>
                <a:latin typeface="Consolas"/>
                <a:ea typeface="Consolas"/>
                <a:cs typeface="Consolas"/>
                <a:sym typeface="Consolas"/>
              </a:rPr>
              <a:t>AND</a:t>
            </a:r>
            <a:r>
              <a:rPr lang="en" sz="1550">
                <a:highlight>
                  <a:srgbClr val="FFFFFF"/>
                </a:highlight>
                <a:latin typeface="Roboto"/>
                <a:ea typeface="Roboto"/>
                <a:cs typeface="Roboto"/>
                <a:sym typeface="Roboto"/>
              </a:rPr>
              <a:t> (</a:t>
            </a:r>
            <a:r>
              <a:rPr lang="en" sz="1300">
                <a:highlight>
                  <a:srgbClr val="FFFFFF"/>
                </a:highlight>
                <a:latin typeface="Consolas"/>
                <a:ea typeface="Consolas"/>
                <a:cs typeface="Consolas"/>
                <a:sym typeface="Consolas"/>
              </a:rPr>
              <a:t>&amp;</a:t>
            </a:r>
            <a:r>
              <a:rPr lang="en" sz="1550">
                <a:highlight>
                  <a:srgbClr val="FFFFFF"/>
                </a:highlight>
                <a:latin typeface="Roboto"/>
                <a:ea typeface="Roboto"/>
                <a:cs typeface="Roboto"/>
                <a:sym typeface="Roboto"/>
              </a:rPr>
              <a:t>)</a:t>
            </a:r>
            <a:endParaRPr sz="1550">
              <a:highlight>
                <a:srgbClr val="FFFFFF"/>
              </a:highlight>
              <a:latin typeface="Roboto"/>
              <a:ea typeface="Roboto"/>
              <a:cs typeface="Roboto"/>
              <a:sym typeface="Roboto"/>
            </a:endParaRPr>
          </a:p>
          <a:p>
            <a:pPr indent="-314325" lvl="0" marL="457200" rtl="0" algn="l">
              <a:spcBef>
                <a:spcPts val="0"/>
              </a:spcBef>
              <a:spcAft>
                <a:spcPts val="0"/>
              </a:spcAft>
              <a:buClr>
                <a:srgbClr val="222222"/>
              </a:buClr>
              <a:buSzPts val="1350"/>
              <a:buFont typeface="Roboto"/>
              <a:buChar char="●"/>
            </a:pPr>
            <a:r>
              <a:rPr lang="en" sz="1300">
                <a:highlight>
                  <a:srgbClr val="FFFFFF"/>
                </a:highlight>
                <a:latin typeface="Consolas"/>
                <a:ea typeface="Consolas"/>
                <a:cs typeface="Consolas"/>
                <a:sym typeface="Consolas"/>
              </a:rPr>
              <a:t>OR</a:t>
            </a:r>
            <a:r>
              <a:rPr lang="en" sz="1550">
                <a:highlight>
                  <a:srgbClr val="FFFFFF"/>
                </a:highlight>
                <a:latin typeface="Roboto"/>
                <a:ea typeface="Roboto"/>
                <a:cs typeface="Roboto"/>
                <a:sym typeface="Roboto"/>
              </a:rPr>
              <a:t> (</a:t>
            </a:r>
            <a:r>
              <a:rPr lang="en" sz="1300">
                <a:highlight>
                  <a:srgbClr val="FFFFFF"/>
                </a:highlight>
                <a:latin typeface="Consolas"/>
                <a:ea typeface="Consolas"/>
                <a:cs typeface="Consolas"/>
                <a:sym typeface="Consolas"/>
              </a:rPr>
              <a:t>|</a:t>
            </a:r>
            <a:r>
              <a:rPr lang="en" sz="1550">
                <a:highlight>
                  <a:srgbClr val="FFFFFF"/>
                </a:highlight>
                <a:latin typeface="Roboto"/>
                <a:ea typeface="Roboto"/>
                <a:cs typeface="Roboto"/>
                <a:sym typeface="Roboto"/>
              </a:rPr>
              <a:t>)</a:t>
            </a:r>
            <a:endParaRPr sz="1550">
              <a:highlight>
                <a:srgbClr val="FFFFFF"/>
              </a:highlight>
              <a:latin typeface="Roboto"/>
              <a:ea typeface="Roboto"/>
              <a:cs typeface="Roboto"/>
              <a:sym typeface="Roboto"/>
            </a:endParaRPr>
          </a:p>
          <a:p>
            <a:pPr indent="-314325" lvl="0" marL="457200" rtl="0" algn="l">
              <a:lnSpc>
                <a:spcPct val="100000"/>
              </a:lnSpc>
              <a:spcBef>
                <a:spcPts val="0"/>
              </a:spcBef>
              <a:spcAft>
                <a:spcPts val="0"/>
              </a:spcAft>
              <a:buClr>
                <a:srgbClr val="222222"/>
              </a:buClr>
              <a:buSzPts val="1350"/>
              <a:buFont typeface="Roboto"/>
              <a:buChar char="●"/>
            </a:pPr>
            <a:r>
              <a:rPr lang="en" sz="1300">
                <a:highlight>
                  <a:srgbClr val="FFFFFF"/>
                </a:highlight>
                <a:latin typeface="Consolas"/>
                <a:ea typeface="Consolas"/>
                <a:cs typeface="Consolas"/>
                <a:sym typeface="Consolas"/>
              </a:rPr>
              <a:t>XOR</a:t>
            </a:r>
            <a:r>
              <a:rPr lang="en" sz="1550">
                <a:highlight>
                  <a:srgbClr val="FFFFFF"/>
                </a:highlight>
                <a:latin typeface="Roboto"/>
                <a:ea typeface="Roboto"/>
                <a:cs typeface="Roboto"/>
                <a:sym typeface="Roboto"/>
              </a:rPr>
              <a:t> (</a:t>
            </a:r>
            <a:r>
              <a:rPr lang="en" sz="1300">
                <a:highlight>
                  <a:srgbClr val="FFFFFF"/>
                </a:highlight>
                <a:latin typeface="Consolas"/>
                <a:ea typeface="Consolas"/>
                <a:cs typeface="Consolas"/>
                <a:sym typeface="Consolas"/>
              </a:rPr>
              <a:t>^</a:t>
            </a:r>
            <a:r>
              <a:rPr lang="en" sz="1550">
                <a:highlight>
                  <a:srgbClr val="FFFFFF"/>
                </a:highlight>
                <a:latin typeface="Roboto"/>
                <a:ea typeface="Roboto"/>
                <a:cs typeface="Roboto"/>
                <a:sym typeface="Roboto"/>
              </a:rPr>
              <a:t>)</a:t>
            </a:r>
            <a:endParaRPr sz="1550">
              <a:highlight>
                <a:srgbClr val="FFFFFF"/>
              </a:highlight>
              <a:latin typeface="Roboto"/>
              <a:ea typeface="Roboto"/>
              <a:cs typeface="Roboto"/>
              <a:sym typeface="Roboto"/>
            </a:endParaRPr>
          </a:p>
          <a:p>
            <a:pPr indent="0" lvl="0" marL="0" rtl="0" algn="l">
              <a:lnSpc>
                <a:spcPct val="100000"/>
              </a:lnSpc>
              <a:spcBef>
                <a:spcPts val="1400"/>
              </a:spcBef>
              <a:spcAft>
                <a:spcPts val="0"/>
              </a:spcAft>
              <a:buNone/>
            </a:pPr>
            <a:r>
              <a:rPr lang="en" sz="1400"/>
              <a:t>For example, you can get a DataFrame with the candidates whose: </a:t>
            </a:r>
            <a:endParaRPr sz="1400"/>
          </a:p>
          <a:p>
            <a:pPr indent="-317500" lvl="0" marL="457200" rtl="0" algn="l">
              <a:lnSpc>
                <a:spcPct val="100000"/>
              </a:lnSpc>
              <a:spcBef>
                <a:spcPts val="1200"/>
              </a:spcBef>
              <a:spcAft>
                <a:spcPts val="0"/>
              </a:spcAft>
              <a:buClr>
                <a:schemeClr val="accent2"/>
              </a:buClr>
              <a:buSzPts val="1400"/>
              <a:buChar char="●"/>
            </a:pPr>
            <a:r>
              <a:rPr lang="en" sz="1400"/>
              <a:t>Score 1  is </a:t>
            </a:r>
            <a:r>
              <a:rPr lang="en" sz="1400"/>
              <a:t>greater than or equal to 70.</a:t>
            </a:r>
            <a:endParaRPr sz="1400"/>
          </a:p>
          <a:p>
            <a:pPr indent="-317500" lvl="0" marL="457200" rtl="0" algn="l">
              <a:lnSpc>
                <a:spcPct val="100000"/>
              </a:lnSpc>
              <a:spcBef>
                <a:spcPts val="0"/>
              </a:spcBef>
              <a:spcAft>
                <a:spcPts val="0"/>
              </a:spcAft>
              <a:buClr>
                <a:schemeClr val="accent2"/>
              </a:buClr>
              <a:buSzPts val="1400"/>
              <a:buChar char="●"/>
            </a:pPr>
            <a:r>
              <a:rPr lang="en" sz="1400"/>
              <a:t>Score 2 is are greater than or equal to 80.</a:t>
            </a:r>
            <a:endParaRPr sz="1800"/>
          </a:p>
        </p:txBody>
      </p:sp>
      <p:sp>
        <p:nvSpPr>
          <p:cNvPr id="411" name="Google Shape;411;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2" name="Google Shape;412;p48"/>
          <p:cNvSpPr txBox="1"/>
          <p:nvPr/>
        </p:nvSpPr>
        <p:spPr>
          <a:xfrm>
            <a:off x="4786650" y="1396575"/>
            <a:ext cx="4044900" cy="1877700"/>
          </a:xfrm>
          <a:prstGeom prst="rect">
            <a:avLst/>
          </a:prstGeom>
          <a:solidFill>
            <a:srgbClr val="F2F2F2"/>
          </a:solidFill>
          <a:ln cap="flat" cmpd="sng" w="9525">
            <a:solidFill>
              <a:srgbClr val="11111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data = {'Name': ['Jane', 'Princi', 'James', 'Fadi'],</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'Height': [5.1, 6.2, 5.1, 5.2],</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'Qualification': ['Msc', 'MA', 'Msc', 'Msc'],</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'Score 1' : [56,86,77,45],</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'Score 2' : [50,96,60,30]}</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Convert the dictionary into DataFrame</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df = pd.DataFrame(data)</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b="1" lang="en" sz="1000">
                <a:highlight>
                  <a:srgbClr val="F4CCCC"/>
                </a:highlight>
                <a:latin typeface="Consolas"/>
                <a:ea typeface="Consolas"/>
                <a:cs typeface="Consolas"/>
                <a:sym typeface="Consolas"/>
              </a:rPr>
              <a:t>print(df[(df['Score 1'] &gt;= 70) &amp; (df['Score 2'] &gt;= 80)])</a:t>
            </a:r>
            <a:endParaRPr b="1" sz="1000">
              <a:highlight>
                <a:srgbClr val="F4CCCC"/>
              </a:highlight>
              <a:latin typeface="Consolas"/>
              <a:ea typeface="Consolas"/>
              <a:cs typeface="Consolas"/>
              <a:sym typeface="Consolas"/>
            </a:endParaRPr>
          </a:p>
        </p:txBody>
      </p:sp>
      <p:sp>
        <p:nvSpPr>
          <p:cNvPr id="413" name="Google Shape;413;p48"/>
          <p:cNvSpPr txBox="1"/>
          <p:nvPr/>
        </p:nvSpPr>
        <p:spPr>
          <a:xfrm>
            <a:off x="4696675" y="3951625"/>
            <a:ext cx="4275000" cy="5232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rgbClr val="FFFFFF"/>
                </a:highlight>
                <a:latin typeface="Consolas"/>
                <a:ea typeface="Consolas"/>
                <a:cs typeface="Consolas"/>
                <a:sym typeface="Consolas"/>
              </a:rPr>
              <a:t> Name  Height Qualification  Score 1  Score 2</a:t>
            </a:r>
            <a:endParaRPr sz="11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100">
                <a:highlight>
                  <a:srgbClr val="FFFFFF"/>
                </a:highlight>
                <a:latin typeface="Consolas"/>
                <a:ea typeface="Consolas"/>
                <a:cs typeface="Consolas"/>
                <a:sym typeface="Consolas"/>
              </a:rPr>
              <a:t>1  Princi     6.2            MA       86       96</a:t>
            </a:r>
            <a:endParaRPr sz="1100">
              <a:highlight>
                <a:srgbClr val="FFFFFF"/>
              </a:highlight>
              <a:latin typeface="Consolas"/>
              <a:ea typeface="Consolas"/>
              <a:cs typeface="Consolas"/>
              <a:sym typeface="Consolas"/>
            </a:endParaRPr>
          </a:p>
        </p:txBody>
      </p:sp>
      <p:sp>
        <p:nvSpPr>
          <p:cNvPr id="414" name="Google Shape;414;p48"/>
          <p:cNvSpPr txBox="1"/>
          <p:nvPr/>
        </p:nvSpPr>
        <p:spPr>
          <a:xfrm>
            <a:off x="4696675" y="3459475"/>
            <a:ext cx="765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Result</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txBox="1"/>
          <p:nvPr>
            <p:ph type="title"/>
          </p:nvPr>
        </p:nvSpPr>
        <p:spPr>
          <a:xfrm>
            <a:off x="388550" y="674950"/>
            <a:ext cx="86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Determining Data Statistics</a:t>
            </a:r>
            <a:endParaRPr/>
          </a:p>
        </p:txBody>
      </p:sp>
      <p:sp>
        <p:nvSpPr>
          <p:cNvPr id="420" name="Google Shape;420;p49"/>
          <p:cNvSpPr txBox="1"/>
          <p:nvPr>
            <p:ph idx="1" type="body"/>
          </p:nvPr>
        </p:nvSpPr>
        <p:spPr>
          <a:xfrm>
            <a:off x="428600" y="1200850"/>
            <a:ext cx="8520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400"/>
              </a:spcAft>
              <a:buNone/>
            </a:pPr>
            <a:r>
              <a:rPr lang="en" sz="1300">
                <a:solidFill>
                  <a:srgbClr val="000000"/>
                </a:solidFill>
              </a:rPr>
              <a:t>Pandas provides many </a:t>
            </a:r>
            <a:r>
              <a:rPr lang="en" sz="1300">
                <a:solidFill>
                  <a:srgbClr val="619CCD"/>
                </a:solidFill>
                <a:uFill>
                  <a:noFill/>
                </a:uFill>
                <a:hlinkClick r:id="rId3">
                  <a:extLst>
                    <a:ext uri="{A12FA001-AC4F-418D-AE19-62706E023703}">
                      <ahyp:hlinkClr val="tx"/>
                    </a:ext>
                  </a:extLst>
                </a:hlinkClick>
              </a:rPr>
              <a:t>statistical methods</a:t>
            </a:r>
            <a:r>
              <a:rPr lang="en" sz="1300">
                <a:solidFill>
                  <a:srgbClr val="000000"/>
                </a:solidFill>
              </a:rPr>
              <a:t> for DataFrames. You can get basic statistics for the numerical columns of a Pandas DataFrame with </a:t>
            </a:r>
            <a:r>
              <a:rPr b="1" lang="en" sz="1300">
                <a:solidFill>
                  <a:srgbClr val="B45F06"/>
                </a:solidFill>
                <a:uFill>
                  <a:noFill/>
                </a:uFill>
                <a:latin typeface="Consolas"/>
                <a:ea typeface="Consolas"/>
                <a:cs typeface="Consolas"/>
                <a:sym typeface="Consolas"/>
                <a:hlinkClick r:id="rId4">
                  <a:extLst>
                    <a:ext uri="{A12FA001-AC4F-418D-AE19-62706E023703}">
                      <ahyp:hlinkClr val="tx"/>
                    </a:ext>
                  </a:extLst>
                </a:hlinkClick>
              </a:rPr>
              <a:t>.describe()</a:t>
            </a:r>
            <a:r>
              <a:rPr b="1" lang="en" sz="1800">
                <a:solidFill>
                  <a:srgbClr val="B45F06"/>
                </a:solidFill>
              </a:rPr>
              <a:t>.</a:t>
            </a:r>
            <a:endParaRPr b="1" sz="1800">
              <a:solidFill>
                <a:srgbClr val="B45F06"/>
              </a:solidFill>
            </a:endParaRPr>
          </a:p>
        </p:txBody>
      </p:sp>
      <p:sp>
        <p:nvSpPr>
          <p:cNvPr id="421" name="Google Shape;42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2" name="Google Shape;422;p49"/>
          <p:cNvSpPr txBox="1"/>
          <p:nvPr/>
        </p:nvSpPr>
        <p:spPr>
          <a:xfrm>
            <a:off x="550400" y="1820350"/>
            <a:ext cx="4700700" cy="184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nsolas"/>
                <a:ea typeface="Consolas"/>
                <a:cs typeface="Consolas"/>
                <a:sym typeface="Consolas"/>
              </a:rPr>
              <a:t>data = {'Name': ['Jane', 'Princi', 'James', 'Fadi'],</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'Height': [5.1, 6.2, 5.1, 5.2],</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'Qualification': ['Msc', 'MA', 'Msc', 'Msc'],</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'Score 1' : [56,86,77,45],</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'Score 2' : [50,96,60,30]}</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i="1" lang="en" sz="1200">
                <a:latin typeface="Consolas"/>
                <a:ea typeface="Consolas"/>
                <a:cs typeface="Consolas"/>
                <a:sym typeface="Consolas"/>
              </a:rPr>
              <a:t># Convert the dictionary into DataFrame</a:t>
            </a:r>
            <a:endParaRPr i="1"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df = pd.DataFrame(data)</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df.describe()</a:t>
            </a:r>
            <a:endParaRPr sz="1200">
              <a:latin typeface="Consolas"/>
              <a:ea typeface="Consolas"/>
              <a:cs typeface="Consolas"/>
              <a:sym typeface="Consolas"/>
            </a:endParaRPr>
          </a:p>
        </p:txBody>
      </p:sp>
      <p:graphicFrame>
        <p:nvGraphicFramePr>
          <p:cNvPr id="423" name="Google Shape;423;p49"/>
          <p:cNvGraphicFramePr/>
          <p:nvPr/>
        </p:nvGraphicFramePr>
        <p:xfrm>
          <a:off x="5556400" y="2225450"/>
          <a:ext cx="3000000" cy="3000000"/>
        </p:xfrm>
        <a:graphic>
          <a:graphicData uri="http://schemas.openxmlformats.org/drawingml/2006/table">
            <a:tbl>
              <a:tblPr>
                <a:solidFill>
                  <a:srgbClr val="FFFFFF"/>
                </a:solidFill>
                <a:tableStyleId>{C1463817-32DC-4F52-B18E-17DC98A4DCD1}</a:tableStyleId>
              </a:tblPr>
              <a:tblGrid>
                <a:gridCol w="638175"/>
                <a:gridCol w="762000"/>
                <a:gridCol w="838200"/>
                <a:gridCol w="762000"/>
              </a:tblGrid>
              <a:tr h="251875">
                <a:tc>
                  <a:txBody>
                    <a:bodyPr/>
                    <a:lstStyle/>
                    <a:p>
                      <a:pPr indent="0" lvl="0" marL="0" rtl="0" algn="r">
                        <a:lnSpc>
                          <a:spcPct val="100000"/>
                        </a:lnSpc>
                        <a:spcBef>
                          <a:spcPts val="0"/>
                        </a:spcBef>
                        <a:spcAft>
                          <a:spcPts val="0"/>
                        </a:spcAft>
                        <a:buNone/>
                      </a:pPr>
                      <a:r>
                        <a:rPr b="1" lang="en" sz="900">
                          <a:highlight>
                            <a:srgbClr val="FFFFFF"/>
                          </a:highlight>
                        </a:rPr>
                        <a:t>Height</a:t>
                      </a:r>
                      <a:endParaRPr b="1"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b="1" lang="en" sz="900">
                          <a:highlight>
                            <a:srgbClr val="FFFFFF"/>
                          </a:highlight>
                        </a:rPr>
                        <a:t>Score 1</a:t>
                      </a:r>
                      <a:endParaRPr b="1"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b="1" lang="en" sz="900">
                          <a:highlight>
                            <a:srgbClr val="FFFFFF"/>
                          </a:highlight>
                        </a:rPr>
                        <a:t>Score 2</a:t>
                      </a:r>
                      <a:endParaRPr b="1"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9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209900">
                <a:tc>
                  <a:txBody>
                    <a:bodyPr/>
                    <a:lstStyle/>
                    <a:p>
                      <a:pPr indent="0" lvl="0" marL="0" rtl="0" algn="r">
                        <a:lnSpc>
                          <a:spcPct val="100000"/>
                        </a:lnSpc>
                        <a:spcBef>
                          <a:spcPts val="0"/>
                        </a:spcBef>
                        <a:spcAft>
                          <a:spcPts val="0"/>
                        </a:spcAft>
                        <a:buNone/>
                      </a:pPr>
                      <a:r>
                        <a:rPr b="1" lang="en" sz="900">
                          <a:highlight>
                            <a:srgbClr val="FFFFFF"/>
                          </a:highlight>
                        </a:rPr>
                        <a:t>count</a:t>
                      </a:r>
                      <a:endParaRPr b="1"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4.000000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4.000000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4.00000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293050">
                <a:tc>
                  <a:txBody>
                    <a:bodyPr/>
                    <a:lstStyle/>
                    <a:p>
                      <a:pPr indent="0" lvl="0" marL="0" rtl="0" algn="r">
                        <a:lnSpc>
                          <a:spcPct val="100000"/>
                        </a:lnSpc>
                        <a:spcBef>
                          <a:spcPts val="0"/>
                        </a:spcBef>
                        <a:spcAft>
                          <a:spcPts val="0"/>
                        </a:spcAft>
                        <a:buNone/>
                      </a:pPr>
                      <a:r>
                        <a:rPr b="1" lang="en" sz="900">
                          <a:highlight>
                            <a:srgbClr val="FFFFFF"/>
                          </a:highlight>
                        </a:rPr>
                        <a:t>mean</a:t>
                      </a:r>
                      <a:endParaRPr b="1"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5.400000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66.000000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59.00000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267500">
                <a:tc>
                  <a:txBody>
                    <a:bodyPr/>
                    <a:lstStyle/>
                    <a:p>
                      <a:pPr indent="0" lvl="0" marL="0" rtl="0" algn="r">
                        <a:lnSpc>
                          <a:spcPct val="100000"/>
                        </a:lnSpc>
                        <a:spcBef>
                          <a:spcPts val="0"/>
                        </a:spcBef>
                        <a:spcAft>
                          <a:spcPts val="0"/>
                        </a:spcAft>
                        <a:buNone/>
                      </a:pPr>
                      <a:r>
                        <a:rPr b="1" lang="en" sz="900">
                          <a:highlight>
                            <a:srgbClr val="FFFFFF"/>
                          </a:highlight>
                        </a:rPr>
                        <a:t>std</a:t>
                      </a:r>
                      <a:endParaRPr b="1"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0.535413</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18.814888</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27.64055</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267475">
                <a:tc>
                  <a:txBody>
                    <a:bodyPr/>
                    <a:lstStyle/>
                    <a:p>
                      <a:pPr indent="0" lvl="0" marL="0" rtl="0" algn="r">
                        <a:lnSpc>
                          <a:spcPct val="100000"/>
                        </a:lnSpc>
                        <a:spcBef>
                          <a:spcPts val="0"/>
                        </a:spcBef>
                        <a:spcAft>
                          <a:spcPts val="0"/>
                        </a:spcAft>
                        <a:buNone/>
                      </a:pPr>
                      <a:r>
                        <a:rPr b="1" lang="en" sz="900">
                          <a:highlight>
                            <a:srgbClr val="FFFFFF"/>
                          </a:highlight>
                        </a:rPr>
                        <a:t>min</a:t>
                      </a:r>
                      <a:endParaRPr b="1"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5.100000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45.000000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30.00000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250450">
                <a:tc>
                  <a:txBody>
                    <a:bodyPr/>
                    <a:lstStyle/>
                    <a:p>
                      <a:pPr indent="0" lvl="0" marL="0" rtl="0" algn="r">
                        <a:lnSpc>
                          <a:spcPct val="100000"/>
                        </a:lnSpc>
                        <a:spcBef>
                          <a:spcPts val="0"/>
                        </a:spcBef>
                        <a:spcAft>
                          <a:spcPts val="0"/>
                        </a:spcAft>
                        <a:buNone/>
                      </a:pPr>
                      <a:r>
                        <a:rPr b="1" lang="en" sz="900">
                          <a:highlight>
                            <a:srgbClr val="FFFFFF"/>
                          </a:highlight>
                        </a:rPr>
                        <a:t>25%</a:t>
                      </a:r>
                      <a:endParaRPr b="1"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5.100000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53.250000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45.00000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233425">
                <a:tc>
                  <a:txBody>
                    <a:bodyPr/>
                    <a:lstStyle/>
                    <a:p>
                      <a:pPr indent="0" lvl="0" marL="0" rtl="0" algn="r">
                        <a:lnSpc>
                          <a:spcPct val="100000"/>
                        </a:lnSpc>
                        <a:spcBef>
                          <a:spcPts val="0"/>
                        </a:spcBef>
                        <a:spcAft>
                          <a:spcPts val="0"/>
                        </a:spcAft>
                        <a:buNone/>
                      </a:pPr>
                      <a:r>
                        <a:rPr b="1" lang="en" sz="900">
                          <a:highlight>
                            <a:srgbClr val="FFFFFF"/>
                          </a:highlight>
                        </a:rPr>
                        <a:t>50%</a:t>
                      </a:r>
                      <a:endParaRPr b="1"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5.150000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66.500000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55.00000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182325">
                <a:tc>
                  <a:txBody>
                    <a:bodyPr/>
                    <a:lstStyle/>
                    <a:p>
                      <a:pPr indent="0" lvl="0" marL="0" rtl="0" algn="r">
                        <a:lnSpc>
                          <a:spcPct val="100000"/>
                        </a:lnSpc>
                        <a:spcBef>
                          <a:spcPts val="0"/>
                        </a:spcBef>
                        <a:spcAft>
                          <a:spcPts val="0"/>
                        </a:spcAft>
                        <a:buNone/>
                      </a:pPr>
                      <a:r>
                        <a:rPr b="1" lang="en" sz="900">
                          <a:highlight>
                            <a:srgbClr val="FFFFFF"/>
                          </a:highlight>
                        </a:rPr>
                        <a:t>75%</a:t>
                      </a:r>
                      <a:endParaRPr b="1"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5.450000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79.250000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69.00000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258950">
                <a:tc>
                  <a:txBody>
                    <a:bodyPr/>
                    <a:lstStyle/>
                    <a:p>
                      <a:pPr indent="0" lvl="0" marL="0" rtl="0" algn="r">
                        <a:lnSpc>
                          <a:spcPct val="100000"/>
                        </a:lnSpc>
                        <a:spcBef>
                          <a:spcPts val="0"/>
                        </a:spcBef>
                        <a:spcAft>
                          <a:spcPts val="0"/>
                        </a:spcAft>
                        <a:buNone/>
                      </a:pPr>
                      <a:r>
                        <a:rPr b="1" lang="en" sz="900">
                          <a:highlight>
                            <a:srgbClr val="FFFFFF"/>
                          </a:highlight>
                        </a:rPr>
                        <a:t>max</a:t>
                      </a:r>
                      <a:endParaRPr b="1"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6.200000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86.000000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highlight>
                            <a:srgbClr val="FFFFFF"/>
                          </a:highlight>
                        </a:rPr>
                        <a:t>96.00000</a:t>
                      </a:r>
                      <a:endParaRPr sz="900">
                        <a:highlight>
                          <a:srgbClr val="FFFFFF"/>
                        </a:highlight>
                      </a:endParaRPr>
                    </a:p>
                  </a:txBody>
                  <a:tcPr marT="69850" marB="69850" marR="69850" marL="69850"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
        <p:nvSpPr>
          <p:cNvPr id="424" name="Google Shape;424;p49"/>
          <p:cNvSpPr txBox="1"/>
          <p:nvPr/>
        </p:nvSpPr>
        <p:spPr>
          <a:xfrm>
            <a:off x="5556588" y="18203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Result</a:t>
            </a:r>
            <a:endParaRPr b="1"/>
          </a:p>
        </p:txBody>
      </p:sp>
      <p:sp>
        <p:nvSpPr>
          <p:cNvPr id="425" name="Google Shape;425;p49"/>
          <p:cNvSpPr txBox="1"/>
          <p:nvPr/>
        </p:nvSpPr>
        <p:spPr>
          <a:xfrm>
            <a:off x="550350" y="3752600"/>
            <a:ext cx="4700700" cy="110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rgbClr val="111111"/>
                </a:solidFill>
                <a:highlight>
                  <a:srgbClr val="FFFFFF"/>
                </a:highlight>
              </a:rPr>
              <a:t>Here, </a:t>
            </a:r>
            <a:r>
              <a:rPr lang="en" sz="1300">
                <a:solidFill>
                  <a:srgbClr val="111111"/>
                </a:solidFill>
                <a:highlight>
                  <a:srgbClr val="FFFFFF"/>
                </a:highlight>
                <a:latin typeface="Consolas"/>
                <a:ea typeface="Consolas"/>
                <a:cs typeface="Consolas"/>
                <a:sym typeface="Consolas"/>
              </a:rPr>
              <a:t>.describe()</a:t>
            </a:r>
            <a:r>
              <a:rPr lang="en" sz="1450">
                <a:solidFill>
                  <a:srgbClr val="111111"/>
                </a:solidFill>
                <a:highlight>
                  <a:srgbClr val="FFFFFF"/>
                </a:highlight>
              </a:rPr>
              <a:t> </a:t>
            </a:r>
            <a:r>
              <a:rPr lang="en" sz="1300">
                <a:solidFill>
                  <a:srgbClr val="111111"/>
                </a:solidFill>
                <a:highlight>
                  <a:srgbClr val="FFFFFF"/>
                </a:highlight>
              </a:rPr>
              <a:t>returns a new DataFrame with the number of rows indicated by count, as well as the mean, standard deviation, minimum, maximum, and quartiles of the columns.</a:t>
            </a:r>
            <a:endParaRPr sz="1500">
              <a:solidFill>
                <a:srgbClr val="11111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Handling Missing Data</a:t>
            </a:r>
            <a:endParaRPr/>
          </a:p>
        </p:txBody>
      </p:sp>
      <p:sp>
        <p:nvSpPr>
          <p:cNvPr id="431" name="Google Shape;431;p50"/>
          <p:cNvSpPr txBox="1"/>
          <p:nvPr>
            <p:ph idx="1" type="body"/>
          </p:nvPr>
        </p:nvSpPr>
        <p:spPr>
          <a:xfrm>
            <a:off x="434450" y="1247650"/>
            <a:ext cx="8520600" cy="172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400">
                <a:solidFill>
                  <a:srgbClr val="111111"/>
                </a:solidFill>
                <a:highlight>
                  <a:srgbClr val="FFFFFF"/>
                </a:highlight>
              </a:rPr>
              <a:t>Missing data is very common in data science and machine learning. But Pandas has very powerful features for working with missing data. </a:t>
            </a:r>
            <a:endParaRPr sz="1400">
              <a:solidFill>
                <a:srgbClr val="111111"/>
              </a:solidFill>
              <a:highlight>
                <a:srgbClr val="FFFFFF"/>
              </a:highlight>
            </a:endParaRPr>
          </a:p>
          <a:p>
            <a:pPr indent="-342900" lvl="0" marL="457200" rtl="0" algn="l">
              <a:spcBef>
                <a:spcPts val="1000"/>
              </a:spcBef>
              <a:spcAft>
                <a:spcPts val="0"/>
              </a:spcAft>
              <a:buSzPts val="1800"/>
              <a:buChar char="●"/>
            </a:pPr>
            <a:r>
              <a:rPr lang="en" sz="1400">
                <a:solidFill>
                  <a:srgbClr val="111111"/>
                </a:solidFill>
                <a:highlight>
                  <a:srgbClr val="FFFFFF"/>
                </a:highlight>
              </a:rPr>
              <a:t>Pandas usually represents missing data with</a:t>
            </a:r>
            <a:r>
              <a:rPr lang="en" sz="1400">
                <a:highlight>
                  <a:srgbClr val="FFFFFF"/>
                </a:highlight>
              </a:rPr>
              <a:t> </a:t>
            </a:r>
            <a:r>
              <a:rPr lang="en" sz="1400">
                <a:solidFill>
                  <a:srgbClr val="619CCD"/>
                </a:solidFill>
                <a:highlight>
                  <a:srgbClr val="FFFFFF"/>
                </a:highlight>
                <a:uFill>
                  <a:noFill/>
                </a:uFill>
                <a:hlinkClick r:id="rId3">
                  <a:extLst>
                    <a:ext uri="{A12FA001-AC4F-418D-AE19-62706E023703}">
                      <ahyp:hlinkClr val="tx"/>
                    </a:ext>
                  </a:extLst>
                </a:hlinkClick>
              </a:rPr>
              <a:t>NaN (not a number) values</a:t>
            </a:r>
            <a:r>
              <a:rPr lang="en" sz="1400">
                <a:highlight>
                  <a:srgbClr val="FFFFFF"/>
                </a:highlight>
              </a:rPr>
              <a:t>. In Python, you can get NaN with </a:t>
            </a:r>
            <a:r>
              <a:rPr lang="en" sz="1400">
                <a:solidFill>
                  <a:srgbClr val="619CCD"/>
                </a:solidFill>
                <a:highlight>
                  <a:srgbClr val="FFFFFF"/>
                </a:highlight>
                <a:uFill>
                  <a:noFill/>
                </a:uFill>
                <a:hlinkClick r:id="rId4">
                  <a:extLst>
                    <a:ext uri="{A12FA001-AC4F-418D-AE19-62706E023703}">
                      <ahyp:hlinkClr val="tx"/>
                    </a:ext>
                  </a:extLst>
                </a:hlinkClick>
              </a:rPr>
              <a:t>float('nan')</a:t>
            </a:r>
            <a:r>
              <a:rPr lang="en" sz="1400">
                <a:highlight>
                  <a:srgbClr val="FFFFFF"/>
                </a:highlight>
              </a:rPr>
              <a:t>, </a:t>
            </a:r>
            <a:r>
              <a:rPr lang="en" sz="1400">
                <a:solidFill>
                  <a:srgbClr val="619CCD"/>
                </a:solidFill>
                <a:highlight>
                  <a:srgbClr val="FFFFFF"/>
                </a:highlight>
                <a:uFill>
                  <a:noFill/>
                </a:uFill>
                <a:hlinkClick r:id="rId5">
                  <a:extLst>
                    <a:ext uri="{A12FA001-AC4F-418D-AE19-62706E023703}">
                      <ahyp:hlinkClr val="tx"/>
                    </a:ext>
                  </a:extLst>
                </a:hlinkClick>
              </a:rPr>
              <a:t>math.nan</a:t>
            </a:r>
            <a:r>
              <a:rPr lang="en" sz="1400">
                <a:highlight>
                  <a:srgbClr val="FFFFFF"/>
                </a:highlight>
              </a:rPr>
              <a:t>, or </a:t>
            </a:r>
            <a:r>
              <a:rPr lang="en" sz="1400">
                <a:solidFill>
                  <a:srgbClr val="619CCD"/>
                </a:solidFill>
                <a:highlight>
                  <a:srgbClr val="FFFFFF"/>
                </a:highlight>
                <a:uFill>
                  <a:noFill/>
                </a:uFill>
                <a:hlinkClick r:id="rId6">
                  <a:extLst>
                    <a:ext uri="{A12FA001-AC4F-418D-AE19-62706E023703}">
                      <ahyp:hlinkClr val="tx"/>
                    </a:ext>
                  </a:extLst>
                </a:hlinkClick>
              </a:rPr>
              <a:t>numpy.nan</a:t>
            </a:r>
            <a:r>
              <a:rPr lang="en" sz="1400">
                <a:highlight>
                  <a:srgbClr val="FFFFFF"/>
                </a:highlight>
              </a:rPr>
              <a:t>. </a:t>
            </a:r>
            <a:endParaRPr sz="1550">
              <a:highlight>
                <a:srgbClr val="FFFFFF"/>
              </a:highlight>
              <a:latin typeface="Roboto"/>
              <a:ea typeface="Roboto"/>
              <a:cs typeface="Roboto"/>
              <a:sym typeface="Roboto"/>
            </a:endParaRPr>
          </a:p>
          <a:p>
            <a:pPr indent="0" lvl="0" marL="0" rtl="0" algn="ctr">
              <a:spcBef>
                <a:spcPts val="1000"/>
              </a:spcBef>
              <a:spcAft>
                <a:spcPts val="1400"/>
              </a:spcAft>
              <a:buNone/>
            </a:pPr>
            <a:r>
              <a:rPr lang="en" sz="1200">
                <a:highlight>
                  <a:srgbClr val="FFFFFF"/>
                </a:highlight>
                <a:latin typeface="Roboto"/>
                <a:ea typeface="Roboto"/>
                <a:cs typeface="Roboto"/>
                <a:sym typeface="Roboto"/>
              </a:rPr>
              <a:t>Reference: </a:t>
            </a:r>
            <a:r>
              <a:rPr lang="en" sz="1200" u="sng">
                <a:solidFill>
                  <a:schemeClr val="hlink"/>
                </a:solidFill>
                <a:highlight>
                  <a:srgbClr val="FFFFFF"/>
                </a:highlight>
                <a:latin typeface="Roboto"/>
                <a:ea typeface="Roboto"/>
                <a:cs typeface="Roboto"/>
                <a:sym typeface="Roboto"/>
                <a:hlinkClick r:id="rId7"/>
              </a:rPr>
              <a:t>https://pandas.pydata.org/pandas-docs/stable/user_guide/missing_data.html</a:t>
            </a:r>
            <a:endParaRPr sz="1200">
              <a:highlight>
                <a:srgbClr val="FFFFFF"/>
              </a:highlight>
              <a:latin typeface="Roboto"/>
              <a:ea typeface="Roboto"/>
              <a:cs typeface="Roboto"/>
              <a:sym typeface="Roboto"/>
            </a:endParaRPr>
          </a:p>
        </p:txBody>
      </p:sp>
      <p:sp>
        <p:nvSpPr>
          <p:cNvPr id="432" name="Google Shape;43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3" name="Google Shape;433;p50"/>
          <p:cNvSpPr txBox="1"/>
          <p:nvPr/>
        </p:nvSpPr>
        <p:spPr>
          <a:xfrm>
            <a:off x="1149675" y="3486500"/>
            <a:ext cx="7407000" cy="646500"/>
          </a:xfrm>
          <a:prstGeom prst="rect">
            <a:avLst/>
          </a:prstGeom>
          <a:noFill/>
          <a:ln cap="flat" cmpd="sng" w="19050">
            <a:solidFill>
              <a:srgbClr val="0B5394"/>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600"/>
              </a:spcBef>
              <a:spcAft>
                <a:spcPts val="600"/>
              </a:spcAft>
              <a:buNone/>
            </a:pPr>
            <a:r>
              <a:rPr lang="en" sz="1500">
                <a:solidFill>
                  <a:srgbClr val="222222"/>
                </a:solidFill>
                <a:highlight>
                  <a:schemeClr val="lt1"/>
                </a:highlight>
                <a:latin typeface="Consolas"/>
                <a:ea typeface="Consolas"/>
                <a:cs typeface="Consolas"/>
                <a:sym typeface="Consolas"/>
              </a:rPr>
              <a:t>Complete the lab</a:t>
            </a:r>
            <a:r>
              <a:rPr lang="en" sz="1500">
                <a:solidFill>
                  <a:srgbClr val="222222"/>
                </a:solidFill>
                <a:highlight>
                  <a:schemeClr val="lt1"/>
                </a:highlight>
                <a:latin typeface="Consolas"/>
                <a:ea typeface="Consolas"/>
                <a:cs typeface="Consolas"/>
                <a:sym typeface="Consolas"/>
              </a:rPr>
              <a:t> </a:t>
            </a:r>
            <a:r>
              <a:rPr lang="en" sz="1500" u="sng">
                <a:solidFill>
                  <a:schemeClr val="accent5"/>
                </a:solidFill>
                <a:highlight>
                  <a:schemeClr val="lt1"/>
                </a:highlight>
                <a:latin typeface="Consolas"/>
                <a:ea typeface="Consolas"/>
                <a:cs typeface="Consolas"/>
                <a:sym typeface="Consolas"/>
                <a:hlinkClick r:id="rId8">
                  <a:extLst>
                    <a:ext uri="{A12FA001-AC4F-418D-AE19-62706E023703}">
                      <ahyp:hlinkClr val="tx"/>
                    </a:ext>
                  </a:extLst>
                </a:hlinkClick>
              </a:rPr>
              <a:t>GLab 343.3.1 - Handling Missing Data</a:t>
            </a:r>
            <a:r>
              <a:rPr lang="en" sz="1500">
                <a:solidFill>
                  <a:srgbClr val="222222"/>
                </a:solidFill>
                <a:highlight>
                  <a:schemeClr val="lt1"/>
                </a:highlight>
                <a:latin typeface="Consolas"/>
                <a:ea typeface="Consolas"/>
                <a:cs typeface="Consolas"/>
                <a:sym typeface="Consolas"/>
              </a:rPr>
              <a:t>. </a:t>
            </a:r>
            <a:r>
              <a:rPr lang="en" sz="1500">
                <a:solidFill>
                  <a:srgbClr val="111111"/>
                </a:solidFill>
                <a:highlight>
                  <a:schemeClr val="lt1"/>
                </a:highlight>
                <a:latin typeface="Consolas"/>
                <a:ea typeface="Consolas"/>
                <a:cs typeface="Consolas"/>
                <a:sym typeface="Consolas"/>
              </a:rPr>
              <a:t>Y</a:t>
            </a:r>
            <a:r>
              <a:rPr lang="en" sz="1500">
                <a:solidFill>
                  <a:srgbClr val="111111"/>
                </a:solidFill>
                <a:highlight>
                  <a:schemeClr val="lt1"/>
                </a:highlight>
                <a:latin typeface="Consolas"/>
                <a:ea typeface="Consolas"/>
                <a:cs typeface="Consolas"/>
                <a:sym typeface="Consolas"/>
              </a:rPr>
              <a:t>ou can find this lab on Canvas.</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Read CSV into Panda DataFram</a:t>
            </a:r>
            <a:r>
              <a:rPr lang="en"/>
              <a:t>e</a:t>
            </a:r>
            <a:endParaRPr/>
          </a:p>
        </p:txBody>
      </p:sp>
      <p:sp>
        <p:nvSpPr>
          <p:cNvPr id="439" name="Google Shape;439;p51"/>
          <p:cNvSpPr txBox="1"/>
          <p:nvPr>
            <p:ph idx="1" type="body"/>
          </p:nvPr>
        </p:nvSpPr>
        <p:spPr>
          <a:xfrm>
            <a:off x="434450" y="1247650"/>
            <a:ext cx="8520600" cy="1349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To read a CSV file with comma delimiter, use </a:t>
            </a:r>
            <a:r>
              <a:rPr lang="en">
                <a:solidFill>
                  <a:srgbClr val="111111"/>
                </a:solidFill>
                <a:highlight>
                  <a:srgbClr val="F9F9F9"/>
                </a:highlight>
                <a:latin typeface="Consolas"/>
                <a:ea typeface="Consolas"/>
                <a:cs typeface="Consolas"/>
                <a:sym typeface="Consolas"/>
              </a:rPr>
              <a:t>df.read_csv(). To </a:t>
            </a:r>
            <a:r>
              <a:rPr lang="en"/>
              <a:t>read tab delimiter (\t) file, use </a:t>
            </a:r>
            <a:r>
              <a:rPr lang="en">
                <a:solidFill>
                  <a:srgbClr val="111111"/>
                </a:solidFill>
                <a:highlight>
                  <a:srgbClr val="F9F9F9"/>
                </a:highlight>
                <a:latin typeface="Consolas"/>
                <a:ea typeface="Consolas"/>
                <a:cs typeface="Consolas"/>
                <a:sym typeface="Consolas"/>
              </a:rPr>
              <a:t>read_table()</a:t>
            </a:r>
            <a:r>
              <a:rPr lang="en">
                <a:solidFill>
                  <a:srgbClr val="111111"/>
                </a:solidFill>
                <a:highlight>
                  <a:srgbClr val="F9F9F9"/>
                </a:highlight>
                <a:latin typeface="Open Sans"/>
                <a:ea typeface="Open Sans"/>
                <a:cs typeface="Open Sans"/>
                <a:sym typeface="Open Sans"/>
              </a:rPr>
              <a:t>. </a:t>
            </a:r>
            <a:r>
              <a:rPr lang="en"/>
              <a:t>Besides these, you can also use pipe or any custom separator file.</a:t>
            </a:r>
            <a:endParaRPr/>
          </a:p>
          <a:p>
            <a:pPr indent="-330200" lvl="0" marL="457200" rtl="0" algn="l">
              <a:spcBef>
                <a:spcPts val="0"/>
              </a:spcBef>
              <a:spcAft>
                <a:spcPts val="0"/>
              </a:spcAft>
              <a:buSzPts val="1600"/>
              <a:buChar char="●"/>
            </a:pPr>
            <a:r>
              <a:rPr lang="en"/>
              <a:t>Following is the Syntax of read_csv() function.</a:t>
            </a:r>
            <a:endParaRPr sz="1200">
              <a:solidFill>
                <a:srgbClr val="111111"/>
              </a:solidFill>
              <a:highlight>
                <a:srgbClr val="F9F9F9"/>
              </a:highlight>
              <a:latin typeface="Open Sans"/>
              <a:ea typeface="Open Sans"/>
              <a:cs typeface="Open Sans"/>
              <a:sym typeface="Open Sans"/>
            </a:endParaRPr>
          </a:p>
        </p:txBody>
      </p:sp>
      <p:sp>
        <p:nvSpPr>
          <p:cNvPr id="440" name="Google Shape;440;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1" name="Google Shape;441;p51"/>
          <p:cNvSpPr txBox="1"/>
          <p:nvPr/>
        </p:nvSpPr>
        <p:spPr>
          <a:xfrm>
            <a:off x="557875" y="2967875"/>
            <a:ext cx="8376000" cy="1677600"/>
          </a:xfrm>
          <a:prstGeom prst="rect">
            <a:avLst/>
          </a:prstGeom>
          <a:solidFill>
            <a:srgbClr val="292929"/>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50">
                <a:solidFill>
                  <a:srgbClr val="8292A2"/>
                </a:solidFill>
                <a:highlight>
                  <a:srgbClr val="272822"/>
                </a:highlight>
                <a:latin typeface="Consolas"/>
                <a:ea typeface="Consolas"/>
                <a:cs typeface="Consolas"/>
                <a:sym typeface="Consolas"/>
              </a:rPr>
              <a:t># Syntax of read_csv()</a:t>
            </a:r>
            <a:endParaRPr sz="1150">
              <a:solidFill>
                <a:srgbClr val="F8F8F2"/>
              </a:solidFill>
              <a:highlight>
                <a:srgbClr val="272822"/>
              </a:highlight>
              <a:latin typeface="Consolas"/>
              <a:ea typeface="Consolas"/>
              <a:cs typeface="Consolas"/>
              <a:sym typeface="Consolas"/>
            </a:endParaRPr>
          </a:p>
          <a:p>
            <a:pPr indent="0" lvl="0" marL="139700" marR="139700" rtl="0" algn="l">
              <a:lnSpc>
                <a:spcPct val="100000"/>
              </a:lnSpc>
              <a:spcBef>
                <a:spcPts val="600"/>
              </a:spcBef>
              <a:spcAft>
                <a:spcPts val="600"/>
              </a:spcAft>
              <a:buNone/>
            </a:pPr>
            <a:r>
              <a:rPr lang="en" sz="1150">
                <a:solidFill>
                  <a:srgbClr val="F8F8F2"/>
                </a:solidFill>
                <a:highlight>
                  <a:srgbClr val="272822"/>
                </a:highlight>
                <a:latin typeface="Consolas"/>
                <a:ea typeface="Consolas"/>
                <a:cs typeface="Consolas"/>
                <a:sym typeface="Consolas"/>
              </a:rPr>
              <a:t>pandas.read_csv(filepath, delimiter=None, header=</a:t>
            </a:r>
            <a:r>
              <a:rPr lang="en" sz="1150">
                <a:solidFill>
                  <a:srgbClr val="A6E22E"/>
                </a:solidFill>
                <a:highlight>
                  <a:srgbClr val="272822"/>
                </a:highlight>
                <a:latin typeface="Consolas"/>
                <a:ea typeface="Consolas"/>
                <a:cs typeface="Consolas"/>
                <a:sym typeface="Consolas"/>
              </a:rPr>
              <a:t>'infer'</a:t>
            </a:r>
            <a:r>
              <a:rPr lang="en" sz="1150">
                <a:solidFill>
                  <a:srgbClr val="F8F8F2"/>
                </a:solidFill>
                <a:highlight>
                  <a:srgbClr val="272822"/>
                </a:highlight>
                <a:latin typeface="Consolas"/>
                <a:ea typeface="Consolas"/>
                <a:cs typeface="Consolas"/>
                <a:sym typeface="Consolas"/>
              </a:rPr>
              <a:t>, index_col=None, usecols=None, prefix=NoDefault.no_default, dtype=None, skipinitialspace=</a:t>
            </a:r>
            <a:r>
              <a:rPr lang="en" sz="1150">
                <a:solidFill>
                  <a:srgbClr val="AE81FF"/>
                </a:solidFill>
                <a:highlight>
                  <a:srgbClr val="272822"/>
                </a:highlight>
                <a:latin typeface="Consolas"/>
                <a:ea typeface="Consolas"/>
                <a:cs typeface="Consolas"/>
                <a:sym typeface="Consolas"/>
              </a:rPr>
              <a:t>False</a:t>
            </a:r>
            <a:r>
              <a:rPr lang="en" sz="1150">
                <a:solidFill>
                  <a:srgbClr val="F8F8F2"/>
                </a:solidFill>
                <a:highlight>
                  <a:srgbClr val="272822"/>
                </a:highlight>
                <a:latin typeface="Consolas"/>
                <a:ea typeface="Consolas"/>
                <a:cs typeface="Consolas"/>
                <a:sym typeface="Consolas"/>
              </a:rPr>
              <a:t>, skiprows=None, skipfooter=</a:t>
            </a:r>
            <a:r>
              <a:rPr lang="en" sz="1150">
                <a:solidFill>
                  <a:srgbClr val="AE81FF"/>
                </a:solidFill>
                <a:highlight>
                  <a:srgbClr val="272822"/>
                </a:highlight>
                <a:latin typeface="Consolas"/>
                <a:ea typeface="Consolas"/>
                <a:cs typeface="Consolas"/>
                <a:sym typeface="Consolas"/>
              </a:rPr>
              <a:t>0</a:t>
            </a:r>
            <a:r>
              <a:rPr lang="en" sz="1150">
                <a:solidFill>
                  <a:srgbClr val="F8F8F2"/>
                </a:solidFill>
                <a:highlight>
                  <a:srgbClr val="272822"/>
                </a:highlight>
                <a:latin typeface="Consolas"/>
                <a:ea typeface="Consolas"/>
                <a:cs typeface="Consolas"/>
                <a:sym typeface="Consolas"/>
              </a:rPr>
              <a:t>, nrows=None, na_values=None, keep_default_na=</a:t>
            </a:r>
            <a:r>
              <a:rPr lang="en" sz="1150">
                <a:solidFill>
                  <a:srgbClr val="AE81FF"/>
                </a:solidFill>
                <a:highlight>
                  <a:srgbClr val="272822"/>
                </a:highlight>
                <a:latin typeface="Consolas"/>
                <a:ea typeface="Consolas"/>
                <a:cs typeface="Consolas"/>
                <a:sym typeface="Consolas"/>
              </a:rPr>
              <a:t>True</a:t>
            </a:r>
            <a:r>
              <a:rPr lang="en" sz="1150">
                <a:solidFill>
                  <a:srgbClr val="F8F8F2"/>
                </a:solidFill>
                <a:highlight>
                  <a:srgbClr val="272822"/>
                </a:highlight>
                <a:latin typeface="Consolas"/>
                <a:ea typeface="Consolas"/>
                <a:cs typeface="Consolas"/>
                <a:sym typeface="Consolas"/>
              </a:rPr>
              <a:t>, na_filter=</a:t>
            </a:r>
            <a:r>
              <a:rPr lang="en" sz="1150">
                <a:solidFill>
                  <a:srgbClr val="AE81FF"/>
                </a:solidFill>
                <a:highlight>
                  <a:srgbClr val="272822"/>
                </a:highlight>
                <a:latin typeface="Consolas"/>
                <a:ea typeface="Consolas"/>
                <a:cs typeface="Consolas"/>
                <a:sym typeface="Consolas"/>
              </a:rPr>
              <a:t>True</a:t>
            </a:r>
            <a:r>
              <a:rPr lang="en" sz="1150">
                <a:solidFill>
                  <a:srgbClr val="F8F8F2"/>
                </a:solidFill>
                <a:highlight>
                  <a:srgbClr val="272822"/>
                </a:highlight>
                <a:latin typeface="Consolas"/>
                <a:ea typeface="Consolas"/>
                <a:cs typeface="Consolas"/>
                <a:sym typeface="Consolas"/>
              </a:rPr>
              <a:t>, verbose=</a:t>
            </a:r>
            <a:r>
              <a:rPr lang="en" sz="1150">
                <a:solidFill>
                  <a:srgbClr val="AE81FF"/>
                </a:solidFill>
                <a:highlight>
                  <a:srgbClr val="272822"/>
                </a:highlight>
                <a:latin typeface="Consolas"/>
                <a:ea typeface="Consolas"/>
                <a:cs typeface="Consolas"/>
                <a:sym typeface="Consolas"/>
              </a:rPr>
              <a:t>False</a:t>
            </a:r>
            <a:r>
              <a:rPr lang="en" sz="1150">
                <a:solidFill>
                  <a:srgbClr val="F8F8F2"/>
                </a:solidFill>
                <a:highlight>
                  <a:srgbClr val="272822"/>
                </a:highlight>
                <a:latin typeface="Consolas"/>
                <a:ea typeface="Consolas"/>
                <a:cs typeface="Consolas"/>
                <a:sym typeface="Consolas"/>
              </a:rPr>
              <a:t>, skip_blank_lines=</a:t>
            </a:r>
            <a:r>
              <a:rPr lang="en" sz="1150">
                <a:solidFill>
                  <a:srgbClr val="AE81FF"/>
                </a:solidFill>
                <a:highlight>
                  <a:srgbClr val="272822"/>
                </a:highlight>
                <a:latin typeface="Consolas"/>
                <a:ea typeface="Consolas"/>
                <a:cs typeface="Consolas"/>
                <a:sym typeface="Consolas"/>
              </a:rPr>
              <a:t>True</a:t>
            </a:r>
            <a:r>
              <a:rPr lang="en" sz="1150">
                <a:solidFill>
                  <a:srgbClr val="F8F8F2"/>
                </a:solidFill>
                <a:highlight>
                  <a:srgbClr val="272822"/>
                </a:highlight>
                <a:latin typeface="Consolas"/>
                <a:ea typeface="Consolas"/>
                <a:cs typeface="Consolas"/>
                <a:sym typeface="Consolas"/>
              </a:rPr>
              <a:t>, parse_dates=None, infer_datetime_format=</a:t>
            </a:r>
            <a:r>
              <a:rPr lang="en" sz="1150">
                <a:solidFill>
                  <a:srgbClr val="AE81FF"/>
                </a:solidFill>
                <a:highlight>
                  <a:srgbClr val="272822"/>
                </a:highlight>
                <a:latin typeface="Consolas"/>
                <a:ea typeface="Consolas"/>
                <a:cs typeface="Consolas"/>
                <a:sym typeface="Consolas"/>
              </a:rPr>
              <a:t>False</a:t>
            </a:r>
            <a:r>
              <a:rPr lang="en" sz="1150">
                <a:solidFill>
                  <a:srgbClr val="F8F8F2"/>
                </a:solidFill>
                <a:highlight>
                  <a:srgbClr val="272822"/>
                </a:highlight>
                <a:latin typeface="Consolas"/>
                <a:ea typeface="Consolas"/>
                <a:cs typeface="Consolas"/>
                <a:sym typeface="Consolas"/>
              </a:rPr>
              <a:t>, keep_date_col=</a:t>
            </a:r>
            <a:r>
              <a:rPr lang="en" sz="1150">
                <a:solidFill>
                  <a:srgbClr val="AE81FF"/>
                </a:solidFill>
                <a:highlight>
                  <a:srgbClr val="272822"/>
                </a:highlight>
                <a:latin typeface="Consolas"/>
                <a:ea typeface="Consolas"/>
                <a:cs typeface="Consolas"/>
                <a:sym typeface="Consolas"/>
              </a:rPr>
              <a:t>False</a:t>
            </a:r>
            <a:r>
              <a:rPr lang="en" sz="1150">
                <a:solidFill>
                  <a:srgbClr val="F8F8F2"/>
                </a:solidFill>
                <a:highlight>
                  <a:srgbClr val="272822"/>
                </a:highlight>
                <a:latin typeface="Consolas"/>
                <a:ea typeface="Consolas"/>
                <a:cs typeface="Consolas"/>
                <a:sym typeface="Consolas"/>
              </a:rPr>
              <a:t>, date_parser=None, dayfirst=</a:t>
            </a:r>
            <a:r>
              <a:rPr lang="en" sz="1150">
                <a:solidFill>
                  <a:srgbClr val="AE81FF"/>
                </a:solidFill>
                <a:highlight>
                  <a:srgbClr val="272822"/>
                </a:highlight>
                <a:latin typeface="Consolas"/>
                <a:ea typeface="Consolas"/>
                <a:cs typeface="Consolas"/>
                <a:sym typeface="Consolas"/>
              </a:rPr>
              <a:t>False</a:t>
            </a:r>
            <a:r>
              <a:rPr lang="en" sz="1150">
                <a:solidFill>
                  <a:srgbClr val="F8F8F2"/>
                </a:solidFill>
                <a:highlight>
                  <a:srgbClr val="272822"/>
                </a:highlight>
                <a:latin typeface="Consolas"/>
                <a:ea typeface="Consolas"/>
                <a:cs typeface="Consolas"/>
                <a:sym typeface="Consolas"/>
              </a:rPr>
              <a:t>, iterator=</a:t>
            </a:r>
            <a:r>
              <a:rPr lang="en" sz="1150">
                <a:solidFill>
                  <a:srgbClr val="AE81FF"/>
                </a:solidFill>
                <a:highlight>
                  <a:srgbClr val="272822"/>
                </a:highlight>
                <a:latin typeface="Consolas"/>
                <a:ea typeface="Consolas"/>
                <a:cs typeface="Consolas"/>
                <a:sym typeface="Consolas"/>
              </a:rPr>
              <a:t>False</a:t>
            </a:r>
            <a:r>
              <a:rPr lang="en" sz="1150">
                <a:solidFill>
                  <a:srgbClr val="F8F8F2"/>
                </a:solidFill>
                <a:highlight>
                  <a:srgbClr val="272822"/>
                </a:highlight>
                <a:latin typeface="Consolas"/>
                <a:ea typeface="Consolas"/>
                <a:cs typeface="Consolas"/>
                <a:sym typeface="Consolas"/>
              </a:rPr>
              <a:t>, chunksize=None, decimal=</a:t>
            </a:r>
            <a:r>
              <a:rPr lang="en" sz="1150">
                <a:solidFill>
                  <a:srgbClr val="A6E22E"/>
                </a:solidFill>
                <a:highlight>
                  <a:srgbClr val="272822"/>
                </a:highlight>
                <a:latin typeface="Consolas"/>
                <a:ea typeface="Consolas"/>
                <a:cs typeface="Consolas"/>
                <a:sym typeface="Consolas"/>
              </a:rPr>
              <a:t>'.'</a:t>
            </a:r>
            <a:r>
              <a:rPr lang="en" sz="1150">
                <a:solidFill>
                  <a:srgbClr val="F8F8F2"/>
                </a:solidFill>
                <a:highlight>
                  <a:srgbClr val="272822"/>
                </a:highlight>
                <a:latin typeface="Consolas"/>
                <a:ea typeface="Consolas"/>
                <a:cs typeface="Consolas"/>
                <a:sym typeface="Consolas"/>
              </a:rPr>
              <a:t>, lineterminator=None, quotechar=</a:t>
            </a:r>
            <a:r>
              <a:rPr lang="en" sz="1150">
                <a:solidFill>
                  <a:srgbClr val="A6E22E"/>
                </a:solidFill>
                <a:highlight>
                  <a:srgbClr val="272822"/>
                </a:highlight>
                <a:latin typeface="Consolas"/>
                <a:ea typeface="Consolas"/>
                <a:cs typeface="Consolas"/>
                <a:sym typeface="Consolas"/>
              </a:rPr>
              <a:t>'"'</a:t>
            </a:r>
            <a:r>
              <a:rPr lang="en" sz="1150">
                <a:solidFill>
                  <a:srgbClr val="F8F8F2"/>
                </a:solidFill>
                <a:highlight>
                  <a:srgbClr val="272822"/>
                </a:highlight>
                <a:latin typeface="Consolas"/>
                <a:ea typeface="Consolas"/>
                <a:cs typeface="Consolas"/>
                <a:sym typeface="Consolas"/>
              </a:rPr>
              <a:t>, quoting=</a:t>
            </a:r>
            <a:r>
              <a:rPr lang="en" sz="1150">
                <a:solidFill>
                  <a:srgbClr val="AE81FF"/>
                </a:solidFill>
                <a:highlight>
                  <a:srgbClr val="272822"/>
                </a:highlight>
                <a:latin typeface="Consolas"/>
                <a:ea typeface="Consolas"/>
                <a:cs typeface="Consolas"/>
                <a:sym typeface="Consolas"/>
              </a:rPr>
              <a:t>0</a:t>
            </a:r>
            <a:r>
              <a:rPr lang="en" sz="1150">
                <a:solidFill>
                  <a:srgbClr val="F8F8F2"/>
                </a:solidFill>
                <a:highlight>
                  <a:srgbClr val="272822"/>
                </a:highlight>
                <a:latin typeface="Consolas"/>
                <a:ea typeface="Consolas"/>
                <a:cs typeface="Consolas"/>
                <a:sym typeface="Consolas"/>
              </a:rPr>
              <a:t>, doublequote=</a:t>
            </a:r>
            <a:r>
              <a:rPr lang="en" sz="1150">
                <a:solidFill>
                  <a:srgbClr val="AE81FF"/>
                </a:solidFill>
                <a:highlight>
                  <a:srgbClr val="272822"/>
                </a:highlight>
                <a:latin typeface="Consolas"/>
                <a:ea typeface="Consolas"/>
                <a:cs typeface="Consolas"/>
                <a:sym typeface="Consolas"/>
              </a:rPr>
              <a:t>True</a:t>
            </a:r>
            <a:r>
              <a:rPr lang="en" sz="1150">
                <a:solidFill>
                  <a:srgbClr val="F8F8F2"/>
                </a:solidFill>
                <a:highlight>
                  <a:srgbClr val="272822"/>
                </a:highlight>
                <a:latin typeface="Consolas"/>
                <a:ea typeface="Consolas"/>
                <a:cs typeface="Consolas"/>
                <a:sym typeface="Consolas"/>
              </a:rPr>
              <a:t>, escapechar=None, delim_whitespace=</a:t>
            </a:r>
            <a:r>
              <a:rPr lang="en" sz="1150">
                <a:solidFill>
                  <a:srgbClr val="AE81FF"/>
                </a:solidFill>
                <a:highlight>
                  <a:srgbClr val="272822"/>
                </a:highlight>
                <a:latin typeface="Consolas"/>
                <a:ea typeface="Consolas"/>
                <a:cs typeface="Consolas"/>
                <a:sym typeface="Consolas"/>
              </a:rPr>
              <a:t>False</a:t>
            </a:r>
            <a:r>
              <a:rPr lang="en" sz="1150">
                <a:solidFill>
                  <a:srgbClr val="F8F8F2"/>
                </a:solidFill>
                <a:highlight>
                  <a:srgbClr val="272822"/>
                </a:highlight>
                <a:latin typeface="Consolas"/>
                <a:ea typeface="Consolas"/>
                <a:cs typeface="Consolas"/>
                <a:sym typeface="Consolas"/>
              </a:rPr>
              <a:t>, low_memory=</a:t>
            </a:r>
            <a:r>
              <a:rPr lang="en" sz="1150">
                <a:solidFill>
                  <a:srgbClr val="AE81FF"/>
                </a:solidFill>
                <a:highlight>
                  <a:srgbClr val="272822"/>
                </a:highlight>
                <a:latin typeface="Consolas"/>
                <a:ea typeface="Consolas"/>
                <a:cs typeface="Consolas"/>
                <a:sym typeface="Consolas"/>
              </a:rPr>
              <a:t>True</a:t>
            </a:r>
            <a:r>
              <a:rPr lang="en" sz="1150">
                <a:solidFill>
                  <a:srgbClr val="F8F8F2"/>
                </a:solidFill>
                <a:highlight>
                  <a:srgbClr val="272822"/>
                </a:highlight>
                <a:latin typeface="Consolas"/>
                <a:ea typeface="Consolas"/>
                <a:cs typeface="Consolas"/>
                <a:sym typeface="Consolas"/>
              </a:rPr>
              <a:t>)</a:t>
            </a:r>
            <a:endParaRPr sz="1150">
              <a:solidFill>
                <a:srgbClr val="F8F8F2"/>
              </a:solidFill>
              <a:highlight>
                <a:srgbClr val="272822"/>
              </a:highlight>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447" name="Google Shape;447;p52"/>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Example: Reading Data from CSVs Using Pandas</a:t>
            </a:r>
            <a:endParaRPr/>
          </a:p>
        </p:txBody>
      </p:sp>
      <p:sp>
        <p:nvSpPr>
          <p:cNvPr id="448" name="Google Shape;448;p52"/>
          <p:cNvSpPr txBox="1"/>
          <p:nvPr/>
        </p:nvSpPr>
        <p:spPr>
          <a:xfrm>
            <a:off x="479675" y="2019900"/>
            <a:ext cx="55161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D4D4C"/>
                </a:solidFill>
                <a:highlight>
                  <a:srgbClr val="FFF7EE"/>
                </a:highlight>
                <a:latin typeface="Courier New"/>
                <a:ea typeface="Courier New"/>
                <a:cs typeface="Courier New"/>
                <a:sym typeface="Courier New"/>
              </a:rPr>
              <a:t>df </a:t>
            </a:r>
            <a:r>
              <a:rPr b="1" lang="en">
                <a:solidFill>
                  <a:srgbClr val="3E999F"/>
                </a:solidFill>
                <a:highlight>
                  <a:srgbClr val="FFF7EE"/>
                </a:highlight>
                <a:latin typeface="Courier New"/>
                <a:ea typeface="Courier New"/>
                <a:cs typeface="Courier New"/>
                <a:sym typeface="Courier New"/>
              </a:rPr>
              <a:t>=</a:t>
            </a:r>
            <a:r>
              <a:rPr b="1" lang="en">
                <a:solidFill>
                  <a:srgbClr val="4D4D4C"/>
                </a:solidFill>
                <a:highlight>
                  <a:srgbClr val="FFF7EE"/>
                </a:highlight>
                <a:latin typeface="Courier New"/>
                <a:ea typeface="Courier New"/>
                <a:cs typeface="Courier New"/>
                <a:sym typeface="Courier New"/>
              </a:rPr>
              <a:t> pd.</a:t>
            </a:r>
            <a:r>
              <a:rPr b="1" lang="en">
                <a:solidFill>
                  <a:srgbClr val="4271AE"/>
                </a:solidFill>
                <a:highlight>
                  <a:srgbClr val="FFF7EE"/>
                </a:highlight>
                <a:latin typeface="Courier New"/>
                <a:ea typeface="Courier New"/>
                <a:cs typeface="Courier New"/>
                <a:sym typeface="Courier New"/>
              </a:rPr>
              <a:t>read_csv</a:t>
            </a:r>
            <a:r>
              <a:rPr b="1" lang="en">
                <a:solidFill>
                  <a:srgbClr val="4D4D4C"/>
                </a:solidFill>
                <a:highlight>
                  <a:srgbClr val="FFF7EE"/>
                </a:highlight>
                <a:latin typeface="Courier New"/>
                <a:ea typeface="Courier New"/>
                <a:cs typeface="Courier New"/>
                <a:sym typeface="Courier New"/>
              </a:rPr>
              <a:t>(</a:t>
            </a:r>
            <a:r>
              <a:rPr b="1" lang="en">
                <a:solidFill>
                  <a:srgbClr val="718C00"/>
                </a:solidFill>
                <a:highlight>
                  <a:srgbClr val="FFF7EE"/>
                </a:highlight>
                <a:latin typeface="Courier New"/>
                <a:ea typeface="Courier New"/>
                <a:cs typeface="Courier New"/>
                <a:sym typeface="Courier New"/>
              </a:rPr>
              <a:t>'C:\\foldername\\purchases.csv'</a:t>
            </a:r>
            <a:r>
              <a:rPr b="1" lang="en">
                <a:solidFill>
                  <a:srgbClr val="4D4D4C"/>
                </a:solidFill>
                <a:highlight>
                  <a:srgbClr val="FFF7EE"/>
                </a:highlight>
                <a:latin typeface="Courier New"/>
                <a:ea typeface="Courier New"/>
                <a:cs typeface="Courier New"/>
                <a:sym typeface="Courier New"/>
              </a:rPr>
              <a:t>)</a:t>
            </a:r>
            <a:endParaRPr b="1">
              <a:solidFill>
                <a:srgbClr val="4D4D4C"/>
              </a:solidFill>
              <a:highlight>
                <a:srgbClr val="FFF7EE"/>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a:solidFill>
                  <a:srgbClr val="4D4D4C"/>
                </a:solidFill>
                <a:highlight>
                  <a:srgbClr val="FFF7EE"/>
                </a:highlight>
                <a:latin typeface="Courier New"/>
                <a:ea typeface="Courier New"/>
                <a:cs typeface="Courier New"/>
                <a:sym typeface="Courier New"/>
              </a:rPr>
              <a:t>df</a:t>
            </a:r>
            <a:endParaRPr b="1">
              <a:solidFill>
                <a:srgbClr val="4D4D4C"/>
              </a:solidFill>
              <a:highlight>
                <a:srgbClr val="FFF7EE"/>
              </a:highlight>
              <a:latin typeface="Courier New"/>
              <a:ea typeface="Courier New"/>
              <a:cs typeface="Courier New"/>
              <a:sym typeface="Courier New"/>
            </a:endParaRPr>
          </a:p>
        </p:txBody>
      </p:sp>
      <p:sp>
        <p:nvSpPr>
          <p:cNvPr id="449" name="Google Shape;449;p52"/>
          <p:cNvSpPr txBox="1"/>
          <p:nvPr/>
        </p:nvSpPr>
        <p:spPr>
          <a:xfrm>
            <a:off x="479675" y="1432513"/>
            <a:ext cx="5019000" cy="4155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u="sng">
                <a:solidFill>
                  <a:schemeClr val="hlink"/>
                </a:solidFill>
                <a:latin typeface="Comfortaa"/>
                <a:ea typeface="Comfortaa"/>
                <a:cs typeface="Comfortaa"/>
                <a:sym typeface="Comfortaa"/>
                <a:hlinkClick r:id="rId3"/>
              </a:rPr>
              <a:t>Click here to Download purchase.csv file</a:t>
            </a:r>
            <a:endParaRPr sz="1500">
              <a:latin typeface="Comfortaa"/>
              <a:ea typeface="Comfortaa"/>
              <a:cs typeface="Comfortaa"/>
              <a:sym typeface="Comfortaa"/>
            </a:endParaRPr>
          </a:p>
        </p:txBody>
      </p:sp>
      <p:sp>
        <p:nvSpPr>
          <p:cNvPr id="450" name="Google Shape;450;p52"/>
          <p:cNvSpPr txBox="1"/>
          <p:nvPr/>
        </p:nvSpPr>
        <p:spPr>
          <a:xfrm>
            <a:off x="426000" y="2968700"/>
            <a:ext cx="86067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CE5C00"/>
              </a:buClr>
              <a:buSzPts val="1600"/>
              <a:buChar char="❏"/>
            </a:pPr>
            <a:r>
              <a:rPr lang="en" sz="1600"/>
              <a:t>CSVs do not have indexes like DataFrames do; so, all we need to do is designate the index_col when reading:</a:t>
            </a:r>
            <a:endParaRPr sz="1600">
              <a:latin typeface="Century Gothic"/>
              <a:ea typeface="Century Gothic"/>
              <a:cs typeface="Century Gothic"/>
              <a:sym typeface="Century Gothic"/>
            </a:endParaRPr>
          </a:p>
        </p:txBody>
      </p:sp>
      <p:sp>
        <p:nvSpPr>
          <p:cNvPr id="451" name="Google Shape;451;p52"/>
          <p:cNvSpPr txBox="1"/>
          <p:nvPr/>
        </p:nvSpPr>
        <p:spPr>
          <a:xfrm>
            <a:off x="1018200" y="3892775"/>
            <a:ext cx="69324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D4D4C"/>
                </a:solidFill>
                <a:highlight>
                  <a:srgbClr val="FFFFFF"/>
                </a:highlight>
                <a:latin typeface="Courier New"/>
                <a:ea typeface="Courier New"/>
                <a:cs typeface="Courier New"/>
                <a:sym typeface="Courier New"/>
              </a:rPr>
              <a:t>df </a:t>
            </a:r>
            <a:r>
              <a:rPr b="1" lang="en">
                <a:solidFill>
                  <a:srgbClr val="3E999F"/>
                </a:solidFill>
                <a:highlight>
                  <a:srgbClr val="FFFFFF"/>
                </a:highlight>
                <a:latin typeface="Courier New"/>
                <a:ea typeface="Courier New"/>
                <a:cs typeface="Courier New"/>
                <a:sym typeface="Courier New"/>
              </a:rPr>
              <a:t>=</a:t>
            </a:r>
            <a:r>
              <a:rPr b="1" lang="en">
                <a:solidFill>
                  <a:srgbClr val="4D4D4C"/>
                </a:solidFill>
                <a:highlight>
                  <a:srgbClr val="FFFFFF"/>
                </a:highlight>
                <a:latin typeface="Courier New"/>
                <a:ea typeface="Courier New"/>
                <a:cs typeface="Courier New"/>
                <a:sym typeface="Courier New"/>
              </a:rPr>
              <a:t> pd.</a:t>
            </a:r>
            <a:r>
              <a:rPr b="1" lang="en">
                <a:solidFill>
                  <a:srgbClr val="4271AE"/>
                </a:solidFill>
                <a:highlight>
                  <a:srgbClr val="FFFFFF"/>
                </a:highlight>
                <a:latin typeface="Courier New"/>
                <a:ea typeface="Courier New"/>
                <a:cs typeface="Courier New"/>
                <a:sym typeface="Courier New"/>
              </a:rPr>
              <a:t>read_csv</a:t>
            </a:r>
            <a:r>
              <a:rPr b="1" lang="en">
                <a:solidFill>
                  <a:srgbClr val="4D4D4C"/>
                </a:solidFill>
                <a:highlight>
                  <a:srgbClr val="FFFFFF"/>
                </a:highlight>
                <a:latin typeface="Courier New"/>
                <a:ea typeface="Courier New"/>
                <a:cs typeface="Courier New"/>
                <a:sym typeface="Courier New"/>
              </a:rPr>
              <a:t>(</a:t>
            </a:r>
            <a:r>
              <a:rPr b="1" lang="en">
                <a:solidFill>
                  <a:srgbClr val="718C00"/>
                </a:solidFill>
                <a:highlight>
                  <a:srgbClr val="FFFFFF"/>
                </a:highlight>
                <a:latin typeface="Courier New"/>
                <a:ea typeface="Courier New"/>
                <a:cs typeface="Courier New"/>
                <a:sym typeface="Courier New"/>
              </a:rPr>
              <a:t>'</a:t>
            </a:r>
            <a:r>
              <a:rPr b="1" lang="en">
                <a:solidFill>
                  <a:srgbClr val="718C00"/>
                </a:solidFill>
                <a:highlight>
                  <a:srgbClr val="FFF7EE"/>
                </a:highlight>
                <a:latin typeface="Courier New"/>
                <a:ea typeface="Courier New"/>
                <a:cs typeface="Courier New"/>
                <a:sym typeface="Courier New"/>
              </a:rPr>
              <a:t>C:\\foldername\\purchases.csv</a:t>
            </a:r>
            <a:r>
              <a:rPr b="1" lang="en">
                <a:solidFill>
                  <a:srgbClr val="718C00"/>
                </a:solidFill>
                <a:highlight>
                  <a:srgbClr val="FFFFFF"/>
                </a:highlight>
                <a:latin typeface="Courier New"/>
                <a:ea typeface="Courier New"/>
                <a:cs typeface="Courier New"/>
                <a:sym typeface="Courier New"/>
              </a:rPr>
              <a:t>'</a:t>
            </a:r>
            <a:r>
              <a:rPr b="1" lang="en">
                <a:solidFill>
                  <a:srgbClr val="4D4D4C"/>
                </a:solidFill>
                <a:highlight>
                  <a:srgbClr val="FFFFFF"/>
                </a:highlight>
                <a:latin typeface="Courier New"/>
                <a:ea typeface="Courier New"/>
                <a:cs typeface="Courier New"/>
                <a:sym typeface="Courier New"/>
              </a:rPr>
              <a:t>,index_col</a:t>
            </a:r>
            <a:r>
              <a:rPr b="1" lang="en">
                <a:solidFill>
                  <a:srgbClr val="3E999F"/>
                </a:solidFill>
                <a:highlight>
                  <a:srgbClr val="FFFFFF"/>
                </a:highlight>
                <a:latin typeface="Courier New"/>
                <a:ea typeface="Courier New"/>
                <a:cs typeface="Courier New"/>
                <a:sym typeface="Courier New"/>
              </a:rPr>
              <a:t>=</a:t>
            </a:r>
            <a:r>
              <a:rPr b="1" lang="en">
                <a:solidFill>
                  <a:srgbClr val="F5871F"/>
                </a:solidFill>
                <a:highlight>
                  <a:srgbClr val="FFFFFF"/>
                </a:highlight>
                <a:latin typeface="Courier New"/>
                <a:ea typeface="Courier New"/>
                <a:cs typeface="Courier New"/>
                <a:sym typeface="Courier New"/>
              </a:rPr>
              <a:t>0</a:t>
            </a:r>
            <a:r>
              <a:rPr b="1" lang="en">
                <a:solidFill>
                  <a:srgbClr val="4D4D4C"/>
                </a:solidFill>
                <a:highlight>
                  <a:srgbClr val="FFFFFF"/>
                </a:highlight>
                <a:latin typeface="Courier New"/>
                <a:ea typeface="Courier New"/>
                <a:cs typeface="Courier New"/>
                <a:sym typeface="Courier New"/>
              </a:rPr>
              <a:t>)</a:t>
            </a:r>
            <a:endParaRPr b="1">
              <a:solidFill>
                <a:srgbClr val="4D4D4C"/>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a:solidFill>
                  <a:srgbClr val="4D4D4C"/>
                </a:solidFill>
                <a:highlight>
                  <a:srgbClr val="FFFFFF"/>
                </a:highlight>
                <a:latin typeface="Courier New"/>
                <a:ea typeface="Courier New"/>
                <a:cs typeface="Courier New"/>
                <a:sym typeface="Courier New"/>
              </a:rPr>
              <a:t>df</a:t>
            </a:r>
            <a:endParaRPr b="1">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3"/>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500"/>
              <a:t>Hands-On</a:t>
            </a:r>
            <a:r>
              <a:rPr lang="en" sz="2500"/>
              <a:t> Lab</a:t>
            </a:r>
            <a:endParaRPr sz="2500"/>
          </a:p>
        </p:txBody>
      </p:sp>
      <p:sp>
        <p:nvSpPr>
          <p:cNvPr id="457" name="Google Shape;457;p53"/>
          <p:cNvSpPr txBox="1"/>
          <p:nvPr>
            <p:ph idx="1" type="body"/>
          </p:nvPr>
        </p:nvSpPr>
        <p:spPr>
          <a:xfrm>
            <a:off x="506325" y="1275688"/>
            <a:ext cx="81867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t/>
            </a:r>
            <a:endParaRPr/>
          </a:p>
          <a:p>
            <a:pPr indent="0" lvl="0" marL="0" rtl="0" algn="l">
              <a:spcBef>
                <a:spcPts val="800"/>
              </a:spcBef>
              <a:spcAft>
                <a:spcPts val="0"/>
              </a:spcAft>
              <a:buNone/>
            </a:pPr>
            <a:r>
              <a:rPr lang="en" sz="1800"/>
              <a:t>Please complete the lab </a:t>
            </a:r>
            <a:r>
              <a:rPr lang="en" sz="1800" u="sng">
                <a:solidFill>
                  <a:schemeClr val="accent5"/>
                </a:solidFill>
                <a:hlinkClick r:id="rId3">
                  <a:extLst>
                    <a:ext uri="{A12FA001-AC4F-418D-AE19-62706E023703}">
                      <ahyp:hlinkClr val="tx"/>
                    </a:ext>
                  </a:extLst>
                </a:hlinkClick>
              </a:rPr>
              <a:t>GLAB - 343.3.2 - Read CSV into Panda DataFrame</a:t>
            </a:r>
            <a:r>
              <a:rPr lang="en" sz="1800"/>
              <a:t>. You can find this lab on Canvas under the Assignment section.</a:t>
            </a:r>
            <a:endParaRPr sz="1800"/>
          </a:p>
        </p:txBody>
      </p:sp>
      <p:sp>
        <p:nvSpPr>
          <p:cNvPr id="458" name="Google Shape;458;p5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idx="1" type="body"/>
          </p:nvPr>
        </p:nvSpPr>
        <p:spPr>
          <a:xfrm>
            <a:off x="516500" y="1247650"/>
            <a:ext cx="5907300" cy="34164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Char char="●"/>
            </a:pPr>
            <a:r>
              <a:rPr lang="en"/>
              <a:t>Overview of Python Panda</a:t>
            </a:r>
            <a:endParaRPr/>
          </a:p>
          <a:p>
            <a:pPr indent="-310832" lvl="0" marL="457200" rtl="0" algn="l">
              <a:spcBef>
                <a:spcPts val="0"/>
              </a:spcBef>
              <a:spcAft>
                <a:spcPts val="0"/>
              </a:spcAft>
              <a:buSzPct val="100000"/>
              <a:buChar char="●"/>
            </a:pPr>
            <a:r>
              <a:rPr lang="en"/>
              <a:t>Pandas - Install and import</a:t>
            </a:r>
            <a:endParaRPr/>
          </a:p>
          <a:p>
            <a:pPr indent="-310832" lvl="0" marL="457200" rtl="0" algn="l">
              <a:spcBef>
                <a:spcPts val="0"/>
              </a:spcBef>
              <a:spcAft>
                <a:spcPts val="0"/>
              </a:spcAft>
              <a:buSzPct val="100000"/>
              <a:buChar char="●"/>
            </a:pPr>
            <a:r>
              <a:rPr lang="en"/>
              <a:t>Pandas Data Structure</a:t>
            </a:r>
            <a:endParaRPr/>
          </a:p>
          <a:p>
            <a:pPr indent="-310832" lvl="0" marL="457200" rtl="0" algn="l">
              <a:spcBef>
                <a:spcPts val="0"/>
              </a:spcBef>
              <a:spcAft>
                <a:spcPts val="0"/>
              </a:spcAft>
              <a:buSzPct val="100000"/>
              <a:buChar char="●"/>
            </a:pPr>
            <a:r>
              <a:rPr lang="en"/>
              <a:t>Pandas Data Structure - Series</a:t>
            </a:r>
            <a:endParaRPr/>
          </a:p>
          <a:p>
            <a:pPr indent="-310832" lvl="0" marL="457200" rtl="0" algn="l">
              <a:spcBef>
                <a:spcPts val="0"/>
              </a:spcBef>
              <a:spcAft>
                <a:spcPts val="0"/>
              </a:spcAft>
              <a:buSzPct val="100000"/>
              <a:buChar char="●"/>
            </a:pPr>
            <a:r>
              <a:rPr lang="en"/>
              <a:t>Pandas Data Structure - DataFrame</a:t>
            </a:r>
            <a:endParaRPr/>
          </a:p>
          <a:p>
            <a:pPr indent="-310832" lvl="0" marL="457200" rtl="0" algn="l">
              <a:spcBef>
                <a:spcPts val="0"/>
              </a:spcBef>
              <a:spcAft>
                <a:spcPts val="0"/>
              </a:spcAft>
              <a:buSzPct val="100000"/>
              <a:buChar char="●"/>
            </a:pPr>
            <a:r>
              <a:rPr lang="en"/>
              <a:t>Manipulating with Pandas DataFrame</a:t>
            </a:r>
            <a:endParaRPr/>
          </a:p>
          <a:p>
            <a:pPr indent="-310832" lvl="0" marL="457200" rtl="0" algn="l">
              <a:spcBef>
                <a:spcPts val="0"/>
              </a:spcBef>
              <a:spcAft>
                <a:spcPts val="0"/>
              </a:spcAft>
              <a:buSzPct val="100000"/>
              <a:buChar char="●"/>
            </a:pPr>
            <a:r>
              <a:rPr lang="en"/>
              <a:t>Slice a DataFrame in Pandas</a:t>
            </a:r>
            <a:endParaRPr/>
          </a:p>
          <a:p>
            <a:pPr indent="-310832" lvl="0" marL="457200" rtl="0" algn="l">
              <a:spcBef>
                <a:spcPts val="0"/>
              </a:spcBef>
              <a:spcAft>
                <a:spcPts val="0"/>
              </a:spcAft>
              <a:buSzPct val="100000"/>
              <a:buChar char="●"/>
            </a:pPr>
            <a:r>
              <a:rPr lang="en"/>
              <a:t>Adding new column to existing DataFrame in Pandas</a:t>
            </a:r>
            <a:endParaRPr/>
          </a:p>
          <a:p>
            <a:pPr indent="-310832" lvl="0" marL="457200" rtl="0" algn="l">
              <a:spcBef>
                <a:spcPts val="0"/>
              </a:spcBef>
              <a:spcAft>
                <a:spcPts val="0"/>
              </a:spcAft>
              <a:buSzPct val="100000"/>
              <a:buChar char="●"/>
            </a:pPr>
            <a:r>
              <a:rPr lang="en"/>
              <a:t>Sorting a Pandas DataFrame</a:t>
            </a:r>
            <a:endParaRPr/>
          </a:p>
          <a:p>
            <a:pPr indent="-310832" lvl="0" marL="457200" rtl="0" algn="l">
              <a:spcBef>
                <a:spcPts val="0"/>
              </a:spcBef>
              <a:spcAft>
                <a:spcPts val="0"/>
              </a:spcAft>
              <a:buSzPct val="100000"/>
              <a:buChar char="●"/>
            </a:pPr>
            <a:r>
              <a:rPr lang="en"/>
              <a:t>Filtering Data from Dataframe</a:t>
            </a:r>
            <a:endParaRPr/>
          </a:p>
          <a:p>
            <a:pPr indent="-310832" lvl="0" marL="457200" rtl="0" algn="l">
              <a:spcBef>
                <a:spcPts val="0"/>
              </a:spcBef>
              <a:spcAft>
                <a:spcPts val="0"/>
              </a:spcAft>
              <a:buSzPct val="100000"/>
              <a:buChar char="●"/>
            </a:pPr>
            <a:r>
              <a:rPr lang="en"/>
              <a:t>Determining Data Statistics</a:t>
            </a:r>
            <a:endParaRPr/>
          </a:p>
          <a:p>
            <a:pPr indent="-310832" lvl="0" marL="457200" rtl="0" algn="l">
              <a:spcBef>
                <a:spcPts val="0"/>
              </a:spcBef>
              <a:spcAft>
                <a:spcPts val="0"/>
              </a:spcAft>
              <a:buSzPct val="100000"/>
              <a:buChar char="●"/>
            </a:pPr>
            <a:r>
              <a:rPr lang="en"/>
              <a:t>Handling Missing Data</a:t>
            </a:r>
            <a:endParaRPr/>
          </a:p>
          <a:p>
            <a:pPr indent="-310832" lvl="0" marL="457200" rtl="0" algn="l">
              <a:spcBef>
                <a:spcPts val="0"/>
              </a:spcBef>
              <a:spcAft>
                <a:spcPts val="0"/>
              </a:spcAft>
              <a:buSzPct val="100000"/>
              <a:buChar char="●"/>
            </a:pPr>
            <a:r>
              <a:rPr lang="en"/>
              <a:t>Read CSV into Panda DataFrame</a:t>
            </a:r>
            <a:endParaRPr/>
          </a:p>
          <a:p>
            <a:pPr indent="-310832" lvl="0" marL="457200" rtl="0" algn="l">
              <a:spcBef>
                <a:spcPts val="0"/>
              </a:spcBef>
              <a:spcAft>
                <a:spcPts val="0"/>
              </a:spcAft>
              <a:buSzPct val="100000"/>
              <a:buChar char="●"/>
            </a:pPr>
            <a:r>
              <a:rPr lang="en"/>
              <a:t>Reading data from JSON using Pandas Dataframe</a:t>
            </a:r>
            <a:endParaRPr/>
          </a:p>
          <a:p>
            <a:pPr indent="-310832" lvl="0" marL="457200" rtl="0" algn="l">
              <a:spcBef>
                <a:spcPts val="0"/>
              </a:spcBef>
              <a:spcAft>
                <a:spcPts val="0"/>
              </a:spcAft>
              <a:buSzPct val="100000"/>
              <a:buChar char="●"/>
            </a:pPr>
            <a:r>
              <a:rPr lang="en"/>
              <a:t>Write DataFrame to CSV</a:t>
            </a:r>
            <a:endParaRPr/>
          </a:p>
          <a:p>
            <a:pPr indent="-310832" lvl="0" marL="457200" rtl="0" algn="l">
              <a:spcBef>
                <a:spcPts val="0"/>
              </a:spcBef>
              <a:spcAft>
                <a:spcPts val="0"/>
              </a:spcAft>
              <a:buSzPct val="100000"/>
              <a:buChar char="●"/>
            </a:pPr>
            <a:r>
              <a:rPr lang="en"/>
              <a:t>Pandas Aggregate Functions</a:t>
            </a:r>
            <a:endParaRPr/>
          </a:p>
        </p:txBody>
      </p:sp>
      <p:sp>
        <p:nvSpPr>
          <p:cNvPr id="207" name="Google Shape;207;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2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4"/>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Reading Data From JSON Using Pandas Dataframe</a:t>
            </a:r>
            <a:endParaRPr/>
          </a:p>
        </p:txBody>
      </p:sp>
      <p:sp>
        <p:nvSpPr>
          <p:cNvPr id="464" name="Google Shape;464;p54"/>
          <p:cNvSpPr txBox="1"/>
          <p:nvPr>
            <p:ph idx="1" type="body"/>
          </p:nvPr>
        </p:nvSpPr>
        <p:spPr>
          <a:xfrm>
            <a:off x="523875" y="1290600"/>
            <a:ext cx="8186700" cy="1557900"/>
          </a:xfrm>
          <a:prstGeom prst="rect">
            <a:avLst/>
          </a:prstGeom>
        </p:spPr>
        <p:txBody>
          <a:bodyPr anchorCtr="0" anchor="t" bIns="68575" lIns="68575" spcFirstLastPara="1" rIns="68575" wrap="square" tIns="68575">
            <a:normAutofit lnSpcReduction="10000"/>
          </a:bodyPr>
          <a:lstStyle/>
          <a:p>
            <a:pPr indent="-298450" lvl="0" marL="457200" rtl="0" algn="l">
              <a:lnSpc>
                <a:spcPct val="144444"/>
              </a:lnSpc>
              <a:spcBef>
                <a:spcPts val="4100"/>
              </a:spcBef>
              <a:spcAft>
                <a:spcPts val="0"/>
              </a:spcAft>
              <a:buSzPts val="1100"/>
              <a:buChar char="❑"/>
            </a:pPr>
            <a:r>
              <a:rPr lang="en" sz="1300">
                <a:solidFill>
                  <a:srgbClr val="111111"/>
                </a:solidFill>
              </a:rPr>
              <a:t>JSON file is essentially a stored data in the form of a Python</a:t>
            </a:r>
            <a:r>
              <a:rPr lang="en" sz="1300">
                <a:solidFill>
                  <a:srgbClr val="111111"/>
                </a:solidFill>
                <a:highlight>
                  <a:srgbClr val="FBFBFB"/>
                </a:highlight>
              </a:rPr>
              <a:t> </a:t>
            </a:r>
            <a:r>
              <a:rPr lang="en" sz="1300">
                <a:solidFill>
                  <a:srgbClr val="111111"/>
                </a:solidFill>
              </a:rPr>
              <a:t>dictionary</a:t>
            </a:r>
            <a:r>
              <a:rPr lang="en" sz="1300">
                <a:solidFill>
                  <a:srgbClr val="111111"/>
                </a:solidFill>
              </a:rPr>
              <a:t>.</a:t>
            </a:r>
            <a:endParaRPr sz="1300">
              <a:solidFill>
                <a:srgbClr val="111111"/>
              </a:solidFill>
            </a:endParaRPr>
          </a:p>
          <a:p>
            <a:pPr indent="-304800" lvl="0" marL="457200" rtl="0" algn="l">
              <a:spcBef>
                <a:spcPts val="0"/>
              </a:spcBef>
              <a:spcAft>
                <a:spcPts val="0"/>
              </a:spcAft>
              <a:buSzPts val="1200"/>
              <a:buChar char="❑"/>
            </a:pPr>
            <a:r>
              <a:rPr lang="en" sz="1300">
                <a:solidFill>
                  <a:srgbClr val="111111"/>
                </a:solidFill>
              </a:rPr>
              <a:t>Pandas </a:t>
            </a:r>
            <a:r>
              <a:rPr b="1" lang="en" sz="1300">
                <a:solidFill>
                  <a:srgbClr val="111111"/>
                </a:solidFill>
                <a:latin typeface="Consolas"/>
                <a:ea typeface="Consolas"/>
                <a:cs typeface="Consolas"/>
                <a:sym typeface="Consolas"/>
              </a:rPr>
              <a:t>read_json()</a:t>
            </a:r>
            <a:r>
              <a:rPr lang="en" sz="1300">
                <a:solidFill>
                  <a:srgbClr val="111111"/>
                </a:solidFill>
              </a:rPr>
              <a:t> method can be used to read a JSON file or string into DataFrame. It supports JSON in several formats by using orient param.</a:t>
            </a:r>
            <a:endParaRPr sz="1300">
              <a:solidFill>
                <a:srgbClr val="111111"/>
              </a:solidFill>
            </a:endParaRPr>
          </a:p>
          <a:p>
            <a:pPr indent="0" lvl="0" marL="0" rtl="0" algn="l">
              <a:spcBef>
                <a:spcPts val="800"/>
              </a:spcBef>
              <a:spcAft>
                <a:spcPts val="0"/>
              </a:spcAft>
              <a:buNone/>
            </a:pPr>
            <a:r>
              <a:rPr b="1" lang="en" sz="1300">
                <a:solidFill>
                  <a:srgbClr val="111111"/>
                </a:solidFill>
                <a:latin typeface="Consolas"/>
                <a:ea typeface="Consolas"/>
                <a:cs typeface="Consolas"/>
                <a:sym typeface="Consolas"/>
              </a:rPr>
              <a:t>Syntax:</a:t>
            </a:r>
            <a:r>
              <a:rPr b="1" lang="en" sz="1300">
                <a:solidFill>
                  <a:srgbClr val="111111"/>
                </a:solidFill>
                <a:highlight>
                  <a:srgbClr val="F9F9F9"/>
                </a:highlight>
                <a:latin typeface="Consolas"/>
                <a:ea typeface="Consolas"/>
                <a:cs typeface="Consolas"/>
                <a:sym typeface="Consolas"/>
              </a:rPr>
              <a:t> </a:t>
            </a:r>
            <a:r>
              <a:rPr b="1" lang="en" sz="1500">
                <a:solidFill>
                  <a:srgbClr val="000000"/>
                </a:solidFill>
                <a:latin typeface="Consolas"/>
                <a:ea typeface="Consolas"/>
                <a:cs typeface="Consolas"/>
                <a:sym typeface="Consolas"/>
              </a:rPr>
              <a:t>pandas.</a:t>
            </a:r>
            <a:r>
              <a:rPr b="1" lang="en" sz="1300">
                <a:solidFill>
                  <a:srgbClr val="111111"/>
                </a:solidFill>
                <a:latin typeface="Consolas"/>
                <a:ea typeface="Consolas"/>
                <a:cs typeface="Consolas"/>
                <a:sym typeface="Consolas"/>
              </a:rPr>
              <a:t>read_json() </a:t>
            </a:r>
            <a:endParaRPr b="1" sz="1300">
              <a:solidFill>
                <a:srgbClr val="111111"/>
              </a:solidFill>
              <a:latin typeface="Consolas"/>
              <a:ea typeface="Consolas"/>
              <a:cs typeface="Consolas"/>
              <a:sym typeface="Consolas"/>
            </a:endParaRPr>
          </a:p>
          <a:p>
            <a:pPr indent="0" lvl="0" marL="0" rtl="0" algn="l">
              <a:spcBef>
                <a:spcPts val="800"/>
              </a:spcBef>
              <a:spcAft>
                <a:spcPts val="0"/>
              </a:spcAft>
              <a:buNone/>
            </a:pPr>
            <a:r>
              <a:rPr lang="en" sz="1300">
                <a:solidFill>
                  <a:srgbClr val="111111"/>
                </a:solidFill>
              </a:rPr>
              <a:t>Following is the syntax of the read_json() function. This either returns a DataFrame or Series. Use </a:t>
            </a:r>
            <a:r>
              <a:rPr i="1" lang="en" sz="1300">
                <a:solidFill>
                  <a:srgbClr val="111111"/>
                </a:solidFill>
              </a:rPr>
              <a:t>typ param</a:t>
            </a:r>
            <a:r>
              <a:rPr lang="en" sz="1300">
                <a:solidFill>
                  <a:srgbClr val="111111"/>
                </a:solidFill>
              </a:rPr>
              <a:t> to specify the return type; by default, it returns DataFrame.</a:t>
            </a:r>
            <a:endParaRPr sz="1300">
              <a:solidFill>
                <a:srgbClr val="111111"/>
              </a:solidFill>
            </a:endParaRPr>
          </a:p>
        </p:txBody>
      </p:sp>
      <p:sp>
        <p:nvSpPr>
          <p:cNvPr id="465" name="Google Shape;465;p5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466" name="Google Shape;466;p54"/>
          <p:cNvSpPr txBox="1"/>
          <p:nvPr/>
        </p:nvSpPr>
        <p:spPr>
          <a:xfrm>
            <a:off x="597825" y="2932175"/>
            <a:ext cx="8038800" cy="831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pandas.read_json(path=None, typ='frame', dtype=None,convert_dates=True, keep_default_dates=True, numpy=False, date_unit=None, encoding=None, encoding_errors='strict', lines=False, compression='infer', nrows=None)</a:t>
            </a:r>
            <a:endParaRPr>
              <a:latin typeface="Consolas"/>
              <a:ea typeface="Consolas"/>
              <a:cs typeface="Consolas"/>
              <a:sym typeface="Consolas"/>
            </a:endParaRPr>
          </a:p>
        </p:txBody>
      </p:sp>
      <p:sp>
        <p:nvSpPr>
          <p:cNvPr id="467" name="Google Shape;467;p54"/>
          <p:cNvSpPr txBox="1"/>
          <p:nvPr/>
        </p:nvSpPr>
        <p:spPr>
          <a:xfrm>
            <a:off x="2688675" y="4069800"/>
            <a:ext cx="3857100" cy="53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50">
                <a:highlight>
                  <a:srgbClr val="F9F9F9"/>
                </a:highlight>
                <a:latin typeface="Open Sans"/>
                <a:ea typeface="Open Sans"/>
                <a:cs typeface="Open Sans"/>
                <a:sym typeface="Open Sans"/>
              </a:rPr>
              <a:t>When you are dealing with huge files, some of these params help you in loading JSON files faster.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5"/>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000"/>
              <a:t>Example: </a:t>
            </a:r>
            <a:r>
              <a:rPr lang="en" sz="2000"/>
              <a:t>Reading Data From JSON Using Pandas Dataframe</a:t>
            </a:r>
            <a:endParaRPr sz="2000"/>
          </a:p>
        </p:txBody>
      </p:sp>
      <p:sp>
        <p:nvSpPr>
          <p:cNvPr id="473" name="Google Shape;473;p55"/>
          <p:cNvSpPr txBox="1"/>
          <p:nvPr>
            <p:ph idx="1" type="body"/>
          </p:nvPr>
        </p:nvSpPr>
        <p:spPr>
          <a:xfrm>
            <a:off x="426000" y="1847550"/>
            <a:ext cx="3918000" cy="548400"/>
          </a:xfrm>
          <a:prstGeom prst="rect">
            <a:avLst/>
          </a:prstGeom>
          <a:ln cap="flat" cmpd="sng" w="9525">
            <a:solidFill>
              <a:srgbClr val="000000"/>
            </a:solidFill>
            <a:prstDash val="dash"/>
            <a:round/>
            <a:headEnd len="sm" w="sm" type="none"/>
            <a:tailEnd len="sm" w="sm" type="none"/>
          </a:ln>
        </p:spPr>
        <p:txBody>
          <a:bodyPr anchorCtr="0" anchor="t" bIns="68575" lIns="68575" spcFirstLastPara="1" rIns="68575" wrap="square" tIns="68575">
            <a:normAutofit fontScale="85000"/>
          </a:bodyPr>
          <a:lstStyle/>
          <a:p>
            <a:pPr indent="0" lvl="0" marL="0" rtl="0" algn="l">
              <a:spcBef>
                <a:spcPts val="800"/>
              </a:spcBef>
              <a:spcAft>
                <a:spcPts val="0"/>
              </a:spcAft>
              <a:buNone/>
            </a:pPr>
            <a:r>
              <a:rPr lang="en">
                <a:latin typeface="Consolas"/>
                <a:ea typeface="Consolas"/>
                <a:cs typeface="Consolas"/>
                <a:sym typeface="Consolas"/>
              </a:rPr>
              <a:t>df = pd.read_json('C:/Folderpath/cars.json')</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df</a:t>
            </a:r>
            <a:endParaRPr/>
          </a:p>
        </p:txBody>
      </p:sp>
      <p:sp>
        <p:nvSpPr>
          <p:cNvPr id="474" name="Google Shape;474;p55"/>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475" name="Google Shape;475;p55"/>
          <p:cNvSpPr txBox="1"/>
          <p:nvPr/>
        </p:nvSpPr>
        <p:spPr>
          <a:xfrm>
            <a:off x="426000" y="1354000"/>
            <a:ext cx="36114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800"/>
              </a:spcBef>
              <a:spcAft>
                <a:spcPts val="0"/>
              </a:spcAft>
              <a:buNone/>
            </a:pPr>
            <a:r>
              <a:rPr lang="en" u="sng">
                <a:solidFill>
                  <a:schemeClr val="accent5"/>
                </a:solidFill>
                <a:hlinkClick r:id="rId3">
                  <a:extLst>
                    <a:ext uri="{A12FA001-AC4F-418D-AE19-62706E023703}">
                      <ahyp:hlinkClr val="tx"/>
                    </a:ext>
                  </a:extLst>
                </a:hlinkClick>
              </a:rPr>
              <a:t>Click here to Download cars.json file</a:t>
            </a:r>
            <a:endParaRPr/>
          </a:p>
        </p:txBody>
      </p:sp>
      <p:pic>
        <p:nvPicPr>
          <p:cNvPr id="476" name="Google Shape;476;p55"/>
          <p:cNvPicPr preferRelativeResize="0"/>
          <p:nvPr/>
        </p:nvPicPr>
        <p:blipFill rotWithShape="1">
          <a:blip r:embed="rId4">
            <a:alphaModFix/>
          </a:blip>
          <a:srcRect b="20430" l="23731" r="23904" t="35462"/>
          <a:stretch/>
        </p:blipFill>
        <p:spPr>
          <a:xfrm>
            <a:off x="3194225" y="2472300"/>
            <a:ext cx="5424499" cy="25702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Write DataFrame to CSV</a:t>
            </a:r>
            <a:endParaRPr/>
          </a:p>
        </p:txBody>
      </p:sp>
      <p:sp>
        <p:nvSpPr>
          <p:cNvPr id="482" name="Google Shape;482;p5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400">
                <a:solidFill>
                  <a:srgbClr val="000000"/>
                </a:solidFill>
              </a:rPr>
              <a:t>By using the</a:t>
            </a:r>
            <a:r>
              <a:rPr lang="en" sz="1400">
                <a:solidFill>
                  <a:srgbClr val="000000"/>
                </a:solidFill>
                <a:highlight>
                  <a:srgbClr val="F9F9F9"/>
                </a:highlight>
                <a:latin typeface="Open Sans"/>
                <a:ea typeface="Open Sans"/>
                <a:cs typeface="Open Sans"/>
                <a:sym typeface="Open Sans"/>
              </a:rPr>
              <a:t> </a:t>
            </a:r>
            <a:r>
              <a:rPr lang="en" sz="1400">
                <a:solidFill>
                  <a:srgbClr val="000000"/>
                </a:solidFill>
                <a:highlight>
                  <a:srgbClr val="E3E3E4"/>
                </a:highlight>
                <a:latin typeface="Consolas"/>
                <a:ea typeface="Consolas"/>
                <a:cs typeface="Consolas"/>
                <a:sym typeface="Consolas"/>
              </a:rPr>
              <a:t>pandas.to_csv()</a:t>
            </a:r>
            <a:r>
              <a:rPr lang="en" sz="1400">
                <a:solidFill>
                  <a:srgbClr val="000000"/>
                </a:solidFill>
                <a:highlight>
                  <a:srgbClr val="F9F9F9"/>
                </a:highlight>
                <a:latin typeface="Open Sans"/>
                <a:ea typeface="Open Sans"/>
                <a:cs typeface="Open Sans"/>
                <a:sym typeface="Open Sans"/>
              </a:rPr>
              <a:t> </a:t>
            </a:r>
            <a:r>
              <a:rPr lang="en" sz="1400">
                <a:solidFill>
                  <a:srgbClr val="000000"/>
                </a:solidFill>
              </a:rPr>
              <a:t>method, you can write/save a pandas DataFrame to CSV File. By default, the </a:t>
            </a:r>
            <a:r>
              <a:rPr lang="en" sz="1400">
                <a:solidFill>
                  <a:srgbClr val="000000"/>
                </a:solidFill>
                <a:highlight>
                  <a:srgbClr val="E3E3E4"/>
                </a:highlight>
                <a:latin typeface="Consolas"/>
                <a:ea typeface="Consolas"/>
                <a:cs typeface="Consolas"/>
                <a:sym typeface="Consolas"/>
              </a:rPr>
              <a:t>to_csv()</a:t>
            </a:r>
            <a:r>
              <a:rPr lang="en" sz="1400">
                <a:solidFill>
                  <a:srgbClr val="000000"/>
                </a:solidFill>
              </a:rPr>
              <a:t> method </a:t>
            </a:r>
            <a:r>
              <a:rPr b="1" lang="en" sz="1400">
                <a:solidFill>
                  <a:srgbClr val="000000"/>
                </a:solidFill>
              </a:rPr>
              <a:t>saves/writes </a:t>
            </a:r>
            <a:r>
              <a:rPr lang="en" sz="1400">
                <a:solidFill>
                  <a:srgbClr val="000000"/>
                </a:solidFill>
              </a:rPr>
              <a:t>the DataFrame to a CSV file with comma delimiter, and with a column header and row index. You can change this behavior by supplying param to the method.</a:t>
            </a:r>
            <a:r>
              <a:rPr lang="en" sz="1400">
                <a:solidFill>
                  <a:srgbClr val="000000"/>
                </a:solidFill>
                <a:highlight>
                  <a:srgbClr val="F9F9F9"/>
                </a:highlight>
                <a:latin typeface="Open Sans"/>
                <a:ea typeface="Open Sans"/>
                <a:cs typeface="Open Sans"/>
                <a:sym typeface="Open Sans"/>
              </a:rPr>
              <a:t> </a:t>
            </a:r>
            <a:r>
              <a:rPr lang="en" sz="1400">
                <a:solidFill>
                  <a:srgbClr val="000000"/>
                </a:solidFill>
                <a:highlight>
                  <a:srgbClr val="E3E3E4"/>
                </a:highlight>
                <a:latin typeface="Consolas"/>
                <a:ea typeface="Consolas"/>
                <a:cs typeface="Consolas"/>
                <a:sym typeface="Consolas"/>
              </a:rPr>
              <a:t>to_csv()</a:t>
            </a:r>
            <a:r>
              <a:rPr lang="en" sz="1400">
                <a:solidFill>
                  <a:srgbClr val="000000"/>
                </a:solidFill>
                <a:highlight>
                  <a:srgbClr val="F9F9F9"/>
                </a:highlight>
                <a:latin typeface="Open Sans"/>
                <a:ea typeface="Open Sans"/>
                <a:cs typeface="Open Sans"/>
                <a:sym typeface="Open Sans"/>
              </a:rPr>
              <a:t> </a:t>
            </a:r>
            <a:r>
              <a:rPr lang="en" sz="1400">
                <a:solidFill>
                  <a:srgbClr val="000000"/>
                </a:solidFill>
              </a:rPr>
              <a:t>takes multiple optional params as shown in the below syntax.</a:t>
            </a:r>
            <a:endParaRPr sz="1400">
              <a:solidFill>
                <a:srgbClr val="000000"/>
              </a:solidFill>
            </a:endParaRPr>
          </a:p>
          <a:p>
            <a:pPr indent="-342900" lvl="0" marL="457200" marR="0" rtl="0" algn="l">
              <a:lnSpc>
                <a:spcPct val="115000"/>
              </a:lnSpc>
              <a:spcBef>
                <a:spcPts val="0"/>
              </a:spcBef>
              <a:spcAft>
                <a:spcPts val="0"/>
              </a:spcAft>
              <a:buSzPts val="1800"/>
              <a:buChar char="●"/>
            </a:pPr>
            <a:r>
              <a:rPr lang="en" sz="1400">
                <a:solidFill>
                  <a:srgbClr val="000000"/>
                </a:solidFill>
              </a:rPr>
              <a:t>Following is the Syntax of</a:t>
            </a:r>
            <a:r>
              <a:rPr lang="en" sz="1400">
                <a:solidFill>
                  <a:srgbClr val="000000"/>
                </a:solidFill>
                <a:highlight>
                  <a:srgbClr val="F9F9F9"/>
                </a:highlight>
                <a:latin typeface="Open Sans"/>
                <a:ea typeface="Open Sans"/>
                <a:cs typeface="Open Sans"/>
                <a:sym typeface="Open Sans"/>
              </a:rPr>
              <a:t> to_csv() </a:t>
            </a:r>
            <a:r>
              <a:rPr lang="en" sz="1400">
                <a:solidFill>
                  <a:srgbClr val="000000"/>
                </a:solidFill>
              </a:rPr>
              <a:t>function:</a:t>
            </a:r>
            <a:endParaRPr sz="1400">
              <a:solidFill>
                <a:srgbClr val="000000"/>
              </a:solidFill>
              <a:highlight>
                <a:srgbClr val="F9F9F9"/>
              </a:highlight>
              <a:latin typeface="Open Sans"/>
              <a:ea typeface="Open Sans"/>
              <a:cs typeface="Open Sans"/>
              <a:sym typeface="Open Sans"/>
            </a:endParaRPr>
          </a:p>
        </p:txBody>
      </p:sp>
      <p:sp>
        <p:nvSpPr>
          <p:cNvPr id="483" name="Google Shape;483;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4" name="Google Shape;484;p56"/>
          <p:cNvSpPr txBox="1"/>
          <p:nvPr/>
        </p:nvSpPr>
        <p:spPr>
          <a:xfrm>
            <a:off x="585800" y="3081250"/>
            <a:ext cx="8217900" cy="12930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8292A2"/>
                </a:solidFill>
                <a:highlight>
                  <a:srgbClr val="272822"/>
                </a:highlight>
                <a:latin typeface="Consolas"/>
                <a:ea typeface="Consolas"/>
                <a:cs typeface="Consolas"/>
                <a:sym typeface="Consolas"/>
              </a:rPr>
              <a:t># to_csv() Syntax</a:t>
            </a:r>
            <a:endParaRPr sz="12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 sz="1200">
                <a:solidFill>
                  <a:srgbClr val="F8F8F2"/>
                </a:solidFill>
                <a:highlight>
                  <a:srgbClr val="272822"/>
                </a:highlight>
                <a:latin typeface="Consolas"/>
                <a:ea typeface="Consolas"/>
                <a:cs typeface="Consolas"/>
                <a:sym typeface="Consolas"/>
              </a:rPr>
              <a:t>DataFrame.to_csv(FileName, sep=</a:t>
            </a:r>
            <a:r>
              <a:rPr lang="en" sz="1200">
                <a:solidFill>
                  <a:srgbClr val="A6E22E"/>
                </a:solidFill>
                <a:highlight>
                  <a:srgbClr val="272822"/>
                </a:highlight>
                <a:latin typeface="Consolas"/>
                <a:ea typeface="Consolas"/>
                <a:cs typeface="Consolas"/>
                <a:sym typeface="Consolas"/>
              </a:rPr>
              <a:t>','</a:t>
            </a:r>
            <a:r>
              <a:rPr lang="en" sz="1200">
                <a:solidFill>
                  <a:srgbClr val="F8F8F2"/>
                </a:solidFill>
                <a:highlight>
                  <a:srgbClr val="272822"/>
                </a:highlight>
                <a:latin typeface="Consolas"/>
                <a:ea typeface="Consolas"/>
                <a:cs typeface="Consolas"/>
                <a:sym typeface="Consolas"/>
              </a:rPr>
              <a:t> float_format=None, </a:t>
            </a:r>
            <a:endParaRPr sz="12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 sz="1200">
                <a:solidFill>
                  <a:srgbClr val="F8F8F2"/>
                </a:solidFill>
                <a:highlight>
                  <a:srgbClr val="272822"/>
                </a:highlight>
                <a:latin typeface="Consolas"/>
                <a:ea typeface="Consolas"/>
                <a:cs typeface="Consolas"/>
                <a:sym typeface="Consolas"/>
              </a:rPr>
              <a:t>columns=None, header=</a:t>
            </a:r>
            <a:r>
              <a:rPr lang="en" sz="1200">
                <a:solidFill>
                  <a:srgbClr val="AE81FF"/>
                </a:solidFill>
                <a:highlight>
                  <a:srgbClr val="272822"/>
                </a:highlight>
                <a:latin typeface="Consolas"/>
                <a:ea typeface="Consolas"/>
                <a:cs typeface="Consolas"/>
                <a:sym typeface="Consolas"/>
              </a:rPr>
              <a:t>True</a:t>
            </a:r>
            <a:r>
              <a:rPr lang="en" sz="1200">
                <a:solidFill>
                  <a:srgbClr val="F8F8F2"/>
                </a:solidFill>
                <a:highlight>
                  <a:srgbClr val="272822"/>
                </a:highlight>
                <a:latin typeface="Consolas"/>
                <a:ea typeface="Consolas"/>
                <a:cs typeface="Consolas"/>
                <a:sym typeface="Consolas"/>
              </a:rPr>
              <a:t>, index=</a:t>
            </a:r>
            <a:r>
              <a:rPr lang="en" sz="1200">
                <a:solidFill>
                  <a:srgbClr val="AE81FF"/>
                </a:solidFill>
                <a:highlight>
                  <a:srgbClr val="272822"/>
                </a:highlight>
                <a:latin typeface="Consolas"/>
                <a:ea typeface="Consolas"/>
                <a:cs typeface="Consolas"/>
                <a:sym typeface="Consolas"/>
              </a:rPr>
              <a:t>True</a:t>
            </a:r>
            <a:r>
              <a:rPr lang="en" sz="1200">
                <a:solidFill>
                  <a:srgbClr val="F8F8F2"/>
                </a:solidFill>
                <a:highlight>
                  <a:srgbClr val="272822"/>
                </a:highlight>
                <a:latin typeface="Consolas"/>
                <a:ea typeface="Consolas"/>
                <a:cs typeface="Consolas"/>
                <a:sym typeface="Consolas"/>
              </a:rPr>
              <a:t>, index_label=None, mode=</a:t>
            </a:r>
            <a:r>
              <a:rPr lang="en" sz="1200">
                <a:solidFill>
                  <a:srgbClr val="A6E22E"/>
                </a:solidFill>
                <a:highlight>
                  <a:srgbClr val="272822"/>
                </a:highlight>
                <a:latin typeface="Consolas"/>
                <a:ea typeface="Consolas"/>
                <a:cs typeface="Consolas"/>
                <a:sym typeface="Consolas"/>
              </a:rPr>
              <a:t>'w'</a:t>
            </a:r>
            <a:r>
              <a:rPr lang="en" sz="1200">
                <a:solidFill>
                  <a:srgbClr val="F8F8F2"/>
                </a:solidFill>
                <a:highlight>
                  <a:srgbClr val="272822"/>
                </a:highlight>
                <a:latin typeface="Consolas"/>
                <a:ea typeface="Consolas"/>
                <a:cs typeface="Consolas"/>
                <a:sym typeface="Consolas"/>
              </a:rPr>
              <a:t>, encoding=None, </a:t>
            </a:r>
            <a:endParaRPr sz="12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 sz="1200">
                <a:solidFill>
                  <a:srgbClr val="F8F8F2"/>
                </a:solidFill>
                <a:highlight>
                  <a:srgbClr val="272822"/>
                </a:highlight>
                <a:latin typeface="Consolas"/>
                <a:ea typeface="Consolas"/>
                <a:cs typeface="Consolas"/>
                <a:sym typeface="Consolas"/>
              </a:rPr>
              <a:t>compression=</a:t>
            </a:r>
            <a:r>
              <a:rPr lang="en" sz="1200">
                <a:solidFill>
                  <a:srgbClr val="A6E22E"/>
                </a:solidFill>
                <a:highlight>
                  <a:srgbClr val="272822"/>
                </a:highlight>
                <a:latin typeface="Consolas"/>
                <a:ea typeface="Consolas"/>
                <a:cs typeface="Consolas"/>
                <a:sym typeface="Consolas"/>
              </a:rPr>
              <a:t>'infer'</a:t>
            </a:r>
            <a:r>
              <a:rPr lang="en" sz="1200">
                <a:solidFill>
                  <a:srgbClr val="F8F8F2"/>
                </a:solidFill>
                <a:highlight>
                  <a:srgbClr val="272822"/>
                </a:highlight>
                <a:latin typeface="Consolas"/>
                <a:ea typeface="Consolas"/>
                <a:cs typeface="Consolas"/>
                <a:sym typeface="Consolas"/>
              </a:rPr>
              <a:t>, quoting=None, quotechar=</a:t>
            </a:r>
            <a:r>
              <a:rPr lang="en" sz="1200">
                <a:solidFill>
                  <a:srgbClr val="A6E22E"/>
                </a:solidFill>
                <a:highlight>
                  <a:srgbClr val="272822"/>
                </a:highlight>
                <a:latin typeface="Consolas"/>
                <a:ea typeface="Consolas"/>
                <a:cs typeface="Consolas"/>
                <a:sym typeface="Consolas"/>
              </a:rPr>
              <a:t>'"'</a:t>
            </a:r>
            <a:r>
              <a:rPr lang="en" sz="1200">
                <a:solidFill>
                  <a:srgbClr val="F8F8F2"/>
                </a:solidFill>
                <a:highlight>
                  <a:srgbClr val="272822"/>
                </a:highlight>
                <a:latin typeface="Consolas"/>
                <a:ea typeface="Consolas"/>
                <a:cs typeface="Consolas"/>
                <a:sym typeface="Consolas"/>
              </a:rPr>
              <a:t>, line_terminator=None, </a:t>
            </a:r>
            <a:endParaRPr sz="12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 sz="1200">
                <a:solidFill>
                  <a:srgbClr val="F8F8F2"/>
                </a:solidFill>
                <a:highlight>
                  <a:srgbClr val="272822"/>
                </a:highlight>
                <a:latin typeface="Consolas"/>
                <a:ea typeface="Consolas"/>
                <a:cs typeface="Consolas"/>
                <a:sym typeface="Consolas"/>
              </a:rPr>
              <a:t>date_format=None, doublequote=</a:t>
            </a:r>
            <a:r>
              <a:rPr lang="en" sz="1200">
                <a:solidFill>
                  <a:srgbClr val="AE81FF"/>
                </a:solidFill>
                <a:highlight>
                  <a:srgbClr val="272822"/>
                </a:highlight>
                <a:latin typeface="Consolas"/>
                <a:ea typeface="Consolas"/>
                <a:cs typeface="Consolas"/>
                <a:sym typeface="Consolas"/>
              </a:rPr>
              <a:t>True</a:t>
            </a:r>
            <a:r>
              <a:rPr lang="en" sz="1200">
                <a:solidFill>
                  <a:srgbClr val="F8F8F2"/>
                </a:solidFill>
                <a:highlight>
                  <a:srgbClr val="272822"/>
                </a:highlight>
                <a:latin typeface="Consolas"/>
                <a:ea typeface="Consolas"/>
                <a:cs typeface="Consolas"/>
                <a:sym typeface="Consolas"/>
              </a:rPr>
              <a:t>, escapechar=None, decimal=</a:t>
            </a:r>
            <a:r>
              <a:rPr lang="en" sz="1200">
                <a:solidFill>
                  <a:srgbClr val="A6E22E"/>
                </a:solidFill>
                <a:highlight>
                  <a:srgbClr val="272822"/>
                </a:highlight>
                <a:latin typeface="Consolas"/>
                <a:ea typeface="Consolas"/>
                <a:cs typeface="Consolas"/>
                <a:sym typeface="Consolas"/>
              </a:rPr>
              <a:t>'.'</a:t>
            </a:r>
            <a:r>
              <a:rPr lang="en" sz="1200">
                <a:solidFill>
                  <a:srgbClr val="F8F8F2"/>
                </a:solidFill>
                <a:highlight>
                  <a:srgbClr val="272822"/>
                </a:highlight>
                <a:latin typeface="Consolas"/>
                <a:ea typeface="Consolas"/>
                <a:cs typeface="Consolas"/>
                <a:sym typeface="Consolas"/>
              </a:rPr>
              <a:t>, errors=</a:t>
            </a:r>
            <a:r>
              <a:rPr lang="en" sz="1200">
                <a:solidFill>
                  <a:srgbClr val="A6E22E"/>
                </a:solidFill>
                <a:highlight>
                  <a:srgbClr val="272822"/>
                </a:highlight>
                <a:latin typeface="Consolas"/>
                <a:ea typeface="Consolas"/>
                <a:cs typeface="Consolas"/>
                <a:sym typeface="Consolas"/>
              </a:rPr>
              <a:t>'strict'</a:t>
            </a:r>
            <a:r>
              <a:rPr lang="en" sz="1200">
                <a:solidFill>
                  <a:srgbClr val="F8F8F2"/>
                </a:solidFill>
                <a:highlight>
                  <a:srgbClr val="272822"/>
                </a:highlight>
                <a:latin typeface="Consolas"/>
                <a:ea typeface="Consolas"/>
                <a:cs typeface="Consolas"/>
                <a:sym typeface="Consolas"/>
              </a:rPr>
              <a:t>, storage_options=None)</a:t>
            </a:r>
            <a:endParaRPr sz="1200">
              <a:solidFill>
                <a:srgbClr val="F8F8F2"/>
              </a:solidFill>
              <a:highlight>
                <a:srgbClr val="272822"/>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a:t>
            </a:r>
            <a:r>
              <a:rPr lang="en"/>
              <a:t>Write DataFrame data to CSV file</a:t>
            </a:r>
            <a:endParaRPr/>
          </a:p>
        </p:txBody>
      </p:sp>
      <p:sp>
        <p:nvSpPr>
          <p:cNvPr id="490" name="Google Shape;490;p57"/>
          <p:cNvSpPr txBox="1"/>
          <p:nvPr>
            <p:ph idx="1" type="body"/>
          </p:nvPr>
        </p:nvSpPr>
        <p:spPr>
          <a:xfrm>
            <a:off x="536650" y="1758500"/>
            <a:ext cx="5476200" cy="21189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latin typeface="Consolas"/>
                <a:ea typeface="Consolas"/>
                <a:cs typeface="Consolas"/>
                <a:sym typeface="Consolas"/>
              </a:rPr>
              <a:t>import pandas as pd</a:t>
            </a:r>
            <a:endParaRPr sz="1100">
              <a:latin typeface="Consolas"/>
              <a:ea typeface="Consolas"/>
              <a:cs typeface="Consolas"/>
              <a:sym typeface="Consolas"/>
            </a:endParaRPr>
          </a:p>
          <a:p>
            <a:pPr indent="0" lvl="0" marL="0" rtl="0" algn="l">
              <a:lnSpc>
                <a:spcPct val="100000"/>
              </a:lnSpc>
              <a:spcBef>
                <a:spcPts val="0"/>
              </a:spcBef>
              <a:spcAft>
                <a:spcPts val="0"/>
              </a:spcAft>
              <a:buNone/>
            </a:pPr>
            <a:r>
              <a:rPr lang="en" sz="1100">
                <a:latin typeface="Consolas"/>
                <a:ea typeface="Consolas"/>
                <a:cs typeface="Consolas"/>
                <a:sym typeface="Consolas"/>
              </a:rPr>
              <a:t>df = pd.DataFrame({'team': ['A', 'B', 'C', 'D', 'E', 'F', 'G', 'H'],</a:t>
            </a:r>
            <a:endParaRPr sz="1100">
              <a:latin typeface="Consolas"/>
              <a:ea typeface="Consolas"/>
              <a:cs typeface="Consolas"/>
              <a:sym typeface="Consolas"/>
            </a:endParaRPr>
          </a:p>
          <a:p>
            <a:pPr indent="0" lvl="0" marL="0" rtl="0" algn="l">
              <a:lnSpc>
                <a:spcPct val="100000"/>
              </a:lnSpc>
              <a:spcBef>
                <a:spcPts val="0"/>
              </a:spcBef>
              <a:spcAft>
                <a:spcPts val="0"/>
              </a:spcAft>
              <a:buNone/>
            </a:pPr>
            <a:r>
              <a:rPr lang="en" sz="1100">
                <a:latin typeface="Consolas"/>
                <a:ea typeface="Consolas"/>
                <a:cs typeface="Consolas"/>
                <a:sym typeface="Consolas"/>
              </a:rPr>
              <a:t>                   'points': [18, 22, 19, 14, 14, 11, 20, 28],</a:t>
            </a:r>
            <a:endParaRPr sz="1100">
              <a:latin typeface="Consolas"/>
              <a:ea typeface="Consolas"/>
              <a:cs typeface="Consolas"/>
              <a:sym typeface="Consolas"/>
            </a:endParaRPr>
          </a:p>
          <a:p>
            <a:pPr indent="0" lvl="0" marL="0" rtl="0" algn="l">
              <a:lnSpc>
                <a:spcPct val="100000"/>
              </a:lnSpc>
              <a:spcBef>
                <a:spcPts val="0"/>
              </a:spcBef>
              <a:spcAft>
                <a:spcPts val="0"/>
              </a:spcAft>
              <a:buNone/>
            </a:pPr>
            <a:r>
              <a:rPr lang="en" sz="1100">
                <a:latin typeface="Consolas"/>
                <a:ea typeface="Consolas"/>
                <a:cs typeface="Consolas"/>
                <a:sym typeface="Consolas"/>
              </a:rPr>
              <a:t>                   'assists': [5, 7, 7, 9, 12, 9, 9, 4],</a:t>
            </a:r>
            <a:endParaRPr sz="1100">
              <a:latin typeface="Consolas"/>
              <a:ea typeface="Consolas"/>
              <a:cs typeface="Consolas"/>
              <a:sym typeface="Consolas"/>
            </a:endParaRPr>
          </a:p>
          <a:p>
            <a:pPr indent="0" lvl="0" marL="0" rtl="0" algn="l">
              <a:lnSpc>
                <a:spcPct val="100000"/>
              </a:lnSpc>
              <a:spcBef>
                <a:spcPts val="0"/>
              </a:spcBef>
              <a:spcAft>
                <a:spcPts val="0"/>
              </a:spcAft>
              <a:buNone/>
            </a:pPr>
            <a:r>
              <a:rPr lang="en" sz="1100">
                <a:latin typeface="Consolas"/>
                <a:ea typeface="Consolas"/>
                <a:cs typeface="Consolas"/>
                <a:sym typeface="Consolas"/>
              </a:rPr>
              <a:t>                   'rebounds': [11, 8, 10, 6, 6, 5, 9, 12],</a:t>
            </a:r>
            <a:endParaRPr sz="1100">
              <a:latin typeface="Consolas"/>
              <a:ea typeface="Consolas"/>
              <a:cs typeface="Consolas"/>
              <a:sym typeface="Consolas"/>
            </a:endParaRPr>
          </a:p>
          <a:p>
            <a:pPr indent="0" lvl="0" marL="0" rtl="0" algn="l">
              <a:lnSpc>
                <a:spcPct val="100000"/>
              </a:lnSpc>
              <a:spcBef>
                <a:spcPts val="0"/>
              </a:spcBef>
              <a:spcAft>
                <a:spcPts val="0"/>
              </a:spcAft>
              <a:buNone/>
            </a:pPr>
            <a:r>
              <a:rPr lang="en" sz="1100">
                <a:latin typeface="Consolas"/>
                <a:ea typeface="Consolas"/>
                <a:cs typeface="Consolas"/>
                <a:sym typeface="Consolas"/>
              </a:rPr>
              <a:t>                   'steals': [4, 3, 3, 2, 5, 4, 3, 8],</a:t>
            </a:r>
            <a:endParaRPr sz="1100">
              <a:latin typeface="Consolas"/>
              <a:ea typeface="Consolas"/>
              <a:cs typeface="Consolas"/>
              <a:sym typeface="Consolas"/>
            </a:endParaRPr>
          </a:p>
          <a:p>
            <a:pPr indent="0" lvl="0" marL="0" rtl="0" algn="l">
              <a:lnSpc>
                <a:spcPct val="100000"/>
              </a:lnSpc>
              <a:spcBef>
                <a:spcPts val="0"/>
              </a:spcBef>
              <a:spcAft>
                <a:spcPts val="0"/>
              </a:spcAft>
              <a:buNone/>
            </a:pPr>
            <a:r>
              <a:rPr lang="en" sz="1100">
                <a:latin typeface="Consolas"/>
                <a:ea typeface="Consolas"/>
                <a:cs typeface="Consolas"/>
                <a:sym typeface="Consolas"/>
              </a:rPr>
              <a:t>                   'blocks': [1, 0, 0, 3, 2, 2, 1, 5]})</a:t>
            </a:r>
            <a:endParaRPr sz="1100">
              <a:latin typeface="Consolas"/>
              <a:ea typeface="Consolas"/>
              <a:cs typeface="Consolas"/>
              <a:sym typeface="Consolas"/>
            </a:endParaRPr>
          </a:p>
          <a:p>
            <a:pPr indent="0" lvl="0" marL="0" rtl="0" algn="l">
              <a:lnSpc>
                <a:spcPct val="100000"/>
              </a:lnSpc>
              <a:spcBef>
                <a:spcPts val="0"/>
              </a:spcBef>
              <a:spcAft>
                <a:spcPts val="0"/>
              </a:spcAft>
              <a:buNone/>
            </a:pPr>
            <a:r>
              <a:rPr b="1" i="1" lang="en" sz="1100">
                <a:solidFill>
                  <a:srgbClr val="333333"/>
                </a:solidFill>
                <a:latin typeface="Consolas"/>
                <a:ea typeface="Consolas"/>
                <a:cs typeface="Consolas"/>
                <a:sym typeface="Consolas"/>
              </a:rPr>
              <a:t>#view DataFrame</a:t>
            </a:r>
            <a:endParaRPr b="1" i="1" sz="11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en" sz="1100">
                <a:latin typeface="Consolas"/>
                <a:ea typeface="Consolas"/>
                <a:cs typeface="Consolas"/>
                <a:sym typeface="Consolas"/>
              </a:rPr>
              <a:t>print(df)</a:t>
            </a:r>
            <a:endParaRPr sz="1100">
              <a:latin typeface="Consolas"/>
              <a:ea typeface="Consolas"/>
              <a:cs typeface="Consolas"/>
              <a:sym typeface="Consolas"/>
            </a:endParaRPr>
          </a:p>
          <a:p>
            <a:pPr indent="0" lvl="0" marL="0" rtl="0" algn="l">
              <a:lnSpc>
                <a:spcPct val="100000"/>
              </a:lnSpc>
              <a:spcBef>
                <a:spcPts val="0"/>
              </a:spcBef>
              <a:spcAft>
                <a:spcPts val="0"/>
              </a:spcAft>
              <a:buNone/>
            </a:pPr>
            <a:r>
              <a:rPr b="1" i="1" lang="en" sz="1100">
                <a:solidFill>
                  <a:srgbClr val="333333"/>
                </a:solidFill>
                <a:latin typeface="Consolas"/>
                <a:ea typeface="Consolas"/>
                <a:cs typeface="Consolas"/>
                <a:sym typeface="Consolas"/>
              </a:rPr>
              <a:t># Write DataFrame to CSV File with Default params.</a:t>
            </a:r>
            <a:endParaRPr sz="1100">
              <a:latin typeface="Consolas"/>
              <a:ea typeface="Consolas"/>
              <a:cs typeface="Consolas"/>
              <a:sym typeface="Consolas"/>
            </a:endParaRPr>
          </a:p>
          <a:p>
            <a:pPr indent="0" lvl="0" marL="0" rtl="0" algn="l">
              <a:lnSpc>
                <a:spcPct val="100000"/>
              </a:lnSpc>
              <a:spcBef>
                <a:spcPts val="0"/>
              </a:spcBef>
              <a:spcAft>
                <a:spcPts val="0"/>
              </a:spcAft>
              <a:buNone/>
            </a:pPr>
            <a:r>
              <a:rPr lang="en" sz="1100">
                <a:latin typeface="Consolas"/>
                <a:ea typeface="Consolas"/>
                <a:cs typeface="Consolas"/>
                <a:sym typeface="Consolas"/>
              </a:rPr>
              <a:t>df.to_csv("teamdata.csv")</a:t>
            </a:r>
            <a:endParaRPr sz="1100">
              <a:latin typeface="Consolas"/>
              <a:ea typeface="Consolas"/>
              <a:cs typeface="Consolas"/>
              <a:sym typeface="Consolas"/>
            </a:endParaRPr>
          </a:p>
        </p:txBody>
      </p:sp>
      <p:sp>
        <p:nvSpPr>
          <p:cNvPr id="491" name="Google Shape;491;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2" name="Google Shape;492;p57"/>
          <p:cNvPicPr preferRelativeResize="0"/>
          <p:nvPr/>
        </p:nvPicPr>
        <p:blipFill rotWithShape="1">
          <a:blip r:embed="rId3">
            <a:alphaModFix/>
          </a:blip>
          <a:srcRect b="34266" l="-1792" r="83157" t="60104"/>
          <a:stretch/>
        </p:blipFill>
        <p:spPr>
          <a:xfrm>
            <a:off x="6350025" y="4153725"/>
            <a:ext cx="2656152" cy="451351"/>
          </a:xfrm>
          <a:prstGeom prst="rect">
            <a:avLst/>
          </a:prstGeom>
          <a:noFill/>
          <a:ln cap="flat" cmpd="sng" w="9525">
            <a:solidFill>
              <a:schemeClr val="dk2"/>
            </a:solidFill>
            <a:prstDash val="solid"/>
            <a:round/>
            <a:headEnd len="sm" w="sm" type="none"/>
            <a:tailEnd len="sm" w="sm" type="none"/>
          </a:ln>
        </p:spPr>
      </p:pic>
      <p:sp>
        <p:nvSpPr>
          <p:cNvPr id="493" name="Google Shape;493;p57"/>
          <p:cNvSpPr txBox="1"/>
          <p:nvPr/>
        </p:nvSpPr>
        <p:spPr>
          <a:xfrm>
            <a:off x="2921725" y="4003700"/>
            <a:ext cx="2963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Result:</a:t>
            </a:r>
            <a:endParaRPr b="1"/>
          </a:p>
          <a:p>
            <a:pPr indent="0" lvl="0" marL="0" rtl="0" algn="l">
              <a:spcBef>
                <a:spcPts val="0"/>
              </a:spcBef>
              <a:spcAft>
                <a:spcPts val="0"/>
              </a:spcAft>
              <a:buNone/>
            </a:pPr>
            <a:r>
              <a:rPr lang="en" sz="1200"/>
              <a:t>CSV file should be generated, named teamdata.csv</a:t>
            </a:r>
            <a:endParaRPr sz="1200"/>
          </a:p>
        </p:txBody>
      </p:sp>
      <p:cxnSp>
        <p:nvCxnSpPr>
          <p:cNvPr id="494" name="Google Shape;494;p57"/>
          <p:cNvCxnSpPr/>
          <p:nvPr/>
        </p:nvCxnSpPr>
        <p:spPr>
          <a:xfrm>
            <a:off x="5655275" y="4360475"/>
            <a:ext cx="902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8"/>
          <p:cNvSpPr txBox="1"/>
          <p:nvPr>
            <p:ph type="title"/>
          </p:nvPr>
        </p:nvSpPr>
        <p:spPr>
          <a:xfrm>
            <a:off x="406100" y="674950"/>
            <a:ext cx="8600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Pandas Aggregate Function</a:t>
            </a:r>
            <a:r>
              <a:rPr lang="en"/>
              <a:t>s</a:t>
            </a:r>
            <a:endParaRPr/>
          </a:p>
        </p:txBody>
      </p:sp>
      <p:sp>
        <p:nvSpPr>
          <p:cNvPr id="500" name="Google Shape;500;p58"/>
          <p:cNvSpPr txBox="1"/>
          <p:nvPr>
            <p:ph idx="1" type="body"/>
          </p:nvPr>
        </p:nvSpPr>
        <p:spPr>
          <a:xfrm>
            <a:off x="681125" y="1247650"/>
            <a:ext cx="7987500" cy="3405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An aggregate is a function where the values of multiple rows are grouped together to form a single summary value.</a:t>
            </a:r>
            <a:endParaRPr/>
          </a:p>
          <a:p>
            <a:pPr indent="-330200" lvl="0" marL="457200" rtl="0" algn="l">
              <a:spcBef>
                <a:spcPts val="1000"/>
              </a:spcBef>
              <a:spcAft>
                <a:spcPts val="0"/>
              </a:spcAft>
              <a:buSzPts val="1600"/>
              <a:buChar char="●"/>
            </a:pPr>
            <a:r>
              <a:rPr lang="en"/>
              <a:t>Pandas also supports multiple aggregate functions that perform a calculation on a set of values (grouped data) and return a single value.</a:t>
            </a:r>
            <a:endParaRPr/>
          </a:p>
          <a:p>
            <a:pPr indent="-330200" lvl="0" marL="457200" rtl="0" algn="l">
              <a:spcBef>
                <a:spcPts val="1000"/>
              </a:spcBef>
              <a:spcAft>
                <a:spcPts val="0"/>
              </a:spcAft>
              <a:buSzPts val="1600"/>
              <a:buChar char="●"/>
            </a:pPr>
            <a:r>
              <a:rPr lang="en"/>
              <a:t>The most common aggregation functions are a simple average or summation of values. With Pandas 0.20, you may call an aggregation function on one or more columns of a DataFrame.</a:t>
            </a:r>
            <a:endParaRPr/>
          </a:p>
        </p:txBody>
      </p:sp>
      <p:sp>
        <p:nvSpPr>
          <p:cNvPr id="501" name="Google Shape;501;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Pandas Aggregate Functions (continued)</a:t>
            </a:r>
            <a:endParaRPr/>
          </a:p>
        </p:txBody>
      </p:sp>
      <p:sp>
        <p:nvSpPr>
          <p:cNvPr id="507" name="Google Shape;507;p59"/>
          <p:cNvSpPr txBox="1"/>
          <p:nvPr>
            <p:ph idx="1" type="body"/>
          </p:nvPr>
        </p:nvSpPr>
        <p:spPr>
          <a:xfrm>
            <a:off x="546525" y="1332975"/>
            <a:ext cx="3230100" cy="333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are some of the aggregate functions supported by Pandas:</a:t>
            </a:r>
            <a:endParaRPr sz="1150">
              <a:solidFill>
                <a:srgbClr val="000000"/>
              </a:solidFill>
              <a:highlight>
                <a:srgbClr val="F9F9F9"/>
              </a:highlight>
              <a:latin typeface="Open Sans"/>
              <a:ea typeface="Open Sans"/>
              <a:cs typeface="Open Sans"/>
              <a:sym typeface="Open Sans"/>
            </a:endParaRPr>
          </a:p>
          <a:p>
            <a:pPr indent="-203200" lvl="0" marL="228600" rtl="0" algn="l">
              <a:spcBef>
                <a:spcPts val="1200"/>
              </a:spcBef>
              <a:spcAft>
                <a:spcPts val="0"/>
              </a:spcAft>
              <a:buSzPts val="1400"/>
              <a:buAutoNum type="arabicPeriod"/>
            </a:pPr>
            <a:r>
              <a:rPr lang="en" sz="1400"/>
              <a:t>DataFrame.aggregate()</a:t>
            </a:r>
            <a:endParaRPr sz="1400"/>
          </a:p>
          <a:p>
            <a:pPr indent="-203200" lvl="0" marL="228600" rtl="0" algn="l">
              <a:spcBef>
                <a:spcPts val="0"/>
              </a:spcBef>
              <a:spcAft>
                <a:spcPts val="0"/>
              </a:spcAft>
              <a:buSzPts val="1400"/>
              <a:buAutoNum type="arabicPeriod"/>
            </a:pPr>
            <a:r>
              <a:rPr lang="en" sz="1400"/>
              <a:t>Series.aggregate()</a:t>
            </a:r>
            <a:endParaRPr sz="1400"/>
          </a:p>
          <a:p>
            <a:pPr indent="-203200" lvl="0" marL="228600" rtl="0" algn="l">
              <a:spcBef>
                <a:spcPts val="0"/>
              </a:spcBef>
              <a:spcAft>
                <a:spcPts val="0"/>
              </a:spcAft>
              <a:buSzPts val="1400"/>
              <a:buAutoNum type="arabicPeriod"/>
            </a:pPr>
            <a:r>
              <a:rPr lang="en" sz="1400"/>
              <a:t>DataFrameGroupBy.aggregate()</a:t>
            </a:r>
            <a:endParaRPr sz="1400"/>
          </a:p>
        </p:txBody>
      </p:sp>
      <p:sp>
        <p:nvSpPr>
          <p:cNvPr id="508" name="Google Shape;508;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509" name="Google Shape;509;p59"/>
          <p:cNvGraphicFramePr/>
          <p:nvPr/>
        </p:nvGraphicFramePr>
        <p:xfrm>
          <a:off x="4037475" y="1307100"/>
          <a:ext cx="3000000" cy="3000000"/>
        </p:xfrm>
        <a:graphic>
          <a:graphicData uri="http://schemas.openxmlformats.org/drawingml/2006/table">
            <a:tbl>
              <a:tblPr>
                <a:solidFill>
                  <a:srgbClr val="F9F9F9"/>
                </a:solidFill>
                <a:tableStyleId>{C1463817-32DC-4F52-B18E-17DC98A4DCD1}</a:tableStyleId>
              </a:tblPr>
              <a:tblGrid>
                <a:gridCol w="1181525"/>
                <a:gridCol w="3490125"/>
              </a:tblGrid>
              <a:tr h="450450">
                <a:tc>
                  <a:txBody>
                    <a:bodyPr/>
                    <a:lstStyle/>
                    <a:p>
                      <a:pPr indent="0" lvl="0" marL="0" rtl="0" algn="l">
                        <a:lnSpc>
                          <a:spcPct val="115000"/>
                        </a:lnSpc>
                        <a:spcBef>
                          <a:spcPts val="0"/>
                        </a:spcBef>
                        <a:spcAft>
                          <a:spcPts val="0"/>
                        </a:spcAft>
                        <a:buNone/>
                      </a:pPr>
                      <a:r>
                        <a:rPr b="1" lang="en" sz="950">
                          <a:highlight>
                            <a:srgbClr val="F9F9F9"/>
                          </a:highlight>
                          <a:latin typeface="Open Sans"/>
                          <a:ea typeface="Open Sans"/>
                          <a:cs typeface="Open Sans"/>
                          <a:sym typeface="Open Sans"/>
                        </a:rPr>
                        <a:t>AGGREGATE FUNCTIONS</a:t>
                      </a:r>
                      <a:endParaRPr b="1" sz="950">
                        <a:highlight>
                          <a:srgbClr val="F9F9F9"/>
                        </a:highlight>
                        <a:latin typeface="Open Sans"/>
                        <a:ea typeface="Open Sans"/>
                        <a:cs typeface="Open Sans"/>
                        <a:sym typeface="Open Sans"/>
                      </a:endParaRPr>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50">
                          <a:highlight>
                            <a:srgbClr val="F9F9F9"/>
                          </a:highlight>
                          <a:latin typeface="Open Sans"/>
                          <a:ea typeface="Open Sans"/>
                          <a:cs typeface="Open Sans"/>
                          <a:sym typeface="Open Sans"/>
                        </a:rPr>
                        <a:t>DESCRIPTION</a:t>
                      </a:r>
                      <a:endParaRPr b="1" sz="950">
                        <a:highlight>
                          <a:srgbClr val="F9F9F9"/>
                        </a:highlight>
                        <a:latin typeface="Open Sans"/>
                        <a:ea typeface="Open Sans"/>
                        <a:cs typeface="Open Sans"/>
                        <a:sym typeface="Open Sans"/>
                      </a:endParaRPr>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94100">
                <a:tc>
                  <a:txBody>
                    <a:bodyPr/>
                    <a:lstStyle/>
                    <a:p>
                      <a:pPr indent="0" lvl="0" marL="0" rtl="0" algn="l">
                        <a:spcBef>
                          <a:spcPts val="0"/>
                        </a:spcBef>
                        <a:spcAft>
                          <a:spcPts val="0"/>
                        </a:spcAft>
                        <a:buNone/>
                      </a:pPr>
                      <a:r>
                        <a:rPr lang="en" sz="1000"/>
                        <a:t>count()</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Returns count for each group.</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87525">
                <a:tc>
                  <a:txBody>
                    <a:bodyPr/>
                    <a:lstStyle/>
                    <a:p>
                      <a:pPr indent="0" lvl="0" marL="0" rtl="0" algn="l">
                        <a:spcBef>
                          <a:spcPts val="0"/>
                        </a:spcBef>
                        <a:spcAft>
                          <a:spcPts val="0"/>
                        </a:spcAft>
                        <a:buNone/>
                      </a:pPr>
                      <a:r>
                        <a:rPr lang="en" sz="1000"/>
                        <a:t>size()</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Returns size for each group.</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87525">
                <a:tc>
                  <a:txBody>
                    <a:bodyPr/>
                    <a:lstStyle/>
                    <a:p>
                      <a:pPr indent="0" lvl="0" marL="0" rtl="0" algn="l">
                        <a:spcBef>
                          <a:spcPts val="0"/>
                        </a:spcBef>
                        <a:spcAft>
                          <a:spcPts val="0"/>
                        </a:spcAft>
                        <a:buNone/>
                      </a:pPr>
                      <a:r>
                        <a:rPr lang="en" sz="1000"/>
                        <a:t>sum()</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Returns total sum for each group.</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87525">
                <a:tc>
                  <a:txBody>
                    <a:bodyPr/>
                    <a:lstStyle/>
                    <a:p>
                      <a:pPr indent="0" lvl="0" marL="0" rtl="0" algn="l">
                        <a:spcBef>
                          <a:spcPts val="0"/>
                        </a:spcBef>
                        <a:spcAft>
                          <a:spcPts val="0"/>
                        </a:spcAft>
                        <a:buNone/>
                      </a:pPr>
                      <a:r>
                        <a:rPr lang="en" sz="1000"/>
                        <a:t>mean()</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Returns mean for each group. Same as average().</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87525">
                <a:tc>
                  <a:txBody>
                    <a:bodyPr/>
                    <a:lstStyle/>
                    <a:p>
                      <a:pPr indent="0" lvl="0" marL="0" rtl="0" algn="l">
                        <a:spcBef>
                          <a:spcPts val="0"/>
                        </a:spcBef>
                        <a:spcAft>
                          <a:spcPts val="0"/>
                        </a:spcAft>
                        <a:buNone/>
                      </a:pPr>
                      <a:r>
                        <a:rPr lang="en" sz="1000"/>
                        <a:t>average()</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Returns average for each group. Same as mean().</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87525">
                <a:tc>
                  <a:txBody>
                    <a:bodyPr/>
                    <a:lstStyle/>
                    <a:p>
                      <a:pPr indent="0" lvl="0" marL="0" rtl="0" algn="l">
                        <a:spcBef>
                          <a:spcPts val="0"/>
                        </a:spcBef>
                        <a:spcAft>
                          <a:spcPts val="0"/>
                        </a:spcAft>
                        <a:buNone/>
                      </a:pPr>
                      <a:r>
                        <a:rPr lang="en" sz="1000"/>
                        <a:t>describe()</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Returns different statistics.</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87525">
                <a:tc>
                  <a:txBody>
                    <a:bodyPr/>
                    <a:lstStyle/>
                    <a:p>
                      <a:pPr indent="0" lvl="0" marL="0" rtl="0" algn="l">
                        <a:spcBef>
                          <a:spcPts val="0"/>
                        </a:spcBef>
                        <a:spcAft>
                          <a:spcPts val="0"/>
                        </a:spcAft>
                        <a:buNone/>
                      </a:pPr>
                      <a:r>
                        <a:rPr lang="en" sz="1000"/>
                        <a:t>min()</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Returns minimum value for each group.</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87525">
                <a:tc>
                  <a:txBody>
                    <a:bodyPr/>
                    <a:lstStyle/>
                    <a:p>
                      <a:pPr indent="0" lvl="0" marL="0" rtl="0" algn="l">
                        <a:spcBef>
                          <a:spcPts val="0"/>
                        </a:spcBef>
                        <a:spcAft>
                          <a:spcPts val="0"/>
                        </a:spcAft>
                        <a:buNone/>
                      </a:pPr>
                      <a:r>
                        <a:rPr lang="en" sz="1000"/>
                        <a:t>max()</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Returns maximum value for each group.</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87525">
                <a:tc>
                  <a:txBody>
                    <a:bodyPr/>
                    <a:lstStyle/>
                    <a:p>
                      <a:pPr indent="0" lvl="0" marL="0" rtl="0" algn="l">
                        <a:spcBef>
                          <a:spcPts val="0"/>
                        </a:spcBef>
                        <a:spcAft>
                          <a:spcPts val="0"/>
                        </a:spcAft>
                        <a:buNone/>
                      </a:pPr>
                      <a:r>
                        <a:rPr lang="en" sz="1000"/>
                        <a:t>first()</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Returns first value for each group.</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87525">
                <a:tc>
                  <a:txBody>
                    <a:bodyPr/>
                    <a:lstStyle/>
                    <a:p>
                      <a:pPr indent="0" lvl="0" marL="0" rtl="0" algn="l">
                        <a:spcBef>
                          <a:spcPts val="0"/>
                        </a:spcBef>
                        <a:spcAft>
                          <a:spcPts val="0"/>
                        </a:spcAft>
                        <a:buNone/>
                      </a:pPr>
                      <a:r>
                        <a:rPr lang="en" sz="1000"/>
                        <a:t>last()</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Returns last value for each group.</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87525">
                <a:tc>
                  <a:txBody>
                    <a:bodyPr/>
                    <a:lstStyle/>
                    <a:p>
                      <a:pPr indent="0" lvl="0" marL="0" rtl="0" algn="l">
                        <a:spcBef>
                          <a:spcPts val="0"/>
                        </a:spcBef>
                        <a:spcAft>
                          <a:spcPts val="0"/>
                        </a:spcAft>
                        <a:buNone/>
                      </a:pPr>
                      <a:r>
                        <a:rPr lang="en" sz="1000"/>
                        <a:t>nth()</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Returns nth value for each group.</a:t>
                      </a:r>
                      <a:endParaRPr sz="1000"/>
                    </a:p>
                  </a:txBody>
                  <a:tcPr marT="73025" marB="73025" marR="73025" marL="730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Python Pandas - GroupBy</a:t>
            </a:r>
            <a:endParaRPr/>
          </a:p>
        </p:txBody>
      </p:sp>
      <p:sp>
        <p:nvSpPr>
          <p:cNvPr id="515" name="Google Shape;515;p60"/>
          <p:cNvSpPr txBox="1"/>
          <p:nvPr>
            <p:ph idx="1" type="body"/>
          </p:nvPr>
        </p:nvSpPr>
        <p:spPr>
          <a:xfrm>
            <a:off x="434450" y="12476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Any GroupBy operation involves one of the following operations on the original object, including:</a:t>
            </a:r>
            <a:endParaRPr/>
          </a:p>
          <a:p>
            <a:pPr indent="-330200" lvl="0" marL="457200" rtl="0" algn="l">
              <a:spcBef>
                <a:spcPts val="1200"/>
              </a:spcBef>
              <a:spcAft>
                <a:spcPts val="0"/>
              </a:spcAft>
              <a:buSzPts val="1600"/>
              <a:buChar char="●"/>
            </a:pPr>
            <a:r>
              <a:rPr lang="en"/>
              <a:t>Splitting the object.</a:t>
            </a:r>
            <a:endParaRPr/>
          </a:p>
          <a:p>
            <a:pPr indent="-330200" lvl="0" marL="457200" rtl="0" algn="l">
              <a:spcBef>
                <a:spcPts val="0"/>
              </a:spcBef>
              <a:spcAft>
                <a:spcPts val="0"/>
              </a:spcAft>
              <a:buSzPts val="1600"/>
              <a:buChar char="●"/>
            </a:pPr>
            <a:r>
              <a:rPr lang="en"/>
              <a:t>Applying a function.</a:t>
            </a:r>
            <a:endParaRPr/>
          </a:p>
          <a:p>
            <a:pPr indent="-330200" lvl="0" marL="457200" rtl="0" algn="l">
              <a:spcBef>
                <a:spcPts val="0"/>
              </a:spcBef>
              <a:spcAft>
                <a:spcPts val="0"/>
              </a:spcAft>
              <a:buSzPts val="1600"/>
              <a:buChar char="●"/>
            </a:pPr>
            <a:r>
              <a:rPr lang="en"/>
              <a:t>Combining the results.</a:t>
            </a:r>
            <a:endParaRPr/>
          </a:p>
          <a:p>
            <a:pPr indent="0" lvl="0" marL="0" rtl="0" algn="l">
              <a:spcBef>
                <a:spcPts val="1200"/>
              </a:spcBef>
              <a:spcAft>
                <a:spcPts val="0"/>
              </a:spcAft>
              <a:buNone/>
            </a:pPr>
            <a:r>
              <a:rPr lang="en"/>
              <a:t>In many situations, we split the data into sets and we apply some functionality on each subset. In the apply functionality, we can perform the following operations:</a:t>
            </a:r>
            <a:endParaRPr/>
          </a:p>
          <a:p>
            <a:pPr indent="-330200" lvl="0" marL="457200" rtl="0" algn="l">
              <a:spcBef>
                <a:spcPts val="1200"/>
              </a:spcBef>
              <a:spcAft>
                <a:spcPts val="0"/>
              </a:spcAft>
              <a:buSzPts val="1600"/>
              <a:buChar char="●"/>
            </a:pPr>
            <a:r>
              <a:rPr lang="en"/>
              <a:t>Aggregation − computing a summary statistic.</a:t>
            </a:r>
            <a:endParaRPr/>
          </a:p>
          <a:p>
            <a:pPr indent="-330200" lvl="0" marL="457200" rtl="0" algn="l">
              <a:spcBef>
                <a:spcPts val="0"/>
              </a:spcBef>
              <a:spcAft>
                <a:spcPts val="0"/>
              </a:spcAft>
              <a:buSzPts val="1600"/>
              <a:buChar char="●"/>
            </a:pPr>
            <a:r>
              <a:rPr lang="en"/>
              <a:t>Transformation − perform some group-specific operation.</a:t>
            </a:r>
            <a:endParaRPr/>
          </a:p>
          <a:p>
            <a:pPr indent="-330200" lvl="0" marL="457200" rtl="0" algn="l">
              <a:spcBef>
                <a:spcPts val="0"/>
              </a:spcBef>
              <a:spcAft>
                <a:spcPts val="0"/>
              </a:spcAft>
              <a:buSzPts val="1600"/>
              <a:buChar char="●"/>
            </a:pPr>
            <a:r>
              <a:rPr lang="en"/>
              <a:t>Filtration − discarding the data with some condition.</a:t>
            </a:r>
            <a:endParaRPr sz="1200">
              <a:solidFill>
                <a:srgbClr val="000000"/>
              </a:solidFill>
              <a:latin typeface="Nunito"/>
              <a:ea typeface="Nunito"/>
              <a:cs typeface="Nunito"/>
              <a:sym typeface="Nunito"/>
            </a:endParaRPr>
          </a:p>
          <a:p>
            <a:pPr indent="0" lvl="0" marL="0" rtl="0" algn="l">
              <a:spcBef>
                <a:spcPts val="1200"/>
              </a:spcBef>
              <a:spcAft>
                <a:spcPts val="1200"/>
              </a:spcAft>
              <a:buNone/>
            </a:pPr>
            <a:r>
              <a:t/>
            </a:r>
            <a:endParaRPr/>
          </a:p>
        </p:txBody>
      </p:sp>
      <p:sp>
        <p:nvSpPr>
          <p:cNvPr id="516" name="Google Shape;516;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1"/>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Hands-On Guided Lab</a:t>
            </a:r>
            <a:endParaRPr/>
          </a:p>
        </p:txBody>
      </p:sp>
      <p:sp>
        <p:nvSpPr>
          <p:cNvPr id="522" name="Google Shape;522;p61"/>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sz="1800"/>
              <a:t>Please complete the lab </a:t>
            </a:r>
            <a:r>
              <a:rPr lang="en" sz="1800" u="sng">
                <a:solidFill>
                  <a:schemeClr val="hlink"/>
                </a:solidFill>
                <a:hlinkClick r:id="rId3"/>
              </a:rPr>
              <a:t>GLAB - 343.3.3 - Pandas Aggregate Functions</a:t>
            </a:r>
            <a:r>
              <a:rPr lang="en" sz="1800"/>
              <a:t>. You </a:t>
            </a:r>
            <a:r>
              <a:rPr lang="en" sz="1800"/>
              <a:t>can find this lab on Canvas under the Assignment section.</a:t>
            </a:r>
            <a:endParaRPr sz="1800"/>
          </a:p>
        </p:txBody>
      </p:sp>
      <p:sp>
        <p:nvSpPr>
          <p:cNvPr id="523" name="Google Shape;523;p6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2"/>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Hands-On Activities</a:t>
            </a:r>
            <a:endParaRPr/>
          </a:p>
        </p:txBody>
      </p:sp>
      <p:sp>
        <p:nvSpPr>
          <p:cNvPr id="529" name="Google Shape;529;p62"/>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 sz="1800">
                <a:solidFill>
                  <a:schemeClr val="accent2"/>
                </a:solidFill>
              </a:rPr>
              <a:t>Please follow the link below for Python Dictionary practices. </a:t>
            </a:r>
            <a:r>
              <a:rPr lang="en" sz="1600">
                <a:solidFill>
                  <a:schemeClr val="accent2"/>
                </a:solidFill>
              </a:rPr>
              <a:t>Open following link on</a:t>
            </a:r>
            <a:r>
              <a:rPr b="1" lang="en" sz="1600">
                <a:solidFill>
                  <a:schemeClr val="accent2"/>
                </a:solidFill>
              </a:rPr>
              <a:t> Google Colaboratory.</a:t>
            </a:r>
            <a:endParaRPr/>
          </a:p>
          <a:p>
            <a:pPr indent="-323850" lvl="0" marL="457200" rtl="0" algn="l">
              <a:spcBef>
                <a:spcPts val="1200"/>
              </a:spcBef>
              <a:spcAft>
                <a:spcPts val="0"/>
              </a:spcAft>
              <a:buSzPts val="1500"/>
              <a:buChar char="➔"/>
            </a:pPr>
            <a:r>
              <a:rPr lang="en" sz="1800" u="sng">
                <a:solidFill>
                  <a:schemeClr val="hlink"/>
                </a:solidFill>
                <a:hlinkClick r:id="rId3"/>
              </a:rPr>
              <a:t>ACT - 343.1.1 Pandas Series Exercises.ipynb</a:t>
            </a:r>
            <a:endParaRPr sz="1800"/>
          </a:p>
          <a:p>
            <a:pPr indent="-323850" lvl="0" marL="457200" rtl="0" algn="l">
              <a:spcBef>
                <a:spcPts val="0"/>
              </a:spcBef>
              <a:spcAft>
                <a:spcPts val="0"/>
              </a:spcAft>
              <a:buSzPts val="1500"/>
              <a:buChar char="➔"/>
            </a:pPr>
            <a:r>
              <a:rPr lang="en" sz="1800" u="sng">
                <a:solidFill>
                  <a:schemeClr val="hlink"/>
                </a:solidFill>
                <a:hlinkClick r:id="rId4"/>
              </a:rPr>
              <a:t>ACT - 343.1.2 - Pandas DataFrame Exercises.ipynb</a:t>
            </a:r>
            <a:endParaRPr sz="1800"/>
          </a:p>
        </p:txBody>
      </p:sp>
      <p:sp>
        <p:nvSpPr>
          <p:cNvPr id="530" name="Google Shape;530;p6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3"/>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Knowledge Check</a:t>
            </a:r>
            <a:endParaRPr/>
          </a:p>
        </p:txBody>
      </p:sp>
      <p:sp>
        <p:nvSpPr>
          <p:cNvPr id="536" name="Google Shape;536;p6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sz="1200">
                <a:solidFill>
                  <a:srgbClr val="222222"/>
                </a:solidFill>
              </a:rPr>
              <a:t>‹#›</a:t>
            </a:fld>
            <a:endParaRPr sz="1200">
              <a:solidFill>
                <a:srgbClr val="222222"/>
              </a:solidFill>
            </a:endParaRPr>
          </a:p>
        </p:txBody>
      </p:sp>
      <p:sp>
        <p:nvSpPr>
          <p:cNvPr id="537" name="Google Shape;537;p63"/>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298450" lvl="0" marL="457200" rtl="0" algn="l">
              <a:spcBef>
                <a:spcPts val="800"/>
              </a:spcBef>
              <a:spcAft>
                <a:spcPts val="0"/>
              </a:spcAft>
              <a:buSzPts val="1100"/>
              <a:buAutoNum type="arabicPeriod"/>
            </a:pPr>
            <a:r>
              <a:rPr lang="en"/>
              <a:t>Define Pandas.</a:t>
            </a:r>
            <a:endParaRPr/>
          </a:p>
          <a:p>
            <a:pPr indent="-298450" lvl="0" marL="457200" rtl="0" algn="l">
              <a:spcBef>
                <a:spcPts val="800"/>
              </a:spcBef>
              <a:spcAft>
                <a:spcPts val="0"/>
              </a:spcAft>
              <a:buSzPts val="1100"/>
              <a:buAutoNum type="arabicPeriod"/>
            </a:pPr>
            <a:r>
              <a:rPr lang="en"/>
              <a:t>Define DataFrame in Pandas.</a:t>
            </a:r>
            <a:endParaRPr/>
          </a:p>
          <a:p>
            <a:pPr indent="-298450" lvl="0" marL="457200" rtl="0" algn="l">
              <a:spcBef>
                <a:spcPts val="800"/>
              </a:spcBef>
              <a:spcAft>
                <a:spcPts val="0"/>
              </a:spcAft>
              <a:buSzPts val="1100"/>
              <a:buAutoNum type="arabicPeriod"/>
            </a:pPr>
            <a:r>
              <a:rPr lang="en"/>
              <a:t>Describe the different ways a DataFrame can be created in Pandas.</a:t>
            </a:r>
            <a:endParaRPr/>
          </a:p>
          <a:p>
            <a:pPr indent="-298450" lvl="0" marL="457200" rtl="0" algn="l">
              <a:spcBef>
                <a:spcPts val="800"/>
              </a:spcBef>
              <a:spcAft>
                <a:spcPts val="0"/>
              </a:spcAft>
              <a:buSzPts val="1100"/>
              <a:buAutoNum type="arabicPeriod"/>
            </a:pPr>
            <a:r>
              <a:rPr lang="en"/>
              <a:t>How can you add a column to a Pandas Dataframe?</a:t>
            </a:r>
            <a:endParaRPr/>
          </a:p>
          <a:p>
            <a:pPr indent="-298450" lvl="0" marL="457200" rtl="0" algn="l">
              <a:spcBef>
                <a:spcPts val="800"/>
              </a:spcBef>
              <a:spcAft>
                <a:spcPts val="0"/>
              </a:spcAft>
              <a:buSzPts val="1100"/>
              <a:buAutoNum type="arabicPeriod"/>
            </a:pPr>
            <a:r>
              <a:rPr lang="en"/>
              <a:t>How can you add a new column in the third position of an existing dataframe?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Overview of Python Panda</a:t>
            </a:r>
            <a:endParaRPr/>
          </a:p>
        </p:txBody>
      </p:sp>
      <p:sp>
        <p:nvSpPr>
          <p:cNvPr id="214" name="Google Shape;214;p28"/>
          <p:cNvSpPr txBox="1"/>
          <p:nvPr/>
        </p:nvSpPr>
        <p:spPr>
          <a:xfrm>
            <a:off x="367875" y="1406075"/>
            <a:ext cx="8498700" cy="369300"/>
          </a:xfrm>
          <a:prstGeom prst="rect">
            <a:avLst/>
          </a:prstGeom>
          <a:noFill/>
          <a:ln>
            <a:noFill/>
          </a:ln>
        </p:spPr>
        <p:txBody>
          <a:bodyPr anchorCtr="0" anchor="t" bIns="91425" lIns="91425" spcFirstLastPara="1" rIns="91425" wrap="square" tIns="91425">
            <a:spAutoFit/>
          </a:bodyPr>
          <a:lstStyle/>
          <a:p>
            <a:pPr indent="0" lvl="0" marL="457200" rtl="0" algn="just">
              <a:lnSpc>
                <a:spcPct val="100000"/>
              </a:lnSpc>
              <a:spcBef>
                <a:spcPts val="0"/>
              </a:spcBef>
              <a:spcAft>
                <a:spcPts val="1000"/>
              </a:spcAft>
              <a:buNone/>
            </a:pPr>
            <a:r>
              <a:t/>
            </a:r>
            <a:endParaRPr sz="1200">
              <a:solidFill>
                <a:srgbClr val="333333"/>
              </a:solidFill>
              <a:highlight>
                <a:srgbClr val="FBFBFB"/>
              </a:highlight>
            </a:endParaRPr>
          </a:p>
        </p:txBody>
      </p:sp>
      <p:sp>
        <p:nvSpPr>
          <p:cNvPr id="215" name="Google Shape;215;p28"/>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279400" lvl="0" marL="285750" rtl="0" algn="l">
              <a:spcBef>
                <a:spcPts val="0"/>
              </a:spcBef>
              <a:spcAft>
                <a:spcPts val="0"/>
              </a:spcAft>
              <a:buSzPts val="1700"/>
              <a:buChar char="❏"/>
            </a:pPr>
            <a:r>
              <a:rPr lang="en" sz="1700" u="sng">
                <a:solidFill>
                  <a:schemeClr val="hlink"/>
                </a:solidFill>
                <a:highlight>
                  <a:srgbClr val="FFFFFF"/>
                </a:highlight>
                <a:hlinkClick r:id="rId3"/>
              </a:rPr>
              <a:t>Pandas </a:t>
            </a:r>
            <a:r>
              <a:rPr lang="en" sz="1700">
                <a:solidFill>
                  <a:srgbClr val="202124"/>
                </a:solidFill>
                <a:highlight>
                  <a:srgbClr val="FFFFFF"/>
                </a:highlight>
              </a:rPr>
              <a:t>is </a:t>
            </a:r>
            <a:r>
              <a:rPr lang="en" sz="1700">
                <a:solidFill>
                  <a:srgbClr val="040C28"/>
                </a:solidFill>
              </a:rPr>
              <a:t>a Python package providing fast, flexible, and expressive data structures designed to make working with “relational” or “labeled” data both easy and intuitive</a:t>
            </a:r>
            <a:r>
              <a:rPr lang="en" sz="1700">
                <a:solidFill>
                  <a:srgbClr val="202124"/>
                </a:solidFill>
                <a:highlight>
                  <a:srgbClr val="FFFFFF"/>
                </a:highlight>
              </a:rPr>
              <a:t>. It aims to be the fundamental high-level building block for doing practical, real-world data analysis in Python.</a:t>
            </a:r>
            <a:endParaRPr sz="1700">
              <a:solidFill>
                <a:schemeClr val="accent2"/>
              </a:solidFill>
            </a:endParaRPr>
          </a:p>
          <a:p>
            <a:pPr indent="-279400" lvl="0" marL="285750" rtl="0" algn="l">
              <a:spcBef>
                <a:spcPts val="1000"/>
              </a:spcBef>
              <a:spcAft>
                <a:spcPts val="0"/>
              </a:spcAft>
              <a:buSzPts val="1700"/>
              <a:buChar char="❏"/>
            </a:pPr>
            <a:r>
              <a:rPr lang="en" sz="1700">
                <a:solidFill>
                  <a:schemeClr val="accent2"/>
                </a:solidFill>
                <a:highlight>
                  <a:srgbClr val="FBFBFB"/>
                </a:highlight>
              </a:rPr>
              <a:t>Pandas is built on top of the </a:t>
            </a:r>
            <a:r>
              <a:rPr b="1" lang="en" sz="1700">
                <a:solidFill>
                  <a:schemeClr val="accent2"/>
                </a:solidFill>
                <a:highlight>
                  <a:srgbClr val="FBFBFB"/>
                </a:highlight>
                <a:uFill>
                  <a:noFill/>
                </a:uFill>
                <a:hlinkClick r:id="rId4">
                  <a:extLst>
                    <a:ext uri="{A12FA001-AC4F-418D-AE19-62706E023703}">
                      <ahyp:hlinkClr val="tx"/>
                    </a:ext>
                  </a:extLst>
                </a:hlinkClick>
              </a:rPr>
              <a:t>NumPy</a:t>
            </a:r>
            <a:r>
              <a:rPr lang="en" sz="1700">
                <a:solidFill>
                  <a:schemeClr val="accent2"/>
                </a:solidFill>
                <a:highlight>
                  <a:srgbClr val="FBFBFB"/>
                </a:highlight>
              </a:rPr>
              <a:t> package, meaning a lot of the structure of NumPy is used or replicated in Pandas. Data in pandas is often used to feed statistical analysis in </a:t>
            </a:r>
            <a:r>
              <a:rPr b="1" lang="en" sz="1700">
                <a:solidFill>
                  <a:schemeClr val="accent2"/>
                </a:solidFill>
                <a:highlight>
                  <a:srgbClr val="FBFBFB"/>
                </a:highlight>
              </a:rPr>
              <a:t>SciPy</a:t>
            </a:r>
            <a:r>
              <a:rPr lang="en" sz="1700">
                <a:solidFill>
                  <a:schemeClr val="accent2"/>
                </a:solidFill>
                <a:highlight>
                  <a:srgbClr val="FBFBFB"/>
                </a:highlight>
              </a:rPr>
              <a:t>, plotting functions from </a:t>
            </a:r>
            <a:r>
              <a:rPr b="1" lang="en" sz="1700">
                <a:solidFill>
                  <a:schemeClr val="accent2"/>
                </a:solidFill>
                <a:highlight>
                  <a:srgbClr val="FBFBFB"/>
                </a:highlight>
              </a:rPr>
              <a:t>Matplotlib</a:t>
            </a:r>
            <a:r>
              <a:rPr lang="en" sz="1700">
                <a:solidFill>
                  <a:schemeClr val="accent2"/>
                </a:solidFill>
                <a:highlight>
                  <a:srgbClr val="FBFBFB"/>
                </a:highlight>
              </a:rPr>
              <a:t>, and machine learning algorithms in </a:t>
            </a:r>
            <a:r>
              <a:rPr b="1" lang="en" sz="1700">
                <a:solidFill>
                  <a:schemeClr val="accent2"/>
                </a:solidFill>
                <a:highlight>
                  <a:srgbClr val="FBFBFB"/>
                </a:highlight>
              </a:rPr>
              <a:t>Scikit-learn</a:t>
            </a:r>
            <a:r>
              <a:rPr lang="en" sz="1700">
                <a:solidFill>
                  <a:schemeClr val="accent2"/>
                </a:solidFill>
                <a:highlight>
                  <a:srgbClr val="FBFBFB"/>
                </a:highlight>
              </a:rPr>
              <a:t>.</a:t>
            </a:r>
            <a:endParaRPr sz="1700">
              <a:solidFill>
                <a:schemeClr val="accent2"/>
              </a:solidFill>
              <a:highlight>
                <a:srgbClr val="FBFBFB"/>
              </a:highlight>
            </a:endParaRPr>
          </a:p>
          <a:p>
            <a:pPr indent="-279400" lvl="0" marL="285750" rtl="0" algn="l">
              <a:spcBef>
                <a:spcPts val="1000"/>
              </a:spcBef>
              <a:spcAft>
                <a:spcPts val="1000"/>
              </a:spcAft>
              <a:buSzPts val="1700"/>
              <a:buChar char="❏"/>
            </a:pPr>
            <a:r>
              <a:rPr lang="en" sz="1700">
                <a:solidFill>
                  <a:schemeClr val="accent2"/>
                </a:solidFill>
                <a:highlight>
                  <a:srgbClr val="FBFBFB"/>
                </a:highlight>
              </a:rPr>
              <a:t>Jupyter Notebooks offer a good environment for using pandas to do data exploration and modeling, but pandas can also be used in text editors just as easily.</a:t>
            </a:r>
            <a:endParaRPr sz="1700">
              <a:solidFill>
                <a:schemeClr val="accent2"/>
              </a:solidFill>
            </a:endParaRPr>
          </a:p>
        </p:txBody>
      </p:sp>
      <p:sp>
        <p:nvSpPr>
          <p:cNvPr id="216" name="Google Shape;216;p2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4"/>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Summary</a:t>
            </a:r>
            <a:endParaRPr/>
          </a:p>
        </p:txBody>
      </p:sp>
      <p:sp>
        <p:nvSpPr>
          <p:cNvPr id="543" name="Google Shape;543;p64"/>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298450" lvl="0" marL="457200" rtl="0" algn="l">
              <a:spcBef>
                <a:spcPts val="800"/>
              </a:spcBef>
              <a:spcAft>
                <a:spcPts val="0"/>
              </a:spcAft>
              <a:buSzPts val="1100"/>
              <a:buChar char="❑"/>
            </a:pPr>
            <a:r>
              <a:rPr lang="en"/>
              <a:t>Pandas is an data analysis module for the Python programming language. It is open-source.</a:t>
            </a:r>
            <a:endParaRPr/>
          </a:p>
          <a:p>
            <a:pPr indent="-298450" lvl="0" marL="457200" rtl="0" algn="l">
              <a:spcBef>
                <a:spcPts val="1000"/>
              </a:spcBef>
              <a:spcAft>
                <a:spcPts val="0"/>
              </a:spcAft>
              <a:buSzPts val="1100"/>
              <a:buChar char="❑"/>
            </a:pPr>
            <a:r>
              <a:rPr lang="en"/>
              <a:t>A Pandas Series is like a column in a table.</a:t>
            </a:r>
            <a:endParaRPr/>
          </a:p>
          <a:p>
            <a:pPr indent="-298450" lvl="0" marL="457200" rtl="0" algn="l">
              <a:spcBef>
                <a:spcPts val="1000"/>
              </a:spcBef>
              <a:spcAft>
                <a:spcPts val="0"/>
              </a:spcAft>
              <a:buSzPts val="1100"/>
              <a:buChar char="❑"/>
            </a:pPr>
            <a:r>
              <a:rPr lang="en"/>
              <a:t>It is a one-dimensional array holding data of any type.</a:t>
            </a:r>
            <a:endParaRPr/>
          </a:p>
          <a:p>
            <a:pPr indent="-298450" lvl="0" marL="457200" rtl="0" algn="l">
              <a:spcBef>
                <a:spcPts val="1000"/>
              </a:spcBef>
              <a:spcAft>
                <a:spcPts val="1000"/>
              </a:spcAft>
              <a:buSzPts val="1100"/>
              <a:buChar char="❑"/>
            </a:pPr>
            <a:r>
              <a:rPr lang="en"/>
              <a:t>A Pandas DataFrame is a 2 dimensional data structure, like a 2 dimensional array, or a table with rows and columns.</a:t>
            </a:r>
            <a:endParaRPr/>
          </a:p>
        </p:txBody>
      </p:sp>
      <p:sp>
        <p:nvSpPr>
          <p:cNvPr id="544" name="Google Shape;544;p6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Overview of Python Panda (continued)</a:t>
            </a:r>
            <a:endParaRPr/>
          </a:p>
        </p:txBody>
      </p:sp>
      <p:sp>
        <p:nvSpPr>
          <p:cNvPr id="222" name="Google Shape;222;p29"/>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sz="1600"/>
              <a:t>Pandas is well-suited for many different kinds of data:</a:t>
            </a:r>
            <a:endParaRPr sz="1600"/>
          </a:p>
          <a:p>
            <a:pPr indent="-311150" lvl="0" marL="457200" rtl="0" algn="l">
              <a:spcBef>
                <a:spcPts val="800"/>
              </a:spcBef>
              <a:spcAft>
                <a:spcPts val="0"/>
              </a:spcAft>
              <a:buSzPts val="1300"/>
              <a:buChar char="●"/>
            </a:pPr>
            <a:r>
              <a:rPr lang="en" sz="1600"/>
              <a:t>Tabular data with heterogeneously typed columns, as in an SQL table or Excel spreadsheet.</a:t>
            </a:r>
            <a:endParaRPr sz="1600"/>
          </a:p>
          <a:p>
            <a:pPr indent="-311150" lvl="0" marL="457200" rtl="0" algn="l">
              <a:spcBef>
                <a:spcPts val="800"/>
              </a:spcBef>
              <a:spcAft>
                <a:spcPts val="0"/>
              </a:spcAft>
              <a:buSzPts val="1300"/>
              <a:buChar char="●"/>
            </a:pPr>
            <a:r>
              <a:rPr lang="en" sz="1600"/>
              <a:t>Ordered and unordered (not necessarily fixed-frequency) time series data.</a:t>
            </a:r>
            <a:endParaRPr sz="1600"/>
          </a:p>
          <a:p>
            <a:pPr indent="-311150" lvl="0" marL="457200" rtl="0" algn="l">
              <a:spcBef>
                <a:spcPts val="800"/>
              </a:spcBef>
              <a:spcAft>
                <a:spcPts val="0"/>
              </a:spcAft>
              <a:buSzPts val="1300"/>
              <a:buChar char="●"/>
            </a:pPr>
            <a:r>
              <a:rPr lang="en" sz="1600"/>
              <a:t>Arbitrary matrix data (homogeneously typed or heterogeneous) with row and column labels.</a:t>
            </a:r>
            <a:endParaRPr sz="1600"/>
          </a:p>
          <a:p>
            <a:pPr indent="-311150" lvl="0" marL="457200" rtl="0" algn="l">
              <a:spcBef>
                <a:spcPts val="800"/>
              </a:spcBef>
              <a:spcAft>
                <a:spcPts val="0"/>
              </a:spcAft>
              <a:buSzPts val="1300"/>
              <a:buChar char="●"/>
            </a:pPr>
            <a:r>
              <a:rPr lang="en" sz="1600"/>
              <a:t>Any other form of observational / statistical data sets. The data need not be labeled at all to be placed into a pandas data structure.</a:t>
            </a:r>
            <a:endParaRPr sz="1600"/>
          </a:p>
          <a:p>
            <a:pPr indent="0" lvl="0" marL="0" rtl="0" algn="l">
              <a:spcBef>
                <a:spcPts val="800"/>
              </a:spcBef>
              <a:spcAft>
                <a:spcPts val="0"/>
              </a:spcAft>
              <a:buNone/>
            </a:pPr>
            <a:r>
              <a:t/>
            </a:r>
            <a:endParaRPr/>
          </a:p>
        </p:txBody>
      </p:sp>
      <p:sp>
        <p:nvSpPr>
          <p:cNvPr id="223" name="Google Shape;223;p2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Pandas - Install and Import</a:t>
            </a:r>
            <a:endParaRPr/>
          </a:p>
        </p:txBody>
      </p:sp>
      <p:sp>
        <p:nvSpPr>
          <p:cNvPr id="229" name="Google Shape;229;p30"/>
          <p:cNvSpPr txBox="1"/>
          <p:nvPr/>
        </p:nvSpPr>
        <p:spPr>
          <a:xfrm>
            <a:off x="237100" y="1339325"/>
            <a:ext cx="8826600" cy="711300"/>
          </a:xfrm>
          <a:prstGeom prst="rect">
            <a:avLst/>
          </a:prstGeom>
          <a:noFill/>
          <a:ln>
            <a:noFill/>
          </a:ln>
        </p:spPr>
        <p:txBody>
          <a:bodyPr anchorCtr="0" anchor="t" bIns="91425" lIns="91425" spcFirstLastPara="1" rIns="91425" wrap="square" tIns="91425">
            <a:spAutoFit/>
          </a:bodyPr>
          <a:lstStyle/>
          <a:p>
            <a:pPr indent="-317500" lvl="0" marL="457200" rtl="0" algn="l">
              <a:lnSpc>
                <a:spcPct val="144444"/>
              </a:lnSpc>
              <a:spcBef>
                <a:spcPts val="4100"/>
              </a:spcBef>
              <a:spcAft>
                <a:spcPts val="0"/>
              </a:spcAft>
              <a:buClr>
                <a:srgbClr val="111111"/>
              </a:buClr>
              <a:buSzPts val="1400"/>
              <a:buChar char="❏"/>
            </a:pPr>
            <a:r>
              <a:rPr lang="en">
                <a:solidFill>
                  <a:srgbClr val="111111"/>
                </a:solidFill>
                <a:highlight>
                  <a:srgbClr val="FFFFFF"/>
                </a:highlight>
              </a:rPr>
              <a:t>If you are using Anaconda, you will automatically have pandas in it, but for some reason, if you do not have it, just run this command</a:t>
            </a:r>
            <a:endParaRPr>
              <a:solidFill>
                <a:srgbClr val="4D4D4C"/>
              </a:solidFill>
              <a:highlight>
                <a:srgbClr val="FFFFFF"/>
              </a:highlight>
            </a:endParaRPr>
          </a:p>
        </p:txBody>
      </p:sp>
      <p:sp>
        <p:nvSpPr>
          <p:cNvPr id="230" name="Google Shape;230;p30"/>
          <p:cNvSpPr txBox="1"/>
          <p:nvPr/>
        </p:nvSpPr>
        <p:spPr>
          <a:xfrm>
            <a:off x="3902400" y="1671200"/>
            <a:ext cx="300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44444"/>
              </a:lnSpc>
              <a:spcBef>
                <a:spcPts val="0"/>
              </a:spcBef>
              <a:spcAft>
                <a:spcPts val="0"/>
              </a:spcAft>
              <a:buNone/>
            </a:pPr>
            <a:r>
              <a:rPr lang="en">
                <a:solidFill>
                  <a:srgbClr val="DB1348"/>
                </a:solidFill>
                <a:highlight>
                  <a:srgbClr val="F9F2F4"/>
                </a:highlight>
                <a:latin typeface="Courier New"/>
                <a:ea typeface="Courier New"/>
                <a:cs typeface="Courier New"/>
                <a:sym typeface="Courier New"/>
              </a:rPr>
              <a:t>conda install pandas</a:t>
            </a:r>
            <a:endParaRPr>
              <a:solidFill>
                <a:srgbClr val="DB1348"/>
              </a:solidFill>
              <a:highlight>
                <a:srgbClr val="F9F2F4"/>
              </a:highlight>
              <a:latin typeface="Courier New"/>
              <a:ea typeface="Courier New"/>
              <a:cs typeface="Courier New"/>
              <a:sym typeface="Courier New"/>
            </a:endParaRPr>
          </a:p>
        </p:txBody>
      </p:sp>
      <p:sp>
        <p:nvSpPr>
          <p:cNvPr id="231" name="Google Shape;231;p30"/>
          <p:cNvSpPr txBox="1"/>
          <p:nvPr/>
        </p:nvSpPr>
        <p:spPr>
          <a:xfrm>
            <a:off x="3501150" y="3020088"/>
            <a:ext cx="30717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266700" rtl="0" algn="l">
              <a:lnSpc>
                <a:spcPct val="171428"/>
              </a:lnSpc>
              <a:spcBef>
                <a:spcPts val="3200"/>
              </a:spcBef>
              <a:spcAft>
                <a:spcPts val="3800"/>
              </a:spcAft>
              <a:buNone/>
            </a:pPr>
            <a:r>
              <a:rPr lang="en">
                <a:solidFill>
                  <a:srgbClr val="DC143C"/>
                </a:solidFill>
                <a:highlight>
                  <a:srgbClr val="FFFFFF"/>
                </a:highlight>
                <a:latin typeface="Courier New"/>
                <a:ea typeface="Courier New"/>
                <a:cs typeface="Courier New"/>
                <a:sym typeface="Courier New"/>
              </a:rPr>
              <a:t>import pandas as pd</a:t>
            </a:r>
            <a:endParaRPr>
              <a:solidFill>
                <a:srgbClr val="DC143C"/>
              </a:solidFill>
            </a:endParaRPr>
          </a:p>
        </p:txBody>
      </p:sp>
      <p:sp>
        <p:nvSpPr>
          <p:cNvPr id="232" name="Google Shape;232;p30"/>
          <p:cNvSpPr txBox="1"/>
          <p:nvPr/>
        </p:nvSpPr>
        <p:spPr>
          <a:xfrm>
            <a:off x="278475" y="2253900"/>
            <a:ext cx="8602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111111"/>
              </a:buClr>
              <a:buSzPts val="1400"/>
              <a:buChar char="❏"/>
            </a:pPr>
            <a:r>
              <a:rPr lang="en">
                <a:solidFill>
                  <a:srgbClr val="111111"/>
                </a:solidFill>
                <a:highlight>
                  <a:srgbClr val="FFFFFF"/>
                </a:highlight>
              </a:rPr>
              <a:t>If you are not using Anaconda, install via pip by</a:t>
            </a:r>
            <a:endParaRPr sz="1600"/>
          </a:p>
        </p:txBody>
      </p:sp>
      <p:sp>
        <p:nvSpPr>
          <p:cNvPr id="233" name="Google Shape;233;p30"/>
          <p:cNvSpPr txBox="1"/>
          <p:nvPr/>
        </p:nvSpPr>
        <p:spPr>
          <a:xfrm>
            <a:off x="5177825" y="2309449"/>
            <a:ext cx="3329700" cy="64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DB1348"/>
                </a:solidFill>
                <a:highlight>
                  <a:srgbClr val="F9F2F4"/>
                </a:highlight>
                <a:latin typeface="Courier New"/>
                <a:ea typeface="Courier New"/>
                <a:cs typeface="Courier New"/>
                <a:sym typeface="Courier New"/>
              </a:rPr>
              <a:t>pip install pandas</a:t>
            </a:r>
            <a:endParaRPr>
              <a:solidFill>
                <a:srgbClr val="DB1348"/>
              </a:solidFill>
              <a:highlight>
                <a:srgbClr val="F9F2F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a:solidFill>
                  <a:srgbClr val="DB1348"/>
                </a:solidFill>
                <a:highlight>
                  <a:srgbClr val="F9F2F4"/>
                </a:highlight>
                <a:latin typeface="Courier New"/>
                <a:ea typeface="Courier New"/>
                <a:cs typeface="Courier New"/>
                <a:sym typeface="Courier New"/>
              </a:rPr>
              <a:t>pip3 install pandas</a:t>
            </a:r>
            <a:endParaRPr>
              <a:solidFill>
                <a:srgbClr val="DB1348"/>
              </a:solidFill>
              <a:highlight>
                <a:srgbClr val="F9F2F4"/>
              </a:highlight>
              <a:latin typeface="Courier New"/>
              <a:ea typeface="Courier New"/>
              <a:cs typeface="Courier New"/>
              <a:sym typeface="Courier New"/>
            </a:endParaRPr>
          </a:p>
        </p:txBody>
      </p:sp>
      <p:sp>
        <p:nvSpPr>
          <p:cNvPr id="234" name="Google Shape;234;p30"/>
          <p:cNvSpPr txBox="1"/>
          <p:nvPr/>
        </p:nvSpPr>
        <p:spPr>
          <a:xfrm>
            <a:off x="273200" y="2995725"/>
            <a:ext cx="30000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111111"/>
              </a:buClr>
              <a:buSzPts val="1400"/>
              <a:buChar char="❏"/>
            </a:pPr>
            <a:r>
              <a:rPr lang="en">
                <a:solidFill>
                  <a:srgbClr val="111111"/>
                </a:solidFill>
                <a:highlight>
                  <a:srgbClr val="FFFFFF"/>
                </a:highlight>
              </a:rPr>
              <a:t>To import pandas, use</a:t>
            </a:r>
            <a:endParaRPr>
              <a:solidFill>
                <a:srgbClr val="111111"/>
              </a:solidFill>
              <a:highlight>
                <a:srgbClr val="FFFFFF"/>
              </a:highlight>
            </a:endParaRPr>
          </a:p>
        </p:txBody>
      </p:sp>
      <p:sp>
        <p:nvSpPr>
          <p:cNvPr id="235" name="Google Shape;235;p30"/>
          <p:cNvSpPr txBox="1"/>
          <p:nvPr/>
        </p:nvSpPr>
        <p:spPr>
          <a:xfrm>
            <a:off x="486550" y="3786300"/>
            <a:ext cx="832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1111"/>
                </a:solidFill>
                <a:highlight>
                  <a:srgbClr val="FFFFFF"/>
                </a:highlight>
              </a:rPr>
              <a:t>Note: </a:t>
            </a:r>
            <a:r>
              <a:rPr lang="en">
                <a:solidFill>
                  <a:srgbClr val="111111"/>
                </a:solidFill>
                <a:highlight>
                  <a:srgbClr val="FFFFFF"/>
                </a:highlight>
              </a:rPr>
              <a:t>It is better to import Numpy with Pandas to have access to more Numpy features, which help us in Exploratory Data Analysis (EDA).</a:t>
            </a:r>
            <a:endParaRPr sz="1600"/>
          </a:p>
        </p:txBody>
      </p:sp>
      <p:cxnSp>
        <p:nvCxnSpPr>
          <p:cNvPr id="236" name="Google Shape;236;p30"/>
          <p:cNvCxnSpPr>
            <a:endCxn id="233" idx="1"/>
          </p:cNvCxnSpPr>
          <p:nvPr/>
        </p:nvCxnSpPr>
        <p:spPr>
          <a:xfrm>
            <a:off x="4639925" y="2481949"/>
            <a:ext cx="537900" cy="1515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30"/>
          <p:cNvCxnSpPr>
            <a:endCxn id="230" idx="1"/>
          </p:cNvCxnSpPr>
          <p:nvPr/>
        </p:nvCxnSpPr>
        <p:spPr>
          <a:xfrm>
            <a:off x="3236400" y="1868600"/>
            <a:ext cx="666000" cy="27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30"/>
          <p:cNvCxnSpPr/>
          <p:nvPr/>
        </p:nvCxnSpPr>
        <p:spPr>
          <a:xfrm flipH="1" rot="10800000">
            <a:off x="2723875" y="3195775"/>
            <a:ext cx="549300" cy="900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30"/>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Pandas Data Structure</a:t>
            </a:r>
            <a:endParaRPr/>
          </a:p>
        </p:txBody>
      </p:sp>
      <p:sp>
        <p:nvSpPr>
          <p:cNvPr id="245" name="Google Shape;245;p31"/>
          <p:cNvSpPr txBox="1"/>
          <p:nvPr/>
        </p:nvSpPr>
        <p:spPr>
          <a:xfrm>
            <a:off x="332575" y="1247650"/>
            <a:ext cx="8826600" cy="1164300"/>
          </a:xfrm>
          <a:prstGeom prst="rect">
            <a:avLst/>
          </a:prstGeom>
          <a:noFill/>
          <a:ln>
            <a:noFill/>
          </a:ln>
        </p:spPr>
        <p:txBody>
          <a:bodyPr anchorCtr="0" anchor="t" bIns="91425" lIns="91425" spcFirstLastPara="1" rIns="91425" wrap="square" tIns="91425">
            <a:spAutoFit/>
          </a:bodyPr>
          <a:lstStyle/>
          <a:p>
            <a:pPr indent="-317500" lvl="0" marL="457200" rtl="0" algn="just">
              <a:lnSpc>
                <a:spcPct val="177272"/>
              </a:lnSpc>
              <a:spcBef>
                <a:spcPts val="0"/>
              </a:spcBef>
              <a:spcAft>
                <a:spcPts val="0"/>
              </a:spcAft>
              <a:buSzPts val="1400"/>
              <a:buChar char="❖"/>
            </a:pPr>
            <a:r>
              <a:rPr lang="en">
                <a:solidFill>
                  <a:srgbClr val="111111"/>
                </a:solidFill>
                <a:highlight>
                  <a:srgbClr val="FFFFFF"/>
                </a:highlight>
              </a:rPr>
              <a:t>Pandas has two main data structures.</a:t>
            </a:r>
            <a:r>
              <a:rPr lang="en">
                <a:solidFill>
                  <a:srgbClr val="333333"/>
                </a:solidFill>
                <a:highlight>
                  <a:srgbClr val="FBFBFB"/>
                </a:highlight>
              </a:rPr>
              <a:t> </a:t>
            </a:r>
            <a:r>
              <a:rPr lang="en">
                <a:solidFill>
                  <a:srgbClr val="DB1348"/>
                </a:solidFill>
                <a:highlight>
                  <a:srgbClr val="F9F2F4"/>
                </a:highlight>
              </a:rPr>
              <a:t>Series</a:t>
            </a:r>
            <a:r>
              <a:rPr lang="en">
                <a:solidFill>
                  <a:srgbClr val="333333"/>
                </a:solidFill>
                <a:highlight>
                  <a:srgbClr val="FBFBFB"/>
                </a:highlight>
              </a:rPr>
              <a:t> and </a:t>
            </a:r>
            <a:r>
              <a:rPr lang="en">
                <a:solidFill>
                  <a:srgbClr val="DB1348"/>
                </a:solidFill>
                <a:highlight>
                  <a:srgbClr val="F9F2F4"/>
                </a:highlight>
              </a:rPr>
              <a:t>DataFrame</a:t>
            </a:r>
            <a:r>
              <a:rPr lang="en">
                <a:solidFill>
                  <a:srgbClr val="333333"/>
                </a:solidFill>
                <a:highlight>
                  <a:srgbClr val="FBFBFB"/>
                </a:highlight>
              </a:rPr>
              <a:t>. </a:t>
            </a:r>
            <a:endParaRPr>
              <a:solidFill>
                <a:srgbClr val="333333"/>
              </a:solidFill>
              <a:highlight>
                <a:srgbClr val="FBFBFB"/>
              </a:highlight>
            </a:endParaRPr>
          </a:p>
          <a:p>
            <a:pPr indent="-317500" lvl="1" marL="914400" rtl="0" algn="just">
              <a:lnSpc>
                <a:spcPct val="177272"/>
              </a:lnSpc>
              <a:spcBef>
                <a:spcPts val="0"/>
              </a:spcBef>
              <a:spcAft>
                <a:spcPts val="0"/>
              </a:spcAft>
              <a:buSzPts val="1400"/>
              <a:buChar char="➢"/>
            </a:pPr>
            <a:r>
              <a:rPr lang="en">
                <a:solidFill>
                  <a:srgbClr val="333333"/>
                </a:solidFill>
                <a:highlight>
                  <a:srgbClr val="FBFBFB"/>
                </a:highlight>
              </a:rPr>
              <a:t>A </a:t>
            </a:r>
            <a:r>
              <a:rPr lang="en">
                <a:solidFill>
                  <a:srgbClr val="DB1348"/>
                </a:solidFill>
                <a:highlight>
                  <a:srgbClr val="F9F2F4"/>
                </a:highlight>
              </a:rPr>
              <a:t>Series</a:t>
            </a:r>
            <a:r>
              <a:rPr lang="en">
                <a:solidFill>
                  <a:srgbClr val="333333"/>
                </a:solidFill>
                <a:highlight>
                  <a:srgbClr val="FBFBFB"/>
                </a:highlight>
              </a:rPr>
              <a:t> is essentially a column.</a:t>
            </a:r>
            <a:endParaRPr>
              <a:solidFill>
                <a:srgbClr val="333333"/>
              </a:solidFill>
              <a:highlight>
                <a:srgbClr val="FBFBFB"/>
              </a:highlight>
            </a:endParaRPr>
          </a:p>
          <a:p>
            <a:pPr indent="-317500" lvl="1" marL="914400" rtl="0" algn="just">
              <a:lnSpc>
                <a:spcPct val="177272"/>
              </a:lnSpc>
              <a:spcBef>
                <a:spcPts val="0"/>
              </a:spcBef>
              <a:spcAft>
                <a:spcPts val="0"/>
              </a:spcAft>
              <a:buSzPts val="1400"/>
              <a:buChar char="➢"/>
            </a:pPr>
            <a:r>
              <a:rPr lang="en">
                <a:solidFill>
                  <a:srgbClr val="333333"/>
                </a:solidFill>
                <a:highlight>
                  <a:srgbClr val="FBFBFB"/>
                </a:highlight>
              </a:rPr>
              <a:t>A </a:t>
            </a:r>
            <a:r>
              <a:rPr lang="en">
                <a:solidFill>
                  <a:srgbClr val="DB1348"/>
                </a:solidFill>
                <a:highlight>
                  <a:srgbClr val="F9F2F4"/>
                </a:highlight>
              </a:rPr>
              <a:t>DataFrame</a:t>
            </a:r>
            <a:r>
              <a:rPr lang="en">
                <a:solidFill>
                  <a:srgbClr val="333333"/>
                </a:solidFill>
                <a:highlight>
                  <a:srgbClr val="FBFBFB"/>
                </a:highlight>
              </a:rPr>
              <a:t> is a multidimensional table made up of a collection of Series.</a:t>
            </a:r>
            <a:endParaRPr>
              <a:solidFill>
                <a:srgbClr val="333333"/>
              </a:solidFill>
              <a:highlight>
                <a:srgbClr val="FBFBFB"/>
              </a:highlight>
            </a:endParaRPr>
          </a:p>
        </p:txBody>
      </p:sp>
      <p:pic>
        <p:nvPicPr>
          <p:cNvPr id="246" name="Google Shape;246;p31"/>
          <p:cNvPicPr preferRelativeResize="0"/>
          <p:nvPr/>
        </p:nvPicPr>
        <p:blipFill>
          <a:blip r:embed="rId3">
            <a:alphaModFix/>
          </a:blip>
          <a:stretch>
            <a:fillRect/>
          </a:stretch>
        </p:blipFill>
        <p:spPr>
          <a:xfrm>
            <a:off x="1861375" y="2525050"/>
            <a:ext cx="5769000" cy="2209525"/>
          </a:xfrm>
          <a:prstGeom prst="rect">
            <a:avLst/>
          </a:prstGeom>
          <a:noFill/>
          <a:ln cap="flat" cmpd="sng" w="9525">
            <a:solidFill>
              <a:schemeClr val="dk2"/>
            </a:solidFill>
            <a:prstDash val="solid"/>
            <a:round/>
            <a:headEnd len="sm" w="sm" type="none"/>
            <a:tailEnd len="sm" w="sm" type="none"/>
          </a:ln>
        </p:spPr>
      </p:pic>
      <p:sp>
        <p:nvSpPr>
          <p:cNvPr id="247" name="Google Shape;247;p31"/>
          <p:cNvSpPr txBox="1"/>
          <p:nvPr/>
        </p:nvSpPr>
        <p:spPr>
          <a:xfrm>
            <a:off x="4849350" y="4734575"/>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Image source: </a:t>
            </a:r>
            <a:r>
              <a:rPr lang="en" sz="900">
                <a:solidFill>
                  <a:schemeClr val="dk2"/>
                </a:solidFill>
              </a:rPr>
              <a:t>learndatasci.com/</a:t>
            </a:r>
            <a:endParaRPr sz="900">
              <a:solidFill>
                <a:schemeClr val="dk2"/>
              </a:solidFill>
            </a:endParaRPr>
          </a:p>
        </p:txBody>
      </p:sp>
      <p:sp>
        <p:nvSpPr>
          <p:cNvPr id="248" name="Google Shape;24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Pandas Data Structure - Series</a:t>
            </a:r>
            <a:endParaRPr/>
          </a:p>
        </p:txBody>
      </p:sp>
      <p:sp>
        <p:nvSpPr>
          <p:cNvPr id="254" name="Google Shape;254;p32"/>
          <p:cNvSpPr txBox="1"/>
          <p:nvPr/>
        </p:nvSpPr>
        <p:spPr>
          <a:xfrm>
            <a:off x="173500" y="1294050"/>
            <a:ext cx="8826600" cy="14550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rgbClr val="333333"/>
              </a:buClr>
              <a:buSzPts val="1400"/>
              <a:buFont typeface="Century Gothic"/>
              <a:buChar char="❖"/>
            </a:pPr>
            <a:r>
              <a:rPr lang="en">
                <a:solidFill>
                  <a:srgbClr val="111111"/>
                </a:solidFill>
                <a:highlight>
                  <a:srgbClr val="FFFFFF"/>
                </a:highlight>
              </a:rPr>
              <a:t>Think of </a:t>
            </a:r>
            <a:r>
              <a:rPr lang="en">
                <a:solidFill>
                  <a:srgbClr val="DB1348"/>
                </a:solidFill>
                <a:highlight>
                  <a:srgbClr val="F9F2F4"/>
                </a:highlight>
              </a:rPr>
              <a:t>Series</a:t>
            </a:r>
            <a:r>
              <a:rPr lang="en">
                <a:solidFill>
                  <a:srgbClr val="111111"/>
                </a:solidFill>
                <a:highlight>
                  <a:srgbClr val="FFFFFF"/>
                </a:highlight>
              </a:rPr>
              <a:t> as a single column in an Excel sheet. You can also think of it as a </a:t>
            </a:r>
            <a:r>
              <a:rPr b="1" lang="en">
                <a:solidFill>
                  <a:srgbClr val="111111"/>
                </a:solidFill>
                <a:highlight>
                  <a:srgbClr val="FFFFFF"/>
                </a:highlight>
              </a:rPr>
              <a:t>1d Numpy</a:t>
            </a:r>
            <a:r>
              <a:rPr lang="en">
                <a:solidFill>
                  <a:srgbClr val="111111"/>
                </a:solidFill>
                <a:highlight>
                  <a:srgbClr val="FFFFFF"/>
                </a:highlight>
              </a:rPr>
              <a:t> </a:t>
            </a:r>
            <a:r>
              <a:rPr b="1" lang="en">
                <a:solidFill>
                  <a:srgbClr val="111111"/>
                </a:solidFill>
                <a:highlight>
                  <a:srgbClr val="FFFFFF"/>
                </a:highlight>
              </a:rPr>
              <a:t>array</a:t>
            </a:r>
            <a:r>
              <a:rPr lang="en">
                <a:solidFill>
                  <a:srgbClr val="111111"/>
                </a:solidFill>
                <a:highlight>
                  <a:srgbClr val="FFFFFF"/>
                </a:highlight>
              </a:rPr>
              <a:t>. The only thing that differentiates it from </a:t>
            </a:r>
            <a:r>
              <a:rPr b="1" lang="en">
                <a:solidFill>
                  <a:srgbClr val="111111"/>
                </a:solidFill>
                <a:highlight>
                  <a:srgbClr val="FFFFFF"/>
                </a:highlight>
              </a:rPr>
              <a:t>1d Numpy array</a:t>
            </a:r>
            <a:r>
              <a:rPr lang="en">
                <a:solidFill>
                  <a:srgbClr val="111111"/>
                </a:solidFill>
                <a:highlight>
                  <a:srgbClr val="FFFFFF"/>
                </a:highlight>
              </a:rPr>
              <a:t> is that we can have Index Names.</a:t>
            </a:r>
            <a:endParaRPr>
              <a:solidFill>
                <a:srgbClr val="111111"/>
              </a:solidFill>
              <a:highlight>
                <a:srgbClr val="FFFFFF"/>
              </a:highlight>
            </a:endParaRPr>
          </a:p>
          <a:p>
            <a:pPr indent="-317500" lvl="0" marL="457200" rtl="0" algn="l">
              <a:spcBef>
                <a:spcPts val="1000"/>
              </a:spcBef>
              <a:spcAft>
                <a:spcPts val="0"/>
              </a:spcAft>
              <a:buSzPts val="1400"/>
              <a:buChar char="❖"/>
            </a:pPr>
            <a:r>
              <a:rPr lang="en">
                <a:solidFill>
                  <a:srgbClr val="DB1348"/>
                </a:solidFill>
                <a:highlight>
                  <a:srgbClr val="F9F2F4"/>
                </a:highlight>
              </a:rPr>
              <a:t>Series</a:t>
            </a:r>
            <a:r>
              <a:rPr lang="en">
                <a:solidFill>
                  <a:srgbClr val="111111"/>
                </a:solidFill>
                <a:highlight>
                  <a:schemeClr val="lt1"/>
                </a:highlight>
              </a:rPr>
              <a:t> </a:t>
            </a:r>
            <a:r>
              <a:rPr lang="en"/>
              <a:t>is a one-dimensional labeled array capable of holding any data type (integers, strings, floating point numbers, Python objects, etc.). The axis labels are collectively referred to as the index.</a:t>
            </a:r>
            <a:endParaRPr/>
          </a:p>
          <a:p>
            <a:pPr indent="-317500" lvl="1" marL="914400" rtl="0" algn="l">
              <a:spcBef>
                <a:spcPts val="0"/>
              </a:spcBef>
              <a:spcAft>
                <a:spcPts val="0"/>
              </a:spcAft>
              <a:buSzPts val="1400"/>
              <a:buChar char="➢"/>
            </a:pPr>
            <a:r>
              <a:rPr lang="en"/>
              <a:t>The basic syntax to create a pandas Series is:</a:t>
            </a:r>
            <a:endParaRPr sz="1500">
              <a:solidFill>
                <a:srgbClr val="333333"/>
              </a:solidFill>
              <a:highlight>
                <a:srgbClr val="FBFBFB"/>
              </a:highlight>
            </a:endParaRPr>
          </a:p>
        </p:txBody>
      </p:sp>
      <p:sp>
        <p:nvSpPr>
          <p:cNvPr id="255" name="Google Shape;255;p32"/>
          <p:cNvSpPr txBox="1"/>
          <p:nvPr/>
        </p:nvSpPr>
        <p:spPr>
          <a:xfrm>
            <a:off x="937775" y="3936175"/>
            <a:ext cx="3811500" cy="41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111111"/>
                </a:solidFill>
                <a:highlight>
                  <a:srgbClr val="FFFFFF"/>
                </a:highlight>
                <a:latin typeface="Consolas"/>
                <a:ea typeface="Consolas"/>
                <a:cs typeface="Consolas"/>
                <a:sym typeface="Consolas"/>
              </a:rPr>
              <a:t>newSeries = pd.Series(</a:t>
            </a:r>
            <a:r>
              <a:rPr b="1" lang="en" sz="1500">
                <a:solidFill>
                  <a:schemeClr val="dk1"/>
                </a:solidFill>
                <a:highlight>
                  <a:srgbClr val="FFFFFF"/>
                </a:highlight>
                <a:latin typeface="Consolas"/>
                <a:ea typeface="Consolas"/>
                <a:cs typeface="Consolas"/>
                <a:sym typeface="Consolas"/>
              </a:rPr>
              <a:t>data</a:t>
            </a:r>
            <a:r>
              <a:rPr b="1" lang="en" sz="1500">
                <a:solidFill>
                  <a:srgbClr val="111111"/>
                </a:solidFill>
                <a:highlight>
                  <a:srgbClr val="FFFFFF"/>
                </a:highlight>
                <a:latin typeface="Consolas"/>
                <a:ea typeface="Consolas"/>
                <a:cs typeface="Consolas"/>
                <a:sym typeface="Consolas"/>
              </a:rPr>
              <a:t>,index)</a:t>
            </a:r>
            <a:endParaRPr b="1" sz="1700">
              <a:latin typeface="Consolas"/>
              <a:ea typeface="Consolas"/>
              <a:cs typeface="Consolas"/>
              <a:sym typeface="Consolas"/>
            </a:endParaRPr>
          </a:p>
        </p:txBody>
      </p:sp>
      <p:sp>
        <p:nvSpPr>
          <p:cNvPr id="256" name="Google Shape;256;p32"/>
          <p:cNvSpPr txBox="1"/>
          <p:nvPr/>
        </p:nvSpPr>
        <p:spPr>
          <a:xfrm>
            <a:off x="135850" y="3061250"/>
            <a:ext cx="89019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1000"/>
              </a:spcAft>
              <a:buClr>
                <a:srgbClr val="111111"/>
              </a:buClr>
              <a:buSzPts val="1500"/>
              <a:buChar char="❖"/>
            </a:pPr>
            <a:r>
              <a:rPr lang="en" sz="1500">
                <a:solidFill>
                  <a:srgbClr val="111111"/>
                </a:solidFill>
                <a:highlight>
                  <a:srgbClr val="FFFFFF"/>
                </a:highlight>
              </a:rPr>
              <a:t>Syntax:</a:t>
            </a:r>
            <a:endParaRPr sz="1500">
              <a:solidFill>
                <a:srgbClr val="111111"/>
              </a:solidFill>
              <a:highlight>
                <a:srgbClr val="FFFFFF"/>
              </a:highlight>
            </a:endParaRPr>
          </a:p>
        </p:txBody>
      </p:sp>
      <p:sp>
        <p:nvSpPr>
          <p:cNvPr id="257" name="Google Shape;257;p32"/>
          <p:cNvSpPr txBox="1"/>
          <p:nvPr/>
        </p:nvSpPr>
        <p:spPr>
          <a:xfrm>
            <a:off x="4891400" y="3791150"/>
            <a:ext cx="3000000" cy="794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323232"/>
                </a:solidFill>
                <a:highlight>
                  <a:srgbClr val="FFFFFF"/>
                </a:highlight>
              </a:rPr>
              <a:t>Here, </a:t>
            </a:r>
            <a:r>
              <a:rPr b="1" lang="en" sz="1200">
                <a:solidFill>
                  <a:schemeClr val="dk1"/>
                </a:solidFill>
                <a:highlight>
                  <a:schemeClr val="lt1"/>
                </a:highlight>
                <a:latin typeface="Consolas"/>
                <a:ea typeface="Consolas"/>
                <a:cs typeface="Consolas"/>
                <a:sym typeface="Consolas"/>
              </a:rPr>
              <a:t>data </a:t>
            </a:r>
            <a:r>
              <a:rPr lang="en" sz="1200">
                <a:solidFill>
                  <a:srgbClr val="323232"/>
                </a:solidFill>
                <a:highlight>
                  <a:srgbClr val="FFFFFF"/>
                </a:highlight>
              </a:rPr>
              <a:t>can be many different things:</a:t>
            </a:r>
            <a:endParaRPr sz="1200">
              <a:solidFill>
                <a:srgbClr val="323232"/>
              </a:solidFill>
              <a:highlight>
                <a:srgbClr val="FFFFFF"/>
              </a:highlight>
            </a:endParaRPr>
          </a:p>
          <a:p>
            <a:pPr indent="-304800" lvl="0" marL="457200" rtl="0" algn="l">
              <a:lnSpc>
                <a:spcPct val="115000"/>
              </a:lnSpc>
              <a:spcBef>
                <a:spcPts val="0"/>
              </a:spcBef>
              <a:spcAft>
                <a:spcPts val="0"/>
              </a:spcAft>
              <a:buClr>
                <a:srgbClr val="323232"/>
              </a:buClr>
              <a:buSzPts val="1200"/>
              <a:buChar char="●"/>
            </a:pPr>
            <a:r>
              <a:rPr lang="en" sz="1200">
                <a:solidFill>
                  <a:srgbClr val="323232"/>
                </a:solidFill>
                <a:highlight>
                  <a:srgbClr val="FFFFFF"/>
                </a:highlight>
              </a:rPr>
              <a:t>a Python dict</a:t>
            </a:r>
            <a:endParaRPr sz="1200">
              <a:solidFill>
                <a:srgbClr val="323232"/>
              </a:solidFill>
              <a:highlight>
                <a:srgbClr val="FFFFFF"/>
              </a:highlight>
            </a:endParaRPr>
          </a:p>
          <a:p>
            <a:pPr indent="-304800" lvl="0" marL="457200" rtl="0" algn="l">
              <a:lnSpc>
                <a:spcPct val="115000"/>
              </a:lnSpc>
              <a:spcBef>
                <a:spcPts val="0"/>
              </a:spcBef>
              <a:spcAft>
                <a:spcPts val="0"/>
              </a:spcAft>
              <a:buClr>
                <a:srgbClr val="323232"/>
              </a:buClr>
              <a:buSzPts val="1200"/>
              <a:buChar char="●"/>
            </a:pPr>
            <a:r>
              <a:rPr lang="en" sz="1200">
                <a:solidFill>
                  <a:srgbClr val="323232"/>
                </a:solidFill>
                <a:highlight>
                  <a:srgbClr val="FFFFFF"/>
                </a:highlight>
              </a:rPr>
              <a:t>an ndarray</a:t>
            </a:r>
            <a:endParaRPr sz="1200">
              <a:solidFill>
                <a:srgbClr val="323232"/>
              </a:solidFill>
              <a:highlight>
                <a:srgbClr val="FFFFFF"/>
              </a:highlight>
            </a:endParaRPr>
          </a:p>
        </p:txBody>
      </p:sp>
      <p:sp>
        <p:nvSpPr>
          <p:cNvPr id="258" name="Google Shape;258;p3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200"/>
              <a:t>Example: Creating Panda Series from </a:t>
            </a:r>
            <a:r>
              <a:rPr lang="en" sz="2200"/>
              <a:t>ndarray</a:t>
            </a:r>
            <a:endParaRPr sz="2200"/>
          </a:p>
        </p:txBody>
      </p:sp>
      <p:sp>
        <p:nvSpPr>
          <p:cNvPr id="264" name="Google Shape;264;p33"/>
          <p:cNvSpPr txBox="1"/>
          <p:nvPr>
            <p:ph idx="1" type="body"/>
          </p:nvPr>
        </p:nvSpPr>
        <p:spPr>
          <a:xfrm>
            <a:off x="416100" y="2335300"/>
            <a:ext cx="4827600" cy="670200"/>
          </a:xfrm>
          <a:prstGeom prst="rect">
            <a:avLst/>
          </a:prstGeom>
          <a:ln cap="flat" cmpd="sng" w="9525">
            <a:solidFill>
              <a:srgbClr val="000000"/>
            </a:solidFill>
            <a:prstDash val="dash"/>
            <a:round/>
            <a:headEnd len="sm" w="sm" type="none"/>
            <a:tailEnd len="sm" w="sm" type="none"/>
          </a:ln>
        </p:spPr>
        <p:txBody>
          <a:bodyPr anchorCtr="0" anchor="t" bIns="68575" lIns="68575" spcFirstLastPara="1" rIns="68575" wrap="square" tIns="68575">
            <a:normAutofit lnSpcReduction="10000"/>
          </a:bodyPr>
          <a:lstStyle/>
          <a:p>
            <a:pPr indent="0" lvl="0" marL="0" rtl="0" algn="l">
              <a:lnSpc>
                <a:spcPct val="90000"/>
              </a:lnSpc>
              <a:spcBef>
                <a:spcPts val="0"/>
              </a:spcBef>
              <a:spcAft>
                <a:spcPts val="0"/>
              </a:spcAft>
              <a:buNone/>
            </a:pPr>
            <a:r>
              <a:rPr lang="en" sz="1000">
                <a:latin typeface="Consolas"/>
                <a:ea typeface="Consolas"/>
                <a:cs typeface="Consolas"/>
                <a:sym typeface="Consolas"/>
              </a:rPr>
              <a:t>import numpy as np</a:t>
            </a:r>
            <a:endParaRPr sz="1000">
              <a:latin typeface="Consolas"/>
              <a:ea typeface="Consolas"/>
              <a:cs typeface="Consolas"/>
              <a:sym typeface="Consolas"/>
            </a:endParaRPr>
          </a:p>
          <a:p>
            <a:pPr indent="0" lvl="0" marL="0" rtl="0" algn="l">
              <a:lnSpc>
                <a:spcPct val="90000"/>
              </a:lnSpc>
              <a:spcBef>
                <a:spcPts val="0"/>
              </a:spcBef>
              <a:spcAft>
                <a:spcPts val="0"/>
              </a:spcAft>
              <a:buNone/>
            </a:pPr>
            <a:r>
              <a:rPr lang="en" sz="1000">
                <a:latin typeface="Consolas"/>
                <a:ea typeface="Consolas"/>
                <a:cs typeface="Consolas"/>
                <a:sym typeface="Consolas"/>
              </a:rPr>
              <a:t>import pandas as pd</a:t>
            </a:r>
            <a:endParaRPr sz="1000">
              <a:latin typeface="Consolas"/>
              <a:ea typeface="Consolas"/>
              <a:cs typeface="Consolas"/>
              <a:sym typeface="Consolas"/>
            </a:endParaRPr>
          </a:p>
          <a:p>
            <a:pPr indent="0" lvl="0" marL="0" rtl="0" algn="l">
              <a:lnSpc>
                <a:spcPct val="90000"/>
              </a:lnSpc>
              <a:spcBef>
                <a:spcPts val="0"/>
              </a:spcBef>
              <a:spcAft>
                <a:spcPts val="0"/>
              </a:spcAft>
              <a:buNone/>
            </a:pPr>
            <a:r>
              <a:rPr lang="en" sz="1000">
                <a:latin typeface="Consolas"/>
                <a:ea typeface="Consolas"/>
                <a:cs typeface="Consolas"/>
                <a:sym typeface="Consolas"/>
              </a:rPr>
              <a:t>s = pd.Series(np.random.randn(5), index=["a", "b", "c", "d", "e"])</a:t>
            </a:r>
            <a:endParaRPr sz="1000">
              <a:latin typeface="Consolas"/>
              <a:ea typeface="Consolas"/>
              <a:cs typeface="Consolas"/>
              <a:sym typeface="Consolas"/>
            </a:endParaRPr>
          </a:p>
          <a:p>
            <a:pPr indent="0" lvl="0" marL="0" rtl="0" algn="l">
              <a:lnSpc>
                <a:spcPct val="90000"/>
              </a:lnSpc>
              <a:spcBef>
                <a:spcPts val="0"/>
              </a:spcBef>
              <a:spcAft>
                <a:spcPts val="0"/>
              </a:spcAft>
              <a:buNone/>
            </a:pPr>
            <a:r>
              <a:rPr lang="en" sz="1000">
                <a:latin typeface="Consolas"/>
                <a:ea typeface="Consolas"/>
                <a:cs typeface="Consolas"/>
                <a:sym typeface="Consolas"/>
              </a:rPr>
              <a:t>s</a:t>
            </a:r>
            <a:endParaRPr sz="1000">
              <a:latin typeface="Consolas"/>
              <a:ea typeface="Consolas"/>
              <a:cs typeface="Consolas"/>
              <a:sym typeface="Consolas"/>
            </a:endParaRPr>
          </a:p>
        </p:txBody>
      </p:sp>
      <p:sp>
        <p:nvSpPr>
          <p:cNvPr id="265" name="Google Shape;265;p33"/>
          <p:cNvSpPr txBox="1"/>
          <p:nvPr/>
        </p:nvSpPr>
        <p:spPr>
          <a:xfrm>
            <a:off x="341950" y="3091050"/>
            <a:ext cx="14994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highlight>
                  <a:srgbClr val="FFFFFF"/>
                </a:highlight>
              </a:rPr>
              <a:t>Output</a:t>
            </a:r>
            <a:endParaRPr b="1" sz="1100">
              <a:highlight>
                <a:srgbClr val="FFFFFF"/>
              </a:highlight>
            </a:endParaRPr>
          </a:p>
          <a:p>
            <a:pPr indent="0" lvl="0" marL="0" rtl="0" algn="l">
              <a:spcBef>
                <a:spcPts val="0"/>
              </a:spcBef>
              <a:spcAft>
                <a:spcPts val="0"/>
              </a:spcAft>
              <a:buNone/>
            </a:pPr>
            <a:r>
              <a:rPr lang="en" sz="900">
                <a:highlight>
                  <a:srgbClr val="FFFFFF"/>
                </a:highlight>
                <a:latin typeface="Consolas"/>
                <a:ea typeface="Consolas"/>
                <a:cs typeface="Consolas"/>
                <a:sym typeface="Consolas"/>
              </a:rPr>
              <a:t>a   -0.924381</a:t>
            </a:r>
            <a:endParaRPr sz="900">
              <a:highlight>
                <a:srgbClr val="FFFFFF"/>
              </a:highlight>
              <a:latin typeface="Consolas"/>
              <a:ea typeface="Consolas"/>
              <a:cs typeface="Consolas"/>
              <a:sym typeface="Consolas"/>
            </a:endParaRPr>
          </a:p>
          <a:p>
            <a:pPr indent="0" lvl="0" marL="0" rtl="0" algn="l">
              <a:spcBef>
                <a:spcPts val="0"/>
              </a:spcBef>
              <a:spcAft>
                <a:spcPts val="0"/>
              </a:spcAft>
              <a:buNone/>
            </a:pPr>
            <a:r>
              <a:rPr lang="en" sz="900">
                <a:highlight>
                  <a:srgbClr val="FFFFFF"/>
                </a:highlight>
                <a:latin typeface="Consolas"/>
                <a:ea typeface="Consolas"/>
                <a:cs typeface="Consolas"/>
                <a:sym typeface="Consolas"/>
              </a:rPr>
              <a:t>b    0.008020</a:t>
            </a:r>
            <a:endParaRPr sz="900">
              <a:highlight>
                <a:srgbClr val="FFFFFF"/>
              </a:highlight>
              <a:latin typeface="Consolas"/>
              <a:ea typeface="Consolas"/>
              <a:cs typeface="Consolas"/>
              <a:sym typeface="Consolas"/>
            </a:endParaRPr>
          </a:p>
          <a:p>
            <a:pPr indent="0" lvl="0" marL="0" rtl="0" algn="l">
              <a:spcBef>
                <a:spcPts val="0"/>
              </a:spcBef>
              <a:spcAft>
                <a:spcPts val="0"/>
              </a:spcAft>
              <a:buNone/>
            </a:pPr>
            <a:r>
              <a:rPr lang="en" sz="900">
                <a:highlight>
                  <a:srgbClr val="FFFFFF"/>
                </a:highlight>
                <a:latin typeface="Consolas"/>
                <a:ea typeface="Consolas"/>
                <a:cs typeface="Consolas"/>
                <a:sym typeface="Consolas"/>
              </a:rPr>
              <a:t>c   -0.446630</a:t>
            </a:r>
            <a:endParaRPr sz="900">
              <a:highlight>
                <a:srgbClr val="FFFFFF"/>
              </a:highlight>
              <a:latin typeface="Consolas"/>
              <a:ea typeface="Consolas"/>
              <a:cs typeface="Consolas"/>
              <a:sym typeface="Consolas"/>
            </a:endParaRPr>
          </a:p>
          <a:p>
            <a:pPr indent="0" lvl="0" marL="0" rtl="0" algn="l">
              <a:spcBef>
                <a:spcPts val="0"/>
              </a:spcBef>
              <a:spcAft>
                <a:spcPts val="0"/>
              </a:spcAft>
              <a:buNone/>
            </a:pPr>
            <a:r>
              <a:rPr lang="en" sz="900">
                <a:highlight>
                  <a:srgbClr val="FFFFFF"/>
                </a:highlight>
                <a:latin typeface="Consolas"/>
                <a:ea typeface="Consolas"/>
                <a:cs typeface="Consolas"/>
                <a:sym typeface="Consolas"/>
              </a:rPr>
              <a:t>d    1.407323</a:t>
            </a:r>
            <a:endParaRPr sz="900">
              <a:highlight>
                <a:srgbClr val="FFFFFF"/>
              </a:highlight>
              <a:latin typeface="Consolas"/>
              <a:ea typeface="Consolas"/>
              <a:cs typeface="Consolas"/>
              <a:sym typeface="Consolas"/>
            </a:endParaRPr>
          </a:p>
          <a:p>
            <a:pPr indent="0" lvl="0" marL="0" rtl="0" algn="l">
              <a:spcBef>
                <a:spcPts val="0"/>
              </a:spcBef>
              <a:spcAft>
                <a:spcPts val="0"/>
              </a:spcAft>
              <a:buNone/>
            </a:pPr>
            <a:r>
              <a:rPr lang="en" sz="900">
                <a:highlight>
                  <a:srgbClr val="FFFFFF"/>
                </a:highlight>
                <a:latin typeface="Consolas"/>
                <a:ea typeface="Consolas"/>
                <a:cs typeface="Consolas"/>
                <a:sym typeface="Consolas"/>
              </a:rPr>
              <a:t>e    1.376010</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dtype: float64</a:t>
            </a:r>
            <a:endParaRPr sz="900">
              <a:highlight>
                <a:srgbClr val="FFFFFF"/>
              </a:highlight>
              <a:latin typeface="Consolas"/>
              <a:ea typeface="Consolas"/>
              <a:cs typeface="Consolas"/>
              <a:sym typeface="Consolas"/>
            </a:endParaRPr>
          </a:p>
        </p:txBody>
      </p:sp>
      <p:sp>
        <p:nvSpPr>
          <p:cNvPr id="266" name="Google Shape;266;p33"/>
          <p:cNvSpPr txBox="1"/>
          <p:nvPr/>
        </p:nvSpPr>
        <p:spPr>
          <a:xfrm>
            <a:off x="2178600" y="3434600"/>
            <a:ext cx="1158900" cy="3387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s.index</a:t>
            </a:r>
            <a:endParaRPr sz="1000">
              <a:latin typeface="Consolas"/>
              <a:ea typeface="Consolas"/>
              <a:cs typeface="Consolas"/>
              <a:sym typeface="Consolas"/>
            </a:endParaRPr>
          </a:p>
        </p:txBody>
      </p:sp>
      <p:sp>
        <p:nvSpPr>
          <p:cNvPr id="267" name="Google Shape;267;p33"/>
          <p:cNvSpPr txBox="1"/>
          <p:nvPr/>
        </p:nvSpPr>
        <p:spPr>
          <a:xfrm>
            <a:off x="5820925" y="3295100"/>
            <a:ext cx="3000000" cy="369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23046"/>
              </a:lnSpc>
              <a:spcBef>
                <a:spcPts val="0"/>
              </a:spcBef>
              <a:spcAft>
                <a:spcPts val="0"/>
              </a:spcAft>
              <a:buNone/>
            </a:pPr>
            <a:r>
              <a:rPr lang="en" sz="1200">
                <a:latin typeface="Consolas"/>
                <a:ea typeface="Consolas"/>
                <a:cs typeface="Consolas"/>
                <a:sym typeface="Consolas"/>
              </a:rPr>
              <a:t>pd</a:t>
            </a:r>
            <a:r>
              <a:rPr b="1" lang="en" sz="1200">
                <a:solidFill>
                  <a:srgbClr val="CE5C00"/>
                </a:solidFill>
                <a:latin typeface="Consolas"/>
                <a:ea typeface="Consolas"/>
                <a:cs typeface="Consolas"/>
                <a:sym typeface="Consolas"/>
              </a:rPr>
              <a:t>.</a:t>
            </a:r>
            <a:r>
              <a:rPr lang="en" sz="1200">
                <a:latin typeface="Consolas"/>
                <a:ea typeface="Consolas"/>
                <a:cs typeface="Consolas"/>
                <a:sym typeface="Consolas"/>
              </a:rPr>
              <a:t>Series</a:t>
            </a:r>
            <a:r>
              <a:rPr b="1" lang="en" sz="1200">
                <a:latin typeface="Consolas"/>
                <a:ea typeface="Consolas"/>
                <a:cs typeface="Consolas"/>
                <a:sym typeface="Consolas"/>
              </a:rPr>
              <a:t>(</a:t>
            </a:r>
            <a:r>
              <a:rPr lang="en" sz="1200">
                <a:latin typeface="Consolas"/>
                <a:ea typeface="Consolas"/>
                <a:cs typeface="Consolas"/>
                <a:sym typeface="Consolas"/>
              </a:rPr>
              <a:t>np</a:t>
            </a:r>
            <a:r>
              <a:rPr b="1" lang="en" sz="1200">
                <a:solidFill>
                  <a:srgbClr val="CE5C00"/>
                </a:solidFill>
                <a:latin typeface="Consolas"/>
                <a:ea typeface="Consolas"/>
                <a:cs typeface="Consolas"/>
                <a:sym typeface="Consolas"/>
              </a:rPr>
              <a:t>.</a:t>
            </a:r>
            <a:r>
              <a:rPr lang="en" sz="1200">
                <a:latin typeface="Consolas"/>
                <a:ea typeface="Consolas"/>
                <a:cs typeface="Consolas"/>
                <a:sym typeface="Consolas"/>
              </a:rPr>
              <a:t>random</a:t>
            </a:r>
            <a:r>
              <a:rPr b="1" lang="en" sz="1200">
                <a:solidFill>
                  <a:srgbClr val="CE5C00"/>
                </a:solidFill>
                <a:latin typeface="Consolas"/>
                <a:ea typeface="Consolas"/>
                <a:cs typeface="Consolas"/>
                <a:sym typeface="Consolas"/>
              </a:rPr>
              <a:t>.</a:t>
            </a:r>
            <a:r>
              <a:rPr lang="en" sz="1200">
                <a:latin typeface="Consolas"/>
                <a:ea typeface="Consolas"/>
                <a:cs typeface="Consolas"/>
                <a:sym typeface="Consolas"/>
              </a:rPr>
              <a:t>randn</a:t>
            </a:r>
            <a:r>
              <a:rPr b="1" lang="en" sz="1200">
                <a:latin typeface="Consolas"/>
                <a:ea typeface="Consolas"/>
                <a:cs typeface="Consolas"/>
                <a:sym typeface="Consolas"/>
              </a:rPr>
              <a:t>(</a:t>
            </a:r>
            <a:r>
              <a:rPr b="1" lang="en" sz="1200">
                <a:solidFill>
                  <a:srgbClr val="0000CF"/>
                </a:solidFill>
                <a:latin typeface="Consolas"/>
                <a:ea typeface="Consolas"/>
                <a:cs typeface="Consolas"/>
                <a:sym typeface="Consolas"/>
              </a:rPr>
              <a:t>5</a:t>
            </a:r>
            <a:r>
              <a:rPr b="1" lang="en" sz="1200">
                <a:latin typeface="Consolas"/>
                <a:ea typeface="Consolas"/>
                <a:cs typeface="Consolas"/>
                <a:sym typeface="Consolas"/>
              </a:rPr>
              <a:t>))</a:t>
            </a:r>
            <a:endParaRPr b="1" sz="1200">
              <a:latin typeface="Consolas"/>
              <a:ea typeface="Consolas"/>
              <a:cs typeface="Consolas"/>
              <a:sym typeface="Consolas"/>
            </a:endParaRPr>
          </a:p>
        </p:txBody>
      </p:sp>
      <p:sp>
        <p:nvSpPr>
          <p:cNvPr id="268" name="Google Shape;268;p33"/>
          <p:cNvSpPr txBox="1"/>
          <p:nvPr/>
        </p:nvSpPr>
        <p:spPr>
          <a:xfrm>
            <a:off x="2178600" y="3802450"/>
            <a:ext cx="4777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highlight>
                  <a:srgbClr val="FFFFFF"/>
                </a:highlight>
              </a:rPr>
              <a:t>Output</a:t>
            </a:r>
            <a:endParaRPr sz="1100">
              <a:highlight>
                <a:srgbClr val="FFFFFF"/>
              </a:highlight>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Index(['a', 'b', 'c', 'd', 'e'], dtype='object')</a:t>
            </a:r>
            <a:endParaRPr sz="1000">
              <a:highlight>
                <a:srgbClr val="FFFFFF"/>
              </a:highlight>
              <a:latin typeface="Consolas"/>
              <a:ea typeface="Consolas"/>
              <a:cs typeface="Consolas"/>
              <a:sym typeface="Consolas"/>
            </a:endParaRPr>
          </a:p>
        </p:txBody>
      </p:sp>
      <p:sp>
        <p:nvSpPr>
          <p:cNvPr id="269" name="Google Shape;269;p33"/>
          <p:cNvSpPr txBox="1"/>
          <p:nvPr/>
        </p:nvSpPr>
        <p:spPr>
          <a:xfrm>
            <a:off x="5889000" y="3664400"/>
            <a:ext cx="30000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highlight>
                  <a:srgbClr val="FFFFFF"/>
                </a:highlight>
              </a:rPr>
              <a:t>Output</a:t>
            </a:r>
            <a:endParaRPr sz="1100">
              <a:highlight>
                <a:srgbClr val="FFFFFF"/>
              </a:highlight>
            </a:endParaRPr>
          </a:p>
          <a:p>
            <a:pPr indent="0" lvl="0" marL="0" rtl="0" algn="l">
              <a:spcBef>
                <a:spcPts val="0"/>
              </a:spcBef>
              <a:spcAft>
                <a:spcPts val="0"/>
              </a:spcAft>
              <a:buNone/>
            </a:pPr>
            <a:r>
              <a:rPr lang="en" sz="1100">
                <a:highlight>
                  <a:srgbClr val="FFFFFF"/>
                </a:highlight>
              </a:rPr>
              <a:t>0   -0.116182</a:t>
            </a:r>
            <a:endParaRPr sz="1100">
              <a:highlight>
                <a:srgbClr val="FFFFFF"/>
              </a:highlight>
            </a:endParaRPr>
          </a:p>
          <a:p>
            <a:pPr indent="0" lvl="0" marL="0" rtl="0" algn="l">
              <a:spcBef>
                <a:spcPts val="0"/>
              </a:spcBef>
              <a:spcAft>
                <a:spcPts val="0"/>
              </a:spcAft>
              <a:buNone/>
            </a:pPr>
            <a:r>
              <a:rPr lang="en" sz="1100">
                <a:highlight>
                  <a:srgbClr val="FFFFFF"/>
                </a:highlight>
              </a:rPr>
              <a:t>1   -0.622787</a:t>
            </a:r>
            <a:endParaRPr sz="1100">
              <a:highlight>
                <a:srgbClr val="FFFFFF"/>
              </a:highlight>
            </a:endParaRPr>
          </a:p>
          <a:p>
            <a:pPr indent="0" lvl="0" marL="0" rtl="0" algn="l">
              <a:spcBef>
                <a:spcPts val="0"/>
              </a:spcBef>
              <a:spcAft>
                <a:spcPts val="0"/>
              </a:spcAft>
              <a:buNone/>
            </a:pPr>
            <a:r>
              <a:rPr lang="en" sz="1100">
                <a:highlight>
                  <a:srgbClr val="FFFFFF"/>
                </a:highlight>
              </a:rPr>
              <a:t>2   -0.156830</a:t>
            </a:r>
            <a:endParaRPr sz="1100">
              <a:highlight>
                <a:srgbClr val="FFFFFF"/>
              </a:highlight>
            </a:endParaRPr>
          </a:p>
          <a:p>
            <a:pPr indent="0" lvl="0" marL="0" rtl="0" algn="l">
              <a:spcBef>
                <a:spcPts val="0"/>
              </a:spcBef>
              <a:spcAft>
                <a:spcPts val="0"/>
              </a:spcAft>
              <a:buNone/>
            </a:pPr>
            <a:r>
              <a:rPr lang="en" sz="1100">
                <a:highlight>
                  <a:srgbClr val="FFFFFF"/>
                </a:highlight>
              </a:rPr>
              <a:t>3   -0.906110</a:t>
            </a:r>
            <a:endParaRPr sz="1100">
              <a:highlight>
                <a:srgbClr val="FFFFFF"/>
              </a:highlight>
            </a:endParaRPr>
          </a:p>
          <a:p>
            <a:pPr indent="0" lvl="0" marL="0" rtl="0" algn="l">
              <a:spcBef>
                <a:spcPts val="0"/>
              </a:spcBef>
              <a:spcAft>
                <a:spcPts val="0"/>
              </a:spcAft>
              <a:buNone/>
            </a:pPr>
            <a:r>
              <a:rPr lang="en" sz="1100">
                <a:highlight>
                  <a:srgbClr val="FFFFFF"/>
                </a:highlight>
              </a:rPr>
              <a:t>4    0.106543</a:t>
            </a:r>
            <a:endParaRPr sz="1100">
              <a:highlight>
                <a:srgbClr val="FFFFFF"/>
              </a:highlight>
            </a:endParaRPr>
          </a:p>
          <a:p>
            <a:pPr indent="0" lvl="0" marL="0" rtl="0" algn="l">
              <a:lnSpc>
                <a:spcPct val="115000"/>
              </a:lnSpc>
              <a:spcBef>
                <a:spcPts val="0"/>
              </a:spcBef>
              <a:spcAft>
                <a:spcPts val="0"/>
              </a:spcAft>
              <a:buNone/>
            </a:pPr>
            <a:r>
              <a:rPr lang="en" sz="1100">
                <a:highlight>
                  <a:srgbClr val="FFFFFF"/>
                </a:highlight>
              </a:rPr>
              <a:t>dtype: float64</a:t>
            </a:r>
            <a:endParaRPr sz="1100">
              <a:highlight>
                <a:srgbClr val="FFFFFF"/>
              </a:highlight>
            </a:endParaRPr>
          </a:p>
        </p:txBody>
      </p:sp>
      <p:sp>
        <p:nvSpPr>
          <p:cNvPr id="270" name="Google Shape;270;p33"/>
          <p:cNvSpPr txBox="1"/>
          <p:nvPr/>
        </p:nvSpPr>
        <p:spPr>
          <a:xfrm>
            <a:off x="387450" y="1991200"/>
            <a:ext cx="130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990000"/>
                </a:solidFill>
              </a:rPr>
              <a:t>Step 1:</a:t>
            </a:r>
            <a:endParaRPr b="1" sz="1200">
              <a:solidFill>
                <a:srgbClr val="990000"/>
              </a:solidFill>
            </a:endParaRPr>
          </a:p>
        </p:txBody>
      </p:sp>
      <p:sp>
        <p:nvSpPr>
          <p:cNvPr id="271" name="Google Shape;271;p33"/>
          <p:cNvSpPr txBox="1"/>
          <p:nvPr/>
        </p:nvSpPr>
        <p:spPr>
          <a:xfrm>
            <a:off x="2178600" y="3036150"/>
            <a:ext cx="130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990000"/>
                </a:solidFill>
              </a:rPr>
              <a:t>Step 2:</a:t>
            </a:r>
            <a:endParaRPr b="1" sz="1200"/>
          </a:p>
        </p:txBody>
      </p:sp>
      <p:sp>
        <p:nvSpPr>
          <p:cNvPr id="272" name="Google Shape;272;p33"/>
          <p:cNvSpPr txBox="1"/>
          <p:nvPr/>
        </p:nvSpPr>
        <p:spPr>
          <a:xfrm>
            <a:off x="5889000" y="2897750"/>
            <a:ext cx="130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990000"/>
                </a:solidFill>
              </a:rPr>
              <a:t>Step 3:</a:t>
            </a:r>
            <a:endParaRPr b="1" sz="1200"/>
          </a:p>
        </p:txBody>
      </p:sp>
      <p:sp>
        <p:nvSpPr>
          <p:cNvPr id="273" name="Google Shape;273;p33"/>
          <p:cNvSpPr txBox="1"/>
          <p:nvPr/>
        </p:nvSpPr>
        <p:spPr>
          <a:xfrm>
            <a:off x="416100" y="1260650"/>
            <a:ext cx="8424600" cy="8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solidFill>
                  <a:srgbClr val="111111"/>
                </a:solidFill>
                <a:highlight>
                  <a:srgbClr val="FFFFFF"/>
                </a:highlight>
              </a:rPr>
              <a:t>If </a:t>
            </a:r>
            <a:r>
              <a:rPr b="1" lang="en">
                <a:solidFill>
                  <a:srgbClr val="1155CC"/>
                </a:solidFill>
                <a:highlight>
                  <a:srgbClr val="FFFFFF"/>
                </a:highlight>
              </a:rPr>
              <a:t>data </a:t>
            </a:r>
            <a:r>
              <a:rPr lang="en">
                <a:solidFill>
                  <a:srgbClr val="111111"/>
                </a:solidFill>
                <a:highlight>
                  <a:srgbClr val="FFFFFF"/>
                </a:highlight>
              </a:rPr>
              <a:t>is an ndarray, index must be the same length as data. If no index is passed, one will be created having values: </a:t>
            </a:r>
            <a:endParaRPr>
              <a:solidFill>
                <a:srgbClr val="111111"/>
              </a:solidFill>
              <a:highlight>
                <a:srgbClr val="FFFFFF"/>
              </a:highlight>
            </a:endParaRPr>
          </a:p>
          <a:p>
            <a:pPr indent="0" lvl="0" marL="0" rtl="0" algn="l">
              <a:lnSpc>
                <a:spcPct val="115000"/>
              </a:lnSpc>
              <a:spcBef>
                <a:spcPts val="0"/>
              </a:spcBef>
              <a:spcAft>
                <a:spcPts val="0"/>
              </a:spcAft>
              <a:buNone/>
            </a:pPr>
            <a:r>
              <a:rPr lang="en">
                <a:solidFill>
                  <a:schemeClr val="accent2"/>
                </a:solidFill>
                <a:highlight>
                  <a:srgbClr val="FFFFFF"/>
                </a:highlight>
                <a:latin typeface="Consolas"/>
                <a:ea typeface="Consolas"/>
                <a:cs typeface="Consolas"/>
                <a:sym typeface="Consolas"/>
              </a:rPr>
              <a:t>[0, ..., len(data) - 1]</a:t>
            </a:r>
            <a:r>
              <a:rPr lang="en" sz="1550">
                <a:solidFill>
                  <a:schemeClr val="accent2"/>
                </a:solidFill>
                <a:highlight>
                  <a:srgbClr val="FFFFFF"/>
                </a:highlight>
                <a:latin typeface="Consolas"/>
                <a:ea typeface="Consolas"/>
                <a:cs typeface="Consolas"/>
                <a:sym typeface="Consolas"/>
              </a:rPr>
              <a:t>.</a:t>
            </a:r>
            <a:endParaRPr sz="1550">
              <a:solidFill>
                <a:schemeClr val="accent2"/>
              </a:solidFill>
              <a:highlight>
                <a:srgbClr val="FFFFFF"/>
              </a:highlight>
              <a:latin typeface="Consolas"/>
              <a:ea typeface="Consolas"/>
              <a:cs typeface="Consolas"/>
              <a:sym typeface="Consolas"/>
            </a:endParaRPr>
          </a:p>
        </p:txBody>
      </p:sp>
      <p:sp>
        <p:nvSpPr>
          <p:cNvPr id="274" name="Google Shape;274;p3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