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8" r:id="rId1"/>
  </p:sldMasterIdLst>
  <p:notesMasterIdLst>
    <p:notesMasterId r:id="rId14"/>
  </p:notesMasterIdLst>
  <p:sldIdLst>
    <p:sldId id="256" r:id="rId2"/>
    <p:sldId id="267" r:id="rId3"/>
    <p:sldId id="263" r:id="rId4"/>
    <p:sldId id="264" r:id="rId5"/>
    <p:sldId id="265" r:id="rId6"/>
    <p:sldId id="262" r:id="rId7"/>
    <p:sldId id="257" r:id="rId8"/>
    <p:sldId id="258" r:id="rId9"/>
    <p:sldId id="259" r:id="rId10"/>
    <p:sldId id="260" r:id="rId11"/>
    <p:sldId id="261" r:id="rId12"/>
    <p:sldId id="266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93" autoAdjust="0"/>
    <p:restoredTop sz="87264" autoAdjust="0"/>
  </p:normalViewPr>
  <p:slideViewPr>
    <p:cSldViewPr snapToGrid="0" snapToObjects="1">
      <p:cViewPr varScale="1">
        <p:scale>
          <a:sx n="99" d="100"/>
          <a:sy n="99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09637-24C0-40BA-8B76-687A4A6C630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1B60F-C5D4-4CD2-B0C7-7FCADD0BA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72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2%AC%EB%AC%BC%EC%9D%B8%ED%84%B0%EB%84%B7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ko.wikipedia.org/wiki/%EB%AC%B4%EC%84%A0%EC%A1%B0%EC%A2%85" TargetMode="External"/><Relationship Id="rId4" Type="http://schemas.openxmlformats.org/officeDocument/2006/relationships/hyperlink" Target="https://ko.wikipedia.org/wiki/%EB%A6%AC%EB%AA%A8%EC%BB%A8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B8%94%EB%A3%A8%ED%88%AC%EC%8A%A4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gnetic_secure_transmissio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PostView.nhn?blogId=lovehoily11&amp;logNo=220909853915&amp;parentCategoryNo=&amp;categoryNo=33&amp;viewDate=&amp;isShowPopularPosts=true&amp;from=search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kr/ko/articles/apply-sensor-fusion-to-accelerometers-and-gyroscope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1B60F-C5D4-4CD2-B0C7-7FCADD0BA0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83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1B60F-C5D4-4CD2-B0C7-7FCADD0BA0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139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https://ko.wikipedia.org/wiki/%EC%82%AC%EB%AC%BC%EC%9D%B8%ED%84%B0%EB%84%B7</a:t>
            </a:r>
            <a:br>
              <a:rPr lang="en-US" altLang="ko-KR" dirty="0"/>
            </a:br>
            <a:r>
              <a:rPr lang="en-US" altLang="ko-KR" dirty="0">
                <a:hlinkClick r:id="rId4"/>
              </a:rPr>
              <a:t>https://ko.wikipedia.org/wiki/%EB%A6%AC%EB%AA%A8%EC%BB%A8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https://ko.wikipedia.org/wiki/%EB%AC%B4%EC%84%A0%EC%A1%B0%EC%A2%85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1B60F-C5D4-4CD2-B0C7-7FCADD0BA0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3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Bluetooth</a:t>
            </a:r>
          </a:p>
          <a:p>
            <a:pPr marL="0" indent="0">
              <a:buFontTx/>
              <a:buNone/>
            </a:pPr>
            <a:r>
              <a:rPr lang="en-US" altLang="ko-KR" dirty="0"/>
              <a:t>ISM</a:t>
            </a:r>
            <a:r>
              <a:rPr lang="ko-KR" altLang="en-US" dirty="0"/>
              <a:t> 대역에 포함되는 </a:t>
            </a:r>
            <a:r>
              <a:rPr lang="en-US" altLang="ko-KR" dirty="0"/>
              <a:t>2.4~2.485GHz</a:t>
            </a:r>
            <a:r>
              <a:rPr lang="ko-KR" altLang="en-US" dirty="0"/>
              <a:t>의 단파 </a:t>
            </a:r>
            <a:r>
              <a:rPr lang="en-US" altLang="ko-KR" dirty="0"/>
              <a:t>UHF</a:t>
            </a:r>
            <a:r>
              <a:rPr lang="ko-KR" altLang="en-US" dirty="0"/>
              <a:t>전파를 이용하여 전자 장비 간의 짧은 거리의 데이터 통신방식을 규정하는 블루투스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Classic Bluetooth</a:t>
            </a:r>
          </a:p>
          <a:p>
            <a:pPr marL="0" indent="0">
              <a:buFontTx/>
              <a:buNone/>
            </a:pPr>
            <a:r>
              <a:rPr lang="en-US" altLang="ko-KR" dirty="0"/>
              <a:t>Bluetooth</a:t>
            </a:r>
            <a:r>
              <a:rPr lang="ko-KR" altLang="en-US" dirty="0"/>
              <a:t> </a:t>
            </a:r>
            <a:r>
              <a:rPr lang="en-US" altLang="ko-KR" dirty="0"/>
              <a:t>1.0</a:t>
            </a:r>
            <a:r>
              <a:rPr lang="ko-KR" altLang="en-US" dirty="0"/>
              <a:t>부터 </a:t>
            </a:r>
            <a:r>
              <a:rPr lang="en-US" altLang="ko-KR" dirty="0"/>
              <a:t>Bluetooth 2.1</a:t>
            </a:r>
            <a:r>
              <a:rPr lang="ko-KR" altLang="en-US" dirty="0"/>
              <a:t>까지의 블루투스  기술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Bluetooth high speed</a:t>
            </a:r>
          </a:p>
          <a:p>
            <a:pPr marL="0" indent="0">
              <a:buFontTx/>
              <a:buNone/>
            </a:pPr>
            <a:r>
              <a:rPr lang="en-US" altLang="ko-KR" dirty="0"/>
              <a:t>Wi-Fi</a:t>
            </a:r>
            <a:r>
              <a:rPr lang="ko-KR" altLang="en-US" dirty="0" err="1"/>
              <a:t>를</a:t>
            </a:r>
            <a:r>
              <a:rPr lang="ko-KR" altLang="en-US" dirty="0"/>
              <a:t> 활용한 고속 전송 기술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Bluetooth low energy</a:t>
            </a:r>
          </a:p>
          <a:p>
            <a:pPr marL="0" indent="0">
              <a:buFontTx/>
              <a:buNone/>
            </a:pPr>
            <a:r>
              <a:rPr lang="ko-KR" altLang="en-US" dirty="0"/>
              <a:t>버튼형 전지 </a:t>
            </a:r>
            <a:r>
              <a:rPr lang="en-US" altLang="ko-KR" dirty="0"/>
              <a:t>1</a:t>
            </a:r>
            <a:r>
              <a:rPr lang="ko-KR" altLang="en-US" dirty="0"/>
              <a:t>개만으로도 수년간 구동 가능한 저전력 프로토콜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전송속도는 </a:t>
            </a:r>
            <a:r>
              <a:rPr lang="en-US" altLang="ko-KR" dirty="0"/>
              <a:t>1Mbps</a:t>
            </a:r>
          </a:p>
          <a:p>
            <a:pPr marL="0" indent="0">
              <a:buFontTx/>
              <a:buNone/>
            </a:pPr>
            <a:r>
              <a:rPr lang="ko-KR" altLang="en-US" dirty="0"/>
              <a:t>데이터 패킷 사이즈는 </a:t>
            </a:r>
            <a:r>
              <a:rPr lang="en-US" altLang="ko-KR" dirty="0"/>
              <a:t>8~27</a:t>
            </a:r>
            <a:r>
              <a:rPr lang="ko-KR" altLang="en-US" dirty="0"/>
              <a:t>로 매우 작음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가전제품 등에 탑재된 센서와의 데이터 통신을 염두하고 만든 사양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참고자료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>
                <a:hlinkClick r:id="rId3"/>
              </a:rPr>
              <a:t>https://ko.wikipedia.org/wiki/%EB%B8%94%EB%A3%A8%ED%88%AC%EC%8A%A4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1B60F-C5D4-4CD2-B0C7-7FCADD0BA0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630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MST</a:t>
            </a:r>
            <a:r>
              <a:rPr lang="ko-KR" altLang="en-US" dirty="0"/>
              <a:t>와 유사한 형태로는 </a:t>
            </a:r>
            <a:r>
              <a:rPr lang="en-US" altLang="ko-KR" dirty="0"/>
              <a:t>LG Pay</a:t>
            </a:r>
            <a:r>
              <a:rPr lang="ko-KR" altLang="en-US" dirty="0"/>
              <a:t>에서 사용되는 </a:t>
            </a:r>
            <a:r>
              <a:rPr lang="en-US" altLang="ko-KR" dirty="0"/>
              <a:t>WMC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참고자료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https://en.wikipedia.org/wiki/Magnetic_secure_transmission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1B60F-C5D4-4CD2-B0C7-7FCADD0BA0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65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NFC </a:t>
            </a:r>
            <a:r>
              <a:rPr lang="ko-KR" altLang="en-US" dirty="0"/>
              <a:t>세부사항</a:t>
            </a:r>
            <a:endParaRPr lang="en-US" altLang="ko-KR" dirty="0"/>
          </a:p>
          <a:p>
            <a:r>
              <a:rPr lang="ko-KR" altLang="en-US" dirty="0"/>
              <a:t>표준 </a:t>
            </a:r>
            <a:r>
              <a:rPr lang="en-US" altLang="ko-KR" dirty="0"/>
              <a:t>: ISO/IEC 18092</a:t>
            </a:r>
          </a:p>
          <a:p>
            <a:r>
              <a:rPr lang="ko-KR" altLang="en-US" dirty="0"/>
              <a:t>주파수대역 </a:t>
            </a:r>
            <a:r>
              <a:rPr lang="en-US" altLang="ko-KR" dirty="0"/>
              <a:t>: 13.56MHz</a:t>
            </a:r>
          </a:p>
          <a:p>
            <a:r>
              <a:rPr lang="ko-KR" altLang="en-US" dirty="0"/>
              <a:t>인식거리 </a:t>
            </a:r>
            <a:r>
              <a:rPr lang="en-US" altLang="ko-KR" dirty="0"/>
              <a:t>: 10~20cm </a:t>
            </a:r>
            <a:r>
              <a:rPr lang="ko-KR" altLang="en-US" dirty="0"/>
              <a:t>이내</a:t>
            </a:r>
            <a:endParaRPr lang="en-US" altLang="ko-KR" dirty="0"/>
          </a:p>
          <a:p>
            <a:r>
              <a:rPr lang="ko-KR" altLang="en-US" dirty="0"/>
              <a:t>전송속도 </a:t>
            </a:r>
            <a:r>
              <a:rPr lang="en-US" altLang="ko-KR" dirty="0"/>
              <a:t>: 424Kbps ~ 1Mbps</a:t>
            </a:r>
          </a:p>
          <a:p>
            <a:r>
              <a:rPr lang="ko-KR" altLang="en-US" dirty="0"/>
              <a:t>동작모드 </a:t>
            </a:r>
            <a:r>
              <a:rPr lang="en-US" altLang="ko-KR" dirty="0"/>
              <a:t>: </a:t>
            </a:r>
            <a:r>
              <a:rPr lang="ko-KR" altLang="en-US" dirty="0"/>
              <a:t>능동 및 수동</a:t>
            </a:r>
            <a:endParaRPr lang="en-US" altLang="ko-KR" dirty="0"/>
          </a:p>
          <a:p>
            <a:r>
              <a:rPr lang="ko-KR" altLang="en-US" dirty="0"/>
              <a:t>상용화 </a:t>
            </a:r>
            <a:r>
              <a:rPr lang="en-US" altLang="ko-KR" dirty="0"/>
              <a:t>: </a:t>
            </a:r>
            <a:r>
              <a:rPr lang="ko-KR" altLang="en-US" dirty="0"/>
              <a:t>휴대폰 이외에 디지털 카메라</a:t>
            </a:r>
            <a:r>
              <a:rPr lang="en-US" altLang="ko-KR" dirty="0"/>
              <a:t>, </a:t>
            </a:r>
            <a:r>
              <a:rPr lang="ko-KR" altLang="en-US" dirty="0"/>
              <a:t>컴퓨터</a:t>
            </a:r>
            <a:r>
              <a:rPr lang="en-US" altLang="ko-KR" dirty="0"/>
              <a:t>, PMP, MP3, </a:t>
            </a:r>
            <a:r>
              <a:rPr lang="ko-KR" altLang="en-US" dirty="0"/>
              <a:t>플레이어 등 다양한 멀티미디어 기기</a:t>
            </a:r>
            <a:r>
              <a:rPr lang="en-US" altLang="ko-KR" dirty="0"/>
              <a:t>, </a:t>
            </a:r>
            <a:r>
              <a:rPr lang="ko-KR" altLang="en-US" dirty="0"/>
              <a:t>모바일기기 지원</a:t>
            </a:r>
            <a:endParaRPr lang="en-US" altLang="ko-KR" dirty="0"/>
          </a:p>
          <a:p>
            <a:r>
              <a:rPr lang="ko-KR" altLang="en-US" dirty="0"/>
              <a:t>비고</a:t>
            </a:r>
            <a:endParaRPr lang="en-US" altLang="ko-KR" dirty="0"/>
          </a:p>
          <a:p>
            <a:r>
              <a:rPr lang="ko-KR" altLang="en-US" dirty="0"/>
              <a:t>리더와 리더 간의 통신 지원</a:t>
            </a:r>
            <a:endParaRPr lang="en-US" altLang="ko-KR" dirty="0"/>
          </a:p>
          <a:p>
            <a:r>
              <a:rPr lang="en-US" altLang="ko-KR" dirty="0"/>
              <a:t>NFC </a:t>
            </a:r>
            <a:r>
              <a:rPr lang="ko-KR" altLang="en-US" dirty="0"/>
              <a:t>장치들의 변조방식과 코딩</a:t>
            </a:r>
            <a:r>
              <a:rPr lang="en-US" altLang="ko-KR" dirty="0"/>
              <a:t>, </a:t>
            </a:r>
            <a:r>
              <a:rPr lang="ko-KR" altLang="en-US" dirty="0"/>
              <a:t>전송속도 </a:t>
            </a:r>
            <a:r>
              <a:rPr lang="en-US" altLang="ko-KR" dirty="0"/>
              <a:t>RF </a:t>
            </a:r>
            <a:r>
              <a:rPr lang="ko-KR" altLang="en-US" dirty="0"/>
              <a:t>인터페이스의 프레임 포맷</a:t>
            </a:r>
            <a:r>
              <a:rPr lang="en-US" altLang="ko-KR" dirty="0"/>
              <a:t>, </a:t>
            </a:r>
            <a:r>
              <a:rPr lang="ko-KR" altLang="en-US" dirty="0"/>
              <a:t>초기화시의 데이터 충돌 제어를 위한 초기화 방식 및 조건 등 명시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참고자료</a:t>
            </a:r>
            <a:endParaRPr lang="en-US" altLang="ko-KR" dirty="0"/>
          </a:p>
          <a:p>
            <a:r>
              <a:rPr lang="ko-KR" altLang="en-US" dirty="0"/>
              <a:t>한국인터넷 진흥원 </a:t>
            </a:r>
            <a:r>
              <a:rPr lang="en-US" altLang="ko-KR" dirty="0"/>
              <a:t>Net Term, NFC, </a:t>
            </a:r>
            <a:r>
              <a:rPr lang="ko-KR" altLang="en-US" dirty="0"/>
              <a:t>정책기획팀 이정환 연구원 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1B60F-C5D4-4CD2-B0C7-7FCADD0BA0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58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MEMS</a:t>
            </a:r>
            <a:r>
              <a:rPr lang="ko-KR" altLang="en-US" dirty="0"/>
              <a:t>의 방식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압전</a:t>
            </a:r>
            <a:r>
              <a:rPr lang="en-US" altLang="ko-KR" dirty="0"/>
              <a:t>(Piezoelectric)</a:t>
            </a:r>
            <a:r>
              <a:rPr lang="ko-KR" altLang="en-US" dirty="0"/>
              <a:t> 방식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진동이나 풍력 같은 외력이 작용하면 재료가 변형이 되어 전하이동이 발생하여 전기장이 형성된다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전하 </a:t>
            </a:r>
            <a:r>
              <a:rPr lang="ko-KR" altLang="en-US" dirty="0" err="1"/>
              <a:t>축적량을</a:t>
            </a:r>
            <a:r>
              <a:rPr lang="ko-KR" altLang="en-US" dirty="0"/>
              <a:t> 전압 크기로 변환시키는 증폭기를 외부에 두었나</a:t>
            </a:r>
            <a:r>
              <a:rPr lang="en-US" altLang="ko-KR" dirty="0"/>
              <a:t>, </a:t>
            </a:r>
            <a:r>
              <a:rPr lang="ko-KR" altLang="en-US" dirty="0"/>
              <a:t>내부에 </a:t>
            </a:r>
            <a:r>
              <a:rPr lang="ko-KR" altLang="en-US" dirty="0" err="1"/>
              <a:t>두었나에</a:t>
            </a:r>
            <a:r>
              <a:rPr lang="ko-KR" altLang="en-US" dirty="0"/>
              <a:t> 따라서 전하추출형과 전압추출형으로 나누어진다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훌륭한 선형성을 가지지만</a:t>
            </a:r>
            <a:r>
              <a:rPr lang="en-US" altLang="ko-KR" dirty="0"/>
              <a:t>, </a:t>
            </a:r>
            <a:r>
              <a:rPr lang="ko-KR" altLang="en-US" dirty="0"/>
              <a:t>외력이 자주 가해지면 전자의 영점 조절이 이동되므로 신뢰성이 떨어진다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정전용량</a:t>
            </a:r>
            <a:r>
              <a:rPr lang="en-US" altLang="ko-KR" dirty="0"/>
              <a:t>(Capacitive)</a:t>
            </a:r>
            <a:r>
              <a:rPr lang="ko-KR" altLang="en-US" dirty="0"/>
              <a:t> 방식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스마트폰에 내장되는 칩에 사용되는 방식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SOI </a:t>
            </a:r>
            <a:r>
              <a:rPr lang="ko-KR" altLang="en-US" dirty="0"/>
              <a:t>웨이퍼로 만들어진다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압저항</a:t>
            </a:r>
            <a:r>
              <a:rPr lang="en-US" altLang="ko-KR" dirty="0"/>
              <a:t>(</a:t>
            </a:r>
            <a:r>
              <a:rPr lang="en-US" altLang="ko-KR" dirty="0" err="1"/>
              <a:t>Piezoresistivity</a:t>
            </a:r>
            <a:r>
              <a:rPr lang="en-US" altLang="ko-KR" dirty="0"/>
              <a:t>) </a:t>
            </a:r>
            <a:r>
              <a:rPr lang="ko-KR" altLang="en-US" dirty="0"/>
              <a:t>방식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어떤 저항체가 외력에 의해 길이가 늘어나면 저항이 커지고</a:t>
            </a:r>
            <a:r>
              <a:rPr lang="en-US" altLang="ko-KR" dirty="0"/>
              <a:t>, </a:t>
            </a:r>
            <a:r>
              <a:rPr lang="ko-KR" altLang="en-US" dirty="0"/>
              <a:t>길이가 줄어들면 저항이 작아지는 현상을 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참고자료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http://blog.naver.com/PostView.nhn?blogId=lovehoily11&amp;logNo=220909853915&amp;parentCategoryNo=&amp;categoryNo=33&amp;viewDate=&amp;isShowPopularPosts=true&amp;from=search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1B60F-C5D4-4CD2-B0C7-7FCADD0BA0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801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가속도센서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방향의 가속도 정보를 인식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속도에 대한 값은 가속도 값을 적분하여 얻는다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변위</a:t>
            </a:r>
            <a:r>
              <a:rPr lang="en-US" altLang="ko-KR" dirty="0"/>
              <a:t>(</a:t>
            </a:r>
            <a:r>
              <a:rPr lang="ko-KR" altLang="en-US" dirty="0"/>
              <a:t>길이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)</a:t>
            </a:r>
            <a:r>
              <a:rPr lang="ko-KR" altLang="en-US" dirty="0"/>
              <a:t>에 대한 값은 가속도 값을 </a:t>
            </a:r>
            <a:r>
              <a:rPr lang="ko-KR" altLang="en-US" dirty="0" err="1"/>
              <a:t>이중적분하여</a:t>
            </a:r>
            <a:r>
              <a:rPr lang="ko-KR" altLang="en-US" dirty="0"/>
              <a:t> 얻는다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자이로센서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방향의 회전가속도 정보를 인식한다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각속도에 대한 값은 각가속도 값을 적분하여 얻는다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방향에 대한 값은 각가속도 값을 </a:t>
            </a:r>
            <a:r>
              <a:rPr lang="ko-KR" altLang="en-US" dirty="0" err="1"/>
              <a:t>이중적분하여</a:t>
            </a:r>
            <a:r>
              <a:rPr lang="ko-KR" altLang="en-US" dirty="0"/>
              <a:t> 얻는다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참고자료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https://www.digikey.kr/ko/articles/apply-sensor-fusion-to-accelerometers-and-gyroscopes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1B60F-C5D4-4CD2-B0C7-7FCADD0BA0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2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803405"/>
            <a:ext cx="7924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632201"/>
            <a:ext cx="7924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26518" y="4323846"/>
            <a:ext cx="2488881" cy="365125"/>
          </a:xfrm>
        </p:spPr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4323847"/>
            <a:ext cx="52873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2725" y="1430868"/>
            <a:ext cx="235267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095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85" y="4697362"/>
            <a:ext cx="861952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3884" y="977035"/>
            <a:ext cx="8612782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890" y="5516716"/>
            <a:ext cx="861822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659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753534"/>
            <a:ext cx="861822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50" y="3649134"/>
            <a:ext cx="84201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3890" y="381002"/>
            <a:ext cx="52332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00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80" y="753534"/>
            <a:ext cx="8248121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9391" y="3509768"/>
            <a:ext cx="7794098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50" y="4174598"/>
            <a:ext cx="8426981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3890" y="379439"/>
            <a:ext cx="52332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746" y="807720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25627" y="3021330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28499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124703"/>
            <a:ext cx="8422681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41" y="3648317"/>
            <a:ext cx="8421409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25690" y="378885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3890" y="378885"/>
            <a:ext cx="52332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604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352677" y="762001"/>
            <a:ext cx="6909434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43891" y="2202080"/>
            <a:ext cx="277368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3890" y="2904565"/>
            <a:ext cx="277368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77423" y="2201333"/>
            <a:ext cx="277368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575846" y="2904068"/>
            <a:ext cx="277368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88429" y="2192866"/>
            <a:ext cx="277368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88430" y="2904565"/>
            <a:ext cx="277368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202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52677" y="762000"/>
            <a:ext cx="6913816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43890" y="4113341"/>
            <a:ext cx="277368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43890" y="2331720"/>
            <a:ext cx="277368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43890" y="4796104"/>
            <a:ext cx="277368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6196" y="4113341"/>
            <a:ext cx="277368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6195" y="2331720"/>
            <a:ext cx="277368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65096" y="4796103"/>
            <a:ext cx="277368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812" y="4113341"/>
            <a:ext cx="277368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92811" y="2331722"/>
            <a:ext cx="277368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92711" y="4796101"/>
            <a:ext cx="277368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066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890" y="2194560"/>
            <a:ext cx="8618220" cy="40690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077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0472" y="747184"/>
            <a:ext cx="1671638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890" y="746126"/>
            <a:ext cx="6801205" cy="42497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3890" y="381002"/>
            <a:ext cx="52332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9927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734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753535"/>
            <a:ext cx="861822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891" y="3641726"/>
            <a:ext cx="861822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3890" y="381002"/>
            <a:ext cx="52332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339" y="381002"/>
            <a:ext cx="722771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642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890" y="2194560"/>
            <a:ext cx="4236461" cy="40690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8941" y="2194560"/>
            <a:ext cx="4233168" cy="40690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765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2675" y="762000"/>
            <a:ext cx="6909435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719" y="2183802"/>
            <a:ext cx="399063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889" y="3132668"/>
            <a:ext cx="4236461" cy="31309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4770" y="2183802"/>
            <a:ext cx="39873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8940" y="3132668"/>
            <a:ext cx="4233169" cy="31309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629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237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534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1524000"/>
            <a:ext cx="3343275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050" y="746760"/>
            <a:ext cx="5052060" cy="551688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890" y="3124200"/>
            <a:ext cx="3343275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9314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1524000"/>
            <a:ext cx="4415374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3984" y="751242"/>
            <a:ext cx="3980420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890" y="3124200"/>
            <a:ext cx="4415374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337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2675" y="764373"/>
            <a:ext cx="690943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890" y="2194560"/>
            <a:ext cx="861822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46582" y="6356352"/>
            <a:ext cx="231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890" y="6355847"/>
            <a:ext cx="6154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937" y="381002"/>
            <a:ext cx="2142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53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  <p:sldLayoutId id="2147483986" r:id="rId17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759632-F08C-44AF-BF04-FB1B49AA7648}"/>
              </a:ext>
            </a:extLst>
          </p:cNvPr>
          <p:cNvSpPr/>
          <p:nvPr/>
        </p:nvSpPr>
        <p:spPr>
          <a:xfrm>
            <a:off x="1845418" y="1727619"/>
            <a:ext cx="621516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042A6-9EAE-4264-AE8E-CEA664D4D902}"/>
              </a:ext>
            </a:extLst>
          </p:cNvPr>
          <p:cNvSpPr txBox="1"/>
          <p:nvPr/>
        </p:nvSpPr>
        <p:spPr>
          <a:xfrm>
            <a:off x="2484054" y="3930053"/>
            <a:ext cx="24689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1</a:t>
            </a:r>
            <a:r>
              <a:rPr lang="ko-KR" altLang="en-US" sz="2000" b="1" dirty="0"/>
              <a:t>조</a:t>
            </a:r>
            <a:endParaRPr lang="en-US" altLang="ko-KR" sz="2000" b="1" dirty="0"/>
          </a:p>
          <a:p>
            <a:pPr algn="r"/>
            <a:r>
              <a:rPr lang="en-US" altLang="ko-KR" sz="2000" b="1" dirty="0"/>
              <a:t>2015040010 </a:t>
            </a:r>
            <a:r>
              <a:rPr lang="ko-KR" altLang="en-US" sz="2000" b="1" dirty="0" err="1"/>
              <a:t>박시온</a:t>
            </a:r>
            <a:endParaRPr lang="en-US" altLang="ko-KR" sz="2000" b="1" dirty="0"/>
          </a:p>
          <a:p>
            <a:pPr algn="r"/>
            <a:r>
              <a:rPr lang="en-US" altLang="ko-KR" sz="2000" b="1" dirty="0"/>
              <a:t>2015040014 </a:t>
            </a:r>
            <a:r>
              <a:rPr lang="ko-KR" altLang="en-US" sz="2000" b="1" dirty="0"/>
              <a:t>김경호</a:t>
            </a:r>
            <a:endParaRPr lang="en-US" altLang="ko-KR" sz="2000" b="1" dirty="0"/>
          </a:p>
          <a:p>
            <a:pPr algn="r"/>
            <a:r>
              <a:rPr lang="en-US" altLang="ko-KR" sz="2000" b="1" dirty="0"/>
              <a:t>2015040037 </a:t>
            </a:r>
            <a:r>
              <a:rPr lang="ko-KR" altLang="en-US" sz="2000" b="1" dirty="0"/>
              <a:t>박민혁</a:t>
            </a:r>
            <a:endParaRPr lang="en-US" altLang="ko-KR" sz="2000" b="1" dirty="0"/>
          </a:p>
          <a:p>
            <a:pPr algn="r"/>
            <a:r>
              <a:rPr lang="en-US" altLang="ko-KR" sz="2000" b="1" dirty="0"/>
              <a:t>2015040043 </a:t>
            </a:r>
            <a:r>
              <a:rPr lang="ko-KR" altLang="en-US" sz="2000" b="1" dirty="0" err="1"/>
              <a:t>조한샘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47991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5143CD-1FE9-41CC-88AB-8BC072125ED3}"/>
              </a:ext>
            </a:extLst>
          </p:cNvPr>
          <p:cNvSpPr/>
          <p:nvPr/>
        </p:nvSpPr>
        <p:spPr>
          <a:xfrm>
            <a:off x="4167508" y="434975"/>
            <a:ext cx="4945585" cy="70788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스마트폰과 무선조종</a:t>
            </a:r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3B415-610A-4DEB-881C-EAC3BCC17A78}"/>
              </a:ext>
            </a:extLst>
          </p:cNvPr>
          <p:cNvSpPr txBox="1">
            <a:spLocks/>
          </p:cNvSpPr>
          <p:nvPr/>
        </p:nvSpPr>
        <p:spPr>
          <a:xfrm>
            <a:off x="888578" y="2214195"/>
            <a:ext cx="8128843" cy="163121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2000" b="1" dirty="0"/>
              <a:t>NFC(Near Field Communication)</a:t>
            </a:r>
          </a:p>
          <a:p>
            <a:pPr marL="0" indent="0" defTabSz="508000">
              <a:buFontTx/>
              <a:buNone/>
            </a:pPr>
            <a:r>
              <a:rPr lang="ko-KR" altLang="en-US" sz="2000" dirty="0"/>
              <a:t>두 대 이상의 단말기를 </a:t>
            </a:r>
            <a:r>
              <a:rPr lang="en-US" altLang="ko-KR" sz="2000" dirty="0"/>
              <a:t>10cm </a:t>
            </a:r>
            <a:r>
              <a:rPr lang="ko-KR" altLang="en-US" sz="2000" dirty="0"/>
              <a:t>이내로 접근시켜 양방향 데이터를 송수신하는 기술</a:t>
            </a:r>
            <a:r>
              <a:rPr lang="en-US" altLang="ko-KR" sz="2000" dirty="0"/>
              <a:t>.</a:t>
            </a:r>
          </a:p>
          <a:p>
            <a:pPr marL="0" indent="0" defTabSz="508000">
              <a:buFontTx/>
              <a:buNone/>
            </a:pPr>
            <a:endParaRPr lang="en-US" altLang="ko-KR" sz="2000" b="1" dirty="0"/>
          </a:p>
          <a:p>
            <a:pPr marL="0" indent="0" defTabSz="508000">
              <a:buFontTx/>
              <a:buNone/>
            </a:pPr>
            <a:r>
              <a:rPr lang="ko-KR" altLang="en-US" sz="2000" b="1" dirty="0"/>
              <a:t>동작 모드와 응용분야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8AA75-CBC2-4C95-942A-174BEF0C0C8D}"/>
              </a:ext>
            </a:extLst>
          </p:cNvPr>
          <p:cNvSpPr txBox="1"/>
          <p:nvPr/>
        </p:nvSpPr>
        <p:spPr>
          <a:xfrm>
            <a:off x="5819402" y="1142861"/>
            <a:ext cx="1641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-NFC-</a:t>
            </a:r>
            <a:endParaRPr lang="ko-KR" altLang="en-US" sz="40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F8F1DC9-2C27-40B4-8945-30A752F39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616498"/>
              </p:ext>
            </p:extLst>
          </p:nvPr>
        </p:nvGraphicFramePr>
        <p:xfrm>
          <a:off x="988917" y="4020959"/>
          <a:ext cx="7928163" cy="2108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5983">
                  <a:extLst>
                    <a:ext uri="{9D8B030D-6E8A-4147-A177-3AD203B41FA5}">
                      <a16:colId xmlns:a16="http://schemas.microsoft.com/office/drawing/2014/main" val="789188741"/>
                    </a:ext>
                  </a:extLst>
                </a:gridCol>
                <a:gridCol w="2816746">
                  <a:extLst>
                    <a:ext uri="{9D8B030D-6E8A-4147-A177-3AD203B41FA5}">
                      <a16:colId xmlns:a16="http://schemas.microsoft.com/office/drawing/2014/main" val="2909467771"/>
                    </a:ext>
                  </a:extLst>
                </a:gridCol>
                <a:gridCol w="3565434">
                  <a:extLst>
                    <a:ext uri="{9D8B030D-6E8A-4147-A177-3AD203B41FA5}">
                      <a16:colId xmlns:a16="http://schemas.microsoft.com/office/drawing/2014/main" val="101088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응용분야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6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카드 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NFC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를 탑재한 기기가 기존의 비접촉식 카드와 같이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신용카드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교통카드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멤버십 카드 등 각종 카드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신분증 확인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60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RFID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리더 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NFC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를 탑재한 기기가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RFID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태그 리더기로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스마트 포스터 등 옥외광고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작품 설명 등 다양한 분야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18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P2P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NFC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기기 간 데이터 송수신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개인 간 데이터 전송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명함교환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개인 송금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44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25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975995" y="2324750"/>
            <a:ext cx="7954010" cy="286232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2000" b="1" dirty="0"/>
              <a:t>MEMS(Micro-Electro-Mechanical Systems)</a:t>
            </a:r>
          </a:p>
          <a:p>
            <a:pPr marL="0" indent="0" defTabSz="508000">
              <a:buFontTx/>
              <a:buNone/>
            </a:pPr>
            <a:r>
              <a:rPr lang="ko-KR" altLang="en-US" sz="2000" dirty="0"/>
              <a:t>나노기술을 이용해 제작되는 매우 작은 기계</a:t>
            </a:r>
            <a:r>
              <a:rPr lang="en-US" altLang="ko-KR" sz="2000" dirty="0"/>
              <a:t>.</a:t>
            </a:r>
          </a:p>
          <a:p>
            <a:pPr marL="0" indent="0" defTabSz="508000">
              <a:buFontTx/>
              <a:buNone/>
            </a:pPr>
            <a:r>
              <a:rPr lang="ko-KR" altLang="en-US" sz="2000" dirty="0"/>
              <a:t>반도체의 증착</a:t>
            </a:r>
            <a:r>
              <a:rPr lang="en-US" altLang="ko-KR" sz="2000" dirty="0"/>
              <a:t>(deposition), </a:t>
            </a:r>
            <a:r>
              <a:rPr lang="ko-KR" altLang="en-US" sz="2000" dirty="0" err="1"/>
              <a:t>포토리소그래피</a:t>
            </a:r>
            <a:r>
              <a:rPr lang="en-US" altLang="ko-KR" sz="2000" dirty="0"/>
              <a:t>(photolithography), </a:t>
            </a:r>
            <a:r>
              <a:rPr lang="ko-KR" altLang="en-US" sz="2000" dirty="0" err="1"/>
              <a:t>에칭</a:t>
            </a:r>
            <a:r>
              <a:rPr lang="en-US" altLang="ko-KR" sz="2000" dirty="0"/>
              <a:t>(etching) </a:t>
            </a:r>
            <a:r>
              <a:rPr lang="ko-KR" altLang="en-US" sz="2000" dirty="0"/>
              <a:t>기술이 사용된다</a:t>
            </a:r>
            <a:r>
              <a:rPr lang="en-US" altLang="ko-KR" sz="2000" dirty="0"/>
              <a:t>.</a:t>
            </a:r>
          </a:p>
          <a:p>
            <a:pPr marL="0" indent="0" defTabSz="508000">
              <a:buFontTx/>
              <a:buNone/>
            </a:pPr>
            <a:endParaRPr lang="en-US" altLang="ko-KR" sz="2000" dirty="0"/>
          </a:p>
          <a:p>
            <a:pPr marL="0" indent="0" defTabSz="508000">
              <a:buFontTx/>
              <a:buNone/>
            </a:pPr>
            <a:r>
              <a:rPr lang="ko-KR" altLang="en-US" sz="2000" b="1" dirty="0"/>
              <a:t>측정가능한 것</a:t>
            </a:r>
            <a:endParaRPr lang="en-US" altLang="ko-KR" sz="2000" b="1" dirty="0"/>
          </a:p>
          <a:p>
            <a:pPr marL="0" indent="0" defTabSz="508000">
              <a:buFontTx/>
              <a:buNone/>
            </a:pPr>
            <a:r>
              <a:rPr lang="ko-KR" altLang="en-US" sz="2000" dirty="0"/>
              <a:t>움직임</a:t>
            </a:r>
            <a:r>
              <a:rPr lang="en-US" altLang="ko-KR" sz="2000" dirty="0"/>
              <a:t>(Movement), </a:t>
            </a:r>
            <a:r>
              <a:rPr lang="ko-KR" altLang="en-US" sz="2000" dirty="0"/>
              <a:t>진동</a:t>
            </a:r>
            <a:r>
              <a:rPr lang="en-US" altLang="ko-KR" sz="2000" dirty="0"/>
              <a:t>(Vibration), </a:t>
            </a:r>
          </a:p>
          <a:p>
            <a:pPr marL="0" indent="0" defTabSz="508000">
              <a:buFontTx/>
              <a:buNone/>
            </a:pPr>
            <a:r>
              <a:rPr lang="ko-KR" altLang="en-US" sz="2000" dirty="0"/>
              <a:t>낙하</a:t>
            </a:r>
            <a:r>
              <a:rPr lang="en-US" altLang="ko-KR" sz="2000" dirty="0"/>
              <a:t>(Fall), </a:t>
            </a:r>
            <a:r>
              <a:rPr lang="ko-KR" altLang="en-US" sz="2000" dirty="0"/>
              <a:t>기울기</a:t>
            </a:r>
            <a:r>
              <a:rPr lang="en-US" altLang="ko-KR" sz="2000" dirty="0"/>
              <a:t>(Tilt), </a:t>
            </a:r>
            <a:r>
              <a:rPr lang="ko-KR" altLang="en-US" sz="2000" dirty="0"/>
              <a:t>충격</a:t>
            </a:r>
            <a:r>
              <a:rPr lang="en-US" altLang="ko-KR" sz="2000" dirty="0"/>
              <a:t>(Shock), </a:t>
            </a:r>
          </a:p>
          <a:p>
            <a:pPr marL="0" indent="0" defTabSz="508000">
              <a:buFontTx/>
              <a:buNone/>
            </a:pPr>
            <a:r>
              <a:rPr lang="ko-KR" altLang="en-US" sz="2000" dirty="0"/>
              <a:t>위치</a:t>
            </a:r>
            <a:r>
              <a:rPr lang="en-US" altLang="ko-KR" sz="2000" dirty="0"/>
              <a:t>(Position)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측정가능하다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7A48F8-D51E-429A-A104-2DF07A77CB3A}"/>
              </a:ext>
            </a:extLst>
          </p:cNvPr>
          <p:cNvSpPr/>
          <p:nvPr/>
        </p:nvSpPr>
        <p:spPr>
          <a:xfrm>
            <a:off x="3664161" y="434975"/>
            <a:ext cx="5952271" cy="70788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가속도 센서</a:t>
            </a:r>
            <a:r>
              <a:rPr lang="en-US" altLang="ko-KR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ko-KR" altLang="en-US" sz="40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자이로</a:t>
            </a:r>
            <a:r>
              <a:rPr lang="ko-KR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센서</a:t>
            </a:r>
            <a:endParaRPr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C5A4E-03EC-47AB-B12E-C6DEF676E4A8}"/>
              </a:ext>
            </a:extLst>
          </p:cNvPr>
          <p:cNvSpPr txBox="1"/>
          <p:nvPr/>
        </p:nvSpPr>
        <p:spPr>
          <a:xfrm>
            <a:off x="5605399" y="1142861"/>
            <a:ext cx="2069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-MEMS-</a:t>
            </a:r>
            <a:endParaRPr lang="ko-KR" altLang="en-US" sz="4000" b="1" dirty="0"/>
          </a:p>
        </p:txBody>
      </p:sp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61A84991-C285-422C-ADD0-5251D3909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399" y="3614112"/>
            <a:ext cx="3919706" cy="30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1658044" y="2290226"/>
            <a:ext cx="2075214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2000" b="1" dirty="0"/>
              <a:t>가속도센서 모델</a:t>
            </a:r>
            <a:endParaRPr lang="en-US" altLang="ko-KR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7A48F8-D51E-429A-A104-2DF07A77CB3A}"/>
              </a:ext>
            </a:extLst>
          </p:cNvPr>
          <p:cNvSpPr/>
          <p:nvPr/>
        </p:nvSpPr>
        <p:spPr>
          <a:xfrm>
            <a:off x="3664161" y="434975"/>
            <a:ext cx="5952271" cy="70788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가속도 센서</a:t>
            </a:r>
            <a:r>
              <a:rPr lang="en-US" altLang="ko-KR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ko-KR" altLang="en-US" sz="40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자이로</a:t>
            </a:r>
            <a:r>
              <a:rPr lang="ko-KR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센서</a:t>
            </a:r>
            <a:endParaRPr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C5A4E-03EC-47AB-B12E-C6DEF676E4A8}"/>
              </a:ext>
            </a:extLst>
          </p:cNvPr>
          <p:cNvSpPr txBox="1"/>
          <p:nvPr/>
        </p:nvSpPr>
        <p:spPr>
          <a:xfrm>
            <a:off x="5605399" y="1142861"/>
            <a:ext cx="2069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-MEMS-</a:t>
            </a:r>
            <a:endParaRPr lang="ko-KR" altLang="en-US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82C1EF-5686-4D83-9506-696CE31F89E7}"/>
              </a:ext>
            </a:extLst>
          </p:cNvPr>
          <p:cNvSpPr txBox="1"/>
          <p:nvPr/>
        </p:nvSpPr>
        <p:spPr>
          <a:xfrm>
            <a:off x="6172743" y="230561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자이로센서</a:t>
            </a:r>
            <a:r>
              <a:rPr lang="ko-KR" altLang="en-US" b="1" dirty="0"/>
              <a:t> 모델</a:t>
            </a:r>
            <a:endParaRPr lang="en-US" altLang="ko-KR" b="1" dirty="0"/>
          </a:p>
        </p:txBody>
      </p:sp>
      <p:pic>
        <p:nvPicPr>
          <p:cNvPr id="11" name="그림 10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F8F6658E-02F2-482B-8DB9-28CEDC05E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78" y="3111165"/>
            <a:ext cx="3155746" cy="288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E01DBB5-701C-4A96-873D-C0BAEE97E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56" y="3111165"/>
            <a:ext cx="365538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2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E2ACA8-CF14-446C-A9E2-DCF4AFF8EA50}"/>
              </a:ext>
            </a:extLst>
          </p:cNvPr>
          <p:cNvSpPr/>
          <p:nvPr/>
        </p:nvSpPr>
        <p:spPr>
          <a:xfrm>
            <a:off x="5054837" y="434975"/>
            <a:ext cx="3324949" cy="70788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PPT</a:t>
            </a:r>
            <a:r>
              <a:rPr lang="ko-KR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Contents</a:t>
            </a:r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1AE52-3E8A-4F94-BC90-725A445EE10F}"/>
              </a:ext>
            </a:extLst>
          </p:cNvPr>
          <p:cNvSpPr txBox="1"/>
          <p:nvPr/>
        </p:nvSpPr>
        <p:spPr>
          <a:xfrm>
            <a:off x="757908" y="1618023"/>
            <a:ext cx="42969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서비스 개요</a:t>
            </a:r>
            <a:endParaRPr lang="en-US" altLang="ko-KR" sz="2400" b="1" dirty="0"/>
          </a:p>
          <a:p>
            <a:r>
              <a:rPr lang="en-US" altLang="ko-KR" sz="2400" b="1" dirty="0"/>
              <a:t>	1) </a:t>
            </a:r>
            <a:r>
              <a:rPr lang="ko-KR" altLang="en-US" sz="2400" b="1" dirty="0"/>
              <a:t>대략적인 구조 설명</a:t>
            </a:r>
            <a:endParaRPr lang="en-US" altLang="ko-KR" sz="2400" b="1" dirty="0"/>
          </a:p>
          <a:p>
            <a:r>
              <a:rPr lang="en-US" altLang="ko-KR" sz="2400" b="1" dirty="0"/>
              <a:t>	2) System Architecture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2. </a:t>
            </a:r>
            <a:r>
              <a:rPr lang="ko-KR" altLang="en-US" sz="2400" b="1" dirty="0"/>
              <a:t>참고기술</a:t>
            </a:r>
            <a:endParaRPr lang="en-US" altLang="ko-KR" sz="2400" b="1" dirty="0"/>
          </a:p>
          <a:p>
            <a:r>
              <a:rPr lang="en-US" altLang="ko-KR" sz="2400" b="1" dirty="0"/>
              <a:t>	1) BLE</a:t>
            </a:r>
          </a:p>
          <a:p>
            <a:r>
              <a:rPr lang="en-US" altLang="ko-KR" sz="2400" b="1" dirty="0"/>
              <a:t>	2) MST</a:t>
            </a:r>
          </a:p>
          <a:p>
            <a:r>
              <a:rPr lang="en-US" altLang="ko-KR" sz="2400" b="1" dirty="0"/>
              <a:t>	3) NFC</a:t>
            </a:r>
          </a:p>
          <a:p>
            <a:r>
              <a:rPr lang="en-US" altLang="ko-KR" sz="2400" b="1" dirty="0"/>
              <a:t>	4) </a:t>
            </a:r>
            <a:r>
              <a:rPr lang="ko-KR" altLang="en-US" sz="2400" b="1" dirty="0"/>
              <a:t>가속도</a:t>
            </a:r>
            <a:r>
              <a:rPr lang="en-US" altLang="ko-KR" sz="2400" b="1" dirty="0"/>
              <a:t>&amp;</a:t>
            </a:r>
            <a:r>
              <a:rPr lang="ko-KR" altLang="en-US" sz="2400" b="1" dirty="0" err="1"/>
              <a:t>자이로센서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43850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5143CD-1FE9-41CC-88AB-8BC072125ED3}"/>
              </a:ext>
            </a:extLst>
          </p:cNvPr>
          <p:cNvSpPr/>
          <p:nvPr/>
        </p:nvSpPr>
        <p:spPr>
          <a:xfrm>
            <a:off x="2444944" y="2413337"/>
            <a:ext cx="5016118" cy="1015663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6000" b="1" dirty="0"/>
              <a:t>제작할 서비스</a:t>
            </a:r>
          </a:p>
        </p:txBody>
      </p:sp>
    </p:spTree>
    <p:extLst>
      <p:ext uri="{BB962C8B-B14F-4D97-AF65-F5344CB8AC3E}">
        <p14:creationId xmlns:p14="http://schemas.microsoft.com/office/powerpoint/2010/main" val="278054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E2ACA8-CF14-446C-A9E2-DCF4AFF8EA50}"/>
              </a:ext>
            </a:extLst>
          </p:cNvPr>
          <p:cNvSpPr/>
          <p:nvPr/>
        </p:nvSpPr>
        <p:spPr>
          <a:xfrm>
            <a:off x="4470540" y="434975"/>
            <a:ext cx="4493538" cy="70788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Summary</a:t>
            </a:r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1AE52-3E8A-4F94-BC90-725A445EE10F}"/>
              </a:ext>
            </a:extLst>
          </p:cNvPr>
          <p:cNvSpPr txBox="1"/>
          <p:nvPr/>
        </p:nvSpPr>
        <p:spPr>
          <a:xfrm>
            <a:off x="757908" y="1406267"/>
            <a:ext cx="83901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주요기능</a:t>
            </a:r>
            <a:endParaRPr lang="en-US" altLang="ko-KR" sz="2000" b="1" dirty="0"/>
          </a:p>
          <a:p>
            <a:r>
              <a:rPr lang="ko-KR" altLang="en-US" sz="2000" dirty="0"/>
              <a:t>블루투스 통신을 통한 가전제품 통제하는 어플리케이션</a:t>
            </a:r>
            <a:endParaRPr lang="en-US" altLang="ko-KR" sz="2000" dirty="0"/>
          </a:p>
          <a:p>
            <a:r>
              <a:rPr lang="ko-KR" altLang="en-US" sz="2000" dirty="0" err="1"/>
              <a:t>자이로</a:t>
            </a:r>
            <a:r>
              <a:rPr lang="ko-KR" altLang="en-US" sz="2000" dirty="0"/>
              <a:t> 센서를 통한 </a:t>
            </a:r>
            <a:r>
              <a:rPr lang="ko-KR" altLang="en-US" sz="2000" dirty="0" err="1"/>
              <a:t>운동변화량</a:t>
            </a:r>
            <a:r>
              <a:rPr lang="ko-KR" altLang="en-US" sz="2000" dirty="0"/>
              <a:t> 측정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블루투스 통제</a:t>
            </a:r>
            <a:endParaRPr lang="en-US" altLang="ko-KR" sz="2000" b="1" dirty="0"/>
          </a:p>
          <a:p>
            <a:r>
              <a:rPr lang="ko-KR" altLang="en-US" sz="2000" dirty="0"/>
              <a:t>최초 시작은 블루투스 통신이 되도록 연결 설정을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연결 설정된 장비들은 근거리에 가면 자동으로 활성화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b="1" dirty="0"/>
              <a:t>어플리케이션 인터페이스</a:t>
            </a:r>
            <a:endParaRPr lang="en-US" altLang="ko-KR" sz="2000" b="1" dirty="0"/>
          </a:p>
          <a:p>
            <a:r>
              <a:rPr lang="ko-KR" altLang="en-US" sz="2000" dirty="0"/>
              <a:t>운동을 통해 얻은 에너지를 표시하는 이미지를 출력한다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기기가 연결되면 거기에 맞는 컨트롤화면을 출력하여</a:t>
            </a:r>
            <a:r>
              <a:rPr lang="en-US" altLang="ko-KR" sz="2000" dirty="0"/>
              <a:t>, </a:t>
            </a:r>
            <a:r>
              <a:rPr lang="ko-KR" altLang="en-US" sz="2000" dirty="0"/>
              <a:t>기기를 조종한다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기기 조종 시 에너지가 소모되며</a:t>
            </a:r>
            <a:r>
              <a:rPr lang="en-US" altLang="ko-KR" sz="2000" dirty="0"/>
              <a:t>, </a:t>
            </a:r>
            <a:r>
              <a:rPr lang="ko-KR" altLang="en-US" sz="2000" dirty="0"/>
              <a:t>에너지가 없으면 조종을 못한다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b="1" dirty="0"/>
              <a:t>운동시스템</a:t>
            </a:r>
            <a:endParaRPr lang="en-US" altLang="ko-KR" sz="2000" b="1" dirty="0"/>
          </a:p>
          <a:p>
            <a:r>
              <a:rPr lang="ko-KR" altLang="en-US" sz="2000" dirty="0"/>
              <a:t>가속도와 </a:t>
            </a:r>
            <a:r>
              <a:rPr lang="ko-KR" altLang="en-US" sz="2000" dirty="0" err="1"/>
              <a:t>자이로</a:t>
            </a:r>
            <a:r>
              <a:rPr lang="ko-KR" altLang="en-US" sz="2000" dirty="0"/>
              <a:t> 센서를 통해 속도변화</a:t>
            </a:r>
            <a:r>
              <a:rPr lang="en-US" altLang="ko-KR" sz="2000" dirty="0"/>
              <a:t>, </a:t>
            </a:r>
            <a:r>
              <a:rPr lang="ko-KR" altLang="en-US" sz="2000" dirty="0"/>
              <a:t>위치변화 등을 감지하여 세기에 따라 에너지를 책정한다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049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E2ACA8-CF14-446C-A9E2-DCF4AFF8EA50}"/>
              </a:ext>
            </a:extLst>
          </p:cNvPr>
          <p:cNvSpPr/>
          <p:nvPr/>
        </p:nvSpPr>
        <p:spPr>
          <a:xfrm>
            <a:off x="4141127" y="434975"/>
            <a:ext cx="5152373" cy="70788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Architecture</a:t>
            </a:r>
            <a:endParaRPr lang="ko-KR" altLang="en-US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250D9F-8F6F-4614-9EDC-83F78CCD9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8" y="1551306"/>
            <a:ext cx="9199123" cy="495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4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5143CD-1FE9-41CC-88AB-8BC072125ED3}"/>
              </a:ext>
            </a:extLst>
          </p:cNvPr>
          <p:cNvSpPr/>
          <p:nvPr/>
        </p:nvSpPr>
        <p:spPr>
          <a:xfrm>
            <a:off x="2552343" y="2413337"/>
            <a:ext cx="4801315" cy="1015663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6000" b="1" dirty="0"/>
              <a:t>참고기술조사</a:t>
            </a:r>
          </a:p>
        </p:txBody>
      </p:sp>
    </p:spTree>
    <p:extLst>
      <p:ext uri="{BB962C8B-B14F-4D97-AF65-F5344CB8AC3E}">
        <p14:creationId xmlns:p14="http://schemas.microsoft.com/office/powerpoint/2010/main" val="114035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2D2D94-88CC-4041-BCB4-ACC28B40CBFB}"/>
              </a:ext>
            </a:extLst>
          </p:cNvPr>
          <p:cNvSpPr/>
          <p:nvPr/>
        </p:nvSpPr>
        <p:spPr>
          <a:xfrm>
            <a:off x="5749290" y="434975"/>
            <a:ext cx="2804160" cy="8312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IoT vs RC</a:t>
            </a: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984250" y="2110740"/>
            <a:ext cx="7954010" cy="28581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2000" b="1" dirty="0"/>
              <a:t>IoT(Internet of Things)</a:t>
            </a:r>
            <a:endParaRPr lang="ko-KR" altLang="en-US" sz="2000" b="1" dirty="0"/>
          </a:p>
          <a:p>
            <a:pPr marL="0" indent="0" defTabSz="508000">
              <a:buFontTx/>
              <a:buNone/>
            </a:pPr>
            <a:r>
              <a:rPr lang="ko-KR" altLang="en-US" sz="2000" dirty="0"/>
              <a:t>각종 사물에 센서와 통신 기능을 내장하여 인터넷에 연결하는 기술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 defTabSz="508000">
              <a:buFontTx/>
              <a:buNone/>
            </a:pP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무선 통신을 통해 각종 사물을 연결하는 기술을 의미한다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 defTabSz="508000">
              <a:buFontTx/>
              <a:buNone/>
            </a:pPr>
            <a:endParaRPr lang="ko-KR" altLang="en-US" sz="2000" dirty="0"/>
          </a:p>
          <a:p>
            <a:pPr marL="0" indent="0" defTabSz="508000">
              <a:buFontTx/>
              <a:buNone/>
            </a:pPr>
            <a:r>
              <a:rPr lang="en-US" altLang="ko-KR" sz="2000" b="1" dirty="0"/>
              <a:t>RC(Remote Control)</a:t>
            </a:r>
            <a:endParaRPr lang="ko-KR" altLang="en-US" sz="2000" b="1" dirty="0"/>
          </a:p>
          <a:p>
            <a:pPr marL="0" indent="0" defTabSz="508000">
              <a:buFontTx/>
              <a:buNone/>
            </a:pPr>
            <a:r>
              <a:rPr lang="ko-KR" altLang="en-US" sz="2000" dirty="0"/>
              <a:t>멀리 떨어져 있는 기기나 기계의 원격 제어에 쓰이는 전자 장치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 defTabSz="508000">
              <a:buFontTx/>
              <a:buNone/>
            </a:pPr>
            <a:endParaRPr lang="ko-KR" altLang="en-US" sz="2000" dirty="0"/>
          </a:p>
          <a:p>
            <a:pPr marL="0" indent="0" defTabSz="508000">
              <a:buFontTx/>
              <a:buNone/>
            </a:pPr>
            <a:r>
              <a:rPr lang="en-US" altLang="ko-KR" sz="2000" b="1" dirty="0"/>
              <a:t>RC(Radio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Control)</a:t>
            </a:r>
            <a:endParaRPr lang="ko-KR" altLang="en-US" sz="2000" b="1" dirty="0"/>
          </a:p>
          <a:p>
            <a:pPr marL="0" indent="0" defTabSz="508000">
              <a:buFontTx/>
              <a:buNone/>
            </a:pPr>
            <a:r>
              <a:rPr lang="ko-KR" altLang="en-US" sz="2000" dirty="0"/>
              <a:t>무선에 의해 원격 조작하는 것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284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5143CD-1FE9-41CC-88AB-8BC072125ED3}"/>
              </a:ext>
            </a:extLst>
          </p:cNvPr>
          <p:cNvSpPr/>
          <p:nvPr/>
        </p:nvSpPr>
        <p:spPr>
          <a:xfrm>
            <a:off x="4167508" y="434975"/>
            <a:ext cx="4945585" cy="70788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스마트폰과 무선조종</a:t>
            </a:r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3B415-610A-4DEB-881C-EAC3BCC17A78}"/>
              </a:ext>
            </a:extLst>
          </p:cNvPr>
          <p:cNvSpPr txBox="1">
            <a:spLocks/>
          </p:cNvSpPr>
          <p:nvPr/>
        </p:nvSpPr>
        <p:spPr>
          <a:xfrm>
            <a:off x="888578" y="2437999"/>
            <a:ext cx="8128843" cy="224676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2000" b="1" dirty="0"/>
              <a:t>BLE(Bluetooth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Energy)</a:t>
            </a:r>
          </a:p>
          <a:p>
            <a:pPr marL="0" indent="0" defTabSz="508000">
              <a:buFontTx/>
              <a:buNone/>
            </a:pPr>
            <a:r>
              <a:rPr lang="en-US" altLang="ko-KR" sz="2000" dirty="0"/>
              <a:t>2010</a:t>
            </a:r>
            <a:r>
              <a:rPr lang="ko-KR" altLang="en-US" sz="2000" dirty="0"/>
              <a:t>년 </a:t>
            </a:r>
            <a:r>
              <a:rPr lang="en-US" altLang="ko-KR" sz="2000" dirty="0"/>
              <a:t>6</a:t>
            </a:r>
            <a:r>
              <a:rPr lang="ko-KR" altLang="en-US" sz="2000" dirty="0"/>
              <a:t>월 </a:t>
            </a:r>
            <a:r>
              <a:rPr lang="en-US" altLang="ko-KR" sz="2000" dirty="0"/>
              <a:t>30</a:t>
            </a:r>
            <a:r>
              <a:rPr lang="ko-KR" altLang="en-US" sz="2000" dirty="0"/>
              <a:t>일에 채택된 이후로 배포되는 저전력 블루투스 프로토콜</a:t>
            </a:r>
            <a:r>
              <a:rPr lang="en-US" altLang="ko-KR" sz="2000" dirty="0"/>
              <a:t>.</a:t>
            </a:r>
          </a:p>
          <a:p>
            <a:pPr marL="0" indent="0" defTabSz="508000">
              <a:buFontTx/>
              <a:buNone/>
            </a:pPr>
            <a:endParaRPr lang="en-US" altLang="ko-KR" sz="2000" dirty="0"/>
          </a:p>
          <a:p>
            <a:pPr marL="0" indent="0" defTabSz="508000">
              <a:buFontTx/>
              <a:buNone/>
            </a:pPr>
            <a:r>
              <a:rPr lang="ko-KR" altLang="en-US" sz="2000" b="1" dirty="0" err="1"/>
              <a:t>주요스펙</a:t>
            </a:r>
            <a:endParaRPr lang="en-US" altLang="ko-KR" sz="2000" b="1" dirty="0"/>
          </a:p>
          <a:p>
            <a:pPr marL="0" indent="0" defTabSz="508000">
              <a:buFontTx/>
              <a:buNone/>
            </a:pPr>
            <a:r>
              <a:rPr lang="en-US" altLang="ko-KR" sz="2000" dirty="0"/>
              <a:t>Classic Bluetooth </a:t>
            </a:r>
            <a:r>
              <a:rPr lang="ko-KR" altLang="en-US" sz="2000" dirty="0"/>
              <a:t>지원</a:t>
            </a:r>
            <a:r>
              <a:rPr lang="en-US" altLang="ko-KR" sz="2000" dirty="0"/>
              <a:t>.</a:t>
            </a:r>
          </a:p>
          <a:p>
            <a:pPr marL="0" indent="0" defTabSz="508000">
              <a:buFontTx/>
              <a:buNone/>
            </a:pPr>
            <a:r>
              <a:rPr lang="en-US" altLang="ko-KR" sz="2000" dirty="0"/>
              <a:t>Bluetooth high speed </a:t>
            </a:r>
            <a:r>
              <a:rPr lang="ko-KR" altLang="en-US" sz="2000" dirty="0"/>
              <a:t>지원</a:t>
            </a:r>
            <a:r>
              <a:rPr lang="en-US" altLang="ko-KR" sz="2000" dirty="0"/>
              <a:t>.</a:t>
            </a:r>
          </a:p>
          <a:p>
            <a:pPr marL="0" indent="0" defTabSz="508000">
              <a:buFontTx/>
              <a:buNone/>
            </a:pPr>
            <a:r>
              <a:rPr lang="en-US" altLang="ko-KR" sz="2000" dirty="0"/>
              <a:t>Bluetooth low energy </a:t>
            </a:r>
            <a:r>
              <a:rPr lang="ko-KR" altLang="en-US" sz="2000" dirty="0"/>
              <a:t>프로토콜 포함</a:t>
            </a:r>
            <a:r>
              <a:rPr lang="en-US" altLang="ko-KR" sz="20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8AA75-CBC2-4C95-942A-174BEF0C0C8D}"/>
              </a:ext>
            </a:extLst>
          </p:cNvPr>
          <p:cNvSpPr txBox="1"/>
          <p:nvPr/>
        </p:nvSpPr>
        <p:spPr>
          <a:xfrm>
            <a:off x="5938024" y="1142861"/>
            <a:ext cx="1404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-BLE-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7300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5143CD-1FE9-41CC-88AB-8BC072125ED3}"/>
              </a:ext>
            </a:extLst>
          </p:cNvPr>
          <p:cNvSpPr/>
          <p:nvPr/>
        </p:nvSpPr>
        <p:spPr>
          <a:xfrm>
            <a:off x="4167508" y="434975"/>
            <a:ext cx="4945585" cy="70788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스마트폰과 무선조종</a:t>
            </a:r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3B415-610A-4DEB-881C-EAC3BCC17A78}"/>
              </a:ext>
            </a:extLst>
          </p:cNvPr>
          <p:cNvSpPr txBox="1">
            <a:spLocks/>
          </p:cNvSpPr>
          <p:nvPr/>
        </p:nvSpPr>
        <p:spPr>
          <a:xfrm>
            <a:off x="888578" y="2445201"/>
            <a:ext cx="8128843" cy="25545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2000" b="1" dirty="0"/>
              <a:t>MST(Magnetic Secure Transmission)</a:t>
            </a:r>
          </a:p>
          <a:p>
            <a:pPr marL="0" indent="0" defTabSz="508000">
              <a:buFontTx/>
              <a:buNone/>
            </a:pPr>
            <a:r>
              <a:rPr lang="ko-KR" altLang="en-US" sz="2000" dirty="0"/>
              <a:t>전통적인 지불카드에서 결재하는 방식인 </a:t>
            </a:r>
            <a:r>
              <a:rPr lang="ko-KR" altLang="en-US" sz="2000" dirty="0" err="1"/>
              <a:t>자기띠</a:t>
            </a:r>
            <a:r>
              <a:rPr lang="ko-KR" altLang="en-US" sz="2000" dirty="0"/>
              <a:t> 형성을 통한 </a:t>
            </a:r>
            <a:r>
              <a:rPr lang="en-US" altLang="ko-KR" sz="2000" dirty="0"/>
              <a:t>RFID </a:t>
            </a:r>
            <a:r>
              <a:rPr lang="ko-KR" altLang="en-US" sz="2000" dirty="0"/>
              <a:t>신호를 모방하여 스마트폰과 같은 장치에서도 신호를 송출하는 기술</a:t>
            </a:r>
            <a:r>
              <a:rPr lang="en-US" altLang="ko-KR" sz="2000" dirty="0"/>
              <a:t>.</a:t>
            </a:r>
          </a:p>
          <a:p>
            <a:pPr marL="0" indent="0" defTabSz="508000">
              <a:buFontTx/>
              <a:buNone/>
            </a:pPr>
            <a:endParaRPr lang="en-US" altLang="ko-KR" sz="2000" dirty="0"/>
          </a:p>
          <a:p>
            <a:pPr marL="0" indent="0" defTabSz="508000">
              <a:buFontTx/>
              <a:buNone/>
            </a:pPr>
            <a:r>
              <a:rPr lang="ko-KR" altLang="en-US" sz="2000" b="1" dirty="0" err="1"/>
              <a:t>주요스펙</a:t>
            </a:r>
            <a:endParaRPr lang="en-US" altLang="ko-KR" sz="2000" b="1" dirty="0"/>
          </a:p>
          <a:p>
            <a:pPr marL="0" indent="0" defTabSz="508000">
              <a:buFontTx/>
              <a:buNone/>
            </a:pPr>
            <a:r>
              <a:rPr lang="ko-KR" altLang="en-US" sz="2000" dirty="0"/>
              <a:t>마그네틱 카드 리더기에서 </a:t>
            </a:r>
            <a:r>
              <a:rPr lang="en-US" altLang="ko-KR" sz="2000" dirty="0"/>
              <a:t>3</a:t>
            </a:r>
            <a:r>
              <a:rPr lang="ko-KR" altLang="en-US" sz="2000" dirty="0"/>
              <a:t>인치 내의 거리에서 전송가능</a:t>
            </a:r>
            <a:r>
              <a:rPr lang="en-US" altLang="ko-KR" sz="2000" dirty="0"/>
              <a:t>.</a:t>
            </a:r>
          </a:p>
          <a:p>
            <a:pPr marL="0" indent="0" defTabSz="508000">
              <a:buFontTx/>
              <a:buNone/>
            </a:pPr>
            <a:r>
              <a:rPr lang="ko-KR" altLang="en-US" sz="2000" dirty="0"/>
              <a:t>물리적인 전송 외에</a:t>
            </a:r>
            <a:r>
              <a:rPr lang="en-US" altLang="ko-KR" sz="2000" dirty="0"/>
              <a:t>, </a:t>
            </a:r>
            <a:r>
              <a:rPr lang="ko-KR" altLang="en-US" sz="2000" dirty="0"/>
              <a:t>자기 띠 카드 시스템에 대한 변경이 없다</a:t>
            </a:r>
            <a:r>
              <a:rPr lang="en-US" altLang="ko-KR" sz="2000" dirty="0"/>
              <a:t>.</a:t>
            </a:r>
          </a:p>
          <a:p>
            <a:pPr marL="0" indent="0" defTabSz="508000">
              <a:buFontTx/>
              <a:buNone/>
            </a:pPr>
            <a:r>
              <a:rPr lang="ko-KR" altLang="en-US" sz="2000" dirty="0"/>
              <a:t>동적으로 전송되는 정보에 대해서 토큰화가 허용된다</a:t>
            </a:r>
            <a:r>
              <a:rPr lang="en-US" altLang="ko-KR" sz="20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8AA75-CBC2-4C95-942A-174BEF0C0C8D}"/>
              </a:ext>
            </a:extLst>
          </p:cNvPr>
          <p:cNvSpPr txBox="1"/>
          <p:nvPr/>
        </p:nvSpPr>
        <p:spPr>
          <a:xfrm>
            <a:off x="5861882" y="1142861"/>
            <a:ext cx="1556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-MST-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50174567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Pages>3</Pages>
  <Words>875</Words>
  <Characters>0</Characters>
  <Application>Microsoft Office PowerPoint</Application>
  <DocSecurity>0</DocSecurity>
  <PresentationFormat>A4 용지(210x297mm)</PresentationFormat>
  <Lines>0</Lines>
  <Paragraphs>168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Century Gothic</vt:lpstr>
      <vt:lpstr>비행기 구름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경호</dc:creator>
  <cp:lastModifiedBy>김 경호</cp:lastModifiedBy>
  <cp:revision>29</cp:revision>
  <dcterms:modified xsi:type="dcterms:W3CDTF">2020-04-13T02:11:44Z</dcterms:modified>
  <cp:version>9.101.22.39523</cp:version>
</cp:coreProperties>
</file>