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21"/>
  </p:notesMasterIdLst>
  <p:handoutMasterIdLst>
    <p:handoutMasterId r:id="rId22"/>
  </p:handoutMasterIdLst>
  <p:sldIdLst>
    <p:sldId id="359" r:id="rId3"/>
    <p:sldId id="361" r:id="rId4"/>
    <p:sldId id="370" r:id="rId5"/>
    <p:sldId id="362" r:id="rId6"/>
    <p:sldId id="369" r:id="rId7"/>
    <p:sldId id="368" r:id="rId8"/>
    <p:sldId id="364" r:id="rId9"/>
    <p:sldId id="363" r:id="rId10"/>
    <p:sldId id="365" r:id="rId11"/>
    <p:sldId id="366" r:id="rId12"/>
    <p:sldId id="367" r:id="rId13"/>
    <p:sldId id="371" r:id="rId14"/>
    <p:sldId id="372" r:id="rId15"/>
    <p:sldId id="373" r:id="rId16"/>
    <p:sldId id="374" r:id="rId17"/>
    <p:sldId id="375" r:id="rId18"/>
    <p:sldId id="376" r:id="rId19"/>
    <p:sldId id="33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Vu Nguyen" initials="QVN" lastIdx="1" clrIdx="0">
    <p:extLst>
      <p:ext uri="{19B8F6BF-5375-455C-9EA6-DF929625EA0E}">
        <p15:presenceInfo xmlns:p15="http://schemas.microsoft.com/office/powerpoint/2012/main" userId="Quang-Vu Nguyen" providerId="None"/>
      </p:ext>
    </p:extLst>
  </p:cmAuthor>
  <p:cmAuthor id="2" name="MY-PC" initials="M" lastIdx="1" clrIdx="1">
    <p:extLst>
      <p:ext uri="{19B8F6BF-5375-455C-9EA6-DF929625EA0E}">
        <p15:presenceInfo xmlns:p15="http://schemas.microsoft.com/office/powerpoint/2012/main" userId="MY-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EDD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8" autoAdjust="0"/>
    <p:restoredTop sz="89747"/>
  </p:normalViewPr>
  <p:slideViewPr>
    <p:cSldViewPr snapToGrid="0">
      <p:cViewPr varScale="1">
        <p:scale>
          <a:sx n="83" d="100"/>
          <a:sy n="83" d="100"/>
        </p:scale>
        <p:origin x="96" y="115"/>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198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390029-2981-48AB-BCDE-E7B99F69AC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E13EAA-E463-473E-8FA5-416C0BEB43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3E5DD-FE26-4A43-9FC2-607ACF25AE17}" type="datetimeFigureOut">
              <a:rPr lang="en-US" smtClean="0"/>
              <a:t>6/4/2022</a:t>
            </a:fld>
            <a:endParaRPr lang="en-US" dirty="0"/>
          </a:p>
        </p:txBody>
      </p:sp>
      <p:sp>
        <p:nvSpPr>
          <p:cNvPr id="4" name="Footer Placeholder 3">
            <a:extLst>
              <a:ext uri="{FF2B5EF4-FFF2-40B4-BE49-F238E27FC236}">
                <a16:creationId xmlns:a16="http://schemas.microsoft.com/office/drawing/2014/main" id="{012E6E36-07C1-47E7-BC3C-45180E8E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C453305-BBEE-4DEA-9540-C6AC9C870C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5794F4-726C-4777-8F27-19A841922AF3}" type="slidenum">
              <a:rPr lang="en-US" smtClean="0"/>
              <a:t>‹#›</a:t>
            </a:fld>
            <a:endParaRPr lang="en-US" dirty="0"/>
          </a:p>
        </p:txBody>
      </p:sp>
    </p:spTree>
    <p:extLst>
      <p:ext uri="{BB962C8B-B14F-4D97-AF65-F5344CB8AC3E}">
        <p14:creationId xmlns:p14="http://schemas.microsoft.com/office/powerpoint/2010/main" val="46289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2EB55-B567-2D4C-B847-F70BF368BAE2}" type="datetimeFigureOut">
              <a:rPr lang="x-none" smtClean="0"/>
              <a:t>6/4/2022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67767-766C-FF4A-8F17-25D8402747FE}" type="slidenum">
              <a:rPr lang="x-none" smtClean="0"/>
              <a:t>‹#›</a:t>
            </a:fld>
            <a:endParaRPr lang="x-none"/>
          </a:p>
        </p:txBody>
      </p:sp>
    </p:spTree>
    <p:extLst>
      <p:ext uri="{BB962C8B-B14F-4D97-AF65-F5344CB8AC3E}">
        <p14:creationId xmlns:p14="http://schemas.microsoft.com/office/powerpoint/2010/main" val="233080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67767-766C-FF4A-8F17-25D8402747FE}" type="slidenum">
              <a:rPr kumimoji="0" lang="x-non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x-non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081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E262-AC4C-4B7A-ADC6-6007ED9181D3}"/>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72112F4-D35C-410B-91EC-4FE6F7195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9324D-0446-4F16-A839-924D8A2BF482}"/>
              </a:ext>
            </a:extLst>
          </p:cNvPr>
          <p:cNvSpPr>
            <a:spLocks noGrp="1"/>
          </p:cNvSpPr>
          <p:nvPr>
            <p:ph type="dt" sz="half" idx="10"/>
          </p:nvPr>
        </p:nvSpPr>
        <p:spPr/>
        <p:txBody>
          <a:bodyPr/>
          <a:lstStyle/>
          <a:p>
            <a:fld id="{E0754977-E08A-F047-B9A4-96BB2876FE7A}" type="datetime1">
              <a:rPr lang="en-US" smtClean="0"/>
              <a:t>6/4/2022</a:t>
            </a:fld>
            <a:endParaRPr lang="en-US" dirty="0"/>
          </a:p>
        </p:txBody>
      </p:sp>
      <p:sp>
        <p:nvSpPr>
          <p:cNvPr id="5" name="Footer Placeholder 4">
            <a:extLst>
              <a:ext uri="{FF2B5EF4-FFF2-40B4-BE49-F238E27FC236}">
                <a16:creationId xmlns:a16="http://schemas.microsoft.com/office/drawing/2014/main" id="{2F73E383-08A0-4BDF-80F9-577BE74049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6EA5BC-C7FE-4425-A443-77275EF64708}"/>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43549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63F9-EA5C-486C-A37E-D7713527F7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67F49-C68D-462B-87CB-8F67E37CA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95383-E7C3-4CB5-80AA-C610D683E440}"/>
              </a:ext>
            </a:extLst>
          </p:cNvPr>
          <p:cNvSpPr>
            <a:spLocks noGrp="1"/>
          </p:cNvSpPr>
          <p:nvPr>
            <p:ph type="dt" sz="half" idx="10"/>
          </p:nvPr>
        </p:nvSpPr>
        <p:spPr/>
        <p:txBody>
          <a:bodyPr/>
          <a:lstStyle/>
          <a:p>
            <a:fld id="{4B46B2D7-D800-674A-B364-511F3631DE4B}" type="datetime1">
              <a:rPr lang="en-US" smtClean="0"/>
              <a:t>6/4/2022</a:t>
            </a:fld>
            <a:endParaRPr lang="en-US" dirty="0"/>
          </a:p>
        </p:txBody>
      </p:sp>
      <p:sp>
        <p:nvSpPr>
          <p:cNvPr id="5" name="Footer Placeholder 4">
            <a:extLst>
              <a:ext uri="{FF2B5EF4-FFF2-40B4-BE49-F238E27FC236}">
                <a16:creationId xmlns:a16="http://schemas.microsoft.com/office/drawing/2014/main" id="{49159819-1C43-48D9-B06D-128C5DD600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324824-5F31-4078-9A59-E89EDEBFCDA7}"/>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98981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D09853-61E0-4390-8E9F-80EC16364D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1FD2A-5714-4A54-AC83-4D08E66B3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34179-3DE8-484B-BB9C-6FB8FF4BED10}"/>
              </a:ext>
            </a:extLst>
          </p:cNvPr>
          <p:cNvSpPr>
            <a:spLocks noGrp="1"/>
          </p:cNvSpPr>
          <p:nvPr>
            <p:ph type="dt" sz="half" idx="10"/>
          </p:nvPr>
        </p:nvSpPr>
        <p:spPr/>
        <p:txBody>
          <a:bodyPr/>
          <a:lstStyle/>
          <a:p>
            <a:fld id="{9ACC3314-96EC-3C4F-9EED-E697FF5FE31D}" type="datetime1">
              <a:rPr lang="en-US" smtClean="0"/>
              <a:t>6/4/2022</a:t>
            </a:fld>
            <a:endParaRPr lang="en-US" dirty="0"/>
          </a:p>
        </p:txBody>
      </p:sp>
      <p:sp>
        <p:nvSpPr>
          <p:cNvPr id="5" name="Footer Placeholder 4">
            <a:extLst>
              <a:ext uri="{FF2B5EF4-FFF2-40B4-BE49-F238E27FC236}">
                <a16:creationId xmlns:a16="http://schemas.microsoft.com/office/drawing/2014/main" id="{319F180E-CEC1-4CC3-88B7-9723E5DFD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6EB187-43D3-484D-8653-C7F383719E71}"/>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7838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601538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E262-AC4C-4B7A-ADC6-6007ED9181D3}"/>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72112F4-D35C-410B-91EC-4FE6F7195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9324D-0446-4F16-A839-924D8A2BF4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0754977-E08A-F047-B9A4-96BB2876FE7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2F73E383-08A0-4BDF-80F9-577BE740490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E26EA5BC-C7FE-4425-A443-77275EF647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0431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4980-BF35-4A49-8D81-AECE263785E2}"/>
              </a:ext>
            </a:extLst>
          </p:cNvPr>
          <p:cNvSpPr>
            <a:spLocks noGrp="1"/>
          </p:cNvSpPr>
          <p:nvPr>
            <p:ph type="title"/>
          </p:nvPr>
        </p:nvSpPr>
        <p:spPr>
          <a:xfrm>
            <a:off x="838200" y="383413"/>
            <a:ext cx="10515600" cy="1325563"/>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68795748-6D0C-4A53-BC50-FC1E202E0C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07337-B443-4BD0-825C-61BF83FC3B7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568D3B-C041-D345-B852-EBDD35A0CDF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03E36922-3BFD-4B83-93D2-3A49A46EE57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11908070-017C-4F44-BFFD-FC98AD5AE0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6484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9426D9-177C-42CA-B5AA-189C9CD42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ABB9-4F57-4FAF-B7E5-86EB164207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2367B-55C7-D442-AE09-C8367E30978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A0B093DB-344E-4593-9A83-11B6874F9DA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6DABE9DB-5A83-447B-B009-3160812707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6">
            <a:extLst>
              <a:ext uri="{FF2B5EF4-FFF2-40B4-BE49-F238E27FC236}">
                <a16:creationId xmlns:a16="http://schemas.microsoft.com/office/drawing/2014/main" id="{004B76C8-DC5B-45DC-AB29-E64B9BA544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515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E839-DE65-4CAB-B3CE-B67877302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086A7-4BC5-4570-AE26-D8AA1652F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A88F1F-9CC7-4106-8C68-BF579089D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288B53-A651-4336-B770-344B1E201AF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16EA2B-7E3B-3B47-8BCF-32328E684FC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D70CF91C-C248-4A8B-A893-7F52D55A40C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ECF278CD-1478-4D00-B646-CC9F4D61E5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01038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7060-DFDF-4549-B5F1-5947FAE27F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5F5FE2-55FC-44E0-9092-5B8857066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35F6A-63D9-4832-80CC-384284522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F4741-D763-4DC6-B7E9-6EB3D9A4C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A4651-74F8-47BD-B89F-4F9C08501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A191C2-CE7E-48BF-97CF-289362B6C65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553C5A-607A-5A4B-AF70-505EBF7DC59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Footer Placeholder 7">
            <a:extLst>
              <a:ext uri="{FF2B5EF4-FFF2-40B4-BE49-F238E27FC236}">
                <a16:creationId xmlns:a16="http://schemas.microsoft.com/office/drawing/2014/main" id="{E0DC2448-1BCA-4E45-939A-A3528F1F3F7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Slide Number Placeholder 8">
            <a:extLst>
              <a:ext uri="{FF2B5EF4-FFF2-40B4-BE49-F238E27FC236}">
                <a16:creationId xmlns:a16="http://schemas.microsoft.com/office/drawing/2014/main" id="{B78526AD-4B2F-4F99-9EED-6B6199E3A6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58140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6D6A-5EDF-4047-9E54-4728D1508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855F7-40C2-4B53-87CF-0DB6BBE3EC5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8CF784-253D-B648-8E48-70B093E81C4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2CEA971A-6A7E-47DC-9043-B082EA5AF9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8E2227C2-5BF9-4B9A-84BC-BFF9DA4214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03692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45176-22FF-4961-8952-A67A54CB0F4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AFB58A-2C6E-4A45-9DC6-6BBD59CECD5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81315661-A99E-49FD-BA38-7F267735897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24C59D72-3A2F-495E-8B2C-3A7EEEE140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4151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4980-BF35-4A49-8D81-AECE263785E2}"/>
              </a:ext>
            </a:extLst>
          </p:cNvPr>
          <p:cNvSpPr>
            <a:spLocks noGrp="1"/>
          </p:cNvSpPr>
          <p:nvPr>
            <p:ph type="title"/>
          </p:nvPr>
        </p:nvSpPr>
        <p:spPr>
          <a:xfrm>
            <a:off x="838200" y="383413"/>
            <a:ext cx="10515600" cy="1325563"/>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68795748-6D0C-4A53-BC50-FC1E202E0C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07337-B443-4BD0-825C-61BF83FC3B7C}"/>
              </a:ext>
            </a:extLst>
          </p:cNvPr>
          <p:cNvSpPr>
            <a:spLocks noGrp="1"/>
          </p:cNvSpPr>
          <p:nvPr>
            <p:ph type="dt" sz="half" idx="10"/>
          </p:nvPr>
        </p:nvSpPr>
        <p:spPr/>
        <p:txBody>
          <a:bodyPr/>
          <a:lstStyle/>
          <a:p>
            <a:fld id="{24568D3B-C041-D345-B852-EBDD35A0CDF9}" type="datetime1">
              <a:rPr lang="en-US" smtClean="0"/>
              <a:t>6/4/2022</a:t>
            </a:fld>
            <a:endParaRPr lang="en-US" dirty="0"/>
          </a:p>
        </p:txBody>
      </p:sp>
      <p:sp>
        <p:nvSpPr>
          <p:cNvPr id="5" name="Footer Placeholder 4">
            <a:extLst>
              <a:ext uri="{FF2B5EF4-FFF2-40B4-BE49-F238E27FC236}">
                <a16:creationId xmlns:a16="http://schemas.microsoft.com/office/drawing/2014/main" id="{03E36922-3BFD-4B83-93D2-3A49A46EE5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908070-017C-4F44-BFFD-FC98AD5AE0DD}"/>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1853450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4A89-3D7B-42B4-9E6E-F3149D8D7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C0B0C-FF1F-413C-92E3-F557F43BD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F98F7E-248C-4F47-AC0E-AAE1C7610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552F0-2AC8-4BCB-9F52-0BBC85EFB6D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0168E8-D6EE-0D44-8F38-DB52A9F37FF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53274349-E594-4DF3-B059-2B4269B18B5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C3133C74-FB69-48DA-B2A7-F8BD6DF196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93464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9F0D-C54A-4FDC-B3DC-DAD517F4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6B7E17-F590-46EA-B1D1-F719E9727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A1D0057-40C6-42C4-BDAC-F64C3D26E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F7D14-3148-4C96-95A6-EDADD31135F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FAB974-810E-5348-BF8B-8BC7BF2D3C5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AAEE2927-EBDB-4128-8B13-B2D4DDFC86B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E0423B5A-4E7E-4DB2-AFC0-3F36C12E746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82080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63F9-EA5C-486C-A37E-D7713527F7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67F49-C68D-462B-87CB-8F67E37CA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95383-E7C3-4CB5-80AA-C610D683E44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46B2D7-D800-674A-B364-511F3631DE4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49159819-1C43-48D9-B06D-128C5DD600C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3C324824-5F31-4078-9A59-E89EDEBFCDA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64306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D09853-61E0-4390-8E9F-80EC16364D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1FD2A-5714-4A54-AC83-4D08E66B3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34179-3DE8-484B-BB9C-6FB8FF4BED1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ACC3314-96EC-3C4F-9EED-E697FF5FE31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319F180E-CEC1-4CC3-88B7-9723E5DFD86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9D6EB187-43D3-484D-8653-C7F383719E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94073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9298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9426D9-177C-42CA-B5AA-189C9CD42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ABB9-4F57-4FAF-B7E5-86EB164207B4}"/>
              </a:ext>
            </a:extLst>
          </p:cNvPr>
          <p:cNvSpPr>
            <a:spLocks noGrp="1"/>
          </p:cNvSpPr>
          <p:nvPr>
            <p:ph type="dt" sz="half" idx="10"/>
          </p:nvPr>
        </p:nvSpPr>
        <p:spPr/>
        <p:txBody>
          <a:bodyPr/>
          <a:lstStyle/>
          <a:p>
            <a:fld id="{6C42367B-55C7-D442-AE09-C8367E30978A}" type="datetime1">
              <a:rPr lang="en-US" smtClean="0"/>
              <a:t>6/4/2022</a:t>
            </a:fld>
            <a:endParaRPr lang="en-US" dirty="0"/>
          </a:p>
        </p:txBody>
      </p:sp>
      <p:sp>
        <p:nvSpPr>
          <p:cNvPr id="5" name="Footer Placeholder 4">
            <a:extLst>
              <a:ext uri="{FF2B5EF4-FFF2-40B4-BE49-F238E27FC236}">
                <a16:creationId xmlns:a16="http://schemas.microsoft.com/office/drawing/2014/main" id="{A0B093DB-344E-4593-9A83-11B6874F9D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ABE9DB-5A83-447B-B009-31608127070B}"/>
              </a:ext>
            </a:extLst>
          </p:cNvPr>
          <p:cNvSpPr>
            <a:spLocks noGrp="1"/>
          </p:cNvSpPr>
          <p:nvPr>
            <p:ph type="sldNum" sz="quarter" idx="12"/>
          </p:nvPr>
        </p:nvSpPr>
        <p:spPr/>
        <p:txBody>
          <a:bodyPr/>
          <a:lstStyle/>
          <a:p>
            <a:fld id="{72038F0E-1542-4FC7-95E4-43F9E44E78EF}" type="slidenum">
              <a:rPr lang="en-US" smtClean="0"/>
              <a:t>‹#›</a:t>
            </a:fld>
            <a:endParaRPr lang="en-US" dirty="0"/>
          </a:p>
        </p:txBody>
      </p:sp>
      <p:sp>
        <p:nvSpPr>
          <p:cNvPr id="7" name="Title 6">
            <a:extLst>
              <a:ext uri="{FF2B5EF4-FFF2-40B4-BE49-F238E27FC236}">
                <a16:creationId xmlns:a16="http://schemas.microsoft.com/office/drawing/2014/main" id="{004B76C8-DC5B-45DC-AB29-E64B9BA544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247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E839-DE65-4CAB-B3CE-B67877302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086A7-4BC5-4570-AE26-D8AA1652F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A88F1F-9CC7-4106-8C68-BF579089D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288B53-A651-4336-B770-344B1E201AFA}"/>
              </a:ext>
            </a:extLst>
          </p:cNvPr>
          <p:cNvSpPr>
            <a:spLocks noGrp="1"/>
          </p:cNvSpPr>
          <p:nvPr>
            <p:ph type="dt" sz="half" idx="10"/>
          </p:nvPr>
        </p:nvSpPr>
        <p:spPr/>
        <p:txBody>
          <a:bodyPr/>
          <a:lstStyle/>
          <a:p>
            <a:fld id="{6A16EA2B-7E3B-3B47-8BCF-32328E684FC6}" type="datetime1">
              <a:rPr lang="en-US" smtClean="0"/>
              <a:t>6/4/2022</a:t>
            </a:fld>
            <a:endParaRPr lang="en-US" dirty="0"/>
          </a:p>
        </p:txBody>
      </p:sp>
      <p:sp>
        <p:nvSpPr>
          <p:cNvPr id="6" name="Footer Placeholder 5">
            <a:extLst>
              <a:ext uri="{FF2B5EF4-FFF2-40B4-BE49-F238E27FC236}">
                <a16:creationId xmlns:a16="http://schemas.microsoft.com/office/drawing/2014/main" id="{D70CF91C-C248-4A8B-A893-7F52D55A40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F278CD-1478-4D00-B646-CC9F4D61E54D}"/>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73669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7060-DFDF-4549-B5F1-5947FAE27F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5F5FE2-55FC-44E0-9092-5B8857066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35F6A-63D9-4832-80CC-384284522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F4741-D763-4DC6-B7E9-6EB3D9A4C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A4651-74F8-47BD-B89F-4F9C08501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A191C2-CE7E-48BF-97CF-289362B6C65C}"/>
              </a:ext>
            </a:extLst>
          </p:cNvPr>
          <p:cNvSpPr>
            <a:spLocks noGrp="1"/>
          </p:cNvSpPr>
          <p:nvPr>
            <p:ph type="dt" sz="half" idx="10"/>
          </p:nvPr>
        </p:nvSpPr>
        <p:spPr/>
        <p:txBody>
          <a:bodyPr/>
          <a:lstStyle/>
          <a:p>
            <a:fld id="{2E553C5A-607A-5A4B-AF70-505EBF7DC59B}" type="datetime1">
              <a:rPr lang="en-US" smtClean="0"/>
              <a:t>6/4/2022</a:t>
            </a:fld>
            <a:endParaRPr lang="en-US" dirty="0"/>
          </a:p>
        </p:txBody>
      </p:sp>
      <p:sp>
        <p:nvSpPr>
          <p:cNvPr id="8" name="Footer Placeholder 7">
            <a:extLst>
              <a:ext uri="{FF2B5EF4-FFF2-40B4-BE49-F238E27FC236}">
                <a16:creationId xmlns:a16="http://schemas.microsoft.com/office/drawing/2014/main" id="{E0DC2448-1BCA-4E45-939A-A3528F1F3F7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78526AD-4B2F-4F99-9EED-6B6199E3A638}"/>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222600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6D6A-5EDF-4047-9E54-4728D1508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855F7-40C2-4B53-87CF-0DB6BBE3EC5D}"/>
              </a:ext>
            </a:extLst>
          </p:cNvPr>
          <p:cNvSpPr>
            <a:spLocks noGrp="1"/>
          </p:cNvSpPr>
          <p:nvPr>
            <p:ph type="dt" sz="half" idx="10"/>
          </p:nvPr>
        </p:nvSpPr>
        <p:spPr/>
        <p:txBody>
          <a:bodyPr/>
          <a:lstStyle/>
          <a:p>
            <a:fld id="{158CF784-253D-B648-8E48-70B093E81C4D}" type="datetime1">
              <a:rPr lang="en-US" smtClean="0"/>
              <a:t>6/4/2022</a:t>
            </a:fld>
            <a:endParaRPr lang="en-US" dirty="0"/>
          </a:p>
        </p:txBody>
      </p:sp>
      <p:sp>
        <p:nvSpPr>
          <p:cNvPr id="4" name="Footer Placeholder 3">
            <a:extLst>
              <a:ext uri="{FF2B5EF4-FFF2-40B4-BE49-F238E27FC236}">
                <a16:creationId xmlns:a16="http://schemas.microsoft.com/office/drawing/2014/main" id="{2CEA971A-6A7E-47DC-9043-B082EA5AF91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2227C2-5BF9-4B9A-84BC-BFF9DA421486}"/>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88633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45176-22FF-4961-8952-A67A54CB0F4E}"/>
              </a:ext>
            </a:extLst>
          </p:cNvPr>
          <p:cNvSpPr>
            <a:spLocks noGrp="1"/>
          </p:cNvSpPr>
          <p:nvPr>
            <p:ph type="dt" sz="half" idx="10"/>
          </p:nvPr>
        </p:nvSpPr>
        <p:spPr/>
        <p:txBody>
          <a:bodyPr/>
          <a:lstStyle/>
          <a:p>
            <a:fld id="{5EAFB58A-2C6E-4A45-9DC6-6BBD59CECD5D}" type="datetime1">
              <a:rPr lang="en-US" smtClean="0"/>
              <a:t>6/4/2022</a:t>
            </a:fld>
            <a:endParaRPr lang="en-US" dirty="0"/>
          </a:p>
        </p:txBody>
      </p:sp>
      <p:sp>
        <p:nvSpPr>
          <p:cNvPr id="3" name="Footer Placeholder 2">
            <a:extLst>
              <a:ext uri="{FF2B5EF4-FFF2-40B4-BE49-F238E27FC236}">
                <a16:creationId xmlns:a16="http://schemas.microsoft.com/office/drawing/2014/main" id="{81315661-A99E-49FD-BA38-7F267735897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4C59D72-3A2F-495E-8B2C-3A7EEEE140BE}"/>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56227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4A89-3D7B-42B4-9E6E-F3149D8D7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C0B0C-FF1F-413C-92E3-F557F43BD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F98F7E-248C-4F47-AC0E-AAE1C7610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552F0-2AC8-4BCB-9F52-0BBC85EFB6D7}"/>
              </a:ext>
            </a:extLst>
          </p:cNvPr>
          <p:cNvSpPr>
            <a:spLocks noGrp="1"/>
          </p:cNvSpPr>
          <p:nvPr>
            <p:ph type="dt" sz="half" idx="10"/>
          </p:nvPr>
        </p:nvSpPr>
        <p:spPr/>
        <p:txBody>
          <a:bodyPr/>
          <a:lstStyle/>
          <a:p>
            <a:fld id="{BA0168E8-D6EE-0D44-8F38-DB52A9F37FF2}" type="datetime1">
              <a:rPr lang="en-US" smtClean="0"/>
              <a:t>6/4/2022</a:t>
            </a:fld>
            <a:endParaRPr lang="en-US" dirty="0"/>
          </a:p>
        </p:txBody>
      </p:sp>
      <p:sp>
        <p:nvSpPr>
          <p:cNvPr id="6" name="Footer Placeholder 5">
            <a:extLst>
              <a:ext uri="{FF2B5EF4-FFF2-40B4-BE49-F238E27FC236}">
                <a16:creationId xmlns:a16="http://schemas.microsoft.com/office/drawing/2014/main" id="{53274349-E594-4DF3-B059-2B4269B18B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133C74-FB69-48DA-B2A7-F8BD6DF196A9}"/>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88813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9F0D-C54A-4FDC-B3DC-DAD517F4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6B7E17-F590-46EA-B1D1-F719E9727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A1D0057-40C6-42C4-BDAC-F64C3D26E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F7D14-3148-4C96-95A6-EDADD31135FF}"/>
              </a:ext>
            </a:extLst>
          </p:cNvPr>
          <p:cNvSpPr>
            <a:spLocks noGrp="1"/>
          </p:cNvSpPr>
          <p:nvPr>
            <p:ph type="dt" sz="half" idx="10"/>
          </p:nvPr>
        </p:nvSpPr>
        <p:spPr/>
        <p:txBody>
          <a:bodyPr/>
          <a:lstStyle/>
          <a:p>
            <a:fld id="{C6FAB974-810E-5348-BF8B-8BC7BF2D3C52}" type="datetime1">
              <a:rPr lang="en-US" smtClean="0"/>
              <a:t>6/4/2022</a:t>
            </a:fld>
            <a:endParaRPr lang="en-US" dirty="0"/>
          </a:p>
        </p:txBody>
      </p:sp>
      <p:sp>
        <p:nvSpPr>
          <p:cNvPr id="6" name="Footer Placeholder 5">
            <a:extLst>
              <a:ext uri="{FF2B5EF4-FFF2-40B4-BE49-F238E27FC236}">
                <a16:creationId xmlns:a16="http://schemas.microsoft.com/office/drawing/2014/main" id="{AAEE2927-EBDB-4128-8B13-B2D4DDFC86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423B5A-4E7E-4DB2-AFC0-3F36C12E7463}"/>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225554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EDDC8-ED0E-42EA-81CC-C9B6D0A26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9F308-4027-4851-80A5-ABE205ADC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1F55B-C12D-4D57-996A-0274816C10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2470D-C782-9243-A888-6ED3A50C53F3}" type="datetime1">
              <a:rPr lang="en-US" smtClean="0"/>
              <a:t>6/4/2022</a:t>
            </a:fld>
            <a:endParaRPr lang="en-US" dirty="0"/>
          </a:p>
        </p:txBody>
      </p:sp>
      <p:sp>
        <p:nvSpPr>
          <p:cNvPr id="5" name="Footer Placeholder 4">
            <a:extLst>
              <a:ext uri="{FF2B5EF4-FFF2-40B4-BE49-F238E27FC236}">
                <a16:creationId xmlns:a16="http://schemas.microsoft.com/office/drawing/2014/main" id="{0E0C42E5-BC5E-4CE5-B510-5F3E77AF2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833D7B0-FAB5-4C79-BEC0-D607420B6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38F0E-1542-4FC7-95E4-43F9E44E78EF}" type="slidenum">
              <a:rPr lang="en-US" smtClean="0"/>
              <a:t>‹#›</a:t>
            </a:fld>
            <a:endParaRPr lang="en-US" dirty="0"/>
          </a:p>
        </p:txBody>
      </p:sp>
    </p:spTree>
    <p:extLst>
      <p:ext uri="{BB962C8B-B14F-4D97-AF65-F5344CB8AC3E}">
        <p14:creationId xmlns:p14="http://schemas.microsoft.com/office/powerpoint/2010/main" val="28319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EDDC8-ED0E-42EA-81CC-C9B6D0A26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9F308-4027-4851-80A5-ABE205ADC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1F55B-C12D-4D57-996A-0274816C10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B2470D-C782-9243-A888-6ED3A50C53F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0E0C42E5-BC5E-4CE5-B510-5F3E77AF2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6833D7B0-FAB5-4C79-BEC0-D607420B6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2038F0E-1542-4FC7-95E4-43F9E44E78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103784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10">
            <a:extLst>
              <a:ext uri="{FF2B5EF4-FFF2-40B4-BE49-F238E27FC236}">
                <a16:creationId xmlns:a16="http://schemas.microsoft.com/office/drawing/2014/main" id="{FD569033-C98C-483A-9B0A-31F0465A5548}"/>
              </a:ext>
            </a:extLst>
          </p:cNvPr>
          <p:cNvSpPr>
            <a:spLocks noGrp="1"/>
          </p:cNvSpPr>
          <p:nvPr>
            <p:ph type="subTitle" idx="1"/>
          </p:nvPr>
        </p:nvSpPr>
        <p:spPr>
          <a:xfrm>
            <a:off x="887506" y="1553440"/>
            <a:ext cx="9144000" cy="369332"/>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KHOA : KỸ THUẬT MÁY TÍNH VÀ ĐIỆN TỬ</a:t>
            </a:r>
          </a:p>
        </p:txBody>
      </p:sp>
      <p:sp>
        <p:nvSpPr>
          <p:cNvPr id="11" name="TextBox 10">
            <a:extLst>
              <a:ext uri="{FF2B5EF4-FFF2-40B4-BE49-F238E27FC236}">
                <a16:creationId xmlns:a16="http://schemas.microsoft.com/office/drawing/2014/main" id="{B898753D-BB3B-4195-885E-D1D54B85245E}"/>
              </a:ext>
            </a:extLst>
          </p:cNvPr>
          <p:cNvSpPr txBox="1"/>
          <p:nvPr/>
        </p:nvSpPr>
        <p:spPr>
          <a:xfrm>
            <a:off x="1362636" y="3098728"/>
            <a:ext cx="17562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Topic :</a:t>
            </a:r>
          </a:p>
        </p:txBody>
      </p:sp>
      <p:sp>
        <p:nvSpPr>
          <p:cNvPr id="12" name="Subtitle 2">
            <a:extLst>
              <a:ext uri="{FF2B5EF4-FFF2-40B4-BE49-F238E27FC236}">
                <a16:creationId xmlns:a16="http://schemas.microsoft.com/office/drawing/2014/main" id="{AA645D67-27EC-49AE-96A3-65D4E32F79C2}"/>
              </a:ext>
            </a:extLst>
          </p:cNvPr>
          <p:cNvSpPr txBox="1">
            <a:spLocks/>
          </p:cNvSpPr>
          <p:nvPr/>
        </p:nvSpPr>
        <p:spPr>
          <a:xfrm>
            <a:off x="1919458" y="3648269"/>
            <a:ext cx="856028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prstClr val="black"/>
                </a:solidFill>
                <a:latin typeface="Times New Roman" panose="02020603050405020304" pitchFamily="18" charset="0"/>
                <a:cs typeface="Times New Roman" panose="02020603050405020304" pitchFamily="18" charset="0"/>
              </a:rPr>
              <a:t>OBSTACLE-AVOIDING ROBOT USES ULTRASONIC SENSOR</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 name="Subtitle 2">
            <a:extLst>
              <a:ext uri="{FF2B5EF4-FFF2-40B4-BE49-F238E27FC236}">
                <a16:creationId xmlns:a16="http://schemas.microsoft.com/office/drawing/2014/main" id="{95F9F977-7698-4AB8-BE89-770494E2DA1D}"/>
              </a:ext>
            </a:extLst>
          </p:cNvPr>
          <p:cNvSpPr txBox="1">
            <a:spLocks/>
          </p:cNvSpPr>
          <p:nvPr/>
        </p:nvSpPr>
        <p:spPr>
          <a:xfrm>
            <a:off x="4522182" y="4941156"/>
            <a:ext cx="7788888" cy="164903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Pct val="125000"/>
              <a:buFont typeface="Arial" panose="020B0604020202020204" pitchFamily="34" charset="0"/>
              <a:buNone/>
              <a:tabLst/>
              <a:defRPr/>
            </a:pP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Giảng</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viên</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hướng</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dẫn</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TS.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THân</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hồng</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phúc</a:t>
            </a:r>
            <a:endPar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Pct val="125000"/>
              <a:buFont typeface="Arial" panose="020B0604020202020204" pitchFamily="34" charset="0"/>
              <a:buNone/>
              <a:tabLst/>
              <a:defRPr/>
            </a:pP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sinh</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viên</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thực</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hiện</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r>
              <a:rPr kumimoji="0" lang="en-US" b="0" i="0" u="none" strike="noStrike" kern="1200" cap="all"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NguyễN</a:t>
            </a:r>
            <a:r>
              <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Minh Huy</a:t>
            </a:r>
          </a:p>
          <a:p>
            <a:pPr marL="0" marR="0" lvl="0" indent="0" algn="l" defTabSz="914400" rtl="0" eaLnBrk="1" fontAlgn="auto" latinLnBrk="0" hangingPunct="1">
              <a:lnSpc>
                <a:spcPct val="120000"/>
              </a:lnSpc>
              <a:spcBef>
                <a:spcPts val="0"/>
              </a:spcBef>
              <a:spcAft>
                <a:spcPts val="0"/>
              </a:spcAft>
              <a:buClrTx/>
              <a:buSzPct val="125000"/>
              <a:buFont typeface="Arial" panose="020B0604020202020204" pitchFamily="34" charset="0"/>
              <a:buNone/>
              <a:tabLst/>
              <a:defRPr/>
            </a:pPr>
            <a:r>
              <a:rPr lang="en-US" dirty="0">
                <a:solidFill>
                  <a:prstClr val="black"/>
                </a:solidFill>
                <a:latin typeface="Times New Roman" panose="02020603050405020304" pitchFamily="18" charset="0"/>
                <a:cs typeface="Times New Roman" panose="02020603050405020304" pitchFamily="18" charset="0"/>
              </a:rPr>
              <a:t>			          PHẠM HOÀNG VIÊN</a:t>
            </a:r>
            <a:endParaRPr kumimoji="0" lang="en-US"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endParaRPr kumimoji="0" lang="en-US" sz="2400" b="0" i="0" u="none" strike="noStrike" kern="1200" cap="all"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endParaRPr kumimoji="0" lang="en-US" sz="2400" b="0" i="0" u="none" strike="noStrike" kern="1200" cap="all" spc="0" normalizeH="0" baseline="0" noProof="0" dirty="0">
              <a:ln>
                <a:noFill/>
              </a:ln>
              <a:solidFill>
                <a:prstClr val="black"/>
              </a:solidFill>
              <a:effectLst/>
              <a:uLnTx/>
              <a:uFillTx/>
              <a:latin typeface="Calibri"/>
              <a:ea typeface="+mn-ea"/>
              <a:cs typeface="+mn-cs"/>
            </a:endParaRPr>
          </a:p>
        </p:txBody>
      </p:sp>
      <p:sp>
        <p:nvSpPr>
          <p:cNvPr id="7" name="Title 1">
            <a:extLst>
              <a:ext uri="{FF2B5EF4-FFF2-40B4-BE49-F238E27FC236}">
                <a16:creationId xmlns:a16="http://schemas.microsoft.com/office/drawing/2014/main" id="{EBAEBA45-392A-41FE-A72A-277129EF8C0A}"/>
              </a:ext>
            </a:extLst>
          </p:cNvPr>
          <p:cNvSpPr>
            <a:spLocks noGrp="1"/>
          </p:cNvSpPr>
          <p:nvPr>
            <p:ph type="ctrTitle"/>
          </p:nvPr>
        </p:nvSpPr>
        <p:spPr>
          <a:xfrm>
            <a:off x="990173" y="1473640"/>
            <a:ext cx="10418852" cy="1581150"/>
          </a:xfrm>
        </p:spPr>
        <p:txBody>
          <a:bodyPr>
            <a:noAutofit/>
          </a:bodyPr>
          <a:lstStyle/>
          <a:p>
            <a:pPr>
              <a:spcBef>
                <a:spcPts val="1000"/>
              </a:spcBef>
            </a:pPr>
            <a:r>
              <a:rPr lang="vi-VN" sz="4400" b="1" dirty="0">
                <a:solidFill>
                  <a:srgbClr val="002060"/>
                </a:solidFill>
                <a:latin typeface="Palatino Linotype" panose="02040502050505030304" pitchFamily="18" charset="0"/>
                <a:ea typeface="+mn-ea"/>
                <a:cs typeface="+mn-cs"/>
              </a:rPr>
              <a:t>BASIS PROJECT</a:t>
            </a:r>
            <a:r>
              <a:rPr lang="ja-JP" altLang="en-US" sz="4400" b="1" dirty="0">
                <a:solidFill>
                  <a:srgbClr val="002060"/>
                </a:solidFill>
                <a:latin typeface="Palatino Linotype" panose="02040502050505030304" pitchFamily="18" charset="0"/>
                <a:ea typeface="+mn-ea"/>
                <a:cs typeface="+mn-cs"/>
              </a:rPr>
              <a:t> </a:t>
            </a:r>
            <a:r>
              <a:rPr lang="en-US" altLang="ja-JP" sz="4400" b="1" dirty="0">
                <a:solidFill>
                  <a:srgbClr val="002060"/>
                </a:solidFill>
                <a:latin typeface="Palatino Linotype" panose="02040502050505030304" pitchFamily="18" charset="0"/>
                <a:ea typeface="+mn-ea"/>
                <a:cs typeface="+mn-cs"/>
              </a:rPr>
              <a:t>3</a:t>
            </a:r>
            <a:endParaRPr lang="en-US" sz="4400" b="1" dirty="0">
              <a:solidFill>
                <a:srgbClr val="002060"/>
              </a:solidFill>
              <a:latin typeface="Palatino Linotype" panose="02040502050505030304" pitchFamily="18" charset="0"/>
              <a:ea typeface="+mn-ea"/>
              <a:cs typeface="+mn-cs"/>
            </a:endParaRPr>
          </a:p>
        </p:txBody>
      </p:sp>
    </p:spTree>
    <p:extLst>
      <p:ext uri="{BB962C8B-B14F-4D97-AF65-F5344CB8AC3E}">
        <p14:creationId xmlns:p14="http://schemas.microsoft.com/office/powerpoint/2010/main" val="417856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D54802-3BC0-139C-9AB2-D194634DA2A1}"/>
              </a:ext>
            </a:extLst>
          </p:cNvPr>
          <p:cNvSpPr txBox="1"/>
          <p:nvPr/>
        </p:nvSpPr>
        <p:spPr>
          <a:xfrm>
            <a:off x="1040448" y="1642480"/>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Module HC-SR04</a:t>
            </a:r>
          </a:p>
        </p:txBody>
      </p:sp>
      <p:pic>
        <p:nvPicPr>
          <p:cNvPr id="3074" name="Picture 2" descr="Mua 5Pack Ultrasonic Module HC-SR04 Distance Sensor + 1 HC-SR04 Mounting  Bracket + 40pin Male to Female Jumper Wires for Arduino UNO MEGA R3  Mega2560 Duemilanove Nano Raspberry Pi3 Robot K18 XBee">
            <a:extLst>
              <a:ext uri="{FF2B5EF4-FFF2-40B4-BE49-F238E27FC236}">
                <a16:creationId xmlns:a16="http://schemas.microsoft.com/office/drawing/2014/main" id="{3517D8B1-EDFE-E618-61B5-5A1953DFF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632" y="1642480"/>
            <a:ext cx="3345873" cy="32256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D1818D4-8905-8996-88A3-687BD85D1167}"/>
              </a:ext>
            </a:extLst>
          </p:cNvPr>
          <p:cNvSpPr txBox="1"/>
          <p:nvPr/>
        </p:nvSpPr>
        <p:spPr>
          <a:xfrm>
            <a:off x="1202560" y="2690336"/>
            <a:ext cx="6096000" cy="1477328"/>
          </a:xfrm>
          <a:prstGeom prst="rect">
            <a:avLst/>
          </a:prstGeom>
          <a:noFill/>
        </p:spPr>
        <p:txBody>
          <a:bodyPr wrap="square">
            <a:spAutoFit/>
          </a:bodyPr>
          <a:lstStyle/>
          <a:p>
            <a:pPr marL="285750" indent="-285750">
              <a:buFont typeface="Arial" panose="020B0604020202020204" pitchFamily="34" charset="0"/>
              <a:buChar char="•"/>
            </a:pPr>
            <a:r>
              <a:rPr lang="vi-VN" dirty="0">
                <a:latin typeface="+mj-lt"/>
              </a:rPr>
              <a:t> </a:t>
            </a:r>
            <a:r>
              <a:rPr lang="en-US" dirty="0">
                <a:latin typeface="Times New Roman" panose="02020603050405020304" pitchFamily="18" charset="0"/>
                <a:cs typeface="Times New Roman" panose="02020603050405020304" pitchFamily="18" charset="0"/>
              </a:rPr>
              <a:t>Operating voltage: 5V DC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Detection distance: 2cm - 450cm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Accuracy: ± 0.2cm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 activation signal: 10us pulse TTL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43mm x 20mm x 17mm</a:t>
            </a:r>
            <a:endParaRPr lang="vi-V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B7EE990-D6CC-2B0A-CEA3-7089F16CDA2F}"/>
              </a:ext>
            </a:extLst>
          </p:cNvPr>
          <p:cNvSpPr txBox="1"/>
          <p:nvPr/>
        </p:nvSpPr>
        <p:spPr>
          <a:xfrm>
            <a:off x="3765175" y="794326"/>
            <a:ext cx="6154679" cy="553998"/>
          </a:xfrm>
          <a:prstGeom prst="rect">
            <a:avLst/>
          </a:prstGeom>
          <a:noFill/>
        </p:spPr>
        <p:txBody>
          <a:bodyPr wrap="square">
            <a:spAutoFit/>
          </a:bodyPr>
          <a:lstStyle/>
          <a:p>
            <a:r>
              <a:rPr lang="en-US" sz="3000" b="1" dirty="0" err="1">
                <a:solidFill>
                  <a:srgbClr val="FF0000"/>
                </a:solidFill>
                <a:latin typeface="Times New Roman" panose="02020603050405020304" pitchFamily="18" charset="0"/>
                <a:cs typeface="Times New Roman" panose="02020603050405020304" pitchFamily="18" charset="0"/>
              </a:rPr>
              <a:t>II.Hardware</a:t>
            </a:r>
            <a:r>
              <a:rPr lang="en-US" sz="3000" b="1" dirty="0">
                <a:solidFill>
                  <a:srgbClr val="FF0000"/>
                </a:solidFill>
                <a:latin typeface="Times New Roman" panose="02020603050405020304" pitchFamily="18" charset="0"/>
                <a:cs typeface="Times New Roman" panose="02020603050405020304" pitchFamily="18" charset="0"/>
              </a:rPr>
              <a:t> construction</a:t>
            </a:r>
          </a:p>
        </p:txBody>
      </p:sp>
    </p:spTree>
    <p:extLst>
      <p:ext uri="{BB962C8B-B14F-4D97-AF65-F5344CB8AC3E}">
        <p14:creationId xmlns:p14="http://schemas.microsoft.com/office/powerpoint/2010/main" val="399533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9C8168-C9AE-8FDD-6F1B-C6411DF78C31}"/>
              </a:ext>
            </a:extLst>
          </p:cNvPr>
          <p:cNvSpPr>
            <a:spLocks noGrp="1"/>
          </p:cNvSpPr>
          <p:nvPr>
            <p:ph type="sldNum" sz="quarter" idx="12"/>
          </p:nvPr>
        </p:nvSpPr>
        <p:spPr/>
        <p:txBody>
          <a:bodyPr/>
          <a:lstStyle/>
          <a:p>
            <a:fld id="{72038F0E-1542-4FC7-95E4-43F9E44E78EF}" type="slidenum">
              <a:rPr lang="en-US" smtClean="0"/>
              <a:t>11</a:t>
            </a:fld>
            <a:endParaRPr lang="en-US" dirty="0"/>
          </a:p>
        </p:txBody>
      </p:sp>
      <p:sp>
        <p:nvSpPr>
          <p:cNvPr id="5" name="TextBox 4">
            <a:extLst>
              <a:ext uri="{FF2B5EF4-FFF2-40B4-BE49-F238E27FC236}">
                <a16:creationId xmlns:a16="http://schemas.microsoft.com/office/drawing/2014/main" id="{313281CA-2B8C-7B5B-A43F-CC8BA93FA880}"/>
              </a:ext>
            </a:extLst>
          </p:cNvPr>
          <p:cNvSpPr txBox="1"/>
          <p:nvPr/>
        </p:nvSpPr>
        <p:spPr>
          <a:xfrm>
            <a:off x="3765175" y="794326"/>
            <a:ext cx="6154679" cy="553998"/>
          </a:xfrm>
          <a:prstGeom prst="rect">
            <a:avLst/>
          </a:prstGeom>
          <a:noFill/>
        </p:spPr>
        <p:txBody>
          <a:bodyPr wrap="square">
            <a:spAutoFit/>
          </a:bodyPr>
          <a:lstStyle/>
          <a:p>
            <a:r>
              <a:rPr lang="en-US" sz="3000" b="1" dirty="0" err="1">
                <a:solidFill>
                  <a:srgbClr val="FF0000"/>
                </a:solidFill>
                <a:latin typeface="Times New Roman" panose="02020603050405020304" pitchFamily="18" charset="0"/>
                <a:cs typeface="Times New Roman" panose="02020603050405020304" pitchFamily="18" charset="0"/>
              </a:rPr>
              <a:t>II.Hardware</a:t>
            </a:r>
            <a:r>
              <a:rPr lang="en-US" sz="3000" b="1" dirty="0">
                <a:solidFill>
                  <a:srgbClr val="FF0000"/>
                </a:solidFill>
                <a:latin typeface="Times New Roman" panose="02020603050405020304" pitchFamily="18" charset="0"/>
                <a:cs typeface="Times New Roman" panose="02020603050405020304" pitchFamily="18" charset="0"/>
              </a:rPr>
              <a:t> construction</a:t>
            </a:r>
          </a:p>
        </p:txBody>
      </p:sp>
      <p:sp>
        <p:nvSpPr>
          <p:cNvPr id="7" name="TextBox 6">
            <a:extLst>
              <a:ext uri="{FF2B5EF4-FFF2-40B4-BE49-F238E27FC236}">
                <a16:creationId xmlns:a16="http://schemas.microsoft.com/office/drawing/2014/main" id="{76234E5A-BF3F-D214-5D29-D1C3D45DA769}"/>
              </a:ext>
            </a:extLst>
          </p:cNvPr>
          <p:cNvSpPr txBox="1"/>
          <p:nvPr/>
        </p:nvSpPr>
        <p:spPr>
          <a:xfrm>
            <a:off x="1385455" y="1580199"/>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Battery 18650</a:t>
            </a:r>
          </a:p>
        </p:txBody>
      </p:sp>
      <p:pic>
        <p:nvPicPr>
          <p:cNvPr id="4098" name="Picture 2" descr="Tìm hiểu] Pin 18650 xài cho vape – 🇻🇳Tẩu, Đồ Điện Tử, Vape, 전자담배 電子タバコ  Electronics Shop Zalo/SMS 0981654090👈">
            <a:extLst>
              <a:ext uri="{FF2B5EF4-FFF2-40B4-BE49-F238E27FC236}">
                <a16:creationId xmlns:a16="http://schemas.microsoft.com/office/drawing/2014/main" id="{C7CD27B3-A030-C3F6-FDAB-E4EEDA401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61" y="3319090"/>
            <a:ext cx="4330320" cy="20913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otor giảm tốc DC 3V-6V tỉ lệ 1:48 2 trục - Gia Dụng Nhà Việt">
            <a:extLst>
              <a:ext uri="{FF2B5EF4-FFF2-40B4-BE49-F238E27FC236}">
                <a16:creationId xmlns:a16="http://schemas.microsoft.com/office/drawing/2014/main" id="{284DC551-E202-0144-F6F3-CE079B3B5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065" y="2704627"/>
            <a:ext cx="3831070" cy="34135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4F214B7-4444-E757-F542-3D70FDD4F78A}"/>
              </a:ext>
            </a:extLst>
          </p:cNvPr>
          <p:cNvSpPr txBox="1"/>
          <p:nvPr/>
        </p:nvSpPr>
        <p:spPr>
          <a:xfrm>
            <a:off x="8012546" y="1511410"/>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Motor</a:t>
            </a:r>
          </a:p>
        </p:txBody>
      </p:sp>
    </p:spTree>
    <p:extLst>
      <p:ext uri="{BB962C8B-B14F-4D97-AF65-F5344CB8AC3E}">
        <p14:creationId xmlns:p14="http://schemas.microsoft.com/office/powerpoint/2010/main" val="369457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8B1FE5-AD48-99A9-01F9-AED3816968CB}"/>
              </a:ext>
            </a:extLst>
          </p:cNvPr>
          <p:cNvSpPr txBox="1"/>
          <p:nvPr/>
        </p:nvSpPr>
        <p:spPr>
          <a:xfrm>
            <a:off x="2752437" y="794326"/>
            <a:ext cx="7167418" cy="553998"/>
          </a:xfrm>
          <a:prstGeom prst="rect">
            <a:avLst/>
          </a:prstGeom>
          <a:noFill/>
        </p:spPr>
        <p:txBody>
          <a:bodyPr wrap="square">
            <a:spAutoFit/>
          </a:bodyPr>
          <a:lstStyle/>
          <a:p>
            <a:r>
              <a:rPr lang="en-US" sz="3000" b="1" dirty="0">
                <a:solidFill>
                  <a:srgbClr val="FF0000"/>
                </a:solidFill>
                <a:latin typeface="Times New Roman" panose="02020603050405020304" pitchFamily="18" charset="0"/>
                <a:cs typeface="Times New Roman" panose="02020603050405020304" pitchFamily="18" charset="0"/>
              </a:rPr>
              <a:t>III. Principles of Operation and </a:t>
            </a:r>
            <a:r>
              <a:rPr lang="en-US" sz="3000" b="1" dirty="0" err="1">
                <a:solidFill>
                  <a:srgbClr val="FF0000"/>
                </a:solidFill>
                <a:latin typeface="Times New Roman" panose="02020603050405020304" pitchFamily="18" charset="0"/>
                <a:cs typeface="Times New Roman" panose="02020603050405020304" pitchFamily="18" charset="0"/>
              </a:rPr>
              <a:t>aplication</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BDA4DA-C443-EE7A-C462-467872DCC38D}"/>
              </a:ext>
            </a:extLst>
          </p:cNvPr>
          <p:cNvSpPr txBox="1"/>
          <p:nvPr/>
        </p:nvSpPr>
        <p:spPr>
          <a:xfrm>
            <a:off x="969819" y="1778061"/>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How does the ultrasonic sensor work?</a:t>
            </a:r>
          </a:p>
        </p:txBody>
      </p:sp>
      <p:pic>
        <p:nvPicPr>
          <p:cNvPr id="8" name="Picture 7">
            <a:extLst>
              <a:ext uri="{FF2B5EF4-FFF2-40B4-BE49-F238E27FC236}">
                <a16:creationId xmlns:a16="http://schemas.microsoft.com/office/drawing/2014/main" id="{F72ADB86-27A3-7911-31CE-F42381F4F215}"/>
              </a:ext>
            </a:extLst>
          </p:cNvPr>
          <p:cNvPicPr>
            <a:picLocks noChangeAspect="1"/>
          </p:cNvPicPr>
          <p:nvPr/>
        </p:nvPicPr>
        <p:blipFill>
          <a:blip r:embed="rId2"/>
          <a:stretch>
            <a:fillRect/>
          </a:stretch>
        </p:blipFill>
        <p:spPr>
          <a:xfrm>
            <a:off x="470246" y="2576945"/>
            <a:ext cx="5080808" cy="2854037"/>
          </a:xfrm>
          <a:prstGeom prst="rect">
            <a:avLst/>
          </a:prstGeom>
        </p:spPr>
      </p:pic>
      <p:pic>
        <p:nvPicPr>
          <p:cNvPr id="10" name="Picture 9">
            <a:extLst>
              <a:ext uri="{FF2B5EF4-FFF2-40B4-BE49-F238E27FC236}">
                <a16:creationId xmlns:a16="http://schemas.microsoft.com/office/drawing/2014/main" id="{7602D847-A3E0-AFB1-0F6E-4428E6342ACE}"/>
              </a:ext>
            </a:extLst>
          </p:cNvPr>
          <p:cNvPicPr>
            <a:picLocks noChangeAspect="1"/>
          </p:cNvPicPr>
          <p:nvPr/>
        </p:nvPicPr>
        <p:blipFill>
          <a:blip r:embed="rId3"/>
          <a:stretch>
            <a:fillRect/>
          </a:stretch>
        </p:blipFill>
        <p:spPr>
          <a:xfrm>
            <a:off x="6243782" y="2512290"/>
            <a:ext cx="5403356" cy="2854037"/>
          </a:xfrm>
          <a:prstGeom prst="rect">
            <a:avLst/>
          </a:prstGeom>
        </p:spPr>
      </p:pic>
    </p:spTree>
    <p:extLst>
      <p:ext uri="{BB962C8B-B14F-4D97-AF65-F5344CB8AC3E}">
        <p14:creationId xmlns:p14="http://schemas.microsoft.com/office/powerpoint/2010/main" val="236250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C8D159-422D-CC1B-9CDA-84AFD2389BF6}"/>
              </a:ext>
            </a:extLst>
          </p:cNvPr>
          <p:cNvSpPr>
            <a:spLocks noGrp="1"/>
          </p:cNvSpPr>
          <p:nvPr>
            <p:ph type="sldNum" sz="quarter" idx="12"/>
          </p:nvPr>
        </p:nvSpPr>
        <p:spPr/>
        <p:txBody>
          <a:bodyPr/>
          <a:lstStyle/>
          <a:p>
            <a:fld id="{72038F0E-1542-4FC7-95E4-43F9E44E78EF}" type="slidenum">
              <a:rPr lang="en-US" smtClean="0"/>
              <a:t>13</a:t>
            </a:fld>
            <a:endParaRPr lang="en-US" dirty="0"/>
          </a:p>
        </p:txBody>
      </p:sp>
      <p:pic>
        <p:nvPicPr>
          <p:cNvPr id="10" name="Picture 9">
            <a:extLst>
              <a:ext uri="{FF2B5EF4-FFF2-40B4-BE49-F238E27FC236}">
                <a16:creationId xmlns:a16="http://schemas.microsoft.com/office/drawing/2014/main" id="{28BD2F79-2E88-762A-6AF6-5E1CA1F623B0}"/>
              </a:ext>
            </a:extLst>
          </p:cNvPr>
          <p:cNvPicPr>
            <a:picLocks noChangeAspect="1"/>
          </p:cNvPicPr>
          <p:nvPr/>
        </p:nvPicPr>
        <p:blipFill>
          <a:blip r:embed="rId2"/>
          <a:stretch>
            <a:fillRect/>
          </a:stretch>
        </p:blipFill>
        <p:spPr>
          <a:xfrm>
            <a:off x="849213" y="2103005"/>
            <a:ext cx="5939514" cy="2651990"/>
          </a:xfrm>
          <a:prstGeom prst="rect">
            <a:avLst/>
          </a:prstGeom>
        </p:spPr>
      </p:pic>
      <p:sp>
        <p:nvSpPr>
          <p:cNvPr id="13" name="TextBox 12">
            <a:extLst>
              <a:ext uri="{FF2B5EF4-FFF2-40B4-BE49-F238E27FC236}">
                <a16:creationId xmlns:a16="http://schemas.microsoft.com/office/drawing/2014/main" id="{F5D6FD18-22C0-D583-D27E-CA362F6EF6D1}"/>
              </a:ext>
            </a:extLst>
          </p:cNvPr>
          <p:cNvSpPr txBox="1"/>
          <p:nvPr/>
        </p:nvSpPr>
        <p:spPr>
          <a:xfrm>
            <a:off x="7749310" y="2982724"/>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S = t . 0,034 / 2</a:t>
            </a:r>
          </a:p>
        </p:txBody>
      </p:sp>
      <p:sp>
        <p:nvSpPr>
          <p:cNvPr id="16" name="TextBox 15">
            <a:extLst>
              <a:ext uri="{FF2B5EF4-FFF2-40B4-BE49-F238E27FC236}">
                <a16:creationId xmlns:a16="http://schemas.microsoft.com/office/drawing/2014/main" id="{6C0C1192-E30D-FDBC-26A5-0D34B46E2F70}"/>
              </a:ext>
            </a:extLst>
          </p:cNvPr>
          <p:cNvSpPr txBox="1"/>
          <p:nvPr/>
        </p:nvSpPr>
        <p:spPr>
          <a:xfrm>
            <a:off x="2752437" y="794326"/>
            <a:ext cx="7167418" cy="553998"/>
          </a:xfrm>
          <a:prstGeom prst="rect">
            <a:avLst/>
          </a:prstGeom>
          <a:noFill/>
        </p:spPr>
        <p:txBody>
          <a:bodyPr wrap="square">
            <a:spAutoFit/>
          </a:bodyPr>
          <a:lstStyle/>
          <a:p>
            <a:r>
              <a:rPr lang="en-US" sz="3000" b="1" dirty="0">
                <a:solidFill>
                  <a:srgbClr val="FF0000"/>
                </a:solidFill>
                <a:latin typeface="Times New Roman" panose="02020603050405020304" pitchFamily="18" charset="0"/>
                <a:cs typeface="Times New Roman" panose="02020603050405020304" pitchFamily="18" charset="0"/>
              </a:rPr>
              <a:t>III. Principles of Operation and </a:t>
            </a:r>
            <a:r>
              <a:rPr lang="en-US" sz="3000" b="1" dirty="0" err="1">
                <a:solidFill>
                  <a:srgbClr val="FF0000"/>
                </a:solidFill>
                <a:latin typeface="Times New Roman" panose="02020603050405020304" pitchFamily="18" charset="0"/>
                <a:cs typeface="Times New Roman" panose="02020603050405020304" pitchFamily="18" charset="0"/>
              </a:rPr>
              <a:t>aplication</a:t>
            </a:r>
            <a:endParaRPr lang="en-US" sz="3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49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9E564-2849-C04A-BF6C-8E8635041164}"/>
              </a:ext>
            </a:extLst>
          </p:cNvPr>
          <p:cNvSpPr>
            <a:spLocks noGrp="1"/>
          </p:cNvSpPr>
          <p:nvPr>
            <p:ph type="sldNum" sz="quarter" idx="12"/>
          </p:nvPr>
        </p:nvSpPr>
        <p:spPr/>
        <p:txBody>
          <a:bodyPr/>
          <a:lstStyle/>
          <a:p>
            <a:fld id="{72038F0E-1542-4FC7-95E4-43F9E44E78EF}" type="slidenum">
              <a:rPr lang="en-US" smtClean="0"/>
              <a:t>14</a:t>
            </a:fld>
            <a:endParaRPr lang="en-US" dirty="0"/>
          </a:p>
        </p:txBody>
      </p:sp>
      <p:sp>
        <p:nvSpPr>
          <p:cNvPr id="6" name="TextBox 5">
            <a:extLst>
              <a:ext uri="{FF2B5EF4-FFF2-40B4-BE49-F238E27FC236}">
                <a16:creationId xmlns:a16="http://schemas.microsoft.com/office/drawing/2014/main" id="{F0066813-C02E-B990-C4BC-69DE413ADA69}"/>
              </a:ext>
            </a:extLst>
          </p:cNvPr>
          <p:cNvSpPr txBox="1"/>
          <p:nvPr/>
        </p:nvSpPr>
        <p:spPr>
          <a:xfrm>
            <a:off x="969818" y="1722643"/>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Obstacle avoidance robot</a:t>
            </a:r>
          </a:p>
        </p:txBody>
      </p:sp>
      <p:sp>
        <p:nvSpPr>
          <p:cNvPr id="7" name="TextBox 6">
            <a:extLst>
              <a:ext uri="{FF2B5EF4-FFF2-40B4-BE49-F238E27FC236}">
                <a16:creationId xmlns:a16="http://schemas.microsoft.com/office/drawing/2014/main" id="{D6476999-E689-506C-6466-9B9CAF14FE66}"/>
              </a:ext>
            </a:extLst>
          </p:cNvPr>
          <p:cNvSpPr txBox="1"/>
          <p:nvPr/>
        </p:nvSpPr>
        <p:spPr>
          <a:xfrm>
            <a:off x="2752437" y="794326"/>
            <a:ext cx="7167418" cy="553998"/>
          </a:xfrm>
          <a:prstGeom prst="rect">
            <a:avLst/>
          </a:prstGeom>
          <a:noFill/>
        </p:spPr>
        <p:txBody>
          <a:bodyPr wrap="square">
            <a:spAutoFit/>
          </a:bodyPr>
          <a:lstStyle/>
          <a:p>
            <a:r>
              <a:rPr lang="en-US" sz="3000" b="1" dirty="0">
                <a:solidFill>
                  <a:srgbClr val="FF0000"/>
                </a:solidFill>
                <a:latin typeface="Times New Roman" panose="02020603050405020304" pitchFamily="18" charset="0"/>
                <a:cs typeface="Times New Roman" panose="02020603050405020304" pitchFamily="18" charset="0"/>
              </a:rPr>
              <a:t>III. Principles of Operation and </a:t>
            </a:r>
            <a:r>
              <a:rPr lang="en-US" sz="3000" b="1" dirty="0" err="1">
                <a:solidFill>
                  <a:srgbClr val="FF0000"/>
                </a:solidFill>
                <a:latin typeface="Times New Roman" panose="02020603050405020304" pitchFamily="18" charset="0"/>
                <a:cs typeface="Times New Roman" panose="02020603050405020304" pitchFamily="18" charset="0"/>
              </a:rPr>
              <a:t>aplication</a:t>
            </a:r>
            <a:endParaRPr lang="en-US" sz="3000" b="1" dirty="0">
              <a:solidFill>
                <a:srgbClr val="FF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C82221C-28B1-4471-F61D-0D4DDE869E5D}"/>
              </a:ext>
            </a:extLst>
          </p:cNvPr>
          <p:cNvPicPr>
            <a:picLocks noChangeAspect="1"/>
          </p:cNvPicPr>
          <p:nvPr/>
        </p:nvPicPr>
        <p:blipFill>
          <a:blip r:embed="rId2"/>
          <a:stretch>
            <a:fillRect/>
          </a:stretch>
        </p:blipFill>
        <p:spPr>
          <a:xfrm>
            <a:off x="969818" y="2634984"/>
            <a:ext cx="3895725" cy="2611554"/>
          </a:xfrm>
          <a:prstGeom prst="rect">
            <a:avLst/>
          </a:prstGeom>
        </p:spPr>
      </p:pic>
      <p:pic>
        <p:nvPicPr>
          <p:cNvPr id="9" name="Picture 8">
            <a:extLst>
              <a:ext uri="{FF2B5EF4-FFF2-40B4-BE49-F238E27FC236}">
                <a16:creationId xmlns:a16="http://schemas.microsoft.com/office/drawing/2014/main" id="{8A749864-EFD3-11EE-B28F-EC9EC298BC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58257"/>
            <a:ext cx="4370070" cy="2176087"/>
          </a:xfrm>
          <a:prstGeom prst="rect">
            <a:avLst/>
          </a:prstGeom>
          <a:noFill/>
          <a:ln>
            <a:noFill/>
          </a:ln>
        </p:spPr>
      </p:pic>
    </p:spTree>
    <p:extLst>
      <p:ext uri="{BB962C8B-B14F-4D97-AF65-F5344CB8AC3E}">
        <p14:creationId xmlns:p14="http://schemas.microsoft.com/office/powerpoint/2010/main" val="206854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4BE20A-747B-C599-16D4-6CC253E9BAC0}"/>
              </a:ext>
            </a:extLst>
          </p:cNvPr>
          <p:cNvSpPr txBox="1"/>
          <p:nvPr/>
        </p:nvSpPr>
        <p:spPr>
          <a:xfrm>
            <a:off x="969818" y="1722643"/>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Obstacle avoidance robot</a:t>
            </a:r>
          </a:p>
        </p:txBody>
      </p:sp>
      <p:sp>
        <p:nvSpPr>
          <p:cNvPr id="6" name="TextBox 5">
            <a:extLst>
              <a:ext uri="{FF2B5EF4-FFF2-40B4-BE49-F238E27FC236}">
                <a16:creationId xmlns:a16="http://schemas.microsoft.com/office/drawing/2014/main" id="{65AB11C6-B76B-7E31-F2D5-5E4811530086}"/>
              </a:ext>
            </a:extLst>
          </p:cNvPr>
          <p:cNvSpPr txBox="1"/>
          <p:nvPr/>
        </p:nvSpPr>
        <p:spPr>
          <a:xfrm>
            <a:off x="2752437" y="794326"/>
            <a:ext cx="7167418" cy="553998"/>
          </a:xfrm>
          <a:prstGeom prst="rect">
            <a:avLst/>
          </a:prstGeom>
          <a:noFill/>
        </p:spPr>
        <p:txBody>
          <a:bodyPr wrap="square">
            <a:spAutoFit/>
          </a:bodyPr>
          <a:lstStyle/>
          <a:p>
            <a:r>
              <a:rPr lang="en-US" sz="3000" b="1" dirty="0">
                <a:solidFill>
                  <a:srgbClr val="FF0000"/>
                </a:solidFill>
                <a:latin typeface="Times New Roman" panose="02020603050405020304" pitchFamily="18" charset="0"/>
                <a:cs typeface="Times New Roman" panose="02020603050405020304" pitchFamily="18" charset="0"/>
              </a:rPr>
              <a:t>III. Principles of Operation and </a:t>
            </a:r>
            <a:r>
              <a:rPr lang="en-US" sz="3000" b="1" dirty="0" err="1">
                <a:solidFill>
                  <a:srgbClr val="FF0000"/>
                </a:solidFill>
                <a:latin typeface="Times New Roman" panose="02020603050405020304" pitchFamily="18" charset="0"/>
                <a:cs typeface="Times New Roman" panose="02020603050405020304" pitchFamily="18" charset="0"/>
              </a:rPr>
              <a:t>aplication</a:t>
            </a:r>
            <a:endParaRPr lang="en-US" sz="3000" b="1"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AD1F8C-1069-4DDD-6664-705F737DA6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1344" y="2772852"/>
            <a:ext cx="4692073" cy="2573502"/>
          </a:xfrm>
          <a:prstGeom prst="rect">
            <a:avLst/>
          </a:prstGeom>
          <a:noFill/>
        </p:spPr>
      </p:pic>
      <p:pic>
        <p:nvPicPr>
          <p:cNvPr id="10" name="Picture 9" descr="SoDoHoatDongXeTuDieuHanh">
            <a:extLst>
              <a:ext uri="{FF2B5EF4-FFF2-40B4-BE49-F238E27FC236}">
                <a16:creationId xmlns:a16="http://schemas.microsoft.com/office/drawing/2014/main" id="{5E36B714-3A19-FFAC-0CBE-E08B48C94DA1}"/>
              </a:ext>
            </a:extLst>
          </p:cNvPr>
          <p:cNvPicPr>
            <a:picLocks noChangeAspect="1"/>
          </p:cNvPicPr>
          <p:nvPr/>
        </p:nvPicPr>
        <p:blipFill>
          <a:blip r:embed="rId3"/>
          <a:stretch>
            <a:fillRect/>
          </a:stretch>
        </p:blipFill>
        <p:spPr>
          <a:xfrm>
            <a:off x="1150648" y="2456872"/>
            <a:ext cx="3652261" cy="3449783"/>
          </a:xfrm>
          <a:prstGeom prst="rect">
            <a:avLst/>
          </a:prstGeom>
        </p:spPr>
      </p:pic>
    </p:spTree>
    <p:extLst>
      <p:ext uri="{BB962C8B-B14F-4D97-AF65-F5344CB8AC3E}">
        <p14:creationId xmlns:p14="http://schemas.microsoft.com/office/powerpoint/2010/main" val="151522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EC68B-AF29-4ECC-3D25-81757D2A33C5}"/>
              </a:ext>
            </a:extLst>
          </p:cNvPr>
          <p:cNvSpPr>
            <a:spLocks noGrp="1"/>
          </p:cNvSpPr>
          <p:nvPr>
            <p:ph type="sldNum" sz="quarter" idx="12"/>
          </p:nvPr>
        </p:nvSpPr>
        <p:spPr/>
        <p:txBody>
          <a:bodyPr/>
          <a:lstStyle/>
          <a:p>
            <a:fld id="{72038F0E-1542-4FC7-95E4-43F9E44E78EF}" type="slidenum">
              <a:rPr lang="en-US" smtClean="0"/>
              <a:t>16</a:t>
            </a:fld>
            <a:endParaRPr lang="en-US" dirty="0"/>
          </a:p>
        </p:txBody>
      </p:sp>
      <p:sp>
        <p:nvSpPr>
          <p:cNvPr id="6" name="TextBox 5">
            <a:extLst>
              <a:ext uri="{FF2B5EF4-FFF2-40B4-BE49-F238E27FC236}">
                <a16:creationId xmlns:a16="http://schemas.microsoft.com/office/drawing/2014/main" id="{B2716FE9-87D7-CBCD-BAA8-D87BC3BC03D6}"/>
              </a:ext>
            </a:extLst>
          </p:cNvPr>
          <p:cNvSpPr txBox="1"/>
          <p:nvPr/>
        </p:nvSpPr>
        <p:spPr>
          <a:xfrm>
            <a:off x="2752437" y="794326"/>
            <a:ext cx="7167418" cy="553998"/>
          </a:xfrm>
          <a:prstGeom prst="rect">
            <a:avLst/>
          </a:prstGeom>
          <a:noFill/>
        </p:spPr>
        <p:txBody>
          <a:bodyPr wrap="square">
            <a:spAutoFit/>
          </a:bodyPr>
          <a:lstStyle/>
          <a:p>
            <a:r>
              <a:rPr lang="en-US" sz="3000" b="1" dirty="0">
                <a:solidFill>
                  <a:srgbClr val="FF0000"/>
                </a:solidFill>
                <a:latin typeface="Times New Roman" panose="02020603050405020304" pitchFamily="18" charset="0"/>
                <a:cs typeface="Times New Roman" panose="02020603050405020304" pitchFamily="18" charset="0"/>
              </a:rPr>
              <a:t>III. Principles of Operation and </a:t>
            </a:r>
            <a:r>
              <a:rPr lang="en-US" sz="3000" b="1" dirty="0" err="1">
                <a:solidFill>
                  <a:srgbClr val="FF0000"/>
                </a:solidFill>
                <a:latin typeface="Times New Roman" panose="02020603050405020304" pitchFamily="18" charset="0"/>
                <a:cs typeface="Times New Roman" panose="02020603050405020304" pitchFamily="18" charset="0"/>
              </a:rPr>
              <a:t>aplication</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64267C2-8445-20B0-D87D-52E7884FB28E}"/>
              </a:ext>
            </a:extLst>
          </p:cNvPr>
          <p:cNvSpPr txBox="1"/>
          <p:nvPr/>
        </p:nvSpPr>
        <p:spPr>
          <a:xfrm>
            <a:off x="969818" y="1722643"/>
            <a:ext cx="6096000" cy="446276"/>
          </a:xfrm>
          <a:prstGeom prst="rect">
            <a:avLst/>
          </a:prstGeom>
          <a:noFill/>
        </p:spPr>
        <p:txBody>
          <a:bodyPr wrap="square">
            <a:spAutoFit/>
          </a:bodyPr>
          <a:lstStyle/>
          <a:p>
            <a:r>
              <a:rPr lang="en-US" sz="2300" b="1" dirty="0" err="1">
                <a:latin typeface="Times New Roman" panose="02020603050405020304" pitchFamily="18" charset="0"/>
                <a:cs typeface="Times New Roman" panose="02020603050405020304" pitchFamily="18" charset="0"/>
              </a:rPr>
              <a:t>Aplication</a:t>
            </a:r>
            <a:endParaRPr lang="en-US" sz="23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F9A9EEB-E1D5-6101-42C8-CCB8CB01E07F}"/>
              </a:ext>
            </a:extLst>
          </p:cNvPr>
          <p:cNvPicPr>
            <a:picLocks noChangeAspect="1"/>
          </p:cNvPicPr>
          <p:nvPr/>
        </p:nvPicPr>
        <p:blipFill>
          <a:blip r:embed="rId2"/>
          <a:stretch>
            <a:fillRect/>
          </a:stretch>
        </p:blipFill>
        <p:spPr>
          <a:xfrm>
            <a:off x="2678546" y="2330736"/>
            <a:ext cx="6979125" cy="3246401"/>
          </a:xfrm>
          <a:prstGeom prst="rect">
            <a:avLst/>
          </a:prstGeom>
        </p:spPr>
      </p:pic>
    </p:spTree>
    <p:extLst>
      <p:ext uri="{BB962C8B-B14F-4D97-AF65-F5344CB8AC3E}">
        <p14:creationId xmlns:p14="http://schemas.microsoft.com/office/powerpoint/2010/main" val="301174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416A4F-EFD0-4902-4690-787D69FBDBF6}"/>
              </a:ext>
            </a:extLst>
          </p:cNvPr>
          <p:cNvSpPr>
            <a:spLocks noGrp="1"/>
          </p:cNvSpPr>
          <p:nvPr>
            <p:ph type="sldNum" sz="quarter" idx="12"/>
          </p:nvPr>
        </p:nvSpPr>
        <p:spPr/>
        <p:txBody>
          <a:bodyPr/>
          <a:lstStyle/>
          <a:p>
            <a:fld id="{72038F0E-1542-4FC7-95E4-43F9E44E78EF}" type="slidenum">
              <a:rPr lang="en-US" smtClean="0"/>
              <a:t>17</a:t>
            </a:fld>
            <a:endParaRPr lang="en-US" dirty="0"/>
          </a:p>
        </p:txBody>
      </p:sp>
      <p:sp>
        <p:nvSpPr>
          <p:cNvPr id="5" name="TextBox 4">
            <a:extLst>
              <a:ext uri="{FF2B5EF4-FFF2-40B4-BE49-F238E27FC236}">
                <a16:creationId xmlns:a16="http://schemas.microsoft.com/office/drawing/2014/main" id="{A706E7B8-2AD1-02E7-2A94-FBACF802ECCA}"/>
              </a:ext>
            </a:extLst>
          </p:cNvPr>
          <p:cNvSpPr txBox="1"/>
          <p:nvPr/>
        </p:nvSpPr>
        <p:spPr>
          <a:xfrm>
            <a:off x="2804595" y="742162"/>
            <a:ext cx="6096000" cy="1015663"/>
          </a:xfrm>
          <a:prstGeom prst="rect">
            <a:avLst/>
          </a:prstGeom>
          <a:noFill/>
        </p:spPr>
        <p:txBody>
          <a:bodyPr wrap="square">
            <a:spAutoFit/>
          </a:bodyPr>
          <a:lstStyle/>
          <a:p>
            <a:pPr algn="ctr"/>
            <a:r>
              <a:rPr lang="en-US" sz="3000" dirty="0" err="1">
                <a:solidFill>
                  <a:srgbClr val="FF0000"/>
                </a:solidFill>
                <a:latin typeface="Times New Roman" panose="02020603050405020304" pitchFamily="18" charset="0"/>
                <a:cs typeface="Times New Roman" panose="02020603050405020304" pitchFamily="18" charset="0"/>
              </a:rPr>
              <a:t>IV.Conclusion</a:t>
            </a:r>
            <a:r>
              <a:rPr lang="en-US" sz="3000" dirty="0">
                <a:solidFill>
                  <a:srgbClr val="FF0000"/>
                </a:solidFill>
                <a:latin typeface="Times New Roman" panose="02020603050405020304" pitchFamily="18" charset="0"/>
                <a:cs typeface="Times New Roman" panose="02020603050405020304" pitchFamily="18" charset="0"/>
              </a:rPr>
              <a:t> and development direction</a:t>
            </a:r>
          </a:p>
        </p:txBody>
      </p:sp>
      <p:sp>
        <p:nvSpPr>
          <p:cNvPr id="7" name="TextBox 6">
            <a:extLst>
              <a:ext uri="{FF2B5EF4-FFF2-40B4-BE49-F238E27FC236}">
                <a16:creationId xmlns:a16="http://schemas.microsoft.com/office/drawing/2014/main" id="{2865EBD7-EB44-0420-1ECB-6767E0542162}"/>
              </a:ext>
            </a:extLst>
          </p:cNvPr>
          <p:cNvSpPr txBox="1"/>
          <p:nvPr/>
        </p:nvSpPr>
        <p:spPr>
          <a:xfrm>
            <a:off x="1219201" y="1869073"/>
            <a:ext cx="9578109" cy="3416320"/>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1.Running results and evaluation</a:t>
            </a:r>
          </a:p>
          <a:p>
            <a:r>
              <a:rPr lang="en-US" dirty="0">
                <a:latin typeface="Times New Roman" panose="02020603050405020304" pitchFamily="18" charset="0"/>
                <a:cs typeface="Times New Roman" panose="02020603050405020304" pitchFamily="18" charset="0"/>
              </a:rPr>
              <a:t>     The robot runs stably, according to the design algorithm, completes the task and demonstrates the ability to operate completely without human intervention.</a:t>
            </a:r>
          </a:p>
          <a:p>
            <a:r>
              <a:rPr lang="en-US" dirty="0">
                <a:latin typeface="Times New Roman" panose="02020603050405020304" pitchFamily="18" charset="0"/>
                <a:cs typeface="Times New Roman" panose="02020603050405020304" pitchFamily="18" charset="0"/>
              </a:rPr>
              <a:t>- Limit:</a:t>
            </a:r>
          </a:p>
          <a:p>
            <a:r>
              <a:rPr lang="en-US" dirty="0">
                <a:latin typeface="Times New Roman" panose="02020603050405020304" pitchFamily="18" charset="0"/>
                <a:cs typeface="Times New Roman" panose="02020603050405020304" pitchFamily="18" charset="0"/>
              </a:rPr>
              <a:t>     Due to limited experience in research and design of self-propelled robots, the robot designed by our team has not met aesthetic criteria.</a:t>
            </a:r>
          </a:p>
          <a:p>
            <a:r>
              <a:rPr lang="en-US" dirty="0">
                <a:latin typeface="Times New Roman" panose="02020603050405020304" pitchFamily="18" charset="0"/>
                <a:cs typeface="Times New Roman" panose="02020603050405020304" pitchFamily="18" charset="0"/>
              </a:rPr>
              <a:t>2. Theme development direction</a:t>
            </a:r>
          </a:p>
          <a:p>
            <a:r>
              <a:rPr lang="en-US" dirty="0">
                <a:latin typeface="Times New Roman" panose="02020603050405020304" pitchFamily="18" charset="0"/>
                <a:cs typeface="Times New Roman" panose="02020603050405020304" pitchFamily="18" charset="0"/>
              </a:rPr>
              <a:t>- Integrate more functions for the vehicle such as: image transmission, temperature, humidity measurement, obstacle distance, tilt measurement.</a:t>
            </a:r>
          </a:p>
          <a:p>
            <a:r>
              <a:rPr lang="en-US" dirty="0">
                <a:latin typeface="Times New Roman" panose="02020603050405020304" pitchFamily="18" charset="0"/>
                <a:cs typeface="Times New Roman" panose="02020603050405020304" pitchFamily="18" charset="0"/>
              </a:rPr>
              <a:t>- Respond to handset issues.</a:t>
            </a:r>
          </a:p>
          <a:p>
            <a:r>
              <a:rPr lang="en-US" dirty="0">
                <a:latin typeface="Times New Roman" panose="02020603050405020304" pitchFamily="18" charset="0"/>
                <a:cs typeface="Times New Roman" panose="02020603050405020304" pitchFamily="18" charset="0"/>
              </a:rPr>
              <a:t>- Process images to identify obstacles.</a:t>
            </a:r>
          </a:p>
        </p:txBody>
      </p:sp>
    </p:spTree>
    <p:extLst>
      <p:ext uri="{BB962C8B-B14F-4D97-AF65-F5344CB8AC3E}">
        <p14:creationId xmlns:p14="http://schemas.microsoft.com/office/powerpoint/2010/main" val="293411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D4FDD345-FF26-B641-A5FD-C2E2D11153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8533" y="1505643"/>
            <a:ext cx="7194933" cy="450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35E41046-D654-404A-BD86-BC08B52934F8}"/>
              </a:ext>
            </a:extLst>
          </p:cNvPr>
          <p:cNvSpPr/>
          <p:nvPr/>
        </p:nvSpPr>
        <p:spPr>
          <a:xfrm>
            <a:off x="838200" y="21020"/>
            <a:ext cx="8355904" cy="325677"/>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ubtitle 2">
            <a:extLst>
              <a:ext uri="{FF2B5EF4-FFF2-40B4-BE49-F238E27FC236}">
                <a16:creationId xmlns:a16="http://schemas.microsoft.com/office/drawing/2014/main" id="{041F55EF-EB00-474D-BFFB-A90D676E3553}"/>
              </a:ext>
            </a:extLst>
          </p:cNvPr>
          <p:cNvSpPr txBox="1">
            <a:spLocks/>
          </p:cNvSpPr>
          <p:nvPr/>
        </p:nvSpPr>
        <p:spPr>
          <a:xfrm>
            <a:off x="266700" y="611451"/>
            <a:ext cx="11658600" cy="9765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0" b="1" dirty="0">
                <a:solidFill>
                  <a:srgbClr val="C00000"/>
                </a:solidFill>
              </a:rPr>
              <a:t>V</a:t>
            </a:r>
            <a:r>
              <a:rPr lang="en-US" sz="12000" b="1" dirty="0">
                <a:solidFill>
                  <a:schemeClr val="accent4"/>
                </a:solidFill>
              </a:rPr>
              <a:t>K</a:t>
            </a:r>
            <a:r>
              <a:rPr lang="en-US" sz="12000" b="1" dirty="0">
                <a:solidFill>
                  <a:srgbClr val="000099"/>
                </a:solidFill>
              </a:rPr>
              <a:t>U</a:t>
            </a:r>
          </a:p>
          <a:p>
            <a:endParaRPr lang="en-US" sz="4800" dirty="0">
              <a:solidFill>
                <a:srgbClr val="C00000"/>
              </a:solidFill>
            </a:endParaRPr>
          </a:p>
          <a:p>
            <a:endParaRPr lang="en-US" sz="4800"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31BAFC-4169-F8F1-6E44-5F0EFE72BEFA}"/>
              </a:ext>
            </a:extLst>
          </p:cNvPr>
          <p:cNvSpPr txBox="1"/>
          <p:nvPr/>
        </p:nvSpPr>
        <p:spPr>
          <a:xfrm>
            <a:off x="4374776" y="1083840"/>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CONTENT</a:t>
            </a:r>
          </a:p>
        </p:txBody>
      </p:sp>
      <p:sp>
        <p:nvSpPr>
          <p:cNvPr id="8" name="TextBox 7">
            <a:extLst>
              <a:ext uri="{FF2B5EF4-FFF2-40B4-BE49-F238E27FC236}">
                <a16:creationId xmlns:a16="http://schemas.microsoft.com/office/drawing/2014/main" id="{2B22B2CB-A167-83B3-B370-9727E8B5AE6D}"/>
              </a:ext>
            </a:extLst>
          </p:cNvPr>
          <p:cNvSpPr txBox="1"/>
          <p:nvPr/>
        </p:nvSpPr>
        <p:spPr>
          <a:xfrm>
            <a:off x="1326776" y="2058981"/>
            <a:ext cx="6096000" cy="477054"/>
          </a:xfrm>
          <a:prstGeom prst="rect">
            <a:avLst/>
          </a:prstGeom>
          <a:noFill/>
        </p:spPr>
        <p:txBody>
          <a:bodyPr wrap="square">
            <a:spAutoFit/>
          </a:bodyPr>
          <a:lstStyle/>
          <a:p>
            <a:r>
              <a:rPr lang="en-US" sz="2500" dirty="0">
                <a:latin typeface="Times New Roman" panose="02020603050405020304" pitchFamily="18" charset="0"/>
                <a:cs typeface="Times New Roman" panose="02020603050405020304" pitchFamily="18" charset="0"/>
              </a:rPr>
              <a:t>I. Topic overview</a:t>
            </a:r>
          </a:p>
        </p:txBody>
      </p:sp>
      <p:sp>
        <p:nvSpPr>
          <p:cNvPr id="10" name="TextBox 9">
            <a:extLst>
              <a:ext uri="{FF2B5EF4-FFF2-40B4-BE49-F238E27FC236}">
                <a16:creationId xmlns:a16="http://schemas.microsoft.com/office/drawing/2014/main" id="{0DE9D5BE-706B-C1FD-BFB8-DFE1FC1BFD51}"/>
              </a:ext>
            </a:extLst>
          </p:cNvPr>
          <p:cNvSpPr txBox="1"/>
          <p:nvPr/>
        </p:nvSpPr>
        <p:spPr>
          <a:xfrm>
            <a:off x="1326776" y="2476328"/>
            <a:ext cx="6096000" cy="477054"/>
          </a:xfrm>
          <a:prstGeom prst="rect">
            <a:avLst/>
          </a:prstGeom>
          <a:noFill/>
        </p:spPr>
        <p:txBody>
          <a:bodyPr wrap="square">
            <a:spAutoFit/>
          </a:bodyPr>
          <a:lstStyle/>
          <a:p>
            <a:r>
              <a:rPr lang="en-US" sz="2500" dirty="0" err="1">
                <a:latin typeface="Times New Roman" panose="02020603050405020304" pitchFamily="18" charset="0"/>
                <a:cs typeface="Times New Roman" panose="02020603050405020304" pitchFamily="18" charset="0"/>
              </a:rPr>
              <a:t>II.Hardware</a:t>
            </a:r>
            <a:r>
              <a:rPr lang="en-US" sz="2500" dirty="0">
                <a:latin typeface="Times New Roman" panose="02020603050405020304" pitchFamily="18" charset="0"/>
                <a:cs typeface="Times New Roman" panose="02020603050405020304" pitchFamily="18" charset="0"/>
              </a:rPr>
              <a:t> construction</a:t>
            </a:r>
          </a:p>
        </p:txBody>
      </p:sp>
      <p:sp>
        <p:nvSpPr>
          <p:cNvPr id="12" name="TextBox 11">
            <a:extLst>
              <a:ext uri="{FF2B5EF4-FFF2-40B4-BE49-F238E27FC236}">
                <a16:creationId xmlns:a16="http://schemas.microsoft.com/office/drawing/2014/main" id="{5BB739CE-79A0-B36C-E4E8-B6F62043D0B5}"/>
              </a:ext>
            </a:extLst>
          </p:cNvPr>
          <p:cNvSpPr txBox="1"/>
          <p:nvPr/>
        </p:nvSpPr>
        <p:spPr>
          <a:xfrm>
            <a:off x="1326776" y="2893675"/>
            <a:ext cx="6096000" cy="477054"/>
          </a:xfrm>
          <a:prstGeom prst="rect">
            <a:avLst/>
          </a:prstGeom>
          <a:noFill/>
        </p:spPr>
        <p:txBody>
          <a:bodyPr wrap="square">
            <a:spAutoFit/>
          </a:bodyPr>
          <a:lstStyle/>
          <a:p>
            <a:r>
              <a:rPr lang="en-US" sz="2500" dirty="0" err="1">
                <a:latin typeface="Times New Roman" panose="02020603050405020304" pitchFamily="18" charset="0"/>
                <a:cs typeface="Times New Roman" panose="02020603050405020304" pitchFamily="18" charset="0"/>
              </a:rPr>
              <a:t>III.Principles</a:t>
            </a:r>
            <a:r>
              <a:rPr lang="en-US" sz="2500" dirty="0">
                <a:latin typeface="Times New Roman" panose="02020603050405020304" pitchFamily="18" charset="0"/>
                <a:cs typeface="Times New Roman" panose="02020603050405020304" pitchFamily="18" charset="0"/>
              </a:rPr>
              <a:t> of Operation and </a:t>
            </a:r>
            <a:r>
              <a:rPr lang="en-US" sz="2500" dirty="0" err="1">
                <a:latin typeface="Times New Roman" panose="02020603050405020304" pitchFamily="18" charset="0"/>
                <a:cs typeface="Times New Roman" panose="02020603050405020304" pitchFamily="18" charset="0"/>
              </a:rPr>
              <a:t>aplication</a:t>
            </a:r>
            <a:endParaRPr lang="en-US" sz="25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CFBF6B9-68D0-0F9A-707D-C9B4C23F99CC}"/>
              </a:ext>
            </a:extLst>
          </p:cNvPr>
          <p:cNvSpPr txBox="1"/>
          <p:nvPr/>
        </p:nvSpPr>
        <p:spPr>
          <a:xfrm>
            <a:off x="1326776" y="3374525"/>
            <a:ext cx="6096000" cy="477054"/>
          </a:xfrm>
          <a:prstGeom prst="rect">
            <a:avLst/>
          </a:prstGeom>
          <a:noFill/>
        </p:spPr>
        <p:txBody>
          <a:bodyPr wrap="square">
            <a:spAutoFit/>
          </a:bodyPr>
          <a:lstStyle/>
          <a:p>
            <a:r>
              <a:rPr lang="en-US" sz="2500" dirty="0" err="1">
                <a:latin typeface="Times New Roman" panose="02020603050405020304" pitchFamily="18" charset="0"/>
                <a:cs typeface="Times New Roman" panose="02020603050405020304" pitchFamily="18" charset="0"/>
              </a:rPr>
              <a:t>IV.Conclusion</a:t>
            </a:r>
            <a:r>
              <a:rPr lang="en-US" sz="2500" dirty="0">
                <a:latin typeface="Times New Roman" panose="02020603050405020304" pitchFamily="18" charset="0"/>
                <a:cs typeface="Times New Roman" panose="02020603050405020304" pitchFamily="18" charset="0"/>
              </a:rPr>
              <a:t> and development direction</a:t>
            </a:r>
          </a:p>
        </p:txBody>
      </p:sp>
    </p:spTree>
    <p:extLst>
      <p:ext uri="{BB962C8B-B14F-4D97-AF65-F5344CB8AC3E}">
        <p14:creationId xmlns:p14="http://schemas.microsoft.com/office/powerpoint/2010/main" val="229854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A4F9F5-AA65-F33E-3455-C9DA2112F75B}"/>
              </a:ext>
            </a:extLst>
          </p:cNvPr>
          <p:cNvSpPr txBox="1"/>
          <p:nvPr/>
        </p:nvSpPr>
        <p:spPr>
          <a:xfrm>
            <a:off x="2897229" y="735069"/>
            <a:ext cx="6096000" cy="553998"/>
          </a:xfrm>
          <a:prstGeom prst="rect">
            <a:avLst/>
          </a:prstGeom>
          <a:noFill/>
        </p:spPr>
        <p:txBody>
          <a:bodyPr wrap="square">
            <a:spAutoFit/>
          </a:bodyPr>
          <a:lstStyle/>
          <a:p>
            <a:pPr algn="ctr"/>
            <a:r>
              <a:rPr lang="en-US" sz="3000" b="1" dirty="0" err="1">
                <a:solidFill>
                  <a:srgbClr val="FF0000"/>
                </a:solidFill>
                <a:latin typeface="Times New Roman" panose="02020603050405020304" pitchFamily="18" charset="0"/>
                <a:cs typeface="Times New Roman" panose="02020603050405020304" pitchFamily="18" charset="0"/>
              </a:rPr>
              <a:t>I.Topic</a:t>
            </a:r>
            <a:r>
              <a:rPr lang="en-US" sz="3000" b="1" dirty="0">
                <a:solidFill>
                  <a:srgbClr val="FF0000"/>
                </a:solidFill>
                <a:latin typeface="Times New Roman" panose="02020603050405020304" pitchFamily="18" charset="0"/>
                <a:cs typeface="Times New Roman" panose="02020603050405020304" pitchFamily="18" charset="0"/>
              </a:rPr>
              <a:t> overview</a:t>
            </a:r>
          </a:p>
        </p:txBody>
      </p:sp>
      <p:sp>
        <p:nvSpPr>
          <p:cNvPr id="9" name="TextBox 8">
            <a:extLst>
              <a:ext uri="{FF2B5EF4-FFF2-40B4-BE49-F238E27FC236}">
                <a16:creationId xmlns:a16="http://schemas.microsoft.com/office/drawing/2014/main" id="{AE0D5DD2-248D-AB9B-52A2-3015CAB473C0}"/>
              </a:ext>
            </a:extLst>
          </p:cNvPr>
          <p:cNvSpPr txBox="1"/>
          <p:nvPr/>
        </p:nvSpPr>
        <p:spPr>
          <a:xfrm>
            <a:off x="647902" y="1789204"/>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The urgency of the topic</a:t>
            </a:r>
          </a:p>
        </p:txBody>
      </p:sp>
      <p:sp>
        <p:nvSpPr>
          <p:cNvPr id="7" name="TextBox 6">
            <a:extLst>
              <a:ext uri="{FF2B5EF4-FFF2-40B4-BE49-F238E27FC236}">
                <a16:creationId xmlns:a16="http://schemas.microsoft.com/office/drawing/2014/main" id="{76FE05AF-B204-6380-029B-5613FD20D7FF}"/>
              </a:ext>
            </a:extLst>
          </p:cNvPr>
          <p:cNvSpPr txBox="1"/>
          <p:nvPr/>
        </p:nvSpPr>
        <p:spPr>
          <a:xfrm>
            <a:off x="1111623" y="2235480"/>
            <a:ext cx="9045388"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Today, the strong development of life sciences, the life of People have changed for the better, with modern equipment serving in the process of industrialization and modernization. Especially contribute Not a small thing, it's electrical and electronic engineering in the cause of land construction country. Electrical and electronic devices are developed and widely applied in daily life. From the earliest times of microprocessor development, it has been shown that its superiority and to this day it is increasingly confirmed more. Its achievements have been able to transform the seemingly the impossible into the possible, contributing to the improvement of material life and human spirit.</a:t>
            </a:r>
          </a:p>
        </p:txBody>
      </p:sp>
    </p:spTree>
    <p:extLst>
      <p:ext uri="{BB962C8B-B14F-4D97-AF65-F5344CB8AC3E}">
        <p14:creationId xmlns:p14="http://schemas.microsoft.com/office/powerpoint/2010/main" val="360059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94D16-F847-B9EB-FDB0-2BA482125ACD}"/>
              </a:ext>
            </a:extLst>
          </p:cNvPr>
          <p:cNvSpPr txBox="1"/>
          <p:nvPr/>
        </p:nvSpPr>
        <p:spPr>
          <a:xfrm>
            <a:off x="4241936" y="672406"/>
            <a:ext cx="6096000" cy="553998"/>
          </a:xfrm>
          <a:prstGeom prst="rect">
            <a:avLst/>
          </a:prstGeom>
          <a:noFill/>
        </p:spPr>
        <p:txBody>
          <a:bodyPr wrap="square">
            <a:spAutoFit/>
          </a:bodyPr>
          <a:lstStyle/>
          <a:p>
            <a:r>
              <a:rPr lang="en-US" sz="3000" b="1" dirty="0" err="1">
                <a:solidFill>
                  <a:srgbClr val="FF0000"/>
                </a:solidFill>
                <a:latin typeface="Times New Roman" panose="02020603050405020304" pitchFamily="18" charset="0"/>
                <a:cs typeface="Times New Roman" panose="02020603050405020304" pitchFamily="18" charset="0"/>
              </a:rPr>
              <a:t>I.Topic</a:t>
            </a:r>
            <a:r>
              <a:rPr lang="en-US" sz="3000" b="1" dirty="0">
                <a:solidFill>
                  <a:srgbClr val="FF0000"/>
                </a:solidFill>
                <a:latin typeface="Times New Roman" panose="02020603050405020304" pitchFamily="18" charset="0"/>
                <a:cs typeface="Times New Roman" panose="02020603050405020304" pitchFamily="18" charset="0"/>
              </a:rPr>
              <a:t> overview</a:t>
            </a:r>
          </a:p>
        </p:txBody>
      </p:sp>
      <p:sp>
        <p:nvSpPr>
          <p:cNvPr id="4" name="TextBox 3">
            <a:extLst>
              <a:ext uri="{FF2B5EF4-FFF2-40B4-BE49-F238E27FC236}">
                <a16:creationId xmlns:a16="http://schemas.microsoft.com/office/drawing/2014/main" id="{729F74FE-839C-C179-2605-4683F5607644}"/>
              </a:ext>
            </a:extLst>
          </p:cNvPr>
          <p:cNvSpPr txBox="1"/>
          <p:nvPr/>
        </p:nvSpPr>
        <p:spPr>
          <a:xfrm>
            <a:off x="788894" y="1872735"/>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Object and scope of the study</a:t>
            </a:r>
          </a:p>
        </p:txBody>
      </p:sp>
      <p:sp>
        <p:nvSpPr>
          <p:cNvPr id="6" name="TextBox 5">
            <a:extLst>
              <a:ext uri="{FF2B5EF4-FFF2-40B4-BE49-F238E27FC236}">
                <a16:creationId xmlns:a16="http://schemas.microsoft.com/office/drawing/2014/main" id="{E4D29E6A-38C1-08C2-92DA-149ABB816490}"/>
              </a:ext>
            </a:extLst>
          </p:cNvPr>
          <p:cNvSpPr txBox="1"/>
          <p:nvPr/>
        </p:nvSpPr>
        <p:spPr>
          <a:xfrm>
            <a:off x="1416423" y="2319011"/>
            <a:ext cx="60960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The subject of the research topic :</a:t>
            </a:r>
          </a:p>
        </p:txBody>
      </p:sp>
      <p:sp>
        <p:nvSpPr>
          <p:cNvPr id="8" name="TextBox 7">
            <a:extLst>
              <a:ext uri="{FF2B5EF4-FFF2-40B4-BE49-F238E27FC236}">
                <a16:creationId xmlns:a16="http://schemas.microsoft.com/office/drawing/2014/main" id="{12AF19B5-8A9B-9502-DF43-FC8660D49E88}"/>
              </a:ext>
            </a:extLst>
          </p:cNvPr>
          <p:cNvSpPr txBox="1"/>
          <p:nvPr/>
        </p:nvSpPr>
        <p:spPr>
          <a:xfrm>
            <a:off x="1963542" y="2765287"/>
            <a:ext cx="6096000" cy="1200329"/>
          </a:xfrm>
          <a:prstGeom prst="rect">
            <a:avLst/>
          </a:prstGeom>
          <a:noFill/>
        </p:spPr>
        <p:txBody>
          <a:bodyPr wrap="square">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Study the principle of measuring the distance of the SR04 ultrasonic sensor. </a:t>
            </a:r>
          </a:p>
          <a:p>
            <a:r>
              <a:rPr lang="en-US" dirty="0">
                <a:latin typeface="Times New Roman" panose="02020603050405020304" pitchFamily="18" charset="0"/>
                <a:cs typeface="Times New Roman" panose="02020603050405020304" pitchFamily="18" charset="0"/>
              </a:rPr>
              <a:t>-    The method of controlling the engine (in the autonomous mode).</a:t>
            </a:r>
          </a:p>
        </p:txBody>
      </p:sp>
      <p:sp>
        <p:nvSpPr>
          <p:cNvPr id="10" name="TextBox 9">
            <a:extLst>
              <a:ext uri="{FF2B5EF4-FFF2-40B4-BE49-F238E27FC236}">
                <a16:creationId xmlns:a16="http://schemas.microsoft.com/office/drawing/2014/main" id="{93684733-14DB-081D-06CF-D444EC55E292}"/>
              </a:ext>
            </a:extLst>
          </p:cNvPr>
          <p:cNvSpPr txBox="1"/>
          <p:nvPr/>
        </p:nvSpPr>
        <p:spPr>
          <a:xfrm>
            <a:off x="1416423" y="3827116"/>
            <a:ext cx="60960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Research scope :</a:t>
            </a:r>
          </a:p>
        </p:txBody>
      </p:sp>
      <p:sp>
        <p:nvSpPr>
          <p:cNvPr id="12" name="TextBox 11">
            <a:extLst>
              <a:ext uri="{FF2B5EF4-FFF2-40B4-BE49-F238E27FC236}">
                <a16:creationId xmlns:a16="http://schemas.microsoft.com/office/drawing/2014/main" id="{78204D97-B3DF-033C-AF0B-A956A4D8CA8D}"/>
              </a:ext>
            </a:extLst>
          </p:cNvPr>
          <p:cNvSpPr txBox="1"/>
          <p:nvPr/>
        </p:nvSpPr>
        <p:spPr>
          <a:xfrm>
            <a:off x="1963542" y="4227226"/>
            <a:ext cx="609600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The working space of the car is a plane limited by walls, obstacles are considered a completely static 2-way obstruction.</a:t>
            </a:r>
          </a:p>
        </p:txBody>
      </p:sp>
    </p:spTree>
    <p:extLst>
      <p:ext uri="{BB962C8B-B14F-4D97-AF65-F5344CB8AC3E}">
        <p14:creationId xmlns:p14="http://schemas.microsoft.com/office/powerpoint/2010/main" val="59587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12338-BDC3-2572-E6D4-FA135697E6BC}"/>
              </a:ext>
            </a:extLst>
          </p:cNvPr>
          <p:cNvSpPr txBox="1"/>
          <p:nvPr/>
        </p:nvSpPr>
        <p:spPr>
          <a:xfrm>
            <a:off x="4204991" y="687492"/>
            <a:ext cx="6096000" cy="553998"/>
          </a:xfrm>
          <a:prstGeom prst="rect">
            <a:avLst/>
          </a:prstGeom>
          <a:noFill/>
        </p:spPr>
        <p:txBody>
          <a:bodyPr wrap="square">
            <a:spAutoFit/>
          </a:bodyPr>
          <a:lstStyle/>
          <a:p>
            <a:r>
              <a:rPr lang="en-US" sz="3000" b="1" dirty="0" err="1">
                <a:solidFill>
                  <a:srgbClr val="FF0000"/>
                </a:solidFill>
                <a:latin typeface="Times New Roman" panose="02020603050405020304" pitchFamily="18" charset="0"/>
                <a:cs typeface="Times New Roman" panose="02020603050405020304" pitchFamily="18" charset="0"/>
              </a:rPr>
              <a:t>I.Topic</a:t>
            </a:r>
            <a:r>
              <a:rPr lang="en-US" sz="3000" b="1" dirty="0">
                <a:solidFill>
                  <a:srgbClr val="FF0000"/>
                </a:solidFill>
                <a:latin typeface="Times New Roman" panose="02020603050405020304" pitchFamily="18" charset="0"/>
                <a:cs typeface="Times New Roman" panose="02020603050405020304" pitchFamily="18" charset="0"/>
              </a:rPr>
              <a:t> overview</a:t>
            </a:r>
          </a:p>
        </p:txBody>
      </p:sp>
      <p:sp>
        <p:nvSpPr>
          <p:cNvPr id="5" name="TextBox 4">
            <a:extLst>
              <a:ext uri="{FF2B5EF4-FFF2-40B4-BE49-F238E27FC236}">
                <a16:creationId xmlns:a16="http://schemas.microsoft.com/office/drawing/2014/main" id="{F0FA8CFA-4BFC-62BA-248A-CA0B0B73CF6C}"/>
              </a:ext>
            </a:extLst>
          </p:cNvPr>
          <p:cNvSpPr txBox="1"/>
          <p:nvPr/>
        </p:nvSpPr>
        <p:spPr>
          <a:xfrm>
            <a:off x="367553" y="1908593"/>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General introduction about robots</a:t>
            </a:r>
          </a:p>
        </p:txBody>
      </p:sp>
      <p:sp>
        <p:nvSpPr>
          <p:cNvPr id="7" name="TextBox 6">
            <a:extLst>
              <a:ext uri="{FF2B5EF4-FFF2-40B4-BE49-F238E27FC236}">
                <a16:creationId xmlns:a16="http://schemas.microsoft.com/office/drawing/2014/main" id="{92C1AB87-8B5E-6CE2-708C-2D7925CD10D3}"/>
              </a:ext>
            </a:extLst>
          </p:cNvPr>
          <p:cNvSpPr txBox="1"/>
          <p:nvPr/>
        </p:nvSpPr>
        <p:spPr>
          <a:xfrm>
            <a:off x="367554" y="2495653"/>
            <a:ext cx="6024282" cy="1200329"/>
          </a:xfrm>
          <a:prstGeom prst="rect">
            <a:avLst/>
          </a:prstGeom>
          <a:noFill/>
        </p:spPr>
        <p:txBody>
          <a:bodyPr wrap="square">
            <a:spAutoFit/>
          </a:bodyPr>
          <a:lstStyle/>
          <a:p>
            <a:pPr algn="just"/>
            <a:r>
              <a:rPr lang="en-US" dirty="0"/>
              <a:t>Robot, also known as "Robot" is a type of machine that can perform tasks automatically by the control of computers or programmed electronic circuits. created, virtual, usually a mechanical-electronic system.</a:t>
            </a:r>
          </a:p>
        </p:txBody>
      </p:sp>
      <p:pic>
        <p:nvPicPr>
          <p:cNvPr id="1026" name="Picture 2" descr="Lập trình robot với ROS - Phần 1: Giới thiệu tổng quan">
            <a:extLst>
              <a:ext uri="{FF2B5EF4-FFF2-40B4-BE49-F238E27FC236}">
                <a16:creationId xmlns:a16="http://schemas.microsoft.com/office/drawing/2014/main" id="{DBD16560-F742-9115-D164-5DC22CF96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413" y="1836644"/>
            <a:ext cx="4620410" cy="288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4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21FF4-87F2-5C69-F381-FE9483F4652A}"/>
              </a:ext>
            </a:extLst>
          </p:cNvPr>
          <p:cNvSpPr txBox="1"/>
          <p:nvPr/>
        </p:nvSpPr>
        <p:spPr>
          <a:xfrm>
            <a:off x="4370294" y="723077"/>
            <a:ext cx="6096000" cy="553998"/>
          </a:xfrm>
          <a:prstGeom prst="rect">
            <a:avLst/>
          </a:prstGeom>
          <a:noFill/>
        </p:spPr>
        <p:txBody>
          <a:bodyPr wrap="square">
            <a:spAutoFit/>
          </a:bodyPr>
          <a:lstStyle/>
          <a:p>
            <a:r>
              <a:rPr lang="en-US" sz="3000" b="1" dirty="0">
                <a:solidFill>
                  <a:srgbClr val="FF0000"/>
                </a:solidFill>
                <a:latin typeface="Times New Roman" panose="02020603050405020304" pitchFamily="18" charset="0"/>
                <a:cs typeface="Times New Roman" panose="02020603050405020304" pitchFamily="18" charset="0"/>
              </a:rPr>
              <a:t>I. Topic overview</a:t>
            </a:r>
          </a:p>
        </p:txBody>
      </p:sp>
      <p:sp>
        <p:nvSpPr>
          <p:cNvPr id="4" name="TextBox 3">
            <a:extLst>
              <a:ext uri="{FF2B5EF4-FFF2-40B4-BE49-F238E27FC236}">
                <a16:creationId xmlns:a16="http://schemas.microsoft.com/office/drawing/2014/main" id="{F5A61A27-BA33-CCDE-868F-A551926E0C2C}"/>
              </a:ext>
            </a:extLst>
          </p:cNvPr>
          <p:cNvSpPr txBox="1"/>
          <p:nvPr/>
        </p:nvSpPr>
        <p:spPr>
          <a:xfrm>
            <a:off x="493059" y="1761565"/>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What is an obstacle avoidance robot?</a:t>
            </a:r>
          </a:p>
        </p:txBody>
      </p:sp>
      <p:sp>
        <p:nvSpPr>
          <p:cNvPr id="6" name="TextBox 5">
            <a:extLst>
              <a:ext uri="{FF2B5EF4-FFF2-40B4-BE49-F238E27FC236}">
                <a16:creationId xmlns:a16="http://schemas.microsoft.com/office/drawing/2014/main" id="{B4E23B28-AB53-F209-5B51-57637F50EFFE}"/>
              </a:ext>
            </a:extLst>
          </p:cNvPr>
          <p:cNvSpPr txBox="1"/>
          <p:nvPr/>
        </p:nvSpPr>
        <p:spPr>
          <a:xfrm>
            <a:off x="636496" y="2761146"/>
            <a:ext cx="609600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Obstacle avoidance robot or mobile vehicle is defined as a vehicle capable of self-moving, autonomous (reprogrammable) under automatic control to successfully perform assigned tasks.</a:t>
            </a:r>
          </a:p>
        </p:txBody>
      </p:sp>
      <p:pic>
        <p:nvPicPr>
          <p:cNvPr id="2050" name="Picture 2" descr="robot đấm bốc giá tốt Tháng 5, 2022 | Mua ngay | Shopee Việt Nam">
            <a:extLst>
              <a:ext uri="{FF2B5EF4-FFF2-40B4-BE49-F238E27FC236}">
                <a16:creationId xmlns:a16="http://schemas.microsoft.com/office/drawing/2014/main" id="{80A84C76-B1E5-27EB-0B44-FB10F7269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294" y="1761565"/>
            <a:ext cx="3706906" cy="370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3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95B03E-17C4-9954-5A11-992609F1116C}"/>
              </a:ext>
            </a:extLst>
          </p:cNvPr>
          <p:cNvSpPr>
            <a:spLocks noGrp="1"/>
          </p:cNvSpPr>
          <p:nvPr>
            <p:ph type="sldNum" sz="quarter" idx="12"/>
          </p:nvPr>
        </p:nvSpPr>
        <p:spPr/>
        <p:txBody>
          <a:bodyPr/>
          <a:lstStyle/>
          <a:p>
            <a:fld id="{72038F0E-1542-4FC7-95E4-43F9E44E78EF}" type="slidenum">
              <a:rPr lang="en-US" smtClean="0"/>
              <a:t>7</a:t>
            </a:fld>
            <a:endParaRPr lang="en-US" dirty="0"/>
          </a:p>
        </p:txBody>
      </p:sp>
      <p:sp>
        <p:nvSpPr>
          <p:cNvPr id="5" name="TextBox 4">
            <a:extLst>
              <a:ext uri="{FF2B5EF4-FFF2-40B4-BE49-F238E27FC236}">
                <a16:creationId xmlns:a16="http://schemas.microsoft.com/office/drawing/2014/main" id="{55F87D1C-FB6A-76A7-909D-ECFC8B943D06}"/>
              </a:ext>
            </a:extLst>
          </p:cNvPr>
          <p:cNvSpPr txBox="1"/>
          <p:nvPr/>
        </p:nvSpPr>
        <p:spPr>
          <a:xfrm>
            <a:off x="3765175" y="794326"/>
            <a:ext cx="6154679" cy="553998"/>
          </a:xfrm>
          <a:prstGeom prst="rect">
            <a:avLst/>
          </a:prstGeom>
          <a:noFill/>
        </p:spPr>
        <p:txBody>
          <a:bodyPr wrap="square">
            <a:spAutoFit/>
          </a:bodyPr>
          <a:lstStyle/>
          <a:p>
            <a:r>
              <a:rPr lang="en-US" sz="3000" b="1" dirty="0" err="1">
                <a:solidFill>
                  <a:srgbClr val="FF0000"/>
                </a:solidFill>
                <a:latin typeface="Times New Roman" panose="02020603050405020304" pitchFamily="18" charset="0"/>
                <a:cs typeface="Times New Roman" panose="02020603050405020304" pitchFamily="18" charset="0"/>
              </a:rPr>
              <a:t>II.Hardware</a:t>
            </a:r>
            <a:r>
              <a:rPr lang="en-US" sz="3000" b="1" dirty="0">
                <a:solidFill>
                  <a:srgbClr val="FF0000"/>
                </a:solidFill>
                <a:latin typeface="Times New Roman" panose="02020603050405020304" pitchFamily="18" charset="0"/>
                <a:cs typeface="Times New Roman" panose="02020603050405020304" pitchFamily="18" charset="0"/>
              </a:rPr>
              <a:t> construction</a:t>
            </a:r>
          </a:p>
        </p:txBody>
      </p:sp>
      <p:sp>
        <p:nvSpPr>
          <p:cNvPr id="7" name="TextBox 6">
            <a:extLst>
              <a:ext uri="{FF2B5EF4-FFF2-40B4-BE49-F238E27FC236}">
                <a16:creationId xmlns:a16="http://schemas.microsoft.com/office/drawing/2014/main" id="{EC1BA6F9-A941-23DE-A20D-F7DF272E0DAC}"/>
              </a:ext>
            </a:extLst>
          </p:cNvPr>
          <p:cNvSpPr txBox="1"/>
          <p:nvPr/>
        </p:nvSpPr>
        <p:spPr>
          <a:xfrm>
            <a:off x="717175" y="1898136"/>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Hardware list for robot design</a:t>
            </a:r>
          </a:p>
        </p:txBody>
      </p:sp>
      <p:sp>
        <p:nvSpPr>
          <p:cNvPr id="9" name="TextBox 8">
            <a:extLst>
              <a:ext uri="{FF2B5EF4-FFF2-40B4-BE49-F238E27FC236}">
                <a16:creationId xmlns:a16="http://schemas.microsoft.com/office/drawing/2014/main" id="{A5D9A72A-DED6-53BC-A2C1-4B14F64C1192}"/>
              </a:ext>
            </a:extLst>
          </p:cNvPr>
          <p:cNvSpPr txBox="1"/>
          <p:nvPr/>
        </p:nvSpPr>
        <p:spPr>
          <a:xfrm>
            <a:off x="1717964" y="2690336"/>
            <a:ext cx="6096000"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Arduino Uno R3</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L298N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Module Ultrasonic HC-SR04</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Battery 18650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Motor</a:t>
            </a:r>
          </a:p>
        </p:txBody>
      </p:sp>
      <p:pic>
        <p:nvPicPr>
          <p:cNvPr id="1026" name="Picture 2" descr="Keyestudio Bộ Khởi Đầu Cho Arduino OTTO DIY Robot (Không Có Thân Máy In Phần)  / Linh Kiện máy tính">
            <a:extLst>
              <a:ext uri="{FF2B5EF4-FFF2-40B4-BE49-F238E27FC236}">
                <a16:creationId xmlns:a16="http://schemas.microsoft.com/office/drawing/2014/main" id="{94EFC60A-061D-83E4-B155-4B3BB535F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175" y="1937391"/>
            <a:ext cx="4020127" cy="3442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90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428946-D88F-12C7-15AB-33F63C2B3891}"/>
              </a:ext>
            </a:extLst>
          </p:cNvPr>
          <p:cNvSpPr txBox="1"/>
          <p:nvPr/>
        </p:nvSpPr>
        <p:spPr>
          <a:xfrm>
            <a:off x="892666" y="1528681"/>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Arduino Uno R3</a:t>
            </a:r>
          </a:p>
        </p:txBody>
      </p:sp>
      <p:pic>
        <p:nvPicPr>
          <p:cNvPr id="2050" name="Picture 2" descr="Giao tiếp I2C giữa 2 arduino">
            <a:extLst>
              <a:ext uri="{FF2B5EF4-FFF2-40B4-BE49-F238E27FC236}">
                <a16:creationId xmlns:a16="http://schemas.microsoft.com/office/drawing/2014/main" id="{3E073900-98AD-6880-5828-0AB88D4AA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4175" y="3429000"/>
            <a:ext cx="3374532" cy="23885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rduino ide">
            <a:extLst>
              <a:ext uri="{FF2B5EF4-FFF2-40B4-BE49-F238E27FC236}">
                <a16:creationId xmlns:a16="http://schemas.microsoft.com/office/drawing/2014/main" id="{3DAF6ECB-D2E9-7FF4-96AE-B40A3AF96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848" y="3169431"/>
            <a:ext cx="4232205" cy="28138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F9981E0-B2FA-4810-4179-02BB260BBD36}"/>
              </a:ext>
            </a:extLst>
          </p:cNvPr>
          <p:cNvSpPr txBox="1"/>
          <p:nvPr/>
        </p:nvSpPr>
        <p:spPr>
          <a:xfrm>
            <a:off x="3711387" y="816871"/>
            <a:ext cx="6154679" cy="553998"/>
          </a:xfrm>
          <a:prstGeom prst="rect">
            <a:avLst/>
          </a:prstGeom>
          <a:noFill/>
        </p:spPr>
        <p:txBody>
          <a:bodyPr wrap="square">
            <a:spAutoFit/>
          </a:bodyPr>
          <a:lstStyle/>
          <a:p>
            <a:r>
              <a:rPr lang="en-US" sz="3000" b="1" dirty="0" err="1">
                <a:solidFill>
                  <a:srgbClr val="FF0000"/>
                </a:solidFill>
                <a:latin typeface="Times New Roman" panose="02020603050405020304" pitchFamily="18" charset="0"/>
                <a:cs typeface="Times New Roman" panose="02020603050405020304" pitchFamily="18" charset="0"/>
              </a:rPr>
              <a:t>II.Hardware</a:t>
            </a:r>
            <a:r>
              <a:rPr lang="en-US" sz="3000" b="1" dirty="0">
                <a:solidFill>
                  <a:srgbClr val="FF0000"/>
                </a:solidFill>
                <a:latin typeface="Times New Roman" panose="02020603050405020304" pitchFamily="18" charset="0"/>
                <a:cs typeface="Times New Roman" panose="02020603050405020304" pitchFamily="18" charset="0"/>
              </a:rPr>
              <a:t> construction</a:t>
            </a:r>
          </a:p>
        </p:txBody>
      </p:sp>
      <p:sp>
        <p:nvSpPr>
          <p:cNvPr id="9" name="TextBox 8">
            <a:extLst>
              <a:ext uri="{FF2B5EF4-FFF2-40B4-BE49-F238E27FC236}">
                <a16:creationId xmlns:a16="http://schemas.microsoft.com/office/drawing/2014/main" id="{6E237752-CBB1-4422-E300-623EEC05F21A}"/>
              </a:ext>
            </a:extLst>
          </p:cNvPr>
          <p:cNvSpPr txBox="1"/>
          <p:nvPr/>
        </p:nvSpPr>
        <p:spPr>
          <a:xfrm>
            <a:off x="1429870" y="2053486"/>
            <a:ext cx="9332259"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Arduino Uno is a microcontroller based on the Atmega328P chip. Uno has 14 I/O digital pins (including 6 PWM pulse output legs), 6 analog input pins, 1 16MHz quartz, 1 USB port, 1 DC power jack, 1 reset button.</a:t>
            </a:r>
          </a:p>
        </p:txBody>
      </p:sp>
    </p:spTree>
    <p:extLst>
      <p:ext uri="{BB962C8B-B14F-4D97-AF65-F5344CB8AC3E}">
        <p14:creationId xmlns:p14="http://schemas.microsoft.com/office/powerpoint/2010/main" val="108041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8DC7FF-AD3A-CD86-9650-C03FE22E136D}"/>
              </a:ext>
            </a:extLst>
          </p:cNvPr>
          <p:cNvSpPr txBox="1"/>
          <p:nvPr/>
        </p:nvSpPr>
        <p:spPr>
          <a:xfrm>
            <a:off x="3765175" y="794326"/>
            <a:ext cx="6154679" cy="553998"/>
          </a:xfrm>
          <a:prstGeom prst="rect">
            <a:avLst/>
          </a:prstGeom>
          <a:noFill/>
        </p:spPr>
        <p:txBody>
          <a:bodyPr wrap="square">
            <a:spAutoFit/>
          </a:bodyPr>
          <a:lstStyle/>
          <a:p>
            <a:r>
              <a:rPr lang="en-US" sz="3000" b="1" dirty="0" err="1">
                <a:solidFill>
                  <a:srgbClr val="FF0000"/>
                </a:solidFill>
                <a:latin typeface="Times New Roman" panose="02020603050405020304" pitchFamily="18" charset="0"/>
                <a:cs typeface="Times New Roman" panose="02020603050405020304" pitchFamily="18" charset="0"/>
              </a:rPr>
              <a:t>II.Hardware</a:t>
            </a:r>
            <a:r>
              <a:rPr lang="en-US" sz="3000" b="1" dirty="0">
                <a:solidFill>
                  <a:srgbClr val="FF0000"/>
                </a:solidFill>
                <a:latin typeface="Times New Roman" panose="02020603050405020304" pitchFamily="18" charset="0"/>
                <a:cs typeface="Times New Roman" panose="02020603050405020304" pitchFamily="18" charset="0"/>
              </a:rPr>
              <a:t> construction</a:t>
            </a:r>
          </a:p>
        </p:txBody>
      </p:sp>
      <p:sp>
        <p:nvSpPr>
          <p:cNvPr id="6" name="TextBox 5">
            <a:extLst>
              <a:ext uri="{FF2B5EF4-FFF2-40B4-BE49-F238E27FC236}">
                <a16:creationId xmlns:a16="http://schemas.microsoft.com/office/drawing/2014/main" id="{B615E6AF-F26E-2AC9-FC9D-573088048DF0}"/>
              </a:ext>
            </a:extLst>
          </p:cNvPr>
          <p:cNvSpPr txBox="1"/>
          <p:nvPr/>
        </p:nvSpPr>
        <p:spPr>
          <a:xfrm>
            <a:off x="911139" y="1531644"/>
            <a:ext cx="6096000" cy="446276"/>
          </a:xfrm>
          <a:prstGeom prst="rect">
            <a:avLst/>
          </a:prstGeom>
          <a:noFill/>
        </p:spPr>
        <p:txBody>
          <a:bodyPr wrap="square">
            <a:spAutoFit/>
          </a:bodyPr>
          <a:lstStyle/>
          <a:p>
            <a:r>
              <a:rPr lang="en-US" sz="2300" b="1" dirty="0">
                <a:latin typeface="Times New Roman" panose="02020603050405020304" pitchFamily="18" charset="0"/>
                <a:cs typeface="Times New Roman" panose="02020603050405020304" pitchFamily="18" charset="0"/>
              </a:rPr>
              <a:t>Module L298N</a:t>
            </a:r>
          </a:p>
        </p:txBody>
      </p:sp>
      <p:pic>
        <p:nvPicPr>
          <p:cNvPr id="2050" name="Picture 2">
            <a:extLst>
              <a:ext uri="{FF2B5EF4-FFF2-40B4-BE49-F238E27FC236}">
                <a16:creationId xmlns:a16="http://schemas.microsoft.com/office/drawing/2014/main" id="{C92BC772-C12F-6D5E-4BB7-8B5BFCDB3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488" y="2123591"/>
            <a:ext cx="3369975" cy="32913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BCCB5B6-FE47-AC3F-1501-28D9F0C80D1E}"/>
              </a:ext>
            </a:extLst>
          </p:cNvPr>
          <p:cNvSpPr txBox="1"/>
          <p:nvPr/>
        </p:nvSpPr>
        <p:spPr>
          <a:xfrm>
            <a:off x="1092488" y="2415692"/>
            <a:ext cx="6096000" cy="2308324"/>
          </a:xfrm>
          <a:prstGeom prst="rect">
            <a:avLst/>
          </a:prstGeom>
          <a:noFill/>
        </p:spPr>
        <p:txBody>
          <a:bodyPr wrap="square">
            <a:spAutoFit/>
          </a:bodyPr>
          <a:lstStyle/>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Driver: L298N integrated two bridge circuits H. </a:t>
            </a:r>
          </a:p>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Control voltage: +5V ~+12 V </a:t>
            </a:r>
          </a:p>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Max line per H bridge is: 2A (=&gt;2A per motor) </a:t>
            </a:r>
          </a:p>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Voltage of control signal: +5V ~+7 V </a:t>
            </a:r>
          </a:p>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Line of control signal: 0~36mA (Arduino can play up to 40mA should be healthy, guys) </a:t>
            </a:r>
          </a:p>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power:  20W (when temperature T = 75 °C) </a:t>
            </a:r>
          </a:p>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Storage temperature: -25 °C ~ +130 °C</a:t>
            </a:r>
          </a:p>
        </p:txBody>
      </p:sp>
    </p:spTree>
    <p:extLst>
      <p:ext uri="{BB962C8B-B14F-4D97-AF65-F5344CB8AC3E}">
        <p14:creationId xmlns:p14="http://schemas.microsoft.com/office/powerpoint/2010/main" val="852299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10825</TotalTime>
  <Words>728</Words>
  <Application>Microsoft Office PowerPoint</Application>
  <PresentationFormat>Widescreen</PresentationFormat>
  <Paragraphs>85</Paragraphs>
  <Slides>18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Palatino Linotype</vt:lpstr>
      <vt:lpstr>Times New Roman</vt:lpstr>
      <vt:lpstr>Wingdings</vt:lpstr>
      <vt:lpstr>Office Theme</vt:lpstr>
      <vt:lpstr>1_Office Theme</vt:lpstr>
      <vt:lpstr>BASIS PROJECT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minh huy Nguyễn</cp:lastModifiedBy>
  <cp:revision>192</cp:revision>
  <dcterms:created xsi:type="dcterms:W3CDTF">2020-07-15T05:19:11Z</dcterms:created>
  <dcterms:modified xsi:type="dcterms:W3CDTF">2022-06-03T18:13:44Z</dcterms:modified>
</cp:coreProperties>
</file>