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70" r:id="rId4"/>
    <p:sldId id="288" r:id="rId5"/>
    <p:sldId id="258" r:id="rId6"/>
    <p:sldId id="293" r:id="rId7"/>
    <p:sldId id="294" r:id="rId8"/>
    <p:sldId id="291" r:id="rId9"/>
    <p:sldId id="297" r:id="rId10"/>
    <p:sldId id="295" r:id="rId11"/>
    <p:sldId id="296" r:id="rId12"/>
    <p:sldId id="259" r:id="rId13"/>
    <p:sldId id="299" r:id="rId14"/>
    <p:sldId id="300" r:id="rId15"/>
    <p:sldId id="301" r:id="rId16"/>
    <p:sldId id="302" r:id="rId17"/>
    <p:sldId id="303" r:id="rId18"/>
    <p:sldId id="260" r:id="rId19"/>
    <p:sldId id="266" r:id="rId20"/>
    <p:sldId id="261" r:id="rId21"/>
    <p:sldId id="268" r:id="rId22"/>
    <p:sldId id="269" r:id="rId23"/>
    <p:sldId id="279" r:id="rId24"/>
    <p:sldId id="289" r:id="rId25"/>
    <p:sldId id="29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92" autoAdjust="0"/>
  </p:normalViewPr>
  <p:slideViewPr>
    <p:cSldViewPr>
      <p:cViewPr varScale="1">
        <p:scale>
          <a:sx n="60" d="100"/>
          <a:sy n="60" d="100"/>
        </p:scale>
        <p:origin x="-2011"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3809E9C-EE01-4E98-B2B0-D6A070059FDE}" type="datetimeFigureOut">
              <a:rPr lang="ar-EG" smtClean="0"/>
              <a:pPr/>
              <a:t>29/12/1438</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F945983-2983-4204-9354-6B960F9F65E9}" type="slidenum">
              <a:rPr lang="ar-EG" smtClean="0"/>
              <a:pPr/>
              <a:t>‹#›</a:t>
            </a:fld>
            <a:endParaRPr lang="ar-EG"/>
          </a:p>
        </p:txBody>
      </p:sp>
    </p:spTree>
    <p:extLst>
      <p:ext uri="{BB962C8B-B14F-4D97-AF65-F5344CB8AC3E}">
        <p14:creationId xmlns:p14="http://schemas.microsoft.com/office/powerpoint/2010/main" val="421261417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945983-2983-4204-9354-6B960F9F65E9}" type="slidenum">
              <a:rPr lang="ar-EG" smtClean="0"/>
              <a:pPr/>
              <a:t>7</a:t>
            </a:fld>
            <a:endParaRPr lang="ar-EG"/>
          </a:p>
        </p:txBody>
      </p:sp>
    </p:spTree>
    <p:extLst>
      <p:ext uri="{BB962C8B-B14F-4D97-AF65-F5344CB8AC3E}">
        <p14:creationId xmlns:p14="http://schemas.microsoft.com/office/powerpoint/2010/main" val="326537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ar-EG" dirty="0"/>
          </a:p>
        </p:txBody>
      </p:sp>
      <p:sp>
        <p:nvSpPr>
          <p:cNvPr id="4" name="Slide Number Placeholder 3"/>
          <p:cNvSpPr>
            <a:spLocks noGrp="1"/>
          </p:cNvSpPr>
          <p:nvPr>
            <p:ph type="sldNum" sz="quarter" idx="10"/>
          </p:nvPr>
        </p:nvSpPr>
        <p:spPr/>
        <p:txBody>
          <a:bodyPr/>
          <a:lstStyle/>
          <a:p>
            <a:fld id="{2F945983-2983-4204-9354-6B960F9F65E9}" type="slidenum">
              <a:rPr lang="ar-EG" smtClean="0"/>
              <a:pPr/>
              <a:t>21</a:t>
            </a:fld>
            <a:endParaRPr lang="ar-EG"/>
          </a:p>
        </p:txBody>
      </p:sp>
    </p:spTree>
    <p:extLst>
      <p:ext uri="{BB962C8B-B14F-4D97-AF65-F5344CB8AC3E}">
        <p14:creationId xmlns:p14="http://schemas.microsoft.com/office/powerpoint/2010/main" val="272153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dirty="0" smtClean="0"/>
              <a:t>Though this may be difficult by hand, it is straightforward and so is easily done by computer.</a:t>
            </a:r>
          </a:p>
          <a:p>
            <a:endParaRPr lang="en-US" dirty="0"/>
          </a:p>
        </p:txBody>
      </p:sp>
      <p:sp>
        <p:nvSpPr>
          <p:cNvPr id="4" name="Slide Number Placeholder 3"/>
          <p:cNvSpPr>
            <a:spLocks noGrp="1"/>
          </p:cNvSpPr>
          <p:nvPr>
            <p:ph type="sldNum" sz="quarter" idx="10"/>
          </p:nvPr>
        </p:nvSpPr>
        <p:spPr/>
        <p:txBody>
          <a:bodyPr/>
          <a:lstStyle/>
          <a:p>
            <a:fld id="{2F945983-2983-4204-9354-6B960F9F65E9}" type="slidenum">
              <a:rPr lang="ar-EG" smtClean="0"/>
              <a:pPr/>
              <a:t>8</a:t>
            </a:fld>
            <a:endParaRPr lang="ar-EG"/>
          </a:p>
        </p:txBody>
      </p:sp>
    </p:spTree>
    <p:extLst>
      <p:ext uri="{BB962C8B-B14F-4D97-AF65-F5344CB8AC3E}">
        <p14:creationId xmlns:p14="http://schemas.microsoft.com/office/powerpoint/2010/main" val="659120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err="1" smtClean="0"/>
              <a:t>Initial_Value</a:t>
            </a:r>
            <a:r>
              <a:rPr lang="en-US" dirty="0" smtClean="0"/>
              <a:t>  has meaning with capacitor and inductor only</a:t>
            </a:r>
            <a:endParaRPr lang="en-US" dirty="0"/>
          </a:p>
        </p:txBody>
      </p:sp>
      <p:sp>
        <p:nvSpPr>
          <p:cNvPr id="4" name="Slide Number Placeholder 3"/>
          <p:cNvSpPr>
            <a:spLocks noGrp="1"/>
          </p:cNvSpPr>
          <p:nvPr>
            <p:ph type="sldNum" sz="quarter" idx="10"/>
          </p:nvPr>
        </p:nvSpPr>
        <p:spPr/>
        <p:txBody>
          <a:bodyPr/>
          <a:lstStyle/>
          <a:p>
            <a:fld id="{2F945983-2983-4204-9354-6B960F9F65E9}" type="slidenum">
              <a:rPr lang="ar-EG" smtClean="0"/>
              <a:pPr/>
              <a:t>11</a:t>
            </a:fld>
            <a:endParaRPr lang="ar-EG"/>
          </a:p>
        </p:txBody>
      </p:sp>
    </p:spTree>
    <p:extLst>
      <p:ext uri="{BB962C8B-B14F-4D97-AF65-F5344CB8AC3E}">
        <p14:creationId xmlns:p14="http://schemas.microsoft.com/office/powerpoint/2010/main" val="1542016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G</a:t>
            </a:r>
            <a:r>
              <a:rPr lang="en-US" sz="1200" b="0" i="0" kern="1200" dirty="0" smtClean="0">
                <a:solidFill>
                  <a:schemeClr val="tx1"/>
                </a:solidFill>
                <a:latin typeface="+mn-lt"/>
                <a:ea typeface="+mn-ea"/>
                <a:cs typeface="+mn-cs"/>
              </a:rPr>
              <a:t> matrix is an </a:t>
            </a:r>
            <a:r>
              <a:rPr lang="en-US" sz="1200" b="0" i="1" kern="1200" dirty="0" err="1" smtClean="0">
                <a:solidFill>
                  <a:schemeClr val="tx1"/>
                </a:solidFill>
                <a:latin typeface="+mn-lt"/>
                <a:ea typeface="+mn-ea"/>
                <a:cs typeface="+mn-cs"/>
              </a:rPr>
              <a:t>n</a:t>
            </a:r>
            <a:r>
              <a:rPr lang="en-US" sz="1200" b="0" i="0" kern="1200" dirty="0" err="1" smtClean="0">
                <a:solidFill>
                  <a:schemeClr val="tx1"/>
                </a:solidFill>
                <a:latin typeface="+mn-lt"/>
                <a:ea typeface="+mn-ea"/>
                <a:cs typeface="+mn-cs"/>
              </a:rPr>
              <a:t>x</a:t>
            </a:r>
            <a:r>
              <a:rPr lang="en-US" sz="1200" b="0" i="1" kern="1200" dirty="0" err="1" smtClean="0">
                <a:solidFill>
                  <a:schemeClr val="tx1"/>
                </a:solidFill>
                <a:latin typeface="+mn-lt"/>
                <a:ea typeface="+mn-ea"/>
                <a:cs typeface="+mn-cs"/>
              </a:rPr>
              <a:t>n</a:t>
            </a:r>
            <a:r>
              <a:rPr lang="en-US" sz="1200" b="0" i="0" kern="1200" dirty="0" smtClean="0">
                <a:solidFill>
                  <a:schemeClr val="tx1"/>
                </a:solidFill>
                <a:latin typeface="+mn-lt"/>
                <a:ea typeface="+mn-ea"/>
                <a:cs typeface="+mn-cs"/>
              </a:rPr>
              <a:t> matrix formed in two steps</a:t>
            </a:r>
          </a:p>
          <a:p>
            <a:pPr algn="l" rtl="0"/>
            <a:r>
              <a:rPr lang="en-US" sz="1200" b="0" i="0" kern="1200" dirty="0" smtClean="0">
                <a:solidFill>
                  <a:schemeClr val="tx1"/>
                </a:solidFill>
                <a:latin typeface="+mn-lt"/>
                <a:ea typeface="+mn-ea"/>
                <a:cs typeface="+mn-cs"/>
              </a:rPr>
              <a:t>Each element in the diagonal matrix is equal to the sum of the conductance (one over the resistance) of each element connected to the corresponding node.  So the first diagonal element is the sum of </a:t>
            </a:r>
            <a:r>
              <a:rPr lang="en-US" sz="1200" b="0" i="0" kern="1200" dirty="0" err="1" smtClean="0">
                <a:solidFill>
                  <a:schemeClr val="tx1"/>
                </a:solidFill>
                <a:latin typeface="+mn-lt"/>
                <a:ea typeface="+mn-ea"/>
                <a:cs typeface="+mn-cs"/>
              </a:rPr>
              <a:t>conductances</a:t>
            </a:r>
            <a:r>
              <a:rPr lang="en-US" sz="1200" b="0" i="0" kern="1200" dirty="0" smtClean="0">
                <a:solidFill>
                  <a:schemeClr val="tx1"/>
                </a:solidFill>
                <a:latin typeface="+mn-lt"/>
                <a:ea typeface="+mn-ea"/>
                <a:cs typeface="+mn-cs"/>
              </a:rPr>
              <a:t> connected to node 1, the second diagonal element is the sum of </a:t>
            </a:r>
            <a:r>
              <a:rPr lang="en-US" sz="1200" b="0" i="0" kern="1200" dirty="0" err="1" smtClean="0">
                <a:solidFill>
                  <a:schemeClr val="tx1"/>
                </a:solidFill>
                <a:latin typeface="+mn-lt"/>
                <a:ea typeface="+mn-ea"/>
                <a:cs typeface="+mn-cs"/>
              </a:rPr>
              <a:t>conductances</a:t>
            </a:r>
            <a:r>
              <a:rPr lang="en-US" sz="1200" b="0" i="0" kern="1200" dirty="0" smtClean="0">
                <a:solidFill>
                  <a:schemeClr val="tx1"/>
                </a:solidFill>
                <a:latin typeface="+mn-lt"/>
                <a:ea typeface="+mn-ea"/>
                <a:cs typeface="+mn-cs"/>
              </a:rPr>
              <a:t> connected to node 2, and so on.</a:t>
            </a:r>
          </a:p>
          <a:p>
            <a:pPr algn="l" rtl="0"/>
            <a:r>
              <a:rPr lang="en-US" sz="1200" b="0" i="0" kern="1200" dirty="0" smtClean="0">
                <a:solidFill>
                  <a:schemeClr val="tx1"/>
                </a:solidFill>
                <a:latin typeface="+mn-lt"/>
                <a:ea typeface="+mn-ea"/>
                <a:cs typeface="+mn-cs"/>
              </a:rPr>
              <a:t>The off diagonal elements are the negative conductance of the element connected to the pair of corresponding node.  Therefore a resistor between nodes 1 and 2 goes into the </a:t>
            </a:r>
            <a:r>
              <a:rPr lang="en-US" sz="1200" b="1" i="0" kern="1200" dirty="0" smtClean="0">
                <a:solidFill>
                  <a:schemeClr val="tx1"/>
                </a:solidFill>
                <a:latin typeface="+mn-lt"/>
                <a:ea typeface="+mn-ea"/>
                <a:cs typeface="+mn-cs"/>
              </a:rPr>
              <a:t>G</a:t>
            </a:r>
            <a:r>
              <a:rPr lang="en-US" sz="1200" b="0" i="0" kern="1200" dirty="0" smtClean="0">
                <a:solidFill>
                  <a:schemeClr val="tx1"/>
                </a:solidFill>
                <a:latin typeface="+mn-lt"/>
                <a:ea typeface="+mn-ea"/>
                <a:cs typeface="+mn-cs"/>
              </a:rPr>
              <a:t> matrix at location (1,2) and locations (2,1).</a:t>
            </a:r>
          </a:p>
          <a:p>
            <a:endParaRPr lang="en-US" dirty="0"/>
          </a:p>
        </p:txBody>
      </p:sp>
      <p:sp>
        <p:nvSpPr>
          <p:cNvPr id="4" name="Slide Number Placeholder 3"/>
          <p:cNvSpPr>
            <a:spLocks noGrp="1"/>
          </p:cNvSpPr>
          <p:nvPr>
            <p:ph type="sldNum" sz="quarter" idx="10"/>
          </p:nvPr>
        </p:nvSpPr>
        <p:spPr/>
        <p:txBody>
          <a:bodyPr/>
          <a:lstStyle/>
          <a:p>
            <a:fld id="{2F945983-2983-4204-9354-6B960F9F65E9}" type="slidenum">
              <a:rPr lang="ar-EG" smtClean="0"/>
              <a:pPr/>
              <a:t>13</a:t>
            </a:fld>
            <a:endParaRPr lang="ar-EG"/>
          </a:p>
        </p:txBody>
      </p:sp>
    </p:spTree>
    <p:extLst>
      <p:ext uri="{BB962C8B-B14F-4D97-AF65-F5344CB8AC3E}">
        <p14:creationId xmlns:p14="http://schemas.microsoft.com/office/powerpoint/2010/main" val="267075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B</a:t>
            </a:r>
            <a:r>
              <a:rPr lang="en-US" sz="1200" b="0" i="0" kern="1200" dirty="0" smtClean="0">
                <a:solidFill>
                  <a:schemeClr val="tx1"/>
                </a:solidFill>
                <a:latin typeface="+mn-lt"/>
                <a:ea typeface="+mn-ea"/>
                <a:cs typeface="+mn-cs"/>
              </a:rPr>
              <a:t> matrix is an </a:t>
            </a:r>
            <a:r>
              <a:rPr lang="en-US" sz="1200" b="0" i="1" kern="1200" dirty="0" err="1" smtClean="0">
                <a:solidFill>
                  <a:schemeClr val="tx1"/>
                </a:solidFill>
                <a:latin typeface="+mn-lt"/>
                <a:ea typeface="+mn-ea"/>
                <a:cs typeface="+mn-cs"/>
              </a:rPr>
              <a:t>n</a:t>
            </a:r>
            <a:r>
              <a:rPr lang="en-US" sz="1200" b="0" i="0" kern="1200" dirty="0" err="1" smtClean="0">
                <a:solidFill>
                  <a:schemeClr val="tx1"/>
                </a:solidFill>
                <a:latin typeface="+mn-lt"/>
                <a:ea typeface="+mn-ea"/>
                <a:cs typeface="+mn-cs"/>
              </a:rPr>
              <a:t>x</a:t>
            </a:r>
            <a:r>
              <a:rPr lang="en-US" sz="1200" b="0" i="1" kern="1200" dirty="0" err="1" smtClean="0">
                <a:solidFill>
                  <a:schemeClr val="tx1"/>
                </a:solidFill>
                <a:latin typeface="+mn-lt"/>
                <a:ea typeface="+mn-ea"/>
                <a:cs typeface="+mn-cs"/>
              </a:rPr>
              <a:t>m</a:t>
            </a:r>
            <a:r>
              <a:rPr lang="en-US" sz="1200" b="0" i="0" kern="1200" dirty="0" smtClean="0">
                <a:solidFill>
                  <a:schemeClr val="tx1"/>
                </a:solidFill>
                <a:latin typeface="+mn-lt"/>
                <a:ea typeface="+mn-ea"/>
                <a:cs typeface="+mn-cs"/>
              </a:rPr>
              <a:t> matrix with only 0, 1 and -1 elements.  Each location in the matrix corresponds to a particular voltage source (first dimension) or a node (second dimension).  If the positive terminal of the </a:t>
            </a:r>
            <a:r>
              <a:rPr lang="en-US" sz="1200" b="0" i="1" kern="1200" dirty="0" err="1" smtClean="0">
                <a:solidFill>
                  <a:schemeClr val="tx1"/>
                </a:solidFill>
                <a:latin typeface="+mn-lt"/>
                <a:ea typeface="+mn-ea"/>
                <a:cs typeface="+mn-cs"/>
              </a:rPr>
              <a:t>i</a:t>
            </a:r>
            <a:r>
              <a:rPr lang="en-US" sz="1200" b="0" i="0" kern="1200" dirty="0" err="1" smtClean="0">
                <a:solidFill>
                  <a:schemeClr val="tx1"/>
                </a:solidFill>
                <a:latin typeface="+mn-lt"/>
                <a:ea typeface="+mn-ea"/>
                <a:cs typeface="+mn-cs"/>
              </a:rPr>
              <a:t>th</a:t>
            </a:r>
            <a:r>
              <a:rPr lang="en-US" sz="1200" b="0" i="0" kern="1200" dirty="0" smtClean="0">
                <a:solidFill>
                  <a:schemeClr val="tx1"/>
                </a:solidFill>
                <a:latin typeface="+mn-lt"/>
                <a:ea typeface="+mn-ea"/>
                <a:cs typeface="+mn-cs"/>
              </a:rPr>
              <a:t> voltage source is connected to node </a:t>
            </a:r>
            <a:r>
              <a:rPr lang="en-US" sz="1200" b="0" i="1" kern="1200" dirty="0" smtClean="0">
                <a:solidFill>
                  <a:schemeClr val="tx1"/>
                </a:solidFill>
                <a:latin typeface="+mn-lt"/>
                <a:ea typeface="+mn-ea"/>
                <a:cs typeface="+mn-cs"/>
              </a:rPr>
              <a:t>k</a:t>
            </a:r>
            <a:r>
              <a:rPr lang="en-US" sz="1200" b="0" i="0" kern="1200" dirty="0" smtClean="0">
                <a:solidFill>
                  <a:schemeClr val="tx1"/>
                </a:solidFill>
                <a:latin typeface="+mn-lt"/>
                <a:ea typeface="+mn-ea"/>
                <a:cs typeface="+mn-cs"/>
              </a:rPr>
              <a:t>, then the element (</a:t>
            </a:r>
            <a:r>
              <a:rPr lang="en-US" sz="1200" b="0" i="1" kern="1200" dirty="0" err="1" smtClean="0">
                <a:solidFill>
                  <a:schemeClr val="tx1"/>
                </a:solidFill>
                <a:latin typeface="+mn-lt"/>
                <a:ea typeface="+mn-ea"/>
                <a:cs typeface="+mn-cs"/>
              </a:rPr>
              <a:t>i,k</a:t>
            </a:r>
            <a:r>
              <a:rPr lang="en-US" sz="1200" b="0" i="0" kern="1200" dirty="0" smtClean="0">
                <a:solidFill>
                  <a:schemeClr val="tx1"/>
                </a:solidFill>
                <a:latin typeface="+mn-lt"/>
                <a:ea typeface="+mn-ea"/>
                <a:cs typeface="+mn-cs"/>
              </a:rPr>
              <a:t>) in the </a:t>
            </a:r>
            <a:r>
              <a:rPr lang="en-US" sz="1200" b="1" i="0" kern="1200" dirty="0" smtClean="0">
                <a:solidFill>
                  <a:schemeClr val="tx1"/>
                </a:solidFill>
                <a:latin typeface="+mn-lt"/>
                <a:ea typeface="+mn-ea"/>
                <a:cs typeface="+mn-cs"/>
              </a:rPr>
              <a:t>B</a:t>
            </a:r>
            <a:r>
              <a:rPr lang="en-US" sz="1200" b="0" i="0" kern="1200" dirty="0" smtClean="0">
                <a:solidFill>
                  <a:schemeClr val="tx1"/>
                </a:solidFill>
                <a:latin typeface="+mn-lt"/>
                <a:ea typeface="+mn-ea"/>
                <a:cs typeface="+mn-cs"/>
              </a:rPr>
              <a:t> matrix is a 1.  If the negative terminal of the </a:t>
            </a:r>
            <a:r>
              <a:rPr lang="en-US" sz="1200" b="0" i="1" kern="1200" dirty="0" err="1" smtClean="0">
                <a:solidFill>
                  <a:schemeClr val="tx1"/>
                </a:solidFill>
                <a:latin typeface="+mn-lt"/>
                <a:ea typeface="+mn-ea"/>
                <a:cs typeface="+mn-cs"/>
              </a:rPr>
              <a:t>i</a:t>
            </a:r>
            <a:r>
              <a:rPr lang="en-US" sz="1200" b="0" i="0" kern="1200" dirty="0" err="1" smtClean="0">
                <a:solidFill>
                  <a:schemeClr val="tx1"/>
                </a:solidFill>
                <a:latin typeface="+mn-lt"/>
                <a:ea typeface="+mn-ea"/>
                <a:cs typeface="+mn-cs"/>
              </a:rPr>
              <a:t>th</a:t>
            </a:r>
            <a:r>
              <a:rPr lang="en-US" sz="1200" b="0" i="0" kern="1200" dirty="0" smtClean="0">
                <a:solidFill>
                  <a:schemeClr val="tx1"/>
                </a:solidFill>
                <a:latin typeface="+mn-lt"/>
                <a:ea typeface="+mn-ea"/>
                <a:cs typeface="+mn-cs"/>
              </a:rPr>
              <a:t> voltage source is connected to node </a:t>
            </a:r>
            <a:r>
              <a:rPr lang="en-US" sz="1200" b="0" i="1" kern="1200" dirty="0" smtClean="0">
                <a:solidFill>
                  <a:schemeClr val="tx1"/>
                </a:solidFill>
                <a:latin typeface="+mn-lt"/>
                <a:ea typeface="+mn-ea"/>
                <a:cs typeface="+mn-cs"/>
              </a:rPr>
              <a:t>k</a:t>
            </a:r>
            <a:r>
              <a:rPr lang="en-US" sz="1200" b="0" i="0" kern="1200" dirty="0" smtClean="0">
                <a:solidFill>
                  <a:schemeClr val="tx1"/>
                </a:solidFill>
                <a:latin typeface="+mn-lt"/>
                <a:ea typeface="+mn-ea"/>
                <a:cs typeface="+mn-cs"/>
              </a:rPr>
              <a:t>, then the element (</a:t>
            </a:r>
            <a:r>
              <a:rPr lang="en-US" sz="1200" b="0" i="1" kern="1200" dirty="0" err="1" smtClean="0">
                <a:solidFill>
                  <a:schemeClr val="tx1"/>
                </a:solidFill>
                <a:latin typeface="+mn-lt"/>
                <a:ea typeface="+mn-ea"/>
                <a:cs typeface="+mn-cs"/>
              </a:rPr>
              <a:t>i,k</a:t>
            </a:r>
            <a:r>
              <a:rPr lang="en-US" sz="1200" b="0" i="0" kern="1200" dirty="0" smtClean="0">
                <a:solidFill>
                  <a:schemeClr val="tx1"/>
                </a:solidFill>
                <a:latin typeface="+mn-lt"/>
                <a:ea typeface="+mn-ea"/>
                <a:cs typeface="+mn-cs"/>
              </a:rPr>
              <a:t>) in the </a:t>
            </a:r>
            <a:r>
              <a:rPr lang="en-US" sz="1200" b="1" i="0" kern="1200" dirty="0" smtClean="0">
                <a:solidFill>
                  <a:schemeClr val="tx1"/>
                </a:solidFill>
                <a:latin typeface="+mn-lt"/>
                <a:ea typeface="+mn-ea"/>
                <a:cs typeface="+mn-cs"/>
              </a:rPr>
              <a:t>B</a:t>
            </a:r>
            <a:r>
              <a:rPr lang="en-US" sz="1200" b="0" i="0" kern="1200" dirty="0" smtClean="0">
                <a:solidFill>
                  <a:schemeClr val="tx1"/>
                </a:solidFill>
                <a:latin typeface="+mn-lt"/>
                <a:ea typeface="+mn-ea"/>
                <a:cs typeface="+mn-cs"/>
              </a:rPr>
              <a:t> matrix is a -1.  Otherwise, elements of the </a:t>
            </a:r>
            <a:r>
              <a:rPr lang="en-US" sz="1200" b="1" i="0" kern="1200" dirty="0" smtClean="0">
                <a:solidFill>
                  <a:schemeClr val="tx1"/>
                </a:solidFill>
                <a:latin typeface="+mn-lt"/>
                <a:ea typeface="+mn-ea"/>
                <a:cs typeface="+mn-cs"/>
              </a:rPr>
              <a:t>B</a:t>
            </a:r>
            <a:r>
              <a:rPr lang="en-US" sz="1200" b="0" i="0" kern="1200" dirty="0" smtClean="0">
                <a:solidFill>
                  <a:schemeClr val="tx1"/>
                </a:solidFill>
                <a:latin typeface="+mn-lt"/>
                <a:ea typeface="+mn-ea"/>
                <a:cs typeface="+mn-cs"/>
              </a:rPr>
              <a:t> matrix are zero.</a:t>
            </a:r>
            <a:endParaRPr lang="ar-EG" dirty="0" smtClean="0"/>
          </a:p>
          <a:p>
            <a:endParaRPr lang="en-US" dirty="0"/>
          </a:p>
        </p:txBody>
      </p:sp>
      <p:sp>
        <p:nvSpPr>
          <p:cNvPr id="4" name="Slide Number Placeholder 3"/>
          <p:cNvSpPr>
            <a:spLocks noGrp="1"/>
          </p:cNvSpPr>
          <p:nvPr>
            <p:ph type="sldNum" sz="quarter" idx="10"/>
          </p:nvPr>
        </p:nvSpPr>
        <p:spPr/>
        <p:txBody>
          <a:bodyPr/>
          <a:lstStyle/>
          <a:p>
            <a:fld id="{2F945983-2983-4204-9354-6B960F9F65E9}" type="slidenum">
              <a:rPr lang="ar-EG" smtClean="0"/>
              <a:pPr/>
              <a:t>15</a:t>
            </a:fld>
            <a:endParaRPr lang="ar-EG"/>
          </a:p>
        </p:txBody>
      </p:sp>
    </p:spTree>
    <p:extLst>
      <p:ext uri="{BB962C8B-B14F-4D97-AF65-F5344CB8AC3E}">
        <p14:creationId xmlns:p14="http://schemas.microsoft.com/office/powerpoint/2010/main" val="346380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ar-EG" dirty="0"/>
          </a:p>
        </p:txBody>
      </p:sp>
      <p:sp>
        <p:nvSpPr>
          <p:cNvPr id="4" name="Slide Number Placeholder 3"/>
          <p:cNvSpPr>
            <a:spLocks noGrp="1"/>
          </p:cNvSpPr>
          <p:nvPr>
            <p:ph type="sldNum" sz="quarter" idx="10"/>
          </p:nvPr>
        </p:nvSpPr>
        <p:spPr/>
        <p:txBody>
          <a:bodyPr/>
          <a:lstStyle/>
          <a:p>
            <a:fld id="{2F945983-2983-4204-9354-6B960F9F65E9}" type="slidenum">
              <a:rPr lang="ar-EG" smtClean="0"/>
              <a:pPr/>
              <a:t>16</a:t>
            </a:fld>
            <a:endParaRPr lang="ar-EG"/>
          </a:p>
        </p:txBody>
      </p:sp>
    </p:spTree>
    <p:extLst>
      <p:ext uri="{BB962C8B-B14F-4D97-AF65-F5344CB8AC3E}">
        <p14:creationId xmlns:p14="http://schemas.microsoft.com/office/powerpoint/2010/main" val="781630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C</a:t>
            </a:r>
            <a:r>
              <a:rPr lang="en-US" sz="1200" b="0" i="0" kern="1200" dirty="0" smtClean="0">
                <a:solidFill>
                  <a:schemeClr val="tx1"/>
                </a:solidFill>
                <a:latin typeface="+mn-lt"/>
                <a:ea typeface="+mn-ea"/>
                <a:cs typeface="+mn-cs"/>
              </a:rPr>
              <a:t> matrix is an </a:t>
            </a:r>
            <a:r>
              <a:rPr lang="en-US" sz="1200" b="0" i="1" kern="1200" dirty="0" err="1" smtClean="0">
                <a:solidFill>
                  <a:schemeClr val="tx1"/>
                </a:solidFill>
                <a:latin typeface="+mn-lt"/>
                <a:ea typeface="+mn-ea"/>
                <a:cs typeface="+mn-cs"/>
              </a:rPr>
              <a:t>m</a:t>
            </a:r>
            <a:r>
              <a:rPr lang="en-US" sz="1200" b="0" i="0" kern="1200" dirty="0" err="1" smtClean="0">
                <a:solidFill>
                  <a:schemeClr val="tx1"/>
                </a:solidFill>
                <a:latin typeface="+mn-lt"/>
                <a:ea typeface="+mn-ea"/>
                <a:cs typeface="+mn-cs"/>
              </a:rPr>
              <a:t>x</a:t>
            </a:r>
            <a:r>
              <a:rPr lang="en-US" sz="1200" b="0" i="1" kern="1200" dirty="0" err="1" smtClean="0">
                <a:solidFill>
                  <a:schemeClr val="tx1"/>
                </a:solidFill>
                <a:latin typeface="+mn-lt"/>
                <a:ea typeface="+mn-ea"/>
                <a:cs typeface="+mn-cs"/>
              </a:rPr>
              <a:t>n</a:t>
            </a:r>
            <a:r>
              <a:rPr lang="en-US" sz="1200" b="0" i="0" kern="1200" dirty="0" smtClean="0">
                <a:solidFill>
                  <a:schemeClr val="tx1"/>
                </a:solidFill>
                <a:latin typeface="+mn-lt"/>
                <a:ea typeface="+mn-ea"/>
                <a:cs typeface="+mn-cs"/>
              </a:rPr>
              <a:t> matrix with only 0, 1 and -1 elements.  Each location in the matrix corresponds to a particular node (first dimension) or voltage source (second dimension).  If the positive terminal of the </a:t>
            </a:r>
            <a:r>
              <a:rPr lang="en-US" sz="1200" b="0" i="1" kern="1200" dirty="0" err="1" smtClean="0">
                <a:solidFill>
                  <a:schemeClr val="tx1"/>
                </a:solidFill>
                <a:latin typeface="+mn-lt"/>
                <a:ea typeface="+mn-ea"/>
                <a:cs typeface="+mn-cs"/>
              </a:rPr>
              <a:t>i</a:t>
            </a:r>
            <a:r>
              <a:rPr lang="en-US" sz="1200" b="0" i="0" kern="1200" dirty="0" err="1" smtClean="0">
                <a:solidFill>
                  <a:schemeClr val="tx1"/>
                </a:solidFill>
                <a:latin typeface="+mn-lt"/>
                <a:ea typeface="+mn-ea"/>
                <a:cs typeface="+mn-cs"/>
              </a:rPr>
              <a:t>th</a:t>
            </a:r>
            <a:r>
              <a:rPr lang="en-US" sz="1200" b="0" i="0" kern="1200" dirty="0" smtClean="0">
                <a:solidFill>
                  <a:schemeClr val="tx1"/>
                </a:solidFill>
                <a:latin typeface="+mn-lt"/>
                <a:ea typeface="+mn-ea"/>
                <a:cs typeface="+mn-cs"/>
              </a:rPr>
              <a:t> voltage source is connected to node </a:t>
            </a:r>
            <a:r>
              <a:rPr lang="en-US" sz="1200" b="0" i="1" kern="1200" dirty="0" smtClean="0">
                <a:solidFill>
                  <a:schemeClr val="tx1"/>
                </a:solidFill>
                <a:latin typeface="+mn-lt"/>
                <a:ea typeface="+mn-ea"/>
                <a:cs typeface="+mn-cs"/>
              </a:rPr>
              <a:t>k</a:t>
            </a:r>
            <a:r>
              <a:rPr lang="en-US" sz="1200" b="0" i="0" kern="1200" dirty="0" smtClean="0">
                <a:solidFill>
                  <a:schemeClr val="tx1"/>
                </a:solidFill>
                <a:latin typeface="+mn-lt"/>
                <a:ea typeface="+mn-ea"/>
                <a:cs typeface="+mn-cs"/>
              </a:rPr>
              <a:t>, then the element (</a:t>
            </a:r>
            <a:r>
              <a:rPr lang="en-US" sz="1200" b="0" i="1" kern="1200" dirty="0" err="1" smtClean="0">
                <a:solidFill>
                  <a:schemeClr val="tx1"/>
                </a:solidFill>
                <a:latin typeface="+mn-lt"/>
                <a:ea typeface="+mn-ea"/>
                <a:cs typeface="+mn-cs"/>
              </a:rPr>
              <a:t>k,i</a:t>
            </a:r>
            <a:r>
              <a:rPr lang="en-US" sz="1200" b="0" i="0" kern="1200" dirty="0" smtClean="0">
                <a:solidFill>
                  <a:schemeClr val="tx1"/>
                </a:solidFill>
                <a:latin typeface="+mn-lt"/>
                <a:ea typeface="+mn-ea"/>
                <a:cs typeface="+mn-cs"/>
              </a:rPr>
              <a:t>) in the </a:t>
            </a:r>
            <a:r>
              <a:rPr lang="en-US" sz="1200" b="1" i="0" kern="1200" dirty="0" smtClean="0">
                <a:solidFill>
                  <a:schemeClr val="tx1"/>
                </a:solidFill>
                <a:latin typeface="+mn-lt"/>
                <a:ea typeface="+mn-ea"/>
                <a:cs typeface="+mn-cs"/>
              </a:rPr>
              <a:t>C</a:t>
            </a:r>
            <a:r>
              <a:rPr lang="en-US" sz="1200" b="0" i="0" kern="1200" dirty="0" smtClean="0">
                <a:solidFill>
                  <a:schemeClr val="tx1"/>
                </a:solidFill>
                <a:latin typeface="+mn-lt"/>
                <a:ea typeface="+mn-ea"/>
                <a:cs typeface="+mn-cs"/>
              </a:rPr>
              <a:t> matrix is a 1.  If the negative terminal of the </a:t>
            </a:r>
            <a:r>
              <a:rPr lang="en-US" sz="1200" b="0" i="1" kern="1200" dirty="0" err="1" smtClean="0">
                <a:solidFill>
                  <a:schemeClr val="tx1"/>
                </a:solidFill>
                <a:latin typeface="+mn-lt"/>
                <a:ea typeface="+mn-ea"/>
                <a:cs typeface="+mn-cs"/>
              </a:rPr>
              <a:t>i</a:t>
            </a:r>
            <a:r>
              <a:rPr lang="en-US" sz="1200" b="0" i="0" kern="1200" dirty="0" err="1" smtClean="0">
                <a:solidFill>
                  <a:schemeClr val="tx1"/>
                </a:solidFill>
                <a:latin typeface="+mn-lt"/>
                <a:ea typeface="+mn-ea"/>
                <a:cs typeface="+mn-cs"/>
              </a:rPr>
              <a:t>th</a:t>
            </a:r>
            <a:r>
              <a:rPr lang="en-US" sz="1200" b="0" i="0" kern="1200" dirty="0" smtClean="0">
                <a:solidFill>
                  <a:schemeClr val="tx1"/>
                </a:solidFill>
                <a:latin typeface="+mn-lt"/>
                <a:ea typeface="+mn-ea"/>
                <a:cs typeface="+mn-cs"/>
              </a:rPr>
              <a:t> voltage source is connected to node </a:t>
            </a:r>
            <a:r>
              <a:rPr lang="en-US" sz="1200" b="0" i="1" kern="1200" dirty="0" smtClean="0">
                <a:solidFill>
                  <a:schemeClr val="tx1"/>
                </a:solidFill>
                <a:latin typeface="+mn-lt"/>
                <a:ea typeface="+mn-ea"/>
                <a:cs typeface="+mn-cs"/>
              </a:rPr>
              <a:t>k</a:t>
            </a:r>
            <a:r>
              <a:rPr lang="en-US" sz="1200" b="0" i="0" kern="1200" dirty="0" smtClean="0">
                <a:solidFill>
                  <a:schemeClr val="tx1"/>
                </a:solidFill>
                <a:latin typeface="+mn-lt"/>
                <a:ea typeface="+mn-ea"/>
                <a:cs typeface="+mn-cs"/>
              </a:rPr>
              <a:t>, then the element (</a:t>
            </a:r>
            <a:r>
              <a:rPr lang="en-US" sz="1200" b="0" i="1" kern="1200" dirty="0" err="1" smtClean="0">
                <a:solidFill>
                  <a:schemeClr val="tx1"/>
                </a:solidFill>
                <a:latin typeface="+mn-lt"/>
                <a:ea typeface="+mn-ea"/>
                <a:cs typeface="+mn-cs"/>
              </a:rPr>
              <a:t>k,i</a:t>
            </a:r>
            <a:r>
              <a:rPr lang="en-US" sz="1200" b="0" i="0" kern="1200" dirty="0" smtClean="0">
                <a:solidFill>
                  <a:schemeClr val="tx1"/>
                </a:solidFill>
                <a:latin typeface="+mn-lt"/>
                <a:ea typeface="+mn-ea"/>
                <a:cs typeface="+mn-cs"/>
              </a:rPr>
              <a:t>) in the </a:t>
            </a:r>
            <a:r>
              <a:rPr lang="en-US" sz="1200" b="1" i="0" kern="1200" dirty="0" smtClean="0">
                <a:solidFill>
                  <a:schemeClr val="tx1"/>
                </a:solidFill>
                <a:latin typeface="+mn-lt"/>
                <a:ea typeface="+mn-ea"/>
                <a:cs typeface="+mn-cs"/>
              </a:rPr>
              <a:t>C</a:t>
            </a:r>
            <a:r>
              <a:rPr lang="en-US" sz="1200" b="0" i="0" kern="1200" dirty="0" smtClean="0">
                <a:solidFill>
                  <a:schemeClr val="tx1"/>
                </a:solidFill>
                <a:latin typeface="+mn-lt"/>
                <a:ea typeface="+mn-ea"/>
                <a:cs typeface="+mn-cs"/>
              </a:rPr>
              <a:t> matrix is a -1.  Otherwise, elements of the </a:t>
            </a:r>
            <a:r>
              <a:rPr lang="en-US" sz="1200" b="1" i="0" kern="1200" dirty="0" smtClean="0">
                <a:solidFill>
                  <a:schemeClr val="tx1"/>
                </a:solidFill>
                <a:latin typeface="+mn-lt"/>
                <a:ea typeface="+mn-ea"/>
                <a:cs typeface="+mn-cs"/>
              </a:rPr>
              <a:t>C</a:t>
            </a:r>
            <a:r>
              <a:rPr lang="en-US" sz="1200" b="0" i="0" kern="1200" dirty="0" smtClean="0">
                <a:solidFill>
                  <a:schemeClr val="tx1"/>
                </a:solidFill>
                <a:latin typeface="+mn-lt"/>
                <a:ea typeface="+mn-ea"/>
                <a:cs typeface="+mn-cs"/>
              </a:rPr>
              <a:t> matrix are zero.</a:t>
            </a:r>
          </a:p>
          <a:p>
            <a:pPr algn="l" rtl="0"/>
            <a:r>
              <a:rPr lang="en-US" sz="1200" b="0" i="0" kern="1200" dirty="0" smtClean="0">
                <a:solidFill>
                  <a:schemeClr val="tx1"/>
                </a:solidFill>
                <a:latin typeface="+mn-lt"/>
                <a:ea typeface="+mn-ea"/>
                <a:cs typeface="+mn-cs"/>
              </a:rPr>
              <a:t>In other words, the </a:t>
            </a:r>
            <a:r>
              <a:rPr lang="en-US" sz="1200" b="1" i="0" kern="1200" dirty="0" smtClean="0">
                <a:solidFill>
                  <a:schemeClr val="tx1"/>
                </a:solidFill>
                <a:latin typeface="+mn-lt"/>
                <a:ea typeface="+mn-ea"/>
                <a:cs typeface="+mn-cs"/>
              </a:rPr>
              <a:t>C</a:t>
            </a:r>
            <a:r>
              <a:rPr lang="en-US" sz="1200" b="0" i="0" kern="1200" dirty="0" smtClean="0">
                <a:solidFill>
                  <a:schemeClr val="tx1"/>
                </a:solidFill>
                <a:latin typeface="+mn-lt"/>
                <a:ea typeface="+mn-ea"/>
                <a:cs typeface="+mn-cs"/>
              </a:rPr>
              <a:t> matrix is the transpose of the </a:t>
            </a:r>
            <a:r>
              <a:rPr lang="en-US" sz="1200" b="1" i="0" kern="1200" dirty="0" smtClean="0">
                <a:solidFill>
                  <a:schemeClr val="tx1"/>
                </a:solidFill>
                <a:latin typeface="+mn-lt"/>
                <a:ea typeface="+mn-ea"/>
                <a:cs typeface="+mn-cs"/>
              </a:rPr>
              <a:t>B</a:t>
            </a:r>
            <a:r>
              <a:rPr lang="en-US" sz="1200" b="0" i="0" kern="1200" dirty="0" smtClean="0">
                <a:solidFill>
                  <a:schemeClr val="tx1"/>
                </a:solidFill>
                <a:latin typeface="+mn-lt"/>
                <a:ea typeface="+mn-ea"/>
                <a:cs typeface="+mn-cs"/>
              </a:rPr>
              <a:t> matrix.  (This is not the case when dependent sources are present.)</a:t>
            </a:r>
          </a:p>
          <a:p>
            <a:pPr algn="l" rtl="0"/>
            <a:endParaRPr lang="en-US" sz="1200" b="0" i="0" kern="1200" dirty="0" smtClean="0">
              <a:solidFill>
                <a:schemeClr val="tx1"/>
              </a:solidFill>
              <a:latin typeface="+mn-lt"/>
              <a:ea typeface="+mn-ea"/>
              <a:cs typeface="+mn-cs"/>
            </a:endParaRPr>
          </a:p>
          <a:p>
            <a:pPr algn="l" rtl="0"/>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D</a:t>
            </a:r>
            <a:r>
              <a:rPr lang="en-US" sz="1200" b="0" i="0" kern="1200" dirty="0" smtClean="0">
                <a:solidFill>
                  <a:schemeClr val="tx1"/>
                </a:solidFill>
                <a:latin typeface="+mn-lt"/>
                <a:ea typeface="+mn-ea"/>
                <a:cs typeface="+mn-cs"/>
              </a:rPr>
              <a:t> matrix is an </a:t>
            </a:r>
            <a:r>
              <a:rPr lang="en-US" sz="1200" b="0" i="1" kern="1200" dirty="0" err="1" smtClean="0">
                <a:solidFill>
                  <a:schemeClr val="tx1"/>
                </a:solidFill>
                <a:latin typeface="+mn-lt"/>
                <a:ea typeface="+mn-ea"/>
                <a:cs typeface="+mn-cs"/>
              </a:rPr>
              <a:t>m</a:t>
            </a:r>
            <a:r>
              <a:rPr lang="en-US" sz="1200" b="0" i="0" kern="1200" dirty="0" err="1" smtClean="0">
                <a:solidFill>
                  <a:schemeClr val="tx1"/>
                </a:solidFill>
                <a:latin typeface="+mn-lt"/>
                <a:ea typeface="+mn-ea"/>
                <a:cs typeface="+mn-cs"/>
              </a:rPr>
              <a:t>x</a:t>
            </a:r>
            <a:r>
              <a:rPr lang="en-US" sz="1200" b="0" i="1" kern="1200" dirty="0" err="1" smtClean="0">
                <a:solidFill>
                  <a:schemeClr val="tx1"/>
                </a:solidFill>
                <a:latin typeface="+mn-lt"/>
                <a:ea typeface="+mn-ea"/>
                <a:cs typeface="+mn-cs"/>
              </a:rPr>
              <a:t>m</a:t>
            </a:r>
            <a:r>
              <a:rPr lang="en-US" sz="1200" b="0" i="0" kern="1200" dirty="0" smtClean="0">
                <a:solidFill>
                  <a:schemeClr val="tx1"/>
                </a:solidFill>
                <a:latin typeface="+mn-lt"/>
                <a:ea typeface="+mn-ea"/>
                <a:cs typeface="+mn-cs"/>
              </a:rPr>
              <a:t> matrix that is composed entirely of zeros.  (It can be non-zero if dependent sources are considered.)</a:t>
            </a:r>
          </a:p>
          <a:p>
            <a:pPr algn="l" rtl="0"/>
            <a:endParaRPr lang="ar-EG" dirty="0"/>
          </a:p>
        </p:txBody>
      </p:sp>
      <p:sp>
        <p:nvSpPr>
          <p:cNvPr id="4" name="Slide Number Placeholder 3"/>
          <p:cNvSpPr>
            <a:spLocks noGrp="1"/>
          </p:cNvSpPr>
          <p:nvPr>
            <p:ph type="sldNum" sz="quarter" idx="10"/>
          </p:nvPr>
        </p:nvSpPr>
        <p:spPr/>
        <p:txBody>
          <a:bodyPr/>
          <a:lstStyle/>
          <a:p>
            <a:fld id="{2F945983-2983-4204-9354-6B960F9F65E9}" type="slidenum">
              <a:rPr lang="ar-EG" smtClean="0"/>
              <a:pPr/>
              <a:t>17</a:t>
            </a:fld>
            <a:endParaRPr lang="ar-EG"/>
          </a:p>
        </p:txBody>
      </p:sp>
    </p:spTree>
    <p:extLst>
      <p:ext uri="{BB962C8B-B14F-4D97-AF65-F5344CB8AC3E}">
        <p14:creationId xmlns:p14="http://schemas.microsoft.com/office/powerpoint/2010/main" val="416153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v</a:t>
            </a:r>
            <a:r>
              <a:rPr lang="en-US" sz="1200" b="0" i="0" kern="1200" dirty="0" smtClean="0">
                <a:solidFill>
                  <a:schemeClr val="tx1"/>
                </a:solidFill>
                <a:latin typeface="+mn-lt"/>
                <a:ea typeface="+mn-ea"/>
                <a:cs typeface="+mn-cs"/>
              </a:rPr>
              <a:t> matrix is an </a:t>
            </a:r>
            <a:r>
              <a:rPr lang="en-US" sz="1200" b="0" i="1" kern="1200" dirty="0" smtClean="0">
                <a:solidFill>
                  <a:schemeClr val="tx1"/>
                </a:solidFill>
                <a:latin typeface="+mn-lt"/>
                <a:ea typeface="+mn-ea"/>
                <a:cs typeface="+mn-cs"/>
              </a:rPr>
              <a:t>n</a:t>
            </a:r>
            <a:r>
              <a:rPr lang="en-US" sz="1200" b="0" i="0" kern="1200" dirty="0" smtClean="0">
                <a:solidFill>
                  <a:schemeClr val="tx1"/>
                </a:solidFill>
                <a:latin typeface="+mn-lt"/>
                <a:ea typeface="+mn-ea"/>
                <a:cs typeface="+mn-cs"/>
              </a:rPr>
              <a:t>x1 matrix formed of the node voltages.  Each element in </a:t>
            </a:r>
            <a:r>
              <a:rPr lang="en-US" sz="1200" b="1" i="0" kern="1200" dirty="0" smtClean="0">
                <a:solidFill>
                  <a:schemeClr val="tx1"/>
                </a:solidFill>
                <a:latin typeface="+mn-lt"/>
                <a:ea typeface="+mn-ea"/>
                <a:cs typeface="+mn-cs"/>
              </a:rPr>
              <a:t>v</a:t>
            </a:r>
            <a:r>
              <a:rPr lang="en-US" sz="1200" b="0" i="0" kern="1200" dirty="0" smtClean="0">
                <a:solidFill>
                  <a:schemeClr val="tx1"/>
                </a:solidFill>
                <a:latin typeface="+mn-lt"/>
                <a:ea typeface="+mn-ea"/>
                <a:cs typeface="+mn-cs"/>
              </a:rPr>
              <a:t> corresponds to the voltage at the equivalent node in the circuit (there is no entry for ground -- node 0).  </a:t>
            </a:r>
            <a:endParaRPr lang="ar-EG" dirty="0"/>
          </a:p>
        </p:txBody>
      </p:sp>
      <p:sp>
        <p:nvSpPr>
          <p:cNvPr id="4" name="Slide Number Placeholder 3"/>
          <p:cNvSpPr>
            <a:spLocks noGrp="1"/>
          </p:cNvSpPr>
          <p:nvPr>
            <p:ph type="sldNum" sz="quarter" idx="10"/>
          </p:nvPr>
        </p:nvSpPr>
        <p:spPr/>
        <p:txBody>
          <a:bodyPr/>
          <a:lstStyle/>
          <a:p>
            <a:fld id="{2F945983-2983-4204-9354-6B960F9F65E9}" type="slidenum">
              <a:rPr lang="ar-EG" smtClean="0"/>
              <a:pPr/>
              <a:t>19</a:t>
            </a:fld>
            <a:endParaRPr lang="ar-EG"/>
          </a:p>
        </p:txBody>
      </p:sp>
    </p:spTree>
    <p:extLst>
      <p:ext uri="{BB962C8B-B14F-4D97-AF65-F5344CB8AC3E}">
        <p14:creationId xmlns:p14="http://schemas.microsoft.com/office/powerpoint/2010/main" val="55523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latin typeface="+mn-lt"/>
                <a:ea typeface="+mn-ea"/>
                <a:cs typeface="+mn-cs"/>
              </a:rPr>
              <a:t>The </a:t>
            </a:r>
            <a:r>
              <a:rPr lang="en-US" sz="1200" b="1"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matrix is an </a:t>
            </a:r>
            <a:r>
              <a:rPr lang="en-US" sz="1200" b="0" i="1" kern="1200" dirty="0" smtClean="0">
                <a:solidFill>
                  <a:schemeClr val="tx1"/>
                </a:solidFill>
                <a:latin typeface="+mn-lt"/>
                <a:ea typeface="+mn-ea"/>
                <a:cs typeface="+mn-cs"/>
              </a:rPr>
              <a:t>n</a:t>
            </a:r>
            <a:r>
              <a:rPr lang="en-US" sz="1200" b="0" i="0" kern="1200" dirty="0" smtClean="0">
                <a:solidFill>
                  <a:schemeClr val="tx1"/>
                </a:solidFill>
                <a:latin typeface="+mn-lt"/>
                <a:ea typeface="+mn-ea"/>
                <a:cs typeface="+mn-cs"/>
              </a:rPr>
              <a:t>x1 matrix with each element of the matrix corresponding to a particular node.  The value of each element of </a:t>
            </a:r>
            <a:r>
              <a:rPr lang="en-US" sz="1200" b="1"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is determined by the sum of current sources into the corresponding node.  If there are no current sources connected to the node, the value is zero.</a:t>
            </a:r>
          </a:p>
          <a:p>
            <a:pPr algn="l" rtl="0"/>
            <a:endParaRPr lang="en-US" sz="1200" b="0" i="0" kern="1200" dirty="0" smtClean="0">
              <a:solidFill>
                <a:schemeClr val="tx1"/>
              </a:solidFill>
              <a:latin typeface="+mn-lt"/>
              <a:ea typeface="+mn-ea"/>
              <a:cs typeface="+mn-cs"/>
            </a:endParaRPr>
          </a:p>
          <a:p>
            <a:pPr algn="l" rtl="0"/>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e</a:t>
            </a:r>
            <a:r>
              <a:rPr lang="en-US" sz="1200" b="0" i="0" kern="1200" dirty="0" smtClean="0">
                <a:solidFill>
                  <a:schemeClr val="tx1"/>
                </a:solidFill>
                <a:latin typeface="+mn-lt"/>
                <a:ea typeface="+mn-ea"/>
                <a:cs typeface="+mn-cs"/>
              </a:rPr>
              <a:t> matrix is an </a:t>
            </a:r>
            <a:r>
              <a:rPr lang="en-US" sz="1200" b="0" i="1" kern="1200" dirty="0" smtClean="0">
                <a:solidFill>
                  <a:schemeClr val="tx1"/>
                </a:solidFill>
                <a:latin typeface="+mn-lt"/>
                <a:ea typeface="+mn-ea"/>
                <a:cs typeface="+mn-cs"/>
              </a:rPr>
              <a:t>m</a:t>
            </a:r>
            <a:r>
              <a:rPr lang="en-US" sz="1200" b="0" i="0" kern="1200" dirty="0" smtClean="0">
                <a:solidFill>
                  <a:schemeClr val="tx1"/>
                </a:solidFill>
                <a:latin typeface="+mn-lt"/>
                <a:ea typeface="+mn-ea"/>
                <a:cs typeface="+mn-cs"/>
              </a:rPr>
              <a:t>x1 matrix with each element of the matrix equal in value to the corresponding independent voltage source.</a:t>
            </a:r>
            <a:endParaRPr lang="ar-EG" dirty="0" smtClean="0"/>
          </a:p>
          <a:p>
            <a:endParaRPr lang="en-US" dirty="0"/>
          </a:p>
        </p:txBody>
      </p:sp>
      <p:sp>
        <p:nvSpPr>
          <p:cNvPr id="4" name="Slide Number Placeholder 3"/>
          <p:cNvSpPr>
            <a:spLocks noGrp="1"/>
          </p:cNvSpPr>
          <p:nvPr>
            <p:ph type="sldNum" sz="quarter" idx="10"/>
          </p:nvPr>
        </p:nvSpPr>
        <p:spPr/>
        <p:txBody>
          <a:bodyPr/>
          <a:lstStyle/>
          <a:p>
            <a:fld id="{2F945983-2983-4204-9354-6B960F9F65E9}" type="slidenum">
              <a:rPr lang="ar-EG" smtClean="0"/>
              <a:pPr/>
              <a:t>20</a:t>
            </a:fld>
            <a:endParaRPr lang="ar-EG"/>
          </a:p>
        </p:txBody>
      </p:sp>
    </p:spTree>
    <p:extLst>
      <p:ext uri="{BB962C8B-B14F-4D97-AF65-F5344CB8AC3E}">
        <p14:creationId xmlns:p14="http://schemas.microsoft.com/office/powerpoint/2010/main" val="306349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72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195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70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768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72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747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559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803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9/20/2017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527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9/20/2017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93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4745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9/20/2017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773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swarthmore.edu/NatSci/echeeve1/Ref/mna/MNA3.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swarthmore.edu/NatSci/echeeve1/Ref/mna/MNA3.html"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550" y="1109225"/>
            <a:ext cx="7543800" cy="3566160"/>
          </a:xfrm>
        </p:spPr>
        <p:txBody>
          <a:bodyPr>
            <a:normAutofit/>
          </a:bodyPr>
          <a:lstStyle/>
          <a:p>
            <a:r>
              <a:rPr lang="en-US" sz="5400" dirty="0" smtClean="0"/>
              <a:t>Modeling and Simulation</a:t>
            </a:r>
            <a:r>
              <a:rPr lang="en-US" sz="5400" smtClean="0"/>
              <a:t/>
            </a:r>
            <a:br>
              <a:rPr lang="en-US" sz="5400" smtClean="0"/>
            </a:br>
            <a:r>
              <a:rPr lang="en-US" sz="5400" smtClean="0"/>
              <a:t>Lab# </a:t>
            </a:r>
            <a:r>
              <a:rPr lang="en-US" sz="5400" dirty="0" smtClean="0"/>
              <a:t>2: SPICE Simulation</a:t>
            </a:r>
            <a:br>
              <a:rPr lang="en-US" sz="5400" dirty="0" smtClean="0"/>
            </a:br>
            <a:endParaRPr lang="ar-EG" sz="5400" dirty="0"/>
          </a:p>
        </p:txBody>
      </p:sp>
      <p:sp>
        <p:nvSpPr>
          <p:cNvPr id="3" name="Subtitle 2"/>
          <p:cNvSpPr>
            <a:spLocks noGrp="1"/>
          </p:cNvSpPr>
          <p:nvPr>
            <p:ph type="subTitle" idx="1"/>
          </p:nvPr>
        </p:nvSpPr>
        <p:spPr/>
        <p:txBody>
          <a:bodyPr/>
          <a:lstStyle/>
          <a:p>
            <a:endParaRPr lang="ar-EG" dirty="0"/>
          </a:p>
        </p:txBody>
      </p:sp>
      <p:sp>
        <p:nvSpPr>
          <p:cNvPr id="4" name="TextBox 3"/>
          <p:cNvSpPr txBox="1"/>
          <p:nvPr/>
        </p:nvSpPr>
        <p:spPr>
          <a:xfrm>
            <a:off x="990600" y="0"/>
            <a:ext cx="3810000" cy="2031325"/>
          </a:xfrm>
          <a:prstGeom prst="rect">
            <a:avLst/>
          </a:prstGeom>
          <a:noFill/>
        </p:spPr>
        <p:txBody>
          <a:bodyPr wrap="square" rtlCol="1">
            <a:spAutoFit/>
          </a:bodyPr>
          <a:lstStyle/>
          <a:p>
            <a:endParaRPr lang="en-US" dirty="0" smtClean="0"/>
          </a:p>
          <a:p>
            <a:r>
              <a:rPr lang="en-US" dirty="0" smtClean="0"/>
              <a:t> </a:t>
            </a:r>
          </a:p>
          <a:p>
            <a:r>
              <a:rPr lang="en-US" b="1" dirty="0" smtClean="0"/>
              <a:t>Computer Engineering Department</a:t>
            </a:r>
            <a:endParaRPr lang="en-US" dirty="0" smtClean="0"/>
          </a:p>
          <a:p>
            <a:r>
              <a:rPr lang="en-US" b="1" dirty="0" smtClean="0"/>
              <a:t>Faculty of Engineering</a:t>
            </a:r>
            <a:endParaRPr lang="en-US" dirty="0" smtClean="0"/>
          </a:p>
          <a:p>
            <a:r>
              <a:rPr lang="en-US" b="1" dirty="0" smtClean="0"/>
              <a:t>Cairo University</a:t>
            </a:r>
            <a:endParaRPr lang="en-US" dirty="0" smtClean="0"/>
          </a:p>
          <a:p>
            <a:r>
              <a:rPr lang="en-US" b="1" dirty="0" smtClean="0"/>
              <a:t> </a:t>
            </a:r>
            <a:endParaRPr lang="en-US" dirty="0" smtClean="0"/>
          </a:p>
          <a:p>
            <a:endParaRPr lang="ar-EG" dirty="0"/>
          </a:p>
        </p:txBody>
      </p:sp>
      <p:pic>
        <p:nvPicPr>
          <p:cNvPr id="1026" name="Picture 2"/>
          <p:cNvPicPr>
            <a:picLocks noChangeAspect="1" noChangeArrowheads="1"/>
          </p:cNvPicPr>
          <p:nvPr/>
        </p:nvPicPr>
        <p:blipFill>
          <a:blip r:embed="rId2" cstate="print"/>
          <a:srcRect/>
          <a:stretch>
            <a:fillRect/>
          </a:stretch>
        </p:blipFill>
        <p:spPr bwMode="auto">
          <a:xfrm>
            <a:off x="152400" y="381000"/>
            <a:ext cx="819150" cy="124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err="1" smtClean="0"/>
              <a:t>Netlist</a:t>
            </a:r>
            <a:r>
              <a:rPr lang="en-US" dirty="0" smtClean="0"/>
              <a:t> Format</a:t>
            </a:r>
            <a:endParaRPr lang="ar-EG" dirty="0"/>
          </a:p>
        </p:txBody>
      </p:sp>
      <p:sp>
        <p:nvSpPr>
          <p:cNvPr id="3" name="Content Placeholder 2"/>
          <p:cNvSpPr>
            <a:spLocks noGrp="1"/>
          </p:cNvSpPr>
          <p:nvPr>
            <p:ph idx="1"/>
          </p:nvPr>
        </p:nvSpPr>
        <p:spPr/>
        <p:txBody>
          <a:bodyPr>
            <a:normAutofit fontScale="92500" lnSpcReduction="10000"/>
          </a:bodyPr>
          <a:lstStyle/>
          <a:p>
            <a:pPr>
              <a:buNone/>
            </a:pPr>
            <a:r>
              <a:rPr lang="ar-EG" dirty="0" smtClean="0"/>
              <a:t>------------------------------------------------------------------------</a:t>
            </a:r>
          </a:p>
          <a:p>
            <a:pPr>
              <a:buNone/>
            </a:pPr>
            <a:r>
              <a:rPr lang="en-US" dirty="0" err="1" smtClean="0"/>
              <a:t>Component_Type</a:t>
            </a:r>
            <a:r>
              <a:rPr lang="en-US" dirty="0" smtClean="0"/>
              <a:t> | Node1 | Node2 | Value | </a:t>
            </a:r>
            <a:r>
              <a:rPr lang="en-US" dirty="0" err="1" smtClean="0"/>
              <a:t>Initial_Value</a:t>
            </a:r>
            <a:endParaRPr lang="en-US" dirty="0" smtClean="0"/>
          </a:p>
          <a:p>
            <a:pPr>
              <a:buNone/>
            </a:pPr>
            <a:r>
              <a:rPr lang="ar-EG" dirty="0" smtClean="0"/>
              <a:t>------------------------------------------------------------------------</a:t>
            </a:r>
          </a:p>
          <a:p>
            <a:pPr>
              <a:buNone/>
            </a:pPr>
            <a:r>
              <a:rPr lang="en-US" dirty="0" smtClean="0"/>
              <a:t> - </a:t>
            </a:r>
            <a:r>
              <a:rPr lang="en-US" dirty="0" err="1" smtClean="0"/>
              <a:t>Component_Type</a:t>
            </a:r>
            <a:r>
              <a:rPr lang="en-US" dirty="0" smtClean="0"/>
              <a:t> stands for the type of the component. It can be one of the following:</a:t>
            </a:r>
          </a:p>
          <a:p>
            <a:r>
              <a:rPr lang="en-US" dirty="0" smtClean="0"/>
              <a:t>Voltage Source "</a:t>
            </a:r>
            <a:r>
              <a:rPr lang="en-US" dirty="0" err="1" smtClean="0"/>
              <a:t>Vsrc</a:t>
            </a:r>
            <a:r>
              <a:rPr lang="en-US" dirty="0" smtClean="0"/>
              <a:t>".</a:t>
            </a:r>
          </a:p>
          <a:p>
            <a:r>
              <a:rPr lang="en-US" dirty="0" smtClean="0"/>
              <a:t>Current Source "</a:t>
            </a:r>
            <a:r>
              <a:rPr lang="en-US" dirty="0" err="1" smtClean="0"/>
              <a:t>Isrc</a:t>
            </a:r>
            <a:r>
              <a:rPr lang="en-US" dirty="0" smtClean="0"/>
              <a:t>".</a:t>
            </a:r>
          </a:p>
          <a:p>
            <a:r>
              <a:rPr lang="en-US" dirty="0" smtClean="0"/>
              <a:t>Resistance "R".</a:t>
            </a:r>
          </a:p>
          <a:p>
            <a:r>
              <a:rPr lang="en-US" dirty="0" smtClean="0"/>
              <a:t>Inductor "I".</a:t>
            </a:r>
          </a:p>
          <a:p>
            <a:r>
              <a:rPr lang="en-US" dirty="0" smtClean="0"/>
              <a:t>Capacitor "C".</a:t>
            </a:r>
            <a:endParaRPr lang="ar-EG" dirty="0"/>
          </a:p>
        </p:txBody>
      </p:sp>
    </p:spTree>
    <p:extLst>
      <p:ext uri="{BB962C8B-B14F-4D97-AF65-F5344CB8AC3E}">
        <p14:creationId xmlns:p14="http://schemas.microsoft.com/office/powerpoint/2010/main" val="3700292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Netlist</a:t>
            </a:r>
            <a:r>
              <a:rPr lang="en-US" dirty="0" smtClean="0"/>
              <a:t> Format[</a:t>
            </a:r>
            <a:r>
              <a:rPr lang="en-US" dirty="0" err="1" smtClean="0"/>
              <a:t>Cont</a:t>
            </a:r>
            <a:r>
              <a:rPr lang="en-US" dirty="0" smtClean="0"/>
              <a:t>’]</a:t>
            </a:r>
            <a:endParaRPr lang="ar-EG" dirty="0"/>
          </a:p>
        </p:txBody>
      </p:sp>
      <p:sp>
        <p:nvSpPr>
          <p:cNvPr id="3" name="Content Placeholder 2"/>
          <p:cNvSpPr>
            <a:spLocks noGrp="1"/>
          </p:cNvSpPr>
          <p:nvPr>
            <p:ph idx="1"/>
          </p:nvPr>
        </p:nvSpPr>
        <p:spPr/>
        <p:txBody>
          <a:bodyPr/>
          <a:lstStyle/>
          <a:p>
            <a:r>
              <a:rPr lang="en-US" dirty="0" smtClean="0"/>
              <a:t>Node1 and Node2 stands for the nodes’ numbers to which the component is connected to. </a:t>
            </a:r>
            <a:r>
              <a:rPr lang="en-US" dirty="0"/>
              <a:t>(for </a:t>
            </a:r>
            <a:r>
              <a:rPr lang="en-US" dirty="0" err="1"/>
              <a:t>uni</a:t>
            </a:r>
            <a:r>
              <a:rPr lang="en-US" dirty="0"/>
              <a:t>-polar components as </a:t>
            </a:r>
            <a:r>
              <a:rPr lang="en-US" dirty="0" err="1"/>
              <a:t>Vsrc</a:t>
            </a:r>
            <a:r>
              <a:rPr lang="en-US" dirty="0"/>
              <a:t>, Node1 is the +</a:t>
            </a:r>
            <a:r>
              <a:rPr lang="en-US" dirty="0" err="1"/>
              <a:t>ve</a:t>
            </a:r>
            <a:r>
              <a:rPr lang="en-US" dirty="0"/>
              <a:t> port, Node2 is the –</a:t>
            </a:r>
            <a:r>
              <a:rPr lang="en-US" dirty="0" err="1"/>
              <a:t>ve</a:t>
            </a:r>
            <a:r>
              <a:rPr lang="en-US" dirty="0"/>
              <a:t> port)</a:t>
            </a:r>
            <a:endParaRPr lang="en-US" dirty="0" smtClean="0"/>
          </a:p>
          <a:p>
            <a:r>
              <a:rPr lang="en-US" dirty="0" smtClean="0"/>
              <a:t>Value is the physical value of the component.</a:t>
            </a:r>
          </a:p>
          <a:p>
            <a:r>
              <a:rPr lang="en-US" dirty="0" err="1" smtClean="0"/>
              <a:t>Initial_Value</a:t>
            </a:r>
            <a:r>
              <a:rPr lang="en-US" dirty="0" smtClean="0"/>
              <a:t> is the initial current or voltage that is observed on the component at time=0.</a:t>
            </a:r>
            <a:endParaRPr lang="ar-EG" dirty="0"/>
          </a:p>
        </p:txBody>
      </p:sp>
    </p:spTree>
    <p:extLst>
      <p:ext uri="{BB962C8B-B14F-4D97-AF65-F5344CB8AC3E}">
        <p14:creationId xmlns:p14="http://schemas.microsoft.com/office/powerpoint/2010/main" val="2257140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63512"/>
            <a:ext cx="7543800" cy="1450975"/>
          </a:xfrm>
        </p:spPr>
        <p:txBody>
          <a:bodyPr/>
          <a:lstStyle/>
          <a:p>
            <a:r>
              <a:rPr lang="en-US" b="1" dirty="0"/>
              <a:t>Circuit Simulation Engine</a:t>
            </a:r>
            <a:r>
              <a:rPr lang="en-US" dirty="0" smtClean="0"/>
              <a:t/>
            </a:r>
            <a:br>
              <a:rPr lang="en-US" dirty="0" smtClean="0"/>
            </a:br>
            <a:endParaRPr lang="ar-EG" dirty="0"/>
          </a:p>
        </p:txBody>
      </p:sp>
      <p:sp>
        <p:nvSpPr>
          <p:cNvPr id="3" name="Content Placeholder 2"/>
          <p:cNvSpPr>
            <a:spLocks noGrp="1"/>
          </p:cNvSpPr>
          <p:nvPr>
            <p:ph idx="4294967295"/>
          </p:nvPr>
        </p:nvSpPr>
        <p:spPr>
          <a:xfrm>
            <a:off x="457200" y="990600"/>
            <a:ext cx="8229600" cy="4648200"/>
          </a:xfrm>
        </p:spPr>
        <p:txBody>
          <a:bodyPr>
            <a:normAutofit lnSpcReduction="10000"/>
          </a:bodyPr>
          <a:lstStyle/>
          <a:p>
            <a:r>
              <a:rPr lang="en-US" sz="3200" dirty="0" smtClean="0"/>
              <a:t>                           Solve  Ax=z</a:t>
            </a:r>
          </a:p>
          <a:p>
            <a:r>
              <a:rPr lang="en-US" sz="3200" b="1" u="sng" dirty="0" smtClean="0">
                <a:solidFill>
                  <a:schemeClr val="accent2">
                    <a:lumMod val="60000"/>
                    <a:lumOff val="40000"/>
                  </a:schemeClr>
                </a:solidFill>
              </a:rPr>
              <a:t>The Matrix A</a:t>
            </a:r>
            <a:endParaRPr lang="en-US" sz="3200" b="1" u="sng" dirty="0">
              <a:solidFill>
                <a:schemeClr val="accent2">
                  <a:lumMod val="60000"/>
                  <a:lumOff val="40000"/>
                </a:schemeClr>
              </a:solidFill>
            </a:endParaRPr>
          </a:p>
          <a:p>
            <a:r>
              <a:rPr lang="en-US" sz="2400" dirty="0" smtClean="0"/>
              <a:t>The A matrix will be developed as the combination of 4 smaller matrices, G, B, C, and D. </a:t>
            </a:r>
          </a:p>
          <a:p>
            <a:endParaRPr lang="en-US" sz="2400" dirty="0" smtClean="0"/>
          </a:p>
          <a:p>
            <a:endParaRPr lang="en-US" sz="2400" dirty="0" smtClean="0"/>
          </a:p>
          <a:p>
            <a:endParaRPr lang="en-US" sz="2400" dirty="0" smtClean="0"/>
          </a:p>
          <a:p>
            <a:endParaRPr lang="en-US" sz="2400" dirty="0" smtClean="0"/>
          </a:p>
          <a:p>
            <a:r>
              <a:rPr lang="en-US" sz="2400" dirty="0" smtClean="0"/>
              <a:t>The </a:t>
            </a:r>
            <a:r>
              <a:rPr lang="en-US" sz="2400" b="1" dirty="0" smtClean="0"/>
              <a:t>A</a:t>
            </a:r>
            <a:r>
              <a:rPr lang="en-US" sz="2400" dirty="0" smtClean="0"/>
              <a:t> matrix is (</a:t>
            </a:r>
            <a:r>
              <a:rPr lang="en-US" sz="2400" i="1" dirty="0" err="1" smtClean="0"/>
              <a:t>m</a:t>
            </a:r>
            <a:r>
              <a:rPr lang="en-US" sz="2400" dirty="0" err="1" smtClean="0"/>
              <a:t>+</a:t>
            </a:r>
            <a:r>
              <a:rPr lang="en-US" sz="2400" i="1" dirty="0" err="1" smtClean="0"/>
              <a:t>n</a:t>
            </a:r>
            <a:r>
              <a:rPr lang="en-US" sz="2400" dirty="0" smtClean="0"/>
              <a:t>)x(</a:t>
            </a:r>
            <a:r>
              <a:rPr lang="en-US" sz="2400" i="1" dirty="0" err="1" smtClean="0"/>
              <a:t>m</a:t>
            </a:r>
            <a:r>
              <a:rPr lang="en-US" sz="2400" dirty="0" err="1" smtClean="0"/>
              <a:t>+</a:t>
            </a:r>
            <a:r>
              <a:rPr lang="en-US" sz="2400" i="1" dirty="0" err="1" smtClean="0"/>
              <a:t>n</a:t>
            </a:r>
            <a:r>
              <a:rPr lang="en-US" sz="2400" dirty="0" smtClean="0"/>
              <a:t>) </a:t>
            </a:r>
            <a:r>
              <a:rPr lang="en-US" sz="2400" b="1" dirty="0" smtClean="0"/>
              <a:t>(</a:t>
            </a:r>
            <a:r>
              <a:rPr lang="en-US" sz="2400" b="1" i="1" dirty="0" smtClean="0"/>
              <a:t>n</a:t>
            </a:r>
            <a:r>
              <a:rPr lang="en-US" sz="2400" b="1" dirty="0" smtClean="0"/>
              <a:t> is the number of nodes, and </a:t>
            </a:r>
            <a:r>
              <a:rPr lang="en-US" sz="2400" b="1" i="1" dirty="0" smtClean="0"/>
              <a:t>m</a:t>
            </a:r>
            <a:r>
              <a:rPr lang="en-US" sz="2400" b="1" dirty="0" smtClean="0"/>
              <a:t> is the number of independent voltage sources).</a:t>
            </a:r>
          </a:p>
          <a:p>
            <a:endParaRPr lang="ar-EG" dirty="0"/>
          </a:p>
        </p:txBody>
      </p:sp>
      <p:pic>
        <p:nvPicPr>
          <p:cNvPr id="2051" name="Picture 3"/>
          <p:cNvPicPr>
            <a:picLocks noChangeAspect="1" noChangeArrowheads="1"/>
          </p:cNvPicPr>
          <p:nvPr/>
        </p:nvPicPr>
        <p:blipFill>
          <a:blip r:embed="rId2" cstate="print"/>
          <a:srcRect/>
          <a:stretch>
            <a:fillRect/>
          </a:stretch>
        </p:blipFill>
        <p:spPr bwMode="auto">
          <a:xfrm>
            <a:off x="2974320" y="3086100"/>
            <a:ext cx="1978679" cy="1309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2696" y="437294"/>
            <a:ext cx="7543800" cy="975848"/>
          </a:xfrm>
        </p:spPr>
        <p:txBody>
          <a:bodyPr/>
          <a:lstStyle/>
          <a:p>
            <a:r>
              <a:rPr lang="en-US" b="1" dirty="0" smtClean="0">
                <a:solidFill>
                  <a:schemeClr val="accent2">
                    <a:lumMod val="75000"/>
                  </a:schemeClr>
                </a:solidFill>
              </a:rPr>
              <a:t>The G matrix</a:t>
            </a:r>
            <a:endParaRPr lang="ar-EG" dirty="0"/>
          </a:p>
        </p:txBody>
      </p:sp>
      <p:sp>
        <p:nvSpPr>
          <p:cNvPr id="3" name="Content Placeholder 2"/>
          <p:cNvSpPr>
            <a:spLocks noGrp="1"/>
          </p:cNvSpPr>
          <p:nvPr>
            <p:ph idx="4294967295"/>
          </p:nvPr>
        </p:nvSpPr>
        <p:spPr>
          <a:xfrm>
            <a:off x="663388" y="1413142"/>
            <a:ext cx="8229600" cy="4648200"/>
          </a:xfrm>
        </p:spPr>
        <p:txBody>
          <a:bodyPr>
            <a:normAutofit/>
          </a:bodyPr>
          <a:lstStyle/>
          <a:p>
            <a:pPr marL="0" indent="0">
              <a:buNone/>
            </a:pPr>
            <a:endParaRPr lang="en-US" sz="2400" dirty="0" smtClean="0"/>
          </a:p>
          <a:p>
            <a:pPr marL="0" indent="0">
              <a:buNone/>
            </a:pPr>
            <a:r>
              <a:rPr lang="en-US" sz="2400" dirty="0" smtClean="0"/>
              <a:t>The </a:t>
            </a:r>
            <a:r>
              <a:rPr lang="en-US" sz="2400" b="1" dirty="0" smtClean="0"/>
              <a:t>G</a:t>
            </a:r>
            <a:r>
              <a:rPr lang="en-US" sz="2400" dirty="0" smtClean="0"/>
              <a:t> matrix is </a:t>
            </a:r>
            <a:r>
              <a:rPr lang="en-US" sz="2400" i="1" dirty="0" err="1" smtClean="0"/>
              <a:t>n</a:t>
            </a:r>
            <a:r>
              <a:rPr lang="en-US" sz="2400" dirty="0" err="1" smtClean="0"/>
              <a:t>x</a:t>
            </a:r>
            <a:r>
              <a:rPr lang="en-US" sz="2400" i="1" dirty="0" err="1" smtClean="0"/>
              <a:t>n</a:t>
            </a:r>
            <a:r>
              <a:rPr lang="en-US" sz="2400" dirty="0" smtClean="0"/>
              <a:t> and is determined by the interconnections between the passive circuit elements (resistors)</a:t>
            </a:r>
          </a:p>
          <a:p>
            <a:pPr marL="0" indent="0">
              <a:buNone/>
            </a:pPr>
            <a:r>
              <a:rPr lang="en-US" sz="2400" b="1" u="sng" dirty="0">
                <a:solidFill>
                  <a:schemeClr val="tx1"/>
                </a:solidFill>
              </a:rPr>
              <a:t>The G matrix is an </a:t>
            </a:r>
            <a:r>
              <a:rPr lang="en-US" sz="2400" b="1" i="1" u="sng" dirty="0" err="1">
                <a:solidFill>
                  <a:schemeClr val="tx1"/>
                </a:solidFill>
              </a:rPr>
              <a:t>n</a:t>
            </a:r>
            <a:r>
              <a:rPr lang="en-US" sz="2400" b="1" u="sng" dirty="0" err="1">
                <a:solidFill>
                  <a:schemeClr val="tx1"/>
                </a:solidFill>
              </a:rPr>
              <a:t>x</a:t>
            </a:r>
            <a:r>
              <a:rPr lang="en-US" sz="2400" b="1" i="1" u="sng" dirty="0" err="1">
                <a:solidFill>
                  <a:schemeClr val="tx1"/>
                </a:solidFill>
              </a:rPr>
              <a:t>n</a:t>
            </a:r>
            <a:r>
              <a:rPr lang="en-US" sz="2400" b="1" u="sng" dirty="0">
                <a:solidFill>
                  <a:schemeClr val="tx1"/>
                </a:solidFill>
              </a:rPr>
              <a:t> matrix formed in two </a:t>
            </a:r>
            <a:r>
              <a:rPr lang="en-US" sz="2400" b="1" u="sng" dirty="0" smtClean="0">
                <a:solidFill>
                  <a:schemeClr val="tx1"/>
                </a:solidFill>
              </a:rPr>
              <a:t>steps:</a:t>
            </a:r>
          </a:p>
          <a:p>
            <a:pPr marL="0" indent="0">
              <a:buNone/>
            </a:pPr>
            <a:r>
              <a:rPr lang="en-US" sz="2400" dirty="0" smtClean="0">
                <a:solidFill>
                  <a:schemeClr val="tx1"/>
                </a:solidFill>
              </a:rPr>
              <a:t>1-</a:t>
            </a:r>
            <a:r>
              <a:rPr lang="en-US" sz="2400" dirty="0">
                <a:solidFill>
                  <a:schemeClr val="tx1"/>
                </a:solidFill>
              </a:rPr>
              <a:t>Each element in the diagonal matrix is equal to the sum of the conductance </a:t>
            </a:r>
            <a:r>
              <a:rPr lang="en-US" sz="2400" dirty="0" smtClean="0">
                <a:solidFill>
                  <a:schemeClr val="tx1"/>
                </a:solidFill>
              </a:rPr>
              <a:t>of </a:t>
            </a:r>
            <a:r>
              <a:rPr lang="en-US" sz="2400" dirty="0">
                <a:solidFill>
                  <a:schemeClr val="tx1"/>
                </a:solidFill>
              </a:rPr>
              <a:t>each element connected to the corresponding node</a:t>
            </a:r>
            <a:r>
              <a:rPr lang="en-US" sz="2400" dirty="0" smtClean="0">
                <a:solidFill>
                  <a:schemeClr val="tx1"/>
                </a:solidFill>
              </a:rPr>
              <a:t>.</a:t>
            </a:r>
          </a:p>
          <a:p>
            <a:pPr marL="0" indent="0">
              <a:buNone/>
            </a:pPr>
            <a:r>
              <a:rPr lang="en-US" sz="2400" dirty="0" smtClean="0">
                <a:solidFill>
                  <a:schemeClr val="tx1"/>
                </a:solidFill>
              </a:rPr>
              <a:t>2-</a:t>
            </a:r>
            <a:r>
              <a:rPr lang="en-US" sz="2400" dirty="0">
                <a:solidFill>
                  <a:schemeClr val="tx1"/>
                </a:solidFill>
              </a:rPr>
              <a:t>The off diagonal elements are the negative conductance of the element connected to the pair of corresponding node.</a:t>
            </a:r>
          </a:p>
          <a:p>
            <a:pPr marL="0" indent="0">
              <a:buNone/>
            </a:pPr>
            <a:endParaRPr lang="en-US" sz="2400" dirty="0" smtClean="0"/>
          </a:p>
          <a:p>
            <a:endParaRPr lang="en-US" sz="2400" dirty="0" smtClean="0"/>
          </a:p>
          <a:p>
            <a:endParaRPr lang="ar-EG" dirty="0"/>
          </a:p>
        </p:txBody>
      </p:sp>
      <p:pic>
        <p:nvPicPr>
          <p:cNvPr id="2051" name="Picture 3"/>
          <p:cNvPicPr>
            <a:picLocks noChangeAspect="1" noChangeArrowheads="1"/>
          </p:cNvPicPr>
          <p:nvPr/>
        </p:nvPicPr>
        <p:blipFill>
          <a:blip r:embed="rId3" cstate="print"/>
          <a:srcRect/>
          <a:stretch>
            <a:fillRect/>
          </a:stretch>
        </p:blipFill>
        <p:spPr bwMode="auto">
          <a:xfrm>
            <a:off x="4953000" y="431432"/>
            <a:ext cx="1905000" cy="1260742"/>
          </a:xfrm>
          <a:prstGeom prst="rect">
            <a:avLst/>
          </a:prstGeom>
          <a:noFill/>
          <a:ln w="9525">
            <a:noFill/>
            <a:miter lim="800000"/>
            <a:headEnd/>
            <a:tailEnd/>
          </a:ln>
        </p:spPr>
      </p:pic>
    </p:spTree>
    <p:extLst>
      <p:ext uri="{BB962C8B-B14F-4D97-AF65-F5344CB8AC3E}">
        <p14:creationId xmlns:p14="http://schemas.microsoft.com/office/powerpoint/2010/main" val="2422670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066800" y="1295400"/>
            <a:ext cx="6689658" cy="2441683"/>
          </a:xfrm>
          <a:prstGeom prst="rect">
            <a:avLst/>
          </a:prstGeom>
          <a:noFill/>
          <a:ln w="28575">
            <a:solidFill>
              <a:schemeClr val="accent2">
                <a:lumMod val="60000"/>
                <a:lumOff val="40000"/>
              </a:schemeClr>
            </a:solidFill>
            <a:miter lim="800000"/>
            <a:headEnd/>
            <a:tailEnd/>
          </a:ln>
        </p:spPr>
      </p:pic>
      <p:pic>
        <p:nvPicPr>
          <p:cNvPr id="3" name="Picture 3"/>
          <p:cNvPicPr>
            <a:picLocks noChangeAspect="1" noChangeArrowheads="1"/>
          </p:cNvPicPr>
          <p:nvPr/>
        </p:nvPicPr>
        <p:blipFill>
          <a:blip r:embed="rId3" cstate="print"/>
          <a:srcRect/>
          <a:stretch>
            <a:fillRect/>
          </a:stretch>
        </p:blipFill>
        <p:spPr bwMode="auto">
          <a:xfrm>
            <a:off x="1066800" y="3810339"/>
            <a:ext cx="6689659" cy="2438061"/>
          </a:xfrm>
          <a:prstGeom prst="rect">
            <a:avLst/>
          </a:prstGeom>
          <a:noFill/>
          <a:ln w="28575">
            <a:solidFill>
              <a:schemeClr val="accent2">
                <a:lumMod val="60000"/>
                <a:lumOff val="40000"/>
              </a:schemeClr>
            </a:solidFill>
            <a:miter lim="800000"/>
            <a:headEnd/>
            <a:tailEnd/>
          </a:ln>
        </p:spPr>
      </p:pic>
      <p:sp>
        <p:nvSpPr>
          <p:cNvPr id="4" name="TextBox 3"/>
          <p:cNvSpPr txBox="1"/>
          <p:nvPr/>
        </p:nvSpPr>
        <p:spPr>
          <a:xfrm>
            <a:off x="838200" y="533400"/>
            <a:ext cx="2590800" cy="584775"/>
          </a:xfrm>
          <a:prstGeom prst="rect">
            <a:avLst/>
          </a:prstGeom>
          <a:noFill/>
        </p:spPr>
        <p:txBody>
          <a:bodyPr wrap="square" rtlCol="0">
            <a:spAutoFit/>
          </a:bodyPr>
          <a:lstStyle/>
          <a:p>
            <a:r>
              <a:rPr lang="en-US" sz="3200" b="1" dirty="0" smtClean="0">
                <a:solidFill>
                  <a:schemeClr val="accent2">
                    <a:lumMod val="60000"/>
                    <a:lumOff val="40000"/>
                  </a:schemeClr>
                </a:solidFill>
              </a:rPr>
              <a:t>Example:</a:t>
            </a:r>
            <a:endParaRPr lang="en-US" sz="3200" b="1" dirty="0">
              <a:solidFill>
                <a:schemeClr val="accent2">
                  <a:lumMod val="60000"/>
                  <a:lumOff val="40000"/>
                </a:schemeClr>
              </a:solidFill>
            </a:endParaRPr>
          </a:p>
        </p:txBody>
      </p:sp>
    </p:spTree>
    <p:extLst>
      <p:ext uri="{BB962C8B-B14F-4D97-AF65-F5344CB8AC3E}">
        <p14:creationId xmlns:p14="http://schemas.microsoft.com/office/powerpoint/2010/main" val="1576759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2696" y="437294"/>
            <a:ext cx="7543800" cy="975848"/>
          </a:xfrm>
        </p:spPr>
        <p:txBody>
          <a:bodyPr/>
          <a:lstStyle/>
          <a:p>
            <a:r>
              <a:rPr lang="en-US" b="1" dirty="0" smtClean="0">
                <a:solidFill>
                  <a:schemeClr val="accent2">
                    <a:lumMod val="75000"/>
                  </a:schemeClr>
                </a:solidFill>
              </a:rPr>
              <a:t>The B matrix</a:t>
            </a:r>
            <a:endParaRPr lang="ar-EG" dirty="0"/>
          </a:p>
        </p:txBody>
      </p:sp>
      <p:sp>
        <p:nvSpPr>
          <p:cNvPr id="3" name="Content Placeholder 2"/>
          <p:cNvSpPr>
            <a:spLocks noGrp="1"/>
          </p:cNvSpPr>
          <p:nvPr>
            <p:ph idx="4294967295"/>
          </p:nvPr>
        </p:nvSpPr>
        <p:spPr>
          <a:xfrm>
            <a:off x="663388" y="1413142"/>
            <a:ext cx="8229600" cy="4648200"/>
          </a:xfrm>
        </p:spPr>
        <p:txBody>
          <a:bodyPr>
            <a:normAutofit lnSpcReduction="10000"/>
          </a:bodyPr>
          <a:lstStyle/>
          <a:p>
            <a:pPr marL="0" indent="0">
              <a:buNone/>
            </a:pPr>
            <a:endParaRPr lang="en-US" sz="2400" dirty="0" smtClean="0"/>
          </a:p>
          <a:p>
            <a:r>
              <a:rPr lang="en-US" sz="2400" dirty="0" smtClean="0"/>
              <a:t>The</a:t>
            </a:r>
            <a:r>
              <a:rPr lang="en-US" sz="2400" dirty="0"/>
              <a:t> </a:t>
            </a:r>
            <a:r>
              <a:rPr lang="en-US" sz="2400" b="1" dirty="0"/>
              <a:t>B</a:t>
            </a:r>
            <a:r>
              <a:rPr lang="en-US" sz="2400" dirty="0"/>
              <a:t> matrix is </a:t>
            </a:r>
            <a:r>
              <a:rPr lang="en-US" sz="2400" i="1" dirty="0" err="1"/>
              <a:t>n</a:t>
            </a:r>
            <a:r>
              <a:rPr lang="en-US" sz="2400" dirty="0" err="1"/>
              <a:t>x</a:t>
            </a:r>
            <a:r>
              <a:rPr lang="en-US" sz="2400" i="1" dirty="0" err="1"/>
              <a:t>m</a:t>
            </a:r>
            <a:r>
              <a:rPr lang="en-US" sz="2400" dirty="0"/>
              <a:t> and is determined by the connection of the voltage sources.</a:t>
            </a:r>
          </a:p>
          <a:p>
            <a:pPr marL="0" indent="0">
              <a:buNone/>
            </a:pPr>
            <a:r>
              <a:rPr lang="en-US" sz="2400" b="1" u="sng" dirty="0" smtClean="0">
                <a:solidFill>
                  <a:schemeClr val="tx1"/>
                </a:solidFill>
              </a:rPr>
              <a:t>The</a:t>
            </a:r>
            <a:r>
              <a:rPr lang="en-US" sz="2400" b="1" u="sng" dirty="0">
                <a:solidFill>
                  <a:schemeClr val="tx1"/>
                </a:solidFill>
              </a:rPr>
              <a:t> </a:t>
            </a:r>
            <a:r>
              <a:rPr lang="en-US" sz="2400" b="1" u="sng" dirty="0" smtClean="0">
                <a:solidFill>
                  <a:schemeClr val="tx1"/>
                </a:solidFill>
              </a:rPr>
              <a:t>B</a:t>
            </a:r>
            <a:r>
              <a:rPr lang="en-US" sz="2400" b="1" u="sng" dirty="0">
                <a:solidFill>
                  <a:schemeClr val="tx1"/>
                </a:solidFill>
              </a:rPr>
              <a:t> matrix is an </a:t>
            </a:r>
            <a:r>
              <a:rPr lang="en-US" sz="2400" b="1" i="1" u="sng" dirty="0" err="1" smtClean="0">
                <a:solidFill>
                  <a:schemeClr val="tx1"/>
                </a:solidFill>
              </a:rPr>
              <a:t>n</a:t>
            </a:r>
            <a:r>
              <a:rPr lang="en-US" sz="2400" b="1" u="sng" dirty="0" err="1" smtClean="0">
                <a:solidFill>
                  <a:schemeClr val="tx1"/>
                </a:solidFill>
              </a:rPr>
              <a:t>x</a:t>
            </a:r>
            <a:r>
              <a:rPr lang="en-US" sz="2400" b="1" i="1" u="sng" dirty="0" err="1" smtClean="0">
                <a:solidFill>
                  <a:schemeClr val="tx1"/>
                </a:solidFill>
              </a:rPr>
              <a:t>m</a:t>
            </a:r>
            <a:r>
              <a:rPr lang="en-US" sz="2400" b="1" u="sng" dirty="0">
                <a:solidFill>
                  <a:schemeClr val="tx1"/>
                </a:solidFill>
              </a:rPr>
              <a:t> matrix with only 0, 1 and -1 </a:t>
            </a:r>
            <a:r>
              <a:rPr lang="en-US" sz="2400" b="1" u="sng" dirty="0" smtClean="0">
                <a:solidFill>
                  <a:schemeClr val="tx1"/>
                </a:solidFill>
              </a:rPr>
              <a:t>elements</a:t>
            </a:r>
            <a:endParaRPr lang="en-US" sz="2400" b="1" u="sng" dirty="0">
              <a:solidFill>
                <a:schemeClr val="tx1"/>
              </a:solidFill>
            </a:endParaRPr>
          </a:p>
          <a:p>
            <a:pPr marL="0" indent="0">
              <a:buNone/>
            </a:pPr>
            <a:r>
              <a:rPr lang="en-US" sz="2400" dirty="0" smtClean="0">
                <a:solidFill>
                  <a:schemeClr val="tx1"/>
                </a:solidFill>
              </a:rPr>
              <a:t>Each </a:t>
            </a:r>
            <a:r>
              <a:rPr lang="en-US" sz="2400" dirty="0">
                <a:solidFill>
                  <a:schemeClr val="tx1"/>
                </a:solidFill>
              </a:rPr>
              <a:t>location in the matrix corresponds to a particular voltage </a:t>
            </a:r>
            <a:r>
              <a:rPr lang="en-US" sz="2400" dirty="0" smtClean="0">
                <a:solidFill>
                  <a:schemeClr val="tx1"/>
                </a:solidFill>
              </a:rPr>
              <a:t>source and </a:t>
            </a:r>
            <a:r>
              <a:rPr lang="en-US" sz="2400" dirty="0">
                <a:solidFill>
                  <a:schemeClr val="tx1"/>
                </a:solidFill>
              </a:rPr>
              <a:t>a </a:t>
            </a:r>
            <a:r>
              <a:rPr lang="en-US" sz="2400" dirty="0" smtClean="0">
                <a:solidFill>
                  <a:schemeClr val="tx1"/>
                </a:solidFill>
              </a:rPr>
              <a:t>node.</a:t>
            </a:r>
            <a:r>
              <a:rPr lang="en-US" sz="2400" dirty="0">
                <a:solidFill>
                  <a:schemeClr val="tx1"/>
                </a:solidFill>
              </a:rPr>
              <a:t> </a:t>
            </a:r>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rPr>
              <a:t>If </a:t>
            </a:r>
            <a:r>
              <a:rPr lang="en-US" sz="2400" dirty="0">
                <a:solidFill>
                  <a:schemeClr val="tx1"/>
                </a:solidFill>
              </a:rPr>
              <a:t>the positive terminal of the </a:t>
            </a:r>
            <a:r>
              <a:rPr lang="en-US" sz="2400" i="1" dirty="0" err="1">
                <a:solidFill>
                  <a:schemeClr val="tx1"/>
                </a:solidFill>
              </a:rPr>
              <a:t>i</a:t>
            </a:r>
            <a:r>
              <a:rPr lang="en-US" sz="2400" dirty="0" err="1">
                <a:solidFill>
                  <a:schemeClr val="tx1"/>
                </a:solidFill>
              </a:rPr>
              <a:t>th</a:t>
            </a:r>
            <a:r>
              <a:rPr lang="en-US" sz="2400" dirty="0">
                <a:solidFill>
                  <a:schemeClr val="tx1"/>
                </a:solidFill>
              </a:rPr>
              <a:t> voltage source is connected to node </a:t>
            </a:r>
            <a:r>
              <a:rPr lang="en-US" sz="2400" i="1" dirty="0">
                <a:solidFill>
                  <a:schemeClr val="tx1"/>
                </a:solidFill>
              </a:rPr>
              <a:t>k</a:t>
            </a:r>
            <a:r>
              <a:rPr lang="en-US" sz="2400" dirty="0">
                <a:solidFill>
                  <a:schemeClr val="tx1"/>
                </a:solidFill>
              </a:rPr>
              <a:t>, then the element </a:t>
            </a:r>
            <a:r>
              <a:rPr lang="en-US" sz="2400" dirty="0" smtClean="0">
                <a:solidFill>
                  <a:schemeClr val="tx1"/>
                </a:solidFill>
              </a:rPr>
              <a:t>(</a:t>
            </a:r>
            <a:r>
              <a:rPr lang="en-US" sz="2400" i="1" dirty="0" err="1" smtClean="0">
                <a:solidFill>
                  <a:schemeClr val="tx1"/>
                </a:solidFill>
              </a:rPr>
              <a:t>k,i</a:t>
            </a:r>
            <a:r>
              <a:rPr lang="en-US" sz="2400" dirty="0" smtClean="0">
                <a:solidFill>
                  <a:schemeClr val="tx1"/>
                </a:solidFill>
              </a:rPr>
              <a:t>) </a:t>
            </a:r>
            <a:r>
              <a:rPr lang="en-US" sz="2400" dirty="0">
                <a:solidFill>
                  <a:schemeClr val="tx1"/>
                </a:solidFill>
              </a:rPr>
              <a:t>in the </a:t>
            </a:r>
            <a:r>
              <a:rPr lang="en-US" sz="2400" b="1" dirty="0">
                <a:solidFill>
                  <a:schemeClr val="tx1"/>
                </a:solidFill>
              </a:rPr>
              <a:t>B</a:t>
            </a:r>
            <a:r>
              <a:rPr lang="en-US" sz="2400" dirty="0">
                <a:solidFill>
                  <a:schemeClr val="tx1"/>
                </a:solidFill>
              </a:rPr>
              <a:t> matrix is a 1</a:t>
            </a:r>
            <a:r>
              <a:rPr lang="en-US" sz="2400" dirty="0" smtClean="0">
                <a:solidFill>
                  <a:schemeClr val="tx1"/>
                </a:solidFill>
              </a:rPr>
              <a:t>.</a:t>
            </a:r>
          </a:p>
          <a:p>
            <a:pPr>
              <a:buFont typeface="Wingdings" panose="05000000000000000000" pitchFamily="2" charset="2"/>
              <a:buChar char="Ø"/>
            </a:pPr>
            <a:r>
              <a:rPr lang="en-US" sz="2400" dirty="0">
                <a:solidFill>
                  <a:schemeClr val="tx1"/>
                </a:solidFill>
              </a:rPr>
              <a:t> </a:t>
            </a:r>
            <a:r>
              <a:rPr lang="en-US" sz="2400" dirty="0" smtClean="0">
                <a:solidFill>
                  <a:schemeClr val="tx1"/>
                </a:solidFill>
              </a:rPr>
              <a:t>If </a:t>
            </a:r>
            <a:r>
              <a:rPr lang="en-US" sz="2400" dirty="0">
                <a:solidFill>
                  <a:schemeClr val="tx1"/>
                </a:solidFill>
              </a:rPr>
              <a:t>the negative terminal of the </a:t>
            </a:r>
            <a:r>
              <a:rPr lang="en-US" sz="2400" i="1" dirty="0" err="1">
                <a:solidFill>
                  <a:schemeClr val="tx1"/>
                </a:solidFill>
              </a:rPr>
              <a:t>i</a:t>
            </a:r>
            <a:r>
              <a:rPr lang="en-US" sz="2400" dirty="0" err="1">
                <a:solidFill>
                  <a:schemeClr val="tx1"/>
                </a:solidFill>
              </a:rPr>
              <a:t>th</a:t>
            </a:r>
            <a:r>
              <a:rPr lang="en-US" sz="2400" dirty="0">
                <a:solidFill>
                  <a:schemeClr val="tx1"/>
                </a:solidFill>
              </a:rPr>
              <a:t> voltage source is connected to node </a:t>
            </a:r>
            <a:r>
              <a:rPr lang="en-US" sz="2400" i="1" dirty="0">
                <a:solidFill>
                  <a:schemeClr val="tx1"/>
                </a:solidFill>
              </a:rPr>
              <a:t>k</a:t>
            </a:r>
            <a:r>
              <a:rPr lang="en-US" sz="2400" dirty="0">
                <a:solidFill>
                  <a:schemeClr val="tx1"/>
                </a:solidFill>
              </a:rPr>
              <a:t>, then the element </a:t>
            </a:r>
            <a:r>
              <a:rPr lang="en-US" sz="2400" dirty="0" smtClean="0">
                <a:solidFill>
                  <a:schemeClr val="tx1"/>
                </a:solidFill>
              </a:rPr>
              <a:t>(</a:t>
            </a:r>
            <a:r>
              <a:rPr lang="en-US" sz="2400" i="1" dirty="0" err="1" smtClean="0">
                <a:solidFill>
                  <a:schemeClr val="tx1"/>
                </a:solidFill>
              </a:rPr>
              <a:t>k,i</a:t>
            </a:r>
            <a:r>
              <a:rPr lang="en-US" sz="2400" dirty="0" smtClean="0">
                <a:solidFill>
                  <a:schemeClr val="tx1"/>
                </a:solidFill>
              </a:rPr>
              <a:t>) </a:t>
            </a:r>
            <a:r>
              <a:rPr lang="en-US" sz="2400" dirty="0">
                <a:solidFill>
                  <a:schemeClr val="tx1"/>
                </a:solidFill>
              </a:rPr>
              <a:t>in the </a:t>
            </a:r>
            <a:r>
              <a:rPr lang="en-US" sz="2400" b="1" dirty="0">
                <a:solidFill>
                  <a:schemeClr val="tx1"/>
                </a:solidFill>
              </a:rPr>
              <a:t>B</a:t>
            </a:r>
            <a:r>
              <a:rPr lang="en-US" sz="2400" dirty="0">
                <a:solidFill>
                  <a:schemeClr val="tx1"/>
                </a:solidFill>
              </a:rPr>
              <a:t> matrix is a -1. </a:t>
            </a:r>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rPr>
              <a:t> </a:t>
            </a:r>
            <a:r>
              <a:rPr lang="en-US" sz="2400" dirty="0">
                <a:solidFill>
                  <a:schemeClr val="tx1"/>
                </a:solidFill>
              </a:rPr>
              <a:t>Otherwise, elements of the </a:t>
            </a:r>
            <a:r>
              <a:rPr lang="en-US" sz="2400" b="1" dirty="0">
                <a:solidFill>
                  <a:schemeClr val="tx1"/>
                </a:solidFill>
              </a:rPr>
              <a:t>B</a:t>
            </a:r>
            <a:r>
              <a:rPr lang="en-US" sz="2400" dirty="0">
                <a:solidFill>
                  <a:schemeClr val="tx1"/>
                </a:solidFill>
              </a:rPr>
              <a:t> matrix are zero.</a:t>
            </a:r>
            <a:endParaRPr lang="ar-EG" sz="2400" dirty="0"/>
          </a:p>
          <a:p>
            <a:pPr marL="0" indent="0">
              <a:buNone/>
            </a:pPr>
            <a:endParaRPr lang="en-US" sz="2400" dirty="0" smtClean="0"/>
          </a:p>
          <a:p>
            <a:endParaRPr lang="en-US" sz="2400" dirty="0" smtClean="0"/>
          </a:p>
          <a:p>
            <a:endParaRPr lang="ar-EG" dirty="0"/>
          </a:p>
        </p:txBody>
      </p:sp>
      <p:pic>
        <p:nvPicPr>
          <p:cNvPr id="2051" name="Picture 3"/>
          <p:cNvPicPr>
            <a:picLocks noChangeAspect="1" noChangeArrowheads="1"/>
          </p:cNvPicPr>
          <p:nvPr/>
        </p:nvPicPr>
        <p:blipFill>
          <a:blip r:embed="rId3" cstate="print"/>
          <a:srcRect/>
          <a:stretch>
            <a:fillRect/>
          </a:stretch>
        </p:blipFill>
        <p:spPr bwMode="auto">
          <a:xfrm>
            <a:off x="4953000" y="431432"/>
            <a:ext cx="1905000" cy="1260742"/>
          </a:xfrm>
          <a:prstGeom prst="rect">
            <a:avLst/>
          </a:prstGeom>
          <a:noFill/>
          <a:ln w="9525">
            <a:noFill/>
            <a:miter lim="800000"/>
            <a:headEnd/>
            <a:tailEnd/>
          </a:ln>
        </p:spPr>
      </p:pic>
    </p:spTree>
    <p:extLst>
      <p:ext uri="{BB962C8B-B14F-4D97-AF65-F5344CB8AC3E}">
        <p14:creationId xmlns:p14="http://schemas.microsoft.com/office/powerpoint/2010/main" val="3396404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115400"/>
            <a:ext cx="7543800" cy="931862"/>
          </a:xfrm>
        </p:spPr>
        <p:txBody>
          <a:bodyPr/>
          <a:lstStyle/>
          <a:p>
            <a:r>
              <a:rPr lang="en-US" b="1" dirty="0" smtClean="0">
                <a:solidFill>
                  <a:schemeClr val="accent2">
                    <a:lumMod val="60000"/>
                    <a:lumOff val="40000"/>
                  </a:schemeClr>
                </a:solidFill>
              </a:rPr>
              <a:t>Example</a:t>
            </a:r>
            <a:endParaRPr lang="ar-EG" b="1" dirty="0">
              <a:solidFill>
                <a:schemeClr val="accent2">
                  <a:lumMod val="60000"/>
                  <a:lumOff val="40000"/>
                </a:schemeClr>
              </a:solidFill>
            </a:endParaRPr>
          </a:p>
        </p:txBody>
      </p:sp>
      <p:pic>
        <p:nvPicPr>
          <p:cNvPr id="7170" name="Picture 2"/>
          <p:cNvPicPr>
            <a:picLocks noChangeAspect="1" noChangeArrowheads="1"/>
          </p:cNvPicPr>
          <p:nvPr/>
        </p:nvPicPr>
        <p:blipFill>
          <a:blip r:embed="rId3" cstate="print"/>
          <a:srcRect/>
          <a:stretch>
            <a:fillRect/>
          </a:stretch>
        </p:blipFill>
        <p:spPr bwMode="auto">
          <a:xfrm>
            <a:off x="1524000" y="1219200"/>
            <a:ext cx="5700713" cy="2395538"/>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1524000" y="3733800"/>
            <a:ext cx="5734050" cy="2352675"/>
          </a:xfrm>
          <a:prstGeom prst="rect">
            <a:avLst/>
          </a:prstGeom>
          <a:noFill/>
          <a:ln w="9525">
            <a:noFill/>
            <a:miter lim="800000"/>
            <a:headEnd/>
            <a:tailEnd/>
          </a:ln>
        </p:spPr>
      </p:pic>
    </p:spTree>
    <p:extLst>
      <p:ext uri="{BB962C8B-B14F-4D97-AF65-F5344CB8AC3E}">
        <p14:creationId xmlns:p14="http://schemas.microsoft.com/office/powerpoint/2010/main" val="4063027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152400"/>
            <a:ext cx="7543800" cy="1449387"/>
          </a:xfrm>
        </p:spPr>
        <p:txBody>
          <a:bodyPr/>
          <a:lstStyle/>
          <a:p>
            <a:r>
              <a:rPr lang="en-US" b="1" dirty="0">
                <a:solidFill>
                  <a:schemeClr val="accent2">
                    <a:lumMod val="75000"/>
                  </a:schemeClr>
                </a:solidFill>
              </a:rPr>
              <a:t>The </a:t>
            </a:r>
            <a:r>
              <a:rPr lang="en-US" b="1" dirty="0" smtClean="0">
                <a:solidFill>
                  <a:schemeClr val="accent2">
                    <a:lumMod val="75000"/>
                  </a:schemeClr>
                </a:solidFill>
              </a:rPr>
              <a:t>C &amp; D matrices</a:t>
            </a:r>
            <a:endParaRPr lang="ar-EG" dirty="0"/>
          </a:p>
        </p:txBody>
      </p:sp>
      <p:pic>
        <p:nvPicPr>
          <p:cNvPr id="8194" name="Picture 2"/>
          <p:cNvPicPr>
            <a:picLocks noChangeAspect="1" noChangeArrowheads="1"/>
          </p:cNvPicPr>
          <p:nvPr/>
        </p:nvPicPr>
        <p:blipFill>
          <a:blip r:embed="rId3" cstate="print"/>
          <a:srcRect/>
          <a:stretch>
            <a:fillRect/>
          </a:stretch>
        </p:blipFill>
        <p:spPr bwMode="auto">
          <a:xfrm>
            <a:off x="1152525" y="4672012"/>
            <a:ext cx="2352675" cy="157638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4844446" y="4636843"/>
            <a:ext cx="2167534" cy="1576388"/>
          </a:xfrm>
          <a:prstGeom prst="rect">
            <a:avLst/>
          </a:prstGeom>
          <a:noFill/>
          <a:ln w="9525">
            <a:noFill/>
            <a:miter lim="800000"/>
            <a:headEnd/>
            <a:tailEnd/>
          </a:ln>
        </p:spPr>
      </p:pic>
      <p:pic>
        <p:nvPicPr>
          <p:cNvPr id="6" name="Picture 3"/>
          <p:cNvPicPr>
            <a:picLocks noChangeAspect="1" noChangeArrowheads="1"/>
          </p:cNvPicPr>
          <p:nvPr/>
        </p:nvPicPr>
        <p:blipFill>
          <a:blip r:embed="rId5" cstate="print"/>
          <a:srcRect/>
          <a:stretch>
            <a:fillRect/>
          </a:stretch>
        </p:blipFill>
        <p:spPr bwMode="auto">
          <a:xfrm>
            <a:off x="5928213" y="378352"/>
            <a:ext cx="1905000" cy="1260742"/>
          </a:xfrm>
          <a:prstGeom prst="rect">
            <a:avLst/>
          </a:prstGeom>
          <a:noFill/>
          <a:ln w="9525">
            <a:noFill/>
            <a:miter lim="800000"/>
            <a:headEnd/>
            <a:tailEnd/>
          </a:ln>
        </p:spPr>
      </p:pic>
      <p:sp>
        <p:nvSpPr>
          <p:cNvPr id="4" name="TextBox 3"/>
          <p:cNvSpPr txBox="1"/>
          <p:nvPr/>
        </p:nvSpPr>
        <p:spPr>
          <a:xfrm>
            <a:off x="457200" y="1524000"/>
            <a:ext cx="8001000" cy="4093428"/>
          </a:xfrm>
          <a:prstGeom prst="rect">
            <a:avLst/>
          </a:prstGeom>
          <a:noFill/>
        </p:spPr>
        <p:txBody>
          <a:bodyPr wrap="square" rtlCol="0">
            <a:spAutoFit/>
          </a:bodyPr>
          <a:lstStyle/>
          <a:p>
            <a:pPr marL="457200" indent="-457200">
              <a:buFont typeface="Wingdings" panose="05000000000000000000" pitchFamily="2" charset="2"/>
              <a:buChar char="§"/>
            </a:pPr>
            <a:r>
              <a:rPr lang="en-US" sz="2800" dirty="0" smtClean="0"/>
              <a:t>the</a:t>
            </a:r>
            <a:r>
              <a:rPr lang="en-US" sz="2800" dirty="0"/>
              <a:t> </a:t>
            </a:r>
            <a:r>
              <a:rPr lang="en-US" sz="2800" b="1" dirty="0"/>
              <a:t>C</a:t>
            </a:r>
            <a:r>
              <a:rPr lang="en-US" sz="2800" dirty="0"/>
              <a:t> matrix is </a:t>
            </a:r>
            <a:r>
              <a:rPr lang="en-US" sz="2800" i="1" dirty="0" err="1"/>
              <a:t>m</a:t>
            </a:r>
            <a:r>
              <a:rPr lang="en-US" sz="2800" dirty="0" err="1"/>
              <a:t>x</a:t>
            </a:r>
            <a:r>
              <a:rPr lang="en-US" sz="2800" i="1" dirty="0" err="1"/>
              <a:t>n</a:t>
            </a:r>
            <a:r>
              <a:rPr lang="en-US" sz="2800" i="1" dirty="0"/>
              <a:t> </a:t>
            </a:r>
            <a:r>
              <a:rPr lang="en-US" sz="2800" dirty="0"/>
              <a:t>and is determined by the connection of the voltage </a:t>
            </a:r>
            <a:r>
              <a:rPr lang="en-US" sz="2800" dirty="0" err="1" smtClean="0"/>
              <a:t>sources.</a:t>
            </a:r>
            <a:r>
              <a:rPr lang="en-US" sz="2800" b="1" dirty="0" err="1" smtClean="0"/>
              <a:t>It</a:t>
            </a:r>
            <a:r>
              <a:rPr lang="en-US" sz="2800" b="1" dirty="0" smtClean="0"/>
              <a:t> is </a:t>
            </a:r>
            <a:r>
              <a:rPr lang="en-US" sz="2800" b="1" dirty="0"/>
              <a:t>the transpose of the B </a:t>
            </a:r>
            <a:r>
              <a:rPr lang="en-US" sz="2800" b="1" dirty="0" smtClean="0"/>
              <a:t>matrix</a:t>
            </a:r>
            <a:r>
              <a:rPr lang="en-US" sz="2800" dirty="0" smtClean="0"/>
              <a:t>.</a:t>
            </a:r>
          </a:p>
          <a:p>
            <a:pPr marL="457200" indent="-457200">
              <a:buFont typeface="Wingdings" panose="05000000000000000000" pitchFamily="2" charset="2"/>
              <a:buChar char="§"/>
            </a:pPr>
            <a:r>
              <a:rPr lang="en-US" sz="2800" b="1" dirty="0" smtClean="0"/>
              <a:t> </a:t>
            </a:r>
            <a:r>
              <a:rPr lang="en-US" sz="2800" dirty="0" smtClean="0"/>
              <a:t>The</a:t>
            </a:r>
            <a:r>
              <a:rPr lang="en-US" sz="2800" dirty="0"/>
              <a:t> </a:t>
            </a:r>
            <a:r>
              <a:rPr lang="en-US" sz="2800" b="1" dirty="0"/>
              <a:t>D</a:t>
            </a:r>
            <a:r>
              <a:rPr lang="en-US" sz="2800" dirty="0"/>
              <a:t> matrix is </a:t>
            </a:r>
            <a:r>
              <a:rPr lang="en-US" sz="2800" i="1" dirty="0" err="1"/>
              <a:t>m</a:t>
            </a:r>
            <a:r>
              <a:rPr lang="en-US" sz="2800" dirty="0" err="1"/>
              <a:t>x</a:t>
            </a:r>
            <a:r>
              <a:rPr lang="en-US" sz="2800" i="1" dirty="0" err="1"/>
              <a:t>m</a:t>
            </a:r>
            <a:r>
              <a:rPr lang="en-US" sz="2800" dirty="0"/>
              <a:t> and is zero if only independent sources are considered.</a:t>
            </a:r>
            <a:endParaRPr lang="en-US" sz="2800" b="1" dirty="0"/>
          </a:p>
          <a:p>
            <a:pPr marL="457200" indent="-457200">
              <a:buFont typeface="Wingdings" panose="05000000000000000000" pitchFamily="2" charset="2"/>
              <a:buChar char="§"/>
            </a:pPr>
            <a:r>
              <a:rPr lang="en-US" sz="2800" b="1" dirty="0" smtClean="0"/>
              <a:t> </a:t>
            </a:r>
            <a:r>
              <a:rPr lang="en-US" sz="2800" dirty="0" smtClean="0"/>
              <a:t>These are </a:t>
            </a:r>
            <a:r>
              <a:rPr lang="en-US" sz="2800" dirty="0"/>
              <a:t>not the case when dependent sources are </a:t>
            </a:r>
            <a:r>
              <a:rPr lang="en-US" sz="2800" dirty="0" smtClean="0"/>
              <a:t>present</a:t>
            </a:r>
            <a:r>
              <a:rPr lang="en-US" sz="2800" b="1" dirty="0" smtClean="0"/>
              <a:t>.</a:t>
            </a:r>
          </a:p>
          <a:p>
            <a:endParaRPr lang="en-US" sz="2800" dirty="0"/>
          </a:p>
          <a:p>
            <a:endParaRPr lang="en-US" dirty="0"/>
          </a:p>
          <a:p>
            <a:endParaRPr lang="en-US" dirty="0"/>
          </a:p>
        </p:txBody>
      </p:sp>
    </p:spTree>
    <p:extLst>
      <p:ext uri="{BB962C8B-B14F-4D97-AF65-F5344CB8AC3E}">
        <p14:creationId xmlns:p14="http://schemas.microsoft.com/office/powerpoint/2010/main" val="3750177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533400"/>
            <a:ext cx="7543800" cy="1301140"/>
          </a:xfrm>
        </p:spPr>
        <p:txBody>
          <a:bodyPr>
            <a:normAutofit fontScale="90000"/>
          </a:bodyPr>
          <a:lstStyle/>
          <a:p>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sz="4400" b="1" dirty="0" smtClean="0">
                <a:solidFill>
                  <a:schemeClr val="tx1"/>
                </a:solidFill>
              </a:rPr>
              <a:t>Circuit </a:t>
            </a:r>
            <a:r>
              <a:rPr lang="en-US" sz="4400" b="1" dirty="0">
                <a:solidFill>
                  <a:schemeClr val="tx1"/>
                </a:solidFill>
              </a:rPr>
              <a:t>Simulation Engine</a:t>
            </a:r>
            <a:r>
              <a:rPr lang="en-US" sz="4400" dirty="0">
                <a:solidFill>
                  <a:schemeClr val="accent2">
                    <a:lumMod val="60000"/>
                    <a:lumOff val="40000"/>
                  </a:schemeClr>
                </a:solidFill>
              </a:rPr>
              <a:t/>
            </a:r>
            <a:br>
              <a:rPr lang="en-US" sz="4400" dirty="0">
                <a:solidFill>
                  <a:schemeClr val="accent2">
                    <a:lumMod val="60000"/>
                    <a:lumOff val="40000"/>
                  </a:schemeClr>
                </a:solidFill>
              </a:rPr>
            </a:br>
            <a:r>
              <a:rPr lang="en-US" sz="4400" dirty="0" smtClean="0">
                <a:solidFill>
                  <a:schemeClr val="accent2">
                    <a:lumMod val="60000"/>
                    <a:lumOff val="40000"/>
                  </a:schemeClr>
                </a:solidFill>
              </a:rPr>
              <a:t>                </a:t>
            </a:r>
            <a:r>
              <a:rPr lang="en-US" sz="4400" dirty="0" smtClean="0">
                <a:solidFill>
                  <a:schemeClr val="tx1"/>
                </a:solidFill>
              </a:rPr>
              <a:t>Solve Ax=z</a:t>
            </a:r>
            <a:r>
              <a:rPr lang="en-US" dirty="0" smtClean="0">
                <a:solidFill>
                  <a:schemeClr val="accent2">
                    <a:lumMod val="60000"/>
                    <a:lumOff val="40000"/>
                  </a:schemeClr>
                </a:solidFill>
              </a:rPr>
              <a:t/>
            </a:r>
            <a:br>
              <a:rPr lang="en-US" dirty="0" smtClean="0">
                <a:solidFill>
                  <a:schemeClr val="accent2">
                    <a:lumMod val="60000"/>
                    <a:lumOff val="40000"/>
                  </a:schemeClr>
                </a:solidFill>
              </a:rPr>
            </a:br>
            <a:r>
              <a:rPr lang="en-US" b="1" u="sng" dirty="0" smtClean="0">
                <a:solidFill>
                  <a:schemeClr val="accent2">
                    <a:lumMod val="60000"/>
                    <a:lumOff val="40000"/>
                  </a:schemeClr>
                </a:solidFill>
              </a:rPr>
              <a:t>The X matrix:</a:t>
            </a:r>
            <a:endParaRPr lang="ar-EG" b="1" u="sng" dirty="0">
              <a:solidFill>
                <a:schemeClr val="accent2">
                  <a:lumMod val="60000"/>
                  <a:lumOff val="40000"/>
                </a:schemeClr>
              </a:solidFill>
            </a:endParaRPr>
          </a:p>
        </p:txBody>
      </p:sp>
      <p:sp>
        <p:nvSpPr>
          <p:cNvPr id="3" name="Content Placeholder 2"/>
          <p:cNvSpPr>
            <a:spLocks noGrp="1"/>
          </p:cNvSpPr>
          <p:nvPr>
            <p:ph idx="4294967295"/>
          </p:nvPr>
        </p:nvSpPr>
        <p:spPr>
          <a:xfrm>
            <a:off x="709612" y="1834540"/>
            <a:ext cx="7543800" cy="4022725"/>
          </a:xfrm>
        </p:spPr>
        <p:txBody>
          <a:bodyPr>
            <a:normAutofit fontScale="92500" lnSpcReduction="20000"/>
          </a:bodyPr>
          <a:lstStyle/>
          <a:p>
            <a:r>
              <a:rPr lang="en-US" sz="2800" dirty="0" smtClean="0"/>
              <a:t>The </a:t>
            </a:r>
            <a:r>
              <a:rPr lang="en-US" sz="2800" b="1" dirty="0" smtClean="0"/>
              <a:t>x</a:t>
            </a:r>
            <a:r>
              <a:rPr lang="en-US" sz="2800" dirty="0" smtClean="0"/>
              <a:t> matrix holds our unknown quantities and will be developed as the combination of 2 smaller matrices </a:t>
            </a:r>
            <a:r>
              <a:rPr lang="en-US" sz="2800" b="1" dirty="0" smtClean="0">
                <a:hlinkClick r:id="rId2"/>
              </a:rPr>
              <a:t>v</a:t>
            </a:r>
            <a:r>
              <a:rPr lang="en-US" sz="2800" dirty="0" smtClean="0"/>
              <a:t> and </a:t>
            </a:r>
            <a:r>
              <a:rPr lang="en-US" sz="2800" b="1" dirty="0" smtClean="0">
                <a:hlinkClick r:id="rId2"/>
              </a:rPr>
              <a:t>j</a:t>
            </a:r>
            <a:r>
              <a:rPr lang="en-US" sz="2800" dirty="0" smtClean="0"/>
              <a:t>. </a:t>
            </a:r>
          </a:p>
          <a:p>
            <a:endParaRPr lang="en-US" sz="2400" dirty="0" smtClean="0"/>
          </a:p>
          <a:p>
            <a:endParaRPr lang="en-US" sz="2400" dirty="0" smtClean="0"/>
          </a:p>
          <a:p>
            <a:endParaRPr lang="en-US" sz="2400" dirty="0" smtClean="0"/>
          </a:p>
          <a:p>
            <a:pPr>
              <a:buFont typeface="Wingdings" panose="05000000000000000000" pitchFamily="2" charset="2"/>
              <a:buChar char="§"/>
            </a:pPr>
            <a:r>
              <a:rPr lang="en-US" sz="2800" dirty="0">
                <a:solidFill>
                  <a:schemeClr val="tx1"/>
                </a:solidFill>
              </a:rPr>
              <a:t>T</a:t>
            </a:r>
            <a:r>
              <a:rPr lang="en-US" sz="2800" dirty="0" smtClean="0">
                <a:solidFill>
                  <a:schemeClr val="tx1"/>
                </a:solidFill>
              </a:rPr>
              <a:t>he </a:t>
            </a:r>
            <a:r>
              <a:rPr lang="en-US" sz="2800" b="1" dirty="0" smtClean="0">
                <a:solidFill>
                  <a:schemeClr val="tx1"/>
                </a:solidFill>
              </a:rPr>
              <a:t>v</a:t>
            </a:r>
            <a:r>
              <a:rPr lang="en-US" sz="2800" dirty="0" smtClean="0">
                <a:solidFill>
                  <a:schemeClr val="tx1"/>
                </a:solidFill>
              </a:rPr>
              <a:t> matrix is </a:t>
            </a:r>
            <a:r>
              <a:rPr lang="en-US" sz="2800" i="1" dirty="0" smtClean="0">
                <a:solidFill>
                  <a:schemeClr val="tx1"/>
                </a:solidFill>
              </a:rPr>
              <a:t>n</a:t>
            </a:r>
            <a:r>
              <a:rPr lang="en-US" sz="2800" dirty="0" smtClean="0">
                <a:solidFill>
                  <a:schemeClr val="tx1"/>
                </a:solidFill>
              </a:rPr>
              <a:t>x1 and hold the unknown voltages.</a:t>
            </a:r>
            <a:r>
              <a:rPr lang="en-US" sz="2800" dirty="0">
                <a:solidFill>
                  <a:schemeClr val="tx1"/>
                </a:solidFill>
              </a:rPr>
              <a:t> Each element in </a:t>
            </a:r>
            <a:r>
              <a:rPr lang="en-US" sz="2800" b="1" dirty="0">
                <a:solidFill>
                  <a:schemeClr val="tx1"/>
                </a:solidFill>
              </a:rPr>
              <a:t>v</a:t>
            </a:r>
            <a:r>
              <a:rPr lang="en-US" sz="2800" dirty="0">
                <a:solidFill>
                  <a:schemeClr val="tx1"/>
                </a:solidFill>
              </a:rPr>
              <a:t> corresponds to the voltage at the equivalent node in the circuit </a:t>
            </a:r>
            <a:endParaRPr lang="en-US" sz="2800" dirty="0" smtClean="0">
              <a:solidFill>
                <a:schemeClr val="tx1"/>
              </a:solidFill>
            </a:endParaRPr>
          </a:p>
          <a:p>
            <a:pPr>
              <a:buFont typeface="Wingdings" panose="05000000000000000000" pitchFamily="2" charset="2"/>
              <a:buChar char="§"/>
            </a:pPr>
            <a:r>
              <a:rPr lang="en-US" sz="2800" dirty="0">
                <a:solidFill>
                  <a:schemeClr val="tx1"/>
                </a:solidFill>
              </a:rPr>
              <a:t>T</a:t>
            </a:r>
            <a:r>
              <a:rPr lang="en-US" sz="2800" dirty="0" smtClean="0">
                <a:solidFill>
                  <a:schemeClr val="tx1"/>
                </a:solidFill>
              </a:rPr>
              <a:t>he </a:t>
            </a:r>
            <a:r>
              <a:rPr lang="en-US" sz="2800" b="1" dirty="0" smtClean="0">
                <a:solidFill>
                  <a:schemeClr val="tx1"/>
                </a:solidFill>
              </a:rPr>
              <a:t>j</a:t>
            </a:r>
            <a:r>
              <a:rPr lang="en-US" sz="2800" dirty="0" smtClean="0">
                <a:solidFill>
                  <a:schemeClr val="tx1"/>
                </a:solidFill>
              </a:rPr>
              <a:t> matrix is </a:t>
            </a:r>
            <a:r>
              <a:rPr lang="en-US" sz="2800" i="1" dirty="0" smtClean="0">
                <a:solidFill>
                  <a:schemeClr val="tx1"/>
                </a:solidFill>
              </a:rPr>
              <a:t>m</a:t>
            </a:r>
            <a:r>
              <a:rPr lang="en-US" sz="2800" dirty="0" smtClean="0">
                <a:solidFill>
                  <a:schemeClr val="tx1"/>
                </a:solidFill>
              </a:rPr>
              <a:t>x1 and holds the unknown currents through the voltage sources.</a:t>
            </a:r>
          </a:p>
          <a:p>
            <a:endParaRPr lang="en-US" sz="2400" dirty="0" smtClean="0"/>
          </a:p>
          <a:p>
            <a:endParaRPr lang="ar-EG" dirty="0"/>
          </a:p>
        </p:txBody>
      </p:sp>
      <p:pic>
        <p:nvPicPr>
          <p:cNvPr id="3075" name="Picture 3"/>
          <p:cNvPicPr>
            <a:picLocks noChangeAspect="1" noChangeArrowheads="1"/>
          </p:cNvPicPr>
          <p:nvPr/>
        </p:nvPicPr>
        <p:blipFill>
          <a:blip r:embed="rId3" cstate="print"/>
          <a:srcRect/>
          <a:stretch>
            <a:fillRect/>
          </a:stretch>
        </p:blipFill>
        <p:spPr bwMode="auto">
          <a:xfrm>
            <a:off x="4038599" y="2743200"/>
            <a:ext cx="885825" cy="1100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533400"/>
            <a:ext cx="7543800" cy="898525"/>
          </a:xfrm>
        </p:spPr>
        <p:txBody>
          <a:bodyPr/>
          <a:lstStyle/>
          <a:p>
            <a:r>
              <a:rPr lang="en-US" b="1" dirty="0" smtClean="0">
                <a:solidFill>
                  <a:schemeClr val="accent2">
                    <a:lumMod val="60000"/>
                    <a:lumOff val="40000"/>
                  </a:schemeClr>
                </a:solidFill>
              </a:rPr>
              <a:t>Example</a:t>
            </a:r>
            <a:endParaRPr lang="ar-EG" b="1" dirty="0">
              <a:solidFill>
                <a:schemeClr val="accent2">
                  <a:lumMod val="60000"/>
                  <a:lumOff val="40000"/>
                </a:schemeClr>
              </a:solidFill>
            </a:endParaRPr>
          </a:p>
        </p:txBody>
      </p:sp>
      <p:pic>
        <p:nvPicPr>
          <p:cNvPr id="9218" name="Picture 2"/>
          <p:cNvPicPr>
            <a:picLocks noChangeAspect="1" noChangeArrowheads="1"/>
          </p:cNvPicPr>
          <p:nvPr/>
        </p:nvPicPr>
        <p:blipFill>
          <a:blip r:embed="rId3" cstate="print"/>
          <a:srcRect/>
          <a:stretch>
            <a:fillRect/>
          </a:stretch>
        </p:blipFill>
        <p:spPr bwMode="auto">
          <a:xfrm>
            <a:off x="1066800" y="1600200"/>
            <a:ext cx="6296025"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ar-EG"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SPICE Simulator </a:t>
            </a:r>
          </a:p>
          <a:p>
            <a:pPr>
              <a:buFont typeface="Arial" panose="020B0604020202020204" pitchFamily="34" charset="0"/>
              <a:buChar char="•"/>
            </a:pPr>
            <a:r>
              <a:rPr lang="en-US" sz="2400" dirty="0" smtClean="0"/>
              <a:t>Modified Nodal analysis</a:t>
            </a:r>
          </a:p>
          <a:p>
            <a:pPr marL="0" indent="0">
              <a:buNone/>
            </a:pPr>
            <a:r>
              <a:rPr lang="en-US" sz="2400"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61707"/>
            <a:ext cx="7543800" cy="1449387"/>
          </a:xfrm>
        </p:spPr>
        <p:txBody>
          <a:bodyPr>
            <a:normAutofit fontScale="90000"/>
          </a:bodyPr>
          <a:lstStyle/>
          <a:p>
            <a:r>
              <a:rPr lang="en-US" b="1" dirty="0">
                <a:solidFill>
                  <a:schemeClr val="tx1"/>
                </a:solidFill>
              </a:rPr>
              <a:t/>
            </a:r>
            <a:br>
              <a:rPr lang="en-US" b="1" dirty="0">
                <a:solidFill>
                  <a:schemeClr val="tx1"/>
                </a:solidFill>
              </a:rPr>
            </a:br>
            <a:r>
              <a:rPr lang="en-US" b="1" dirty="0">
                <a:solidFill>
                  <a:schemeClr val="tx1"/>
                </a:solidFill>
              </a:rPr>
              <a:t>Circuit Simulation Engine</a:t>
            </a:r>
            <a:r>
              <a:rPr lang="en-US" dirty="0">
                <a:solidFill>
                  <a:schemeClr val="accent2">
                    <a:lumMod val="60000"/>
                    <a:lumOff val="40000"/>
                  </a:schemeClr>
                </a:solidFill>
              </a:rPr>
              <a:t/>
            </a:r>
            <a:br>
              <a:rPr lang="en-US" dirty="0">
                <a:solidFill>
                  <a:schemeClr val="accent2">
                    <a:lumMod val="60000"/>
                    <a:lumOff val="40000"/>
                  </a:schemeClr>
                </a:solidFill>
              </a:rPr>
            </a:br>
            <a:r>
              <a:rPr lang="en-US" dirty="0">
                <a:solidFill>
                  <a:schemeClr val="accent2">
                    <a:lumMod val="60000"/>
                    <a:lumOff val="40000"/>
                  </a:schemeClr>
                </a:solidFill>
              </a:rPr>
              <a:t>                </a:t>
            </a:r>
            <a:r>
              <a:rPr lang="en-US" dirty="0">
                <a:solidFill>
                  <a:schemeClr val="tx1"/>
                </a:solidFill>
              </a:rPr>
              <a:t>Solve </a:t>
            </a:r>
            <a:r>
              <a:rPr lang="en-US" dirty="0" smtClean="0">
                <a:solidFill>
                  <a:schemeClr val="tx1"/>
                </a:solidFill>
              </a:rPr>
              <a:t>Ax=z</a:t>
            </a:r>
            <a:r>
              <a:rPr lang="en-US" dirty="0">
                <a:solidFill>
                  <a:schemeClr val="accent2">
                    <a:lumMod val="60000"/>
                    <a:lumOff val="40000"/>
                  </a:schemeClr>
                </a:solidFill>
              </a:rPr>
              <a:t/>
            </a:r>
            <a:br>
              <a:rPr lang="en-US" dirty="0">
                <a:solidFill>
                  <a:schemeClr val="accent2">
                    <a:lumMod val="60000"/>
                    <a:lumOff val="40000"/>
                  </a:schemeClr>
                </a:solidFill>
              </a:rPr>
            </a:br>
            <a:r>
              <a:rPr lang="en-US" b="1" u="sng" dirty="0">
                <a:solidFill>
                  <a:schemeClr val="accent2">
                    <a:lumMod val="60000"/>
                    <a:lumOff val="40000"/>
                  </a:schemeClr>
                </a:solidFill>
              </a:rPr>
              <a:t>The </a:t>
            </a:r>
            <a:r>
              <a:rPr lang="en-US" b="1" u="sng" dirty="0" smtClean="0">
                <a:solidFill>
                  <a:schemeClr val="accent2">
                    <a:lumMod val="60000"/>
                    <a:lumOff val="40000"/>
                  </a:schemeClr>
                </a:solidFill>
              </a:rPr>
              <a:t>Z </a:t>
            </a:r>
            <a:r>
              <a:rPr lang="en-US" b="1" u="sng" dirty="0">
                <a:solidFill>
                  <a:schemeClr val="accent2">
                    <a:lumMod val="60000"/>
                    <a:lumOff val="40000"/>
                  </a:schemeClr>
                </a:solidFill>
              </a:rPr>
              <a:t>matrix:</a:t>
            </a:r>
            <a:endParaRPr lang="ar-EG" dirty="0"/>
          </a:p>
        </p:txBody>
      </p:sp>
      <p:sp>
        <p:nvSpPr>
          <p:cNvPr id="3" name="Content Placeholder 2"/>
          <p:cNvSpPr>
            <a:spLocks noGrp="1"/>
          </p:cNvSpPr>
          <p:nvPr>
            <p:ph idx="4294967295"/>
          </p:nvPr>
        </p:nvSpPr>
        <p:spPr>
          <a:xfrm>
            <a:off x="876300" y="1811094"/>
            <a:ext cx="7543800" cy="4022725"/>
          </a:xfrm>
        </p:spPr>
        <p:txBody>
          <a:bodyPr>
            <a:normAutofit lnSpcReduction="10000"/>
          </a:bodyPr>
          <a:lstStyle/>
          <a:p>
            <a:r>
              <a:rPr lang="en-US" sz="2400" dirty="0" smtClean="0"/>
              <a:t>The z matrix holds our independent voltage and current sources and will be developed as the combination of 2 smaller matrices </a:t>
            </a:r>
            <a:r>
              <a:rPr lang="en-US" sz="2400" dirty="0" err="1" smtClean="0">
                <a:hlinkClick r:id="rId3"/>
              </a:rPr>
              <a:t>i</a:t>
            </a:r>
            <a:r>
              <a:rPr lang="en-US" sz="2400" dirty="0" smtClean="0"/>
              <a:t> and </a:t>
            </a:r>
            <a:r>
              <a:rPr lang="en-US" sz="2400" dirty="0" smtClean="0">
                <a:hlinkClick r:id="rId3"/>
              </a:rPr>
              <a:t>e</a:t>
            </a:r>
            <a:r>
              <a:rPr lang="en-US" sz="2400" dirty="0" smtClean="0"/>
              <a:t>. </a:t>
            </a:r>
          </a:p>
          <a:p>
            <a:endParaRPr lang="en-US" dirty="0" smtClean="0"/>
          </a:p>
          <a:p>
            <a:endParaRPr lang="en-US" dirty="0" smtClean="0"/>
          </a:p>
          <a:p>
            <a:endParaRPr lang="en-US" dirty="0" smtClean="0"/>
          </a:p>
          <a:p>
            <a:pPr>
              <a:buFont typeface="Wingdings" panose="05000000000000000000" pitchFamily="2" charset="2"/>
              <a:buChar char="§"/>
            </a:pPr>
            <a:r>
              <a:rPr lang="en-US" dirty="0"/>
              <a:t>T</a:t>
            </a:r>
            <a:r>
              <a:rPr lang="en-US" dirty="0" smtClean="0"/>
              <a:t>he </a:t>
            </a:r>
            <a:r>
              <a:rPr lang="en-US" b="1" dirty="0" err="1" smtClean="0"/>
              <a:t>i</a:t>
            </a:r>
            <a:r>
              <a:rPr lang="en-US" dirty="0" smtClean="0"/>
              <a:t> matrix is </a:t>
            </a:r>
            <a:r>
              <a:rPr lang="en-US" i="1" dirty="0" smtClean="0"/>
              <a:t>n</a:t>
            </a:r>
            <a:r>
              <a:rPr lang="en-US" dirty="0" smtClean="0"/>
              <a:t>x1 and contains the sum of the currents through the passive elements into the corresponding node (either zero, or the sum of independent current sources).</a:t>
            </a:r>
          </a:p>
          <a:p>
            <a:pPr>
              <a:buFont typeface="Wingdings" panose="05000000000000000000" pitchFamily="2" charset="2"/>
              <a:buChar char="§"/>
            </a:pPr>
            <a:r>
              <a:rPr lang="en-US" dirty="0"/>
              <a:t>T</a:t>
            </a:r>
            <a:r>
              <a:rPr lang="en-US" dirty="0" smtClean="0"/>
              <a:t>he </a:t>
            </a:r>
            <a:r>
              <a:rPr lang="en-US" b="1" dirty="0" smtClean="0"/>
              <a:t>e</a:t>
            </a:r>
            <a:r>
              <a:rPr lang="en-US" dirty="0" smtClean="0"/>
              <a:t> matrix is </a:t>
            </a:r>
            <a:r>
              <a:rPr lang="en-US" i="1" dirty="0" smtClean="0"/>
              <a:t>m</a:t>
            </a:r>
            <a:r>
              <a:rPr lang="en-US" dirty="0" smtClean="0"/>
              <a:t>x1 and holds the values of the independent voltage sources.</a:t>
            </a:r>
          </a:p>
          <a:p>
            <a:endParaRPr lang="en-US" dirty="0" smtClean="0"/>
          </a:p>
          <a:p>
            <a:endParaRPr lang="ar-EG" dirty="0"/>
          </a:p>
        </p:txBody>
      </p:sp>
      <p:pic>
        <p:nvPicPr>
          <p:cNvPr id="4098" name="Picture 2"/>
          <p:cNvPicPr>
            <a:picLocks noChangeAspect="1" noChangeArrowheads="1"/>
          </p:cNvPicPr>
          <p:nvPr/>
        </p:nvPicPr>
        <p:blipFill>
          <a:blip r:embed="rId4" cstate="print"/>
          <a:srcRect/>
          <a:stretch>
            <a:fillRect/>
          </a:stretch>
        </p:blipFill>
        <p:spPr bwMode="auto">
          <a:xfrm>
            <a:off x="3768969" y="3048000"/>
            <a:ext cx="9144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28600"/>
            <a:ext cx="7543800" cy="1050925"/>
          </a:xfrm>
        </p:spPr>
        <p:txBody>
          <a:bodyPr/>
          <a:lstStyle/>
          <a:p>
            <a:r>
              <a:rPr lang="en-US" b="1" dirty="0" smtClean="0">
                <a:solidFill>
                  <a:schemeClr val="accent2">
                    <a:lumMod val="60000"/>
                    <a:lumOff val="40000"/>
                  </a:schemeClr>
                </a:solidFill>
              </a:rPr>
              <a:t>Example</a:t>
            </a:r>
            <a:endParaRPr lang="ar-EG" b="1" dirty="0">
              <a:solidFill>
                <a:schemeClr val="accent2">
                  <a:lumMod val="60000"/>
                  <a:lumOff val="40000"/>
                </a:schemeClr>
              </a:solidFill>
            </a:endParaRPr>
          </a:p>
        </p:txBody>
      </p:sp>
      <p:pic>
        <p:nvPicPr>
          <p:cNvPr id="11266" name="Picture 2"/>
          <p:cNvPicPr>
            <a:picLocks noChangeAspect="1" noChangeArrowheads="1"/>
          </p:cNvPicPr>
          <p:nvPr/>
        </p:nvPicPr>
        <p:blipFill>
          <a:blip r:embed="rId3" cstate="print"/>
          <a:srcRect/>
          <a:stretch>
            <a:fillRect/>
          </a:stretch>
        </p:blipFill>
        <p:spPr bwMode="auto">
          <a:xfrm>
            <a:off x="1371600" y="1279525"/>
            <a:ext cx="6486525" cy="492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152400"/>
            <a:ext cx="7543800" cy="1450976"/>
          </a:xfrm>
        </p:spPr>
        <p:txBody>
          <a:bodyPr/>
          <a:lstStyle/>
          <a:p>
            <a:r>
              <a:rPr lang="en-US" dirty="0" smtClean="0"/>
              <a:t>Putting all Together</a:t>
            </a:r>
            <a:endParaRPr lang="ar-EG" dirty="0"/>
          </a:p>
        </p:txBody>
      </p:sp>
      <p:pic>
        <p:nvPicPr>
          <p:cNvPr id="12290" name="Picture 2"/>
          <p:cNvPicPr>
            <a:picLocks noChangeAspect="1" noChangeArrowheads="1"/>
          </p:cNvPicPr>
          <p:nvPr/>
        </p:nvPicPr>
        <p:blipFill>
          <a:blip r:embed="rId2" cstate="print"/>
          <a:srcRect/>
          <a:stretch>
            <a:fillRect/>
          </a:stretch>
        </p:blipFill>
        <p:spPr bwMode="auto">
          <a:xfrm>
            <a:off x="952500" y="1298576"/>
            <a:ext cx="6858000"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MNA stamp</a:t>
            </a:r>
            <a:endParaRPr lang="ar-EG" dirty="0"/>
          </a:p>
        </p:txBody>
      </p:sp>
      <p:pic>
        <p:nvPicPr>
          <p:cNvPr id="1026" name="Picture 2"/>
          <p:cNvPicPr>
            <a:picLocks noChangeAspect="1" noChangeArrowheads="1"/>
          </p:cNvPicPr>
          <p:nvPr/>
        </p:nvPicPr>
        <p:blipFill>
          <a:blip r:embed="rId2" cstate="print"/>
          <a:srcRect/>
          <a:stretch>
            <a:fillRect/>
          </a:stretch>
        </p:blipFill>
        <p:spPr bwMode="auto">
          <a:xfrm>
            <a:off x="1038225" y="1819275"/>
            <a:ext cx="5972175" cy="14573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066800" y="3276600"/>
            <a:ext cx="5972175" cy="135255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990600" y="4648200"/>
            <a:ext cx="6200775" cy="161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Recap-System Flow chart</a:t>
            </a:r>
            <a:endParaRPr lang="ar-EG" dirty="0"/>
          </a:p>
        </p:txBody>
      </p:sp>
      <p:sp>
        <p:nvSpPr>
          <p:cNvPr id="6" name="Rectangle 5"/>
          <p:cNvSpPr/>
          <p:nvPr/>
        </p:nvSpPr>
        <p:spPr>
          <a:xfrm>
            <a:off x="2667000" y="2209800"/>
            <a:ext cx="3124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smtClean="0">
                <a:solidFill>
                  <a:schemeClr val="tx1"/>
                </a:solidFill>
              </a:rPr>
              <a:t>Netlist</a:t>
            </a:r>
            <a:r>
              <a:rPr lang="en-US" dirty="0" smtClean="0">
                <a:solidFill>
                  <a:schemeClr val="tx1"/>
                </a:solidFill>
              </a:rPr>
              <a:t>  Parsing</a:t>
            </a:r>
            <a:endParaRPr lang="ar-EG" dirty="0">
              <a:solidFill>
                <a:schemeClr val="tx1"/>
              </a:solidFill>
            </a:endParaRPr>
          </a:p>
        </p:txBody>
      </p:sp>
      <p:cxnSp>
        <p:nvCxnSpPr>
          <p:cNvPr id="8" name="Straight Arrow Connector 7"/>
          <p:cNvCxnSpPr>
            <a:stCxn id="6" idx="2"/>
            <a:endCxn id="9" idx="0"/>
          </p:cNvCxnSpPr>
          <p:nvPr/>
        </p:nvCxnSpPr>
        <p:spPr>
          <a:xfrm>
            <a:off x="42291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667000" y="3276600"/>
            <a:ext cx="3124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Create matrix A and vectors  x, z </a:t>
            </a:r>
            <a:endParaRPr lang="ar-EG" dirty="0">
              <a:solidFill>
                <a:schemeClr val="tx1"/>
              </a:solidFill>
            </a:endParaRPr>
          </a:p>
        </p:txBody>
      </p:sp>
      <p:cxnSp>
        <p:nvCxnSpPr>
          <p:cNvPr id="18" name="Straight Arrow Connector 17"/>
          <p:cNvCxnSpPr/>
          <p:nvPr/>
        </p:nvCxnSpPr>
        <p:spPr>
          <a:xfrm>
            <a:off x="4191000" y="3810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667000" y="4343400"/>
            <a:ext cx="3124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Fill A, x, z by the MNA stamps for each component</a:t>
            </a:r>
            <a:endParaRPr lang="ar-EG" dirty="0">
              <a:solidFill>
                <a:schemeClr val="tx1"/>
              </a:solidFill>
            </a:endParaRPr>
          </a:p>
        </p:txBody>
      </p:sp>
      <p:sp>
        <p:nvSpPr>
          <p:cNvPr id="20" name="Rectangle 19"/>
          <p:cNvSpPr/>
          <p:nvPr/>
        </p:nvSpPr>
        <p:spPr>
          <a:xfrm>
            <a:off x="2667000" y="5334000"/>
            <a:ext cx="34290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Solve the algebraic system of equations </a:t>
            </a:r>
          </a:p>
        </p:txBody>
      </p:sp>
      <p:cxnSp>
        <p:nvCxnSpPr>
          <p:cNvPr id="21" name="Straight Arrow Connector 20"/>
          <p:cNvCxnSpPr/>
          <p:nvPr/>
        </p:nvCxnSpPr>
        <p:spPr>
          <a:xfrm>
            <a:off x="4191000" y="4876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1" name="Picture 4"/>
          <p:cNvPicPr>
            <a:picLocks noChangeAspect="1" noChangeArrowheads="1"/>
          </p:cNvPicPr>
          <p:nvPr/>
        </p:nvPicPr>
        <p:blipFill>
          <a:blip r:embed="rId2" cstate="print"/>
          <a:srcRect/>
          <a:stretch>
            <a:fillRect/>
          </a:stretch>
        </p:blipFill>
        <p:spPr bwMode="auto">
          <a:xfrm>
            <a:off x="4953000" y="5715000"/>
            <a:ext cx="1066800" cy="381000"/>
          </a:xfrm>
          <a:prstGeom prst="rect">
            <a:avLst/>
          </a:prstGeom>
          <a:solidFill>
            <a:schemeClr val="tx1"/>
          </a:solidFill>
          <a:ln w="9525">
            <a:noFill/>
            <a:miter lim="800000"/>
            <a:headEnd/>
            <a:tailEnd/>
          </a:ln>
        </p:spPr>
      </p:pic>
    </p:spTree>
    <p:extLst>
      <p:ext uri="{BB962C8B-B14F-4D97-AF65-F5344CB8AC3E}">
        <p14:creationId xmlns:p14="http://schemas.microsoft.com/office/powerpoint/2010/main" val="2781846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914400"/>
            <a:ext cx="6556988" cy="4782503"/>
          </a:xfrm>
          <a:prstGeom prst="rect">
            <a:avLst/>
          </a:prstGeom>
        </p:spPr>
      </p:pic>
    </p:spTree>
    <p:extLst>
      <p:ext uri="{BB962C8B-B14F-4D97-AF65-F5344CB8AC3E}">
        <p14:creationId xmlns:p14="http://schemas.microsoft.com/office/powerpoint/2010/main" val="3355411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SPICE Simulator</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3477398"/>
            <a:ext cx="5257800" cy="2848432"/>
          </a:xfrm>
        </p:spPr>
      </p:pic>
      <p:sp>
        <p:nvSpPr>
          <p:cNvPr id="5" name="TextBox 4"/>
          <p:cNvSpPr txBox="1"/>
          <p:nvPr/>
        </p:nvSpPr>
        <p:spPr>
          <a:xfrm>
            <a:off x="822960" y="2007215"/>
            <a:ext cx="7071360" cy="1200329"/>
          </a:xfrm>
          <a:prstGeom prst="rect">
            <a:avLst/>
          </a:prstGeom>
          <a:noFill/>
        </p:spPr>
        <p:txBody>
          <a:bodyPr wrap="square" rtlCol="0">
            <a:spAutoFit/>
          </a:bodyPr>
          <a:lstStyle/>
          <a:p>
            <a:r>
              <a:rPr lang="en-US" sz="2400" dirty="0"/>
              <a:t>It takes an analog circuit schematic, simulates, </a:t>
            </a:r>
          </a:p>
          <a:p>
            <a:r>
              <a:rPr lang="en-US" sz="2400" dirty="0"/>
              <a:t>calculates and plots the voltage at each node, and the current produced by each voltage source.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SPICE Simulator</a:t>
            </a:r>
            <a:endParaRPr lang="ar-EG" dirty="0"/>
          </a:p>
        </p:txBody>
      </p:sp>
      <p:sp>
        <p:nvSpPr>
          <p:cNvPr id="3" name="Content Placeholder 2"/>
          <p:cNvSpPr>
            <a:spLocks noGrp="1"/>
          </p:cNvSpPr>
          <p:nvPr>
            <p:ph idx="1"/>
          </p:nvPr>
        </p:nvSpPr>
        <p:spPr/>
        <p:txBody>
          <a:bodyPr/>
          <a:lstStyle/>
          <a:p>
            <a:endParaRPr lang="ar-EG" dirty="0"/>
          </a:p>
        </p:txBody>
      </p:sp>
      <p:pic>
        <p:nvPicPr>
          <p:cNvPr id="14338" name="Picture 2"/>
          <p:cNvPicPr>
            <a:picLocks noChangeAspect="1" noChangeArrowheads="1"/>
          </p:cNvPicPr>
          <p:nvPr/>
        </p:nvPicPr>
        <p:blipFill>
          <a:blip r:embed="rId2" cstate="print"/>
          <a:srcRect/>
          <a:stretch>
            <a:fillRect/>
          </a:stretch>
        </p:blipFill>
        <p:spPr bwMode="auto">
          <a:xfrm>
            <a:off x="1066800" y="2743200"/>
            <a:ext cx="7366465" cy="1936328"/>
          </a:xfrm>
          <a:prstGeom prst="rect">
            <a:avLst/>
          </a:prstGeom>
          <a:noFill/>
          <a:ln w="9525">
            <a:noFill/>
            <a:miter lim="800000"/>
            <a:headEnd/>
            <a:tailEnd/>
          </a:ln>
        </p:spPr>
      </p:pic>
      <p:sp>
        <p:nvSpPr>
          <p:cNvPr id="6" name="Oval 5"/>
          <p:cNvSpPr/>
          <p:nvPr/>
        </p:nvSpPr>
        <p:spPr>
          <a:xfrm>
            <a:off x="3886200" y="3124200"/>
            <a:ext cx="1524000" cy="18288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4282786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Simulation Engine</a:t>
            </a:r>
            <a:endParaRPr lang="ar-EG" dirty="0"/>
          </a:p>
        </p:txBody>
      </p:sp>
      <p:sp>
        <p:nvSpPr>
          <p:cNvPr id="3" name="Content Placeholder 2"/>
          <p:cNvSpPr>
            <a:spLocks noGrp="1"/>
          </p:cNvSpPr>
          <p:nvPr>
            <p:ph idx="1"/>
          </p:nvPr>
        </p:nvSpPr>
        <p:spPr/>
        <p:txBody>
          <a:bodyPr>
            <a:normAutofit/>
          </a:bodyPr>
          <a:lstStyle/>
          <a:p>
            <a:pPr marL="0" indent="0">
              <a:buNone/>
            </a:pPr>
            <a:r>
              <a:rPr lang="en-US" sz="3000" u="sng" dirty="0" smtClean="0">
                <a:solidFill>
                  <a:schemeClr val="accent2">
                    <a:lumMod val="75000"/>
                  </a:schemeClr>
                </a:solidFill>
              </a:rPr>
              <a:t>Requirement</a:t>
            </a:r>
            <a:r>
              <a:rPr lang="en-US" sz="3000" dirty="0" smtClean="0"/>
              <a:t>: Find V1,V2</a:t>
            </a:r>
          </a:p>
          <a:p>
            <a:pPr marL="0" indent="0">
              <a:buNone/>
            </a:pPr>
            <a:endParaRPr lang="en-US" sz="3000" dirty="0"/>
          </a:p>
          <a:p>
            <a:pPr marL="0" indent="0">
              <a:buNone/>
            </a:pPr>
            <a:endParaRPr lang="en-US" sz="3000" dirty="0" smtClean="0"/>
          </a:p>
          <a:p>
            <a:r>
              <a:rPr lang="en-US" sz="3000" b="1" u="sng" dirty="0" smtClean="0">
                <a:solidFill>
                  <a:schemeClr val="accent2">
                    <a:lumMod val="75000"/>
                  </a:schemeClr>
                </a:solidFill>
              </a:rPr>
              <a:t>Simulation solution steps:</a:t>
            </a:r>
          </a:p>
          <a:p>
            <a:r>
              <a:rPr lang="en-US" sz="2400" dirty="0" smtClean="0">
                <a:solidFill>
                  <a:schemeClr val="tx1"/>
                </a:solidFill>
              </a:rPr>
              <a:t>1. </a:t>
            </a:r>
            <a:r>
              <a:rPr lang="en-US" sz="2400" u="sng" dirty="0" smtClean="0">
                <a:solidFill>
                  <a:schemeClr val="tx1"/>
                </a:solidFill>
              </a:rPr>
              <a:t>Find Nodes in the circuit</a:t>
            </a:r>
          </a:p>
          <a:p>
            <a:pPr lvl="1"/>
            <a:r>
              <a:rPr lang="en-US" sz="2200" dirty="0">
                <a:solidFill>
                  <a:schemeClr val="tx1"/>
                </a:solidFill>
              </a:rPr>
              <a:t> </a:t>
            </a:r>
            <a:r>
              <a:rPr lang="en-US" sz="2200" dirty="0" smtClean="0">
                <a:solidFill>
                  <a:schemeClr val="tx1"/>
                </a:solidFill>
              </a:rPr>
              <a:t>  2 Nodes </a:t>
            </a:r>
          </a:p>
          <a:p>
            <a:pPr lvl="1"/>
            <a:r>
              <a:rPr lang="en-US" sz="2200" dirty="0">
                <a:solidFill>
                  <a:schemeClr val="tx1"/>
                </a:solidFill>
              </a:rPr>
              <a:t>  </a:t>
            </a:r>
            <a:r>
              <a:rPr lang="en-US" sz="2200" dirty="0" smtClean="0">
                <a:solidFill>
                  <a:schemeClr val="tx1"/>
                </a:solidFill>
              </a:rPr>
              <a:t> 1 ground node</a:t>
            </a:r>
          </a:p>
          <a:p>
            <a:endParaRPr lang="ar-EG" sz="24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752600"/>
            <a:ext cx="3733800" cy="203275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4160420"/>
            <a:ext cx="3694904" cy="2011580"/>
          </a:xfrm>
          <a:prstGeom prst="rect">
            <a:avLst/>
          </a:prstGeom>
        </p:spPr>
      </p:pic>
      <p:sp>
        <p:nvSpPr>
          <p:cNvPr id="7" name="Oval 6"/>
          <p:cNvSpPr/>
          <p:nvPr/>
        </p:nvSpPr>
        <p:spPr>
          <a:xfrm>
            <a:off x="6096000" y="4419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001000" y="4419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96000" y="5750899"/>
            <a:ext cx="457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8168640" cy="1450757"/>
          </a:xfrm>
        </p:spPr>
        <p:txBody>
          <a:bodyPr>
            <a:normAutofit/>
          </a:bodyPr>
          <a:lstStyle/>
          <a:p>
            <a:r>
              <a:rPr lang="en-US" dirty="0" smtClean="0"/>
              <a:t>Circuit Simulation Engine</a:t>
            </a:r>
            <a:endParaRPr lang="ar-EG" dirty="0"/>
          </a:p>
        </p:txBody>
      </p:sp>
      <p:sp>
        <p:nvSpPr>
          <p:cNvPr id="3" name="Content Placeholder 2"/>
          <p:cNvSpPr>
            <a:spLocks noGrp="1"/>
          </p:cNvSpPr>
          <p:nvPr>
            <p:ph idx="1"/>
          </p:nvPr>
        </p:nvSpPr>
        <p:spPr/>
        <p:txBody>
          <a:bodyPr>
            <a:normAutofit/>
          </a:bodyPr>
          <a:lstStyle/>
          <a:p>
            <a:pPr marL="0" indent="0">
              <a:buNone/>
            </a:pPr>
            <a:r>
              <a:rPr lang="en-US" sz="3000" u="sng" dirty="0" smtClean="0">
                <a:solidFill>
                  <a:schemeClr val="accent2">
                    <a:lumMod val="75000"/>
                  </a:schemeClr>
                </a:solidFill>
              </a:rPr>
              <a:t>Simulation solution steps[</a:t>
            </a:r>
            <a:r>
              <a:rPr lang="en-US" sz="3000" u="sng" dirty="0" err="1" smtClean="0">
                <a:solidFill>
                  <a:schemeClr val="accent2">
                    <a:lumMod val="75000"/>
                  </a:schemeClr>
                </a:solidFill>
              </a:rPr>
              <a:t>Cont</a:t>
            </a:r>
            <a:r>
              <a:rPr lang="en-US" sz="3000" u="sng" dirty="0" smtClean="0">
                <a:solidFill>
                  <a:schemeClr val="accent2">
                    <a:lumMod val="75000"/>
                  </a:schemeClr>
                </a:solidFill>
              </a:rPr>
              <a:t>’]:</a:t>
            </a:r>
          </a:p>
          <a:p>
            <a:r>
              <a:rPr lang="en-US" sz="2400" dirty="0">
                <a:solidFill>
                  <a:schemeClr val="tx1"/>
                </a:solidFill>
              </a:rPr>
              <a:t>2</a:t>
            </a:r>
            <a:r>
              <a:rPr lang="en-US" sz="2400" dirty="0" smtClean="0">
                <a:solidFill>
                  <a:schemeClr val="tx1"/>
                </a:solidFill>
              </a:rPr>
              <a:t>. </a:t>
            </a:r>
            <a:r>
              <a:rPr lang="en-US" sz="2400" u="sng" dirty="0">
                <a:solidFill>
                  <a:schemeClr val="tx1"/>
                </a:solidFill>
              </a:rPr>
              <a:t>Make KCL at each node.</a:t>
            </a:r>
          </a:p>
          <a:p>
            <a:endParaRPr lang="en-US" sz="2400" u="sng" dirty="0">
              <a:solidFill>
                <a:schemeClr val="tx1"/>
              </a:solidFill>
            </a:endParaRPr>
          </a:p>
          <a:p>
            <a:endParaRPr lang="en-US" sz="2400" u="sng" dirty="0" smtClean="0">
              <a:solidFill>
                <a:schemeClr val="tx1"/>
              </a:solidFill>
            </a:endParaRPr>
          </a:p>
          <a:p>
            <a:endParaRPr lang="en-US" sz="2400" u="sng" dirty="0">
              <a:solidFill>
                <a:schemeClr val="tx1"/>
              </a:solidFill>
            </a:endParaRPr>
          </a:p>
          <a:p>
            <a:pPr marL="0" indent="0">
              <a:buNone/>
            </a:pPr>
            <a:r>
              <a:rPr lang="en-US" dirty="0" smtClean="0">
                <a:solidFill>
                  <a:schemeClr val="tx1"/>
                </a:solidFill>
              </a:rPr>
              <a:t>     -&gt; Replace Resistance with conductance G=1/R</a:t>
            </a:r>
          </a:p>
          <a:p>
            <a:endParaRPr lang="ar-EG"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362200"/>
            <a:ext cx="3694904" cy="2011580"/>
          </a:xfrm>
          <a:prstGeom prst="rect">
            <a:avLst/>
          </a:prstGeom>
        </p:spPr>
      </p:pic>
      <p:sp>
        <p:nvSpPr>
          <p:cNvPr id="7" name="Oval 6"/>
          <p:cNvSpPr/>
          <p:nvPr/>
        </p:nvSpPr>
        <p:spPr>
          <a:xfrm>
            <a:off x="6096000" y="262138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001000" y="262138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006" y="3002381"/>
            <a:ext cx="3181794" cy="149341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876800"/>
            <a:ext cx="3620005" cy="1019895"/>
          </a:xfrm>
          <a:prstGeom prst="rect">
            <a:avLst/>
          </a:prstGeom>
          <a:ln>
            <a:solidFill>
              <a:schemeClr val="accent2"/>
            </a:solid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1627" y="4863352"/>
            <a:ext cx="3391373" cy="990738"/>
          </a:xfrm>
          <a:prstGeom prst="rect">
            <a:avLst/>
          </a:prstGeom>
          <a:ln>
            <a:solidFill>
              <a:schemeClr val="accent2"/>
            </a:solidFill>
          </a:ln>
        </p:spPr>
      </p:pic>
      <p:sp>
        <p:nvSpPr>
          <p:cNvPr id="9" name="Up Arrow 8"/>
          <p:cNvSpPr/>
          <p:nvPr/>
        </p:nvSpPr>
        <p:spPr>
          <a:xfrm rot="5400000">
            <a:off x="4836670" y="5130569"/>
            <a:ext cx="426704" cy="6512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368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8168640" cy="1450757"/>
          </a:xfrm>
        </p:spPr>
        <p:txBody>
          <a:bodyPr>
            <a:normAutofit/>
          </a:bodyPr>
          <a:lstStyle/>
          <a:p>
            <a:r>
              <a:rPr lang="en-US" dirty="0" smtClean="0"/>
              <a:t>Circuit Simulation Engine</a:t>
            </a:r>
            <a:endParaRPr lang="ar-EG" dirty="0"/>
          </a:p>
        </p:txBody>
      </p:sp>
      <p:sp>
        <p:nvSpPr>
          <p:cNvPr id="3" name="Content Placeholder 2"/>
          <p:cNvSpPr>
            <a:spLocks noGrp="1"/>
          </p:cNvSpPr>
          <p:nvPr>
            <p:ph idx="1"/>
          </p:nvPr>
        </p:nvSpPr>
        <p:spPr>
          <a:xfrm>
            <a:off x="822959" y="1845734"/>
            <a:ext cx="7543801" cy="4402666"/>
          </a:xfrm>
        </p:spPr>
        <p:txBody>
          <a:bodyPr>
            <a:normAutofit/>
          </a:bodyPr>
          <a:lstStyle/>
          <a:p>
            <a:pPr marL="0" indent="0">
              <a:buNone/>
            </a:pPr>
            <a:r>
              <a:rPr lang="en-US" sz="3000" u="sng" dirty="0" smtClean="0">
                <a:solidFill>
                  <a:schemeClr val="accent2">
                    <a:lumMod val="75000"/>
                  </a:schemeClr>
                </a:solidFill>
              </a:rPr>
              <a:t>Simulation solution steps[</a:t>
            </a:r>
            <a:r>
              <a:rPr lang="en-US" sz="3000" u="sng" dirty="0" err="1" smtClean="0">
                <a:solidFill>
                  <a:schemeClr val="accent2">
                    <a:lumMod val="75000"/>
                  </a:schemeClr>
                </a:solidFill>
              </a:rPr>
              <a:t>Cont</a:t>
            </a:r>
            <a:r>
              <a:rPr lang="en-US" sz="3000" u="sng" dirty="0" smtClean="0">
                <a:solidFill>
                  <a:schemeClr val="accent2">
                    <a:lumMod val="75000"/>
                  </a:schemeClr>
                </a:solidFill>
              </a:rPr>
              <a:t>’]:</a:t>
            </a:r>
          </a:p>
          <a:p>
            <a:r>
              <a:rPr lang="en-US" sz="2400" dirty="0" smtClean="0">
                <a:solidFill>
                  <a:schemeClr val="tx1"/>
                </a:solidFill>
              </a:rPr>
              <a:t>3. </a:t>
            </a:r>
            <a:r>
              <a:rPr lang="en-US" sz="2400" u="sng" dirty="0" smtClean="0">
                <a:solidFill>
                  <a:schemeClr val="tx1"/>
                </a:solidFill>
              </a:rPr>
              <a:t>Create conductance matrix.</a:t>
            </a:r>
            <a:endParaRPr lang="en-US" sz="2400" u="sng" dirty="0">
              <a:solidFill>
                <a:schemeClr val="tx1"/>
              </a:solidFill>
            </a:endParaRPr>
          </a:p>
          <a:p>
            <a:endParaRPr lang="en-US" sz="2400" u="sng" dirty="0">
              <a:solidFill>
                <a:schemeClr val="tx1"/>
              </a:solidFill>
            </a:endParaRPr>
          </a:p>
          <a:p>
            <a:endParaRPr lang="en-US" sz="2400" u="sng" dirty="0" smtClean="0">
              <a:solidFill>
                <a:schemeClr val="tx1"/>
              </a:solidFill>
            </a:endParaRPr>
          </a:p>
          <a:p>
            <a:pPr marL="0" indent="0">
              <a:buNone/>
            </a:pPr>
            <a:r>
              <a:rPr lang="en-US" sz="2400" dirty="0" smtClean="0">
                <a:solidFill>
                  <a:schemeClr val="tx1"/>
                </a:solidFill>
              </a:rPr>
              <a:t>                 </a:t>
            </a:r>
            <a:r>
              <a:rPr lang="en-US" sz="4400" dirty="0" err="1" smtClean="0">
                <a:solidFill>
                  <a:schemeClr val="tx1"/>
                </a:solidFill>
              </a:rPr>
              <a:t>Gv</a:t>
            </a:r>
            <a:r>
              <a:rPr lang="en-US" sz="4400" dirty="0" smtClean="0">
                <a:solidFill>
                  <a:schemeClr val="tx1"/>
                </a:solidFill>
              </a:rPr>
              <a:t>=I </a:t>
            </a:r>
          </a:p>
          <a:p>
            <a:pPr marL="0" indent="0">
              <a:buNone/>
            </a:pPr>
            <a:r>
              <a:rPr lang="en-US" sz="2400" dirty="0" smtClean="0">
                <a:solidFill>
                  <a:schemeClr val="tx1"/>
                </a:solidFill>
              </a:rPr>
              <a:t>4.</a:t>
            </a:r>
            <a:r>
              <a:rPr lang="en-US" sz="2400" u="sng" dirty="0" smtClean="0">
                <a:solidFill>
                  <a:schemeClr val="tx1"/>
                </a:solidFill>
              </a:rPr>
              <a:t>Solve using </a:t>
            </a:r>
            <a:r>
              <a:rPr lang="en-US" sz="2400" u="sng" dirty="0">
                <a:solidFill>
                  <a:schemeClr val="tx1"/>
                </a:solidFill>
              </a:rPr>
              <a:t>by a simple matrix </a:t>
            </a:r>
            <a:r>
              <a:rPr lang="en-US" sz="2400" u="sng" dirty="0" smtClean="0">
                <a:solidFill>
                  <a:schemeClr val="tx1"/>
                </a:solidFill>
              </a:rPr>
              <a:t>manipulation</a:t>
            </a:r>
            <a:r>
              <a:rPr lang="en-US" sz="2400" dirty="0">
                <a:solidFill>
                  <a:schemeClr val="tx1"/>
                </a:solidFill>
              </a:rPr>
              <a:t>.</a:t>
            </a:r>
            <a:r>
              <a:rPr lang="en-US" sz="2400" dirty="0" smtClean="0">
                <a:solidFill>
                  <a:schemeClr val="tx1"/>
                </a:solidFill>
              </a:rPr>
              <a:t>                 </a:t>
            </a:r>
            <a:endParaRPr lang="ar-EG" sz="2800"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696" y="2362200"/>
            <a:ext cx="3694904" cy="2011580"/>
          </a:xfrm>
          <a:prstGeom prst="rect">
            <a:avLst/>
          </a:prstGeom>
        </p:spPr>
      </p:pic>
      <p:sp>
        <p:nvSpPr>
          <p:cNvPr id="7" name="Oval 6"/>
          <p:cNvSpPr/>
          <p:nvPr/>
        </p:nvSpPr>
        <p:spPr>
          <a:xfrm>
            <a:off x="6363496" y="262138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268496" y="262138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920" y="3048001"/>
            <a:ext cx="4153480" cy="990600"/>
          </a:xfrm>
          <a:prstGeom prst="rect">
            <a:avLst/>
          </a:prstGeom>
        </p:spPr>
      </p:pic>
      <p:sp>
        <p:nvSpPr>
          <p:cNvPr id="12" name="Rectangle 11"/>
          <p:cNvSpPr/>
          <p:nvPr/>
        </p:nvSpPr>
        <p:spPr>
          <a:xfrm>
            <a:off x="1828800" y="4038601"/>
            <a:ext cx="1295400" cy="609599"/>
          </a:xfrm>
          <a:prstGeom prst="rect">
            <a:avLst/>
          </a:prstGeom>
          <a:noFill/>
          <a:ln w="3810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1851211" y="5181600"/>
            <a:ext cx="1597569" cy="609599"/>
          </a:xfrm>
          <a:prstGeom prst="rect">
            <a:avLst/>
          </a:prstGeom>
          <a:noFill/>
          <a:ln w="3810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Rectangle 14"/>
              <p:cNvSpPr/>
              <p:nvPr/>
            </p:nvSpPr>
            <p:spPr>
              <a:xfrm>
                <a:off x="1981200" y="5269468"/>
                <a:ext cx="1467581" cy="523220"/>
              </a:xfrm>
              <a:prstGeom prst="rect">
                <a:avLst/>
              </a:prstGeom>
            </p:spPr>
            <p:txBody>
              <a:bodyPr wrap="none">
                <a:spAutoFit/>
              </a:bodyPr>
              <a:lstStyle/>
              <a:p>
                <a:r>
                  <a:rPr lang="en-US" sz="2800" dirty="0"/>
                  <a:t>v</a:t>
                </a:r>
                <a14:m>
                  <m:oMath xmlns:m="http://schemas.openxmlformats.org/officeDocument/2006/math">
                    <m:r>
                      <a:rPr lang="en-US" sz="2800" i="1">
                        <a:latin typeface="Cambria Math" panose="02040503050406030204" pitchFamily="18" charset="0"/>
                      </a:rPr>
                      <m:t>=</m:t>
                    </m:r>
                    <m:sSup>
                      <m:sSupPr>
                        <m:ctrlPr>
                          <a:rPr lang="en-US" sz="2800" i="1">
                            <a:latin typeface="Cambria Math"/>
                          </a:rPr>
                        </m:ctrlPr>
                      </m:sSupPr>
                      <m:e>
                        <m:r>
                          <a:rPr lang="en-US" sz="2800" i="1">
                            <a:latin typeface="Cambria Math" panose="02040503050406030204" pitchFamily="18" charset="0"/>
                          </a:rPr>
                          <m:t>𝐺</m:t>
                        </m:r>
                      </m:e>
                      <m:sup>
                        <m:r>
                          <a:rPr lang="en-US" sz="2800" i="1">
                            <a:latin typeface="Cambria Math" panose="02040503050406030204" pitchFamily="18" charset="0"/>
                          </a:rPr>
                          <m:t>−</m:t>
                        </m:r>
                        <m:r>
                          <a:rPr lang="en-US" sz="2800" i="1">
                            <a:latin typeface="Cambria Math" panose="02040503050406030204" pitchFamily="18" charset="0"/>
                          </a:rPr>
                          <m:t>1</m:t>
                        </m:r>
                      </m:sup>
                    </m:sSup>
                    <m:r>
                      <a:rPr lang="en-US" sz="2800" i="1">
                        <a:latin typeface="Cambria Math" panose="02040503050406030204" pitchFamily="18" charset="0"/>
                      </a:rPr>
                      <m:t>𝐼</m:t>
                    </m:r>
                  </m:oMath>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1981200" y="5269468"/>
                <a:ext cx="1467581" cy="523220"/>
              </a:xfrm>
              <a:prstGeom prst="rect">
                <a:avLst/>
              </a:prstGeom>
              <a:blipFill rotWithShape="0">
                <a:blip r:embed="rId5"/>
                <a:stretch>
                  <a:fillRect l="-8299"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2543098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Modified Nodal </a:t>
            </a:r>
            <a:r>
              <a:rPr lang="en-US" sz="4400" b="1" dirty="0" smtClean="0"/>
              <a:t>analysis (MNA)</a:t>
            </a:r>
            <a:endParaRPr lang="ar-EG" sz="4400" b="1" dirty="0"/>
          </a:p>
        </p:txBody>
      </p:sp>
      <p:sp>
        <p:nvSpPr>
          <p:cNvPr id="3" name="Content Placeholder 2"/>
          <p:cNvSpPr>
            <a:spLocks noGrp="1"/>
          </p:cNvSpPr>
          <p:nvPr>
            <p:ph idx="1"/>
          </p:nvPr>
        </p:nvSpPr>
        <p:spPr/>
        <p:txBody>
          <a:bodyPr>
            <a:normAutofit fontScale="85000" lnSpcReduction="20000"/>
          </a:bodyPr>
          <a:lstStyle/>
          <a:p>
            <a:r>
              <a:rPr lang="en-US" sz="3000" dirty="0" smtClean="0"/>
              <a:t>Straightforward analog circuit solver technique based on KCL and KVL.</a:t>
            </a:r>
          </a:p>
          <a:p>
            <a:r>
              <a:rPr lang="en-US" sz="3000" dirty="0" smtClean="0"/>
              <a:t>MNA applied to a circuit with only passive elements (resistors) and independent current and voltage sources results in a matrix equation of the form:   </a:t>
            </a:r>
          </a:p>
          <a:p>
            <a:pPr algn="ctr">
              <a:buNone/>
            </a:pPr>
            <a:r>
              <a:rPr lang="en-US" sz="3400" dirty="0" smtClean="0"/>
              <a:t>Ax=z</a:t>
            </a:r>
          </a:p>
          <a:p>
            <a:pPr lvl="1">
              <a:buFont typeface="Wingdings" panose="05000000000000000000" pitchFamily="2" charset="2"/>
              <a:buChar char="Ø"/>
            </a:pPr>
            <a:r>
              <a:rPr lang="en-US" sz="2200" dirty="0" smtClean="0"/>
              <a:t>A is a matrix consists only of known quantities.</a:t>
            </a:r>
          </a:p>
          <a:p>
            <a:pPr lvl="1">
              <a:buFont typeface="Wingdings" panose="05000000000000000000" pitchFamily="2" charset="2"/>
              <a:buChar char="Ø"/>
            </a:pPr>
            <a:r>
              <a:rPr lang="en-US" sz="2200" dirty="0" smtClean="0"/>
              <a:t>Z is a vector holds only known quantities</a:t>
            </a:r>
          </a:p>
          <a:p>
            <a:pPr lvl="1">
              <a:buFont typeface="Wingdings" panose="05000000000000000000" pitchFamily="2" charset="2"/>
              <a:buChar char="Ø"/>
            </a:pPr>
            <a:r>
              <a:rPr lang="en-US" sz="2200" dirty="0" smtClean="0"/>
              <a:t>X is a vector holds the unknown quantities (nodal voltages and current sources we want)</a:t>
            </a:r>
          </a:p>
          <a:p>
            <a:r>
              <a:rPr lang="en-US" sz="3300" dirty="0"/>
              <a:t>The circuit is solved by a simple </a:t>
            </a:r>
            <a:r>
              <a:rPr lang="en-US" sz="3300" dirty="0" smtClean="0"/>
              <a:t>matrix manipulation</a:t>
            </a:r>
            <a:r>
              <a:rPr lang="en-US" sz="3300" dirty="0"/>
              <a:t>:</a:t>
            </a:r>
          </a:p>
          <a:p>
            <a:endParaRPr lang="en-US" sz="2400" dirty="0" smtClean="0"/>
          </a:p>
          <a:p>
            <a:endParaRPr lang="en-US" sz="3000" dirty="0" smtClean="0"/>
          </a:p>
          <a:p>
            <a:pPr algn="ctr">
              <a:buNone/>
            </a:pPr>
            <a:endParaRPr lang="en-US" sz="3000" dirty="0" smtClean="0"/>
          </a:p>
          <a:p>
            <a:endParaRPr lang="en-US" sz="3000" dirty="0" smtClean="0"/>
          </a:p>
          <a:p>
            <a:endParaRPr lang="ar-EG" sz="3000" dirty="0"/>
          </a:p>
        </p:txBody>
      </p:sp>
      <p:pic>
        <p:nvPicPr>
          <p:cNvPr id="4" name="Picture 4"/>
          <p:cNvPicPr>
            <a:picLocks noChangeAspect="1" noChangeArrowheads="1"/>
          </p:cNvPicPr>
          <p:nvPr/>
        </p:nvPicPr>
        <p:blipFill>
          <a:blip r:embed="rId3" cstate="print"/>
          <a:srcRect/>
          <a:stretch>
            <a:fillRect/>
          </a:stretch>
        </p:blipFill>
        <p:spPr bwMode="auto">
          <a:xfrm>
            <a:off x="3886200" y="5645162"/>
            <a:ext cx="1643063" cy="664610"/>
          </a:xfrm>
          <a:prstGeom prst="rect">
            <a:avLst/>
          </a:prstGeom>
          <a:noFill/>
          <a:ln w="9525">
            <a:noFill/>
            <a:miter lim="800000"/>
            <a:headEnd/>
            <a:tailEnd/>
          </a:ln>
        </p:spPr>
      </p:pic>
      <p:sp>
        <p:nvSpPr>
          <p:cNvPr id="5" name="Rectangle 4"/>
          <p:cNvSpPr/>
          <p:nvPr/>
        </p:nvSpPr>
        <p:spPr>
          <a:xfrm>
            <a:off x="4114800" y="3505200"/>
            <a:ext cx="1066800" cy="457200"/>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2837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SPICE </a:t>
            </a:r>
            <a:r>
              <a:rPr lang="en-US" dirty="0" err="1" smtClean="0"/>
              <a:t>Netlist</a:t>
            </a:r>
            <a:endParaRPr lang="ar-EG" dirty="0"/>
          </a:p>
        </p:txBody>
      </p:sp>
      <p:sp>
        <p:nvSpPr>
          <p:cNvPr id="3" name="Content Placeholder 2"/>
          <p:cNvSpPr>
            <a:spLocks noGrp="1"/>
          </p:cNvSpPr>
          <p:nvPr>
            <p:ph idx="1"/>
          </p:nvPr>
        </p:nvSpPr>
        <p:spPr/>
        <p:txBody>
          <a:bodyPr/>
          <a:lstStyle/>
          <a:p>
            <a:r>
              <a:rPr lang="en-US" sz="3600" dirty="0">
                <a:solidFill>
                  <a:schemeClr val="tx1"/>
                </a:solidFill>
              </a:rPr>
              <a:t>1. </a:t>
            </a:r>
            <a:r>
              <a:rPr lang="en-US" sz="3600" u="sng" dirty="0">
                <a:solidFill>
                  <a:schemeClr val="tx1"/>
                </a:solidFill>
              </a:rPr>
              <a:t>Find Nodes in the circuit</a:t>
            </a:r>
          </a:p>
          <a:p>
            <a:endParaRPr lang="ar-EG" dirty="0"/>
          </a:p>
        </p:txBody>
      </p:sp>
      <p:pic>
        <p:nvPicPr>
          <p:cNvPr id="14338" name="Picture 2"/>
          <p:cNvPicPr>
            <a:picLocks noChangeAspect="1" noChangeArrowheads="1"/>
          </p:cNvPicPr>
          <p:nvPr/>
        </p:nvPicPr>
        <p:blipFill>
          <a:blip r:embed="rId2" cstate="print"/>
          <a:srcRect/>
          <a:stretch>
            <a:fillRect/>
          </a:stretch>
        </p:blipFill>
        <p:spPr bwMode="auto">
          <a:xfrm>
            <a:off x="1066800" y="2743200"/>
            <a:ext cx="7366465" cy="1936328"/>
          </a:xfrm>
          <a:prstGeom prst="rect">
            <a:avLst/>
          </a:prstGeom>
          <a:noFill/>
          <a:ln w="9525">
            <a:noFill/>
            <a:miter lim="800000"/>
            <a:headEnd/>
            <a:tailEnd/>
          </a:ln>
        </p:spPr>
      </p:pic>
      <p:sp>
        <p:nvSpPr>
          <p:cNvPr id="6" name="Oval 5"/>
          <p:cNvSpPr/>
          <p:nvPr/>
        </p:nvSpPr>
        <p:spPr>
          <a:xfrm>
            <a:off x="3048000" y="3200400"/>
            <a:ext cx="1066800" cy="18288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2314052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498</TotalTime>
  <Words>469</Words>
  <Application>Microsoft Office PowerPoint</Application>
  <PresentationFormat>On-screen Show (4:3)</PresentationFormat>
  <Paragraphs>144</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Modeling and Simulation Lab# 2: SPICE Simulation </vt:lpstr>
      <vt:lpstr>Agenda</vt:lpstr>
      <vt:lpstr>SPICE Simulator</vt:lpstr>
      <vt:lpstr>SPICE Simulator</vt:lpstr>
      <vt:lpstr>Circuit Simulation Engine</vt:lpstr>
      <vt:lpstr>Circuit Simulation Engine</vt:lpstr>
      <vt:lpstr>Circuit Simulation Engine</vt:lpstr>
      <vt:lpstr>Modified Nodal analysis (MNA)</vt:lpstr>
      <vt:lpstr>SPICE Netlist</vt:lpstr>
      <vt:lpstr> Netlist Format</vt:lpstr>
      <vt:lpstr>Netlist Format[Cont’]</vt:lpstr>
      <vt:lpstr>Circuit Simulation Engine </vt:lpstr>
      <vt:lpstr>The G matrix</vt:lpstr>
      <vt:lpstr>PowerPoint Presentation</vt:lpstr>
      <vt:lpstr>The B matrix</vt:lpstr>
      <vt:lpstr>Example</vt:lpstr>
      <vt:lpstr>The C &amp; D matrices</vt:lpstr>
      <vt:lpstr>  Circuit Simulation Engine                 Solve Ax=z The X matrix:</vt:lpstr>
      <vt:lpstr>Example</vt:lpstr>
      <vt:lpstr> Circuit Simulation Engine                 Solve Ax=z The Z matrix:</vt:lpstr>
      <vt:lpstr>Example</vt:lpstr>
      <vt:lpstr>Putting all Together</vt:lpstr>
      <vt:lpstr>MNA stamp</vt:lpstr>
      <vt:lpstr>Recap-System Flow chart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Lab# 2: SPICE Simulation</dc:title>
  <dc:creator>Mahmoud</dc:creator>
  <cp:lastModifiedBy>Ayman Mohamed</cp:lastModifiedBy>
  <cp:revision>62</cp:revision>
  <dcterms:created xsi:type="dcterms:W3CDTF">2006-08-16T00:00:00Z</dcterms:created>
  <dcterms:modified xsi:type="dcterms:W3CDTF">2017-09-20T15:09:46Z</dcterms:modified>
</cp:coreProperties>
</file>