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1"/>
  </p:notesMasterIdLst>
  <p:sldIdLst>
    <p:sldId id="256" r:id="rId2"/>
    <p:sldId id="257" r:id="rId3"/>
    <p:sldId id="259" r:id="rId4"/>
    <p:sldId id="266" r:id="rId5"/>
    <p:sldId id="260" r:id="rId6"/>
    <p:sldId id="263" r:id="rId7"/>
    <p:sldId id="264" r:id="rId8"/>
    <p:sldId id="262"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F7D15F-1F3F-6548-53A9-AF24BADEF9E8}" v="110" dt="2024-01-07T19:37:25.616"/>
    <p1510:client id="{8DB50D2B-0122-4AAC-905A-A1228A94E541}" v="173" dt="2024-01-07T22:04:43.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EA171-5AE1-4418-8CBF-68AE60F85469}" type="datetimeFigureOut">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8AF7C-E3AB-4C72-9756-EF02A8DA750E}" type="slidenum">
              <a:t>‹#›</a:t>
            </a:fld>
            <a:endParaRPr lang="en-US"/>
          </a:p>
        </p:txBody>
      </p:sp>
    </p:spTree>
    <p:extLst>
      <p:ext uri="{BB962C8B-B14F-4D97-AF65-F5344CB8AC3E}">
        <p14:creationId xmlns:p14="http://schemas.microsoft.com/office/powerpoint/2010/main" val="1296646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B258AF7C-E3AB-4C72-9756-EF02A8DA750E}" type="slidenum">
              <a:t>2</a:t>
            </a:fld>
            <a:endParaRPr lang="en-US"/>
          </a:p>
        </p:txBody>
      </p:sp>
    </p:spTree>
    <p:extLst>
      <p:ext uri="{BB962C8B-B14F-4D97-AF65-F5344CB8AC3E}">
        <p14:creationId xmlns:p14="http://schemas.microsoft.com/office/powerpoint/2010/main" val="143508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ea typeface="Calibri"/>
                <a:cs typeface="Calibri"/>
              </a:rPr>
              <a:t>Algorithm:</a:t>
            </a:r>
            <a:endParaRPr lang="en-US"/>
          </a:p>
          <a:p>
            <a:pPr marL="685800" lvl="1" indent="-228600">
              <a:buFont typeface="Courier New"/>
              <a:buChar char="o"/>
            </a:pPr>
            <a:r>
              <a:rPr lang="en-US">
                <a:ea typeface="Calibri"/>
                <a:cs typeface="Calibri"/>
              </a:rPr>
              <a:t>The sheepherding algorithm is split in two parts, separate for sheep and dog. </a:t>
            </a:r>
          </a:p>
          <a:p>
            <a:pPr marL="685800" lvl="1" indent="-228600">
              <a:buFont typeface="Courier New"/>
              <a:buChar char="o"/>
            </a:pPr>
            <a:r>
              <a:rPr lang="en-US">
                <a:ea typeface="Calibri"/>
                <a:cs typeface="Calibri"/>
              </a:rPr>
              <a:t>Sheep algorithm is simpler because it is based on reaction to one dog (or 2 in different implementation) and its own parameters. It calculates whether the dog is near enough to trigger a reaction to run away or if dog is far away it wanders next to the other sheep</a:t>
            </a:r>
          </a:p>
          <a:p>
            <a:pPr marL="685800" lvl="1" indent="-228600">
              <a:buFont typeface="Courier New"/>
              <a:buChar char="o"/>
            </a:pPr>
            <a:r>
              <a:rPr lang="en-US">
                <a:ea typeface="Calibri"/>
                <a:cs typeface="Calibri"/>
              </a:rPr>
              <a:t>Dog algorithm is much more complicated to implement since it has several different conditionals. In every step, dog analyzes current visible sheep and determines next step:</a:t>
            </a:r>
          </a:p>
          <a:p>
            <a:pPr marL="1143000" lvl="2" indent="-228600">
              <a:buFont typeface="Wingdings"/>
              <a:buChar char="§"/>
            </a:pPr>
            <a:r>
              <a:rPr lang="en-US">
                <a:ea typeface="Calibri"/>
                <a:cs typeface="Calibri"/>
              </a:rPr>
              <a:t>All sheep can be on left or right when looking directly from dog to sheepfold</a:t>
            </a:r>
          </a:p>
          <a:p>
            <a:pPr marL="1143000" lvl="2" indent="-228600">
              <a:buFont typeface="Wingdings"/>
              <a:buChar char="§"/>
            </a:pPr>
            <a:r>
              <a:rPr lang="en-US">
                <a:ea typeface="Calibri"/>
                <a:cs typeface="Calibri"/>
              </a:rPr>
              <a:t>If all sheep are not on one side, use the last side they were on to determine direction</a:t>
            </a:r>
          </a:p>
          <a:p>
            <a:pPr marL="685800" lvl="1" indent="-228600">
              <a:buFont typeface="Courier New"/>
              <a:buChar char="o"/>
            </a:pPr>
            <a:endParaRPr lang="en-US">
              <a:ea typeface="Calibri"/>
              <a:cs typeface="Calibri"/>
            </a:endParaRPr>
          </a:p>
          <a:p>
            <a:pPr marL="228600" indent="-228600">
              <a:buAutoNum type="arabicPeriod"/>
            </a:pPr>
            <a:r>
              <a:rPr lang="en-US">
                <a:ea typeface="Calibri"/>
                <a:cs typeface="Calibri"/>
              </a:rPr>
              <a:t>Challenges:</a:t>
            </a:r>
          </a:p>
          <a:p>
            <a:pPr marL="685800" lvl="1" indent="-228600">
              <a:buFont typeface="Courier New"/>
              <a:buChar char="o"/>
            </a:pPr>
            <a:r>
              <a:rPr lang="en-US">
                <a:ea typeface="Calibri"/>
                <a:cs typeface="Calibri"/>
              </a:rPr>
              <a:t>First big challenge was understanding what was written in the base paper. It contains a lot of mathematical notation, which we were not used to. This was very hard to translate directly into code and it required some improvisation and deviation from the paper to get a working solution</a:t>
            </a:r>
            <a:endParaRPr lang="en-US"/>
          </a:p>
          <a:p>
            <a:pPr marL="685800" lvl="1" indent="-228600">
              <a:buFont typeface="Courier New"/>
              <a:buChar char="o"/>
            </a:pPr>
            <a:r>
              <a:rPr lang="en-US">
                <a:ea typeface="Calibri"/>
                <a:cs typeface="Calibri"/>
              </a:rPr>
              <a:t>We have found some issues with the parts of algorithm that were crucial to the implementation and were giving us weird interactions when implementing them in our code. </a:t>
            </a:r>
          </a:p>
          <a:p>
            <a:pPr marL="685800" lvl="1" indent="-228600">
              <a:buFont typeface="Courier New"/>
              <a:buChar char="o"/>
            </a:pPr>
            <a:r>
              <a:rPr lang="en-US">
                <a:ea typeface="Calibri"/>
                <a:cs typeface="Calibri"/>
              </a:rPr>
              <a:t>Sheep and dogs behavior are based on starting parameters. These were provided in paper for a simulation in Matlab, but were giving us some issues when using same values in our implementation. One example of this is the starting position of all sheep and the dog and the dog's radius. This was configured so that the dog would not be in range of any sheep when starting the algorithm, which concluded the search early and ended the program. Finding the most optimal parameters to properly conduct the sheepherding was a challenge.</a:t>
            </a:r>
            <a:endParaRPr lang="en-US"/>
          </a:p>
          <a:p>
            <a:pPr marL="685800" lvl="1" indent="-228600">
              <a:buFont typeface="Courier New"/>
              <a:buChar char="o"/>
            </a:pPr>
            <a:endParaRPr lang="en-US">
              <a:ea typeface="Calibri"/>
              <a:cs typeface="Calibri"/>
            </a:endParaRPr>
          </a:p>
          <a:p>
            <a:pPr marL="685800" lvl="1" indent="-228600">
              <a:buFont typeface="Courier New"/>
              <a:buChar char="o"/>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258AF7C-E3AB-4C72-9756-EF02A8DA750E}" type="slidenum">
              <a:rPr lang="en-US"/>
              <a:t>3</a:t>
            </a:fld>
            <a:endParaRPr lang="en-US"/>
          </a:p>
        </p:txBody>
      </p:sp>
    </p:spTree>
    <p:extLst>
      <p:ext uri="{BB962C8B-B14F-4D97-AF65-F5344CB8AC3E}">
        <p14:creationId xmlns:p14="http://schemas.microsoft.com/office/powerpoint/2010/main" val="289432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569DC-4FDC-DD0E-D605-DE9B9267C9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B33BBE-095F-9E9B-FAF3-BB6D6B0B6C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4DD116-277F-A1B6-7C7E-2673EE2FDA79}"/>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CC4618DB-4DD5-E0D1-71FA-8B44E4BF4A6C}"/>
              </a:ext>
            </a:extLst>
          </p:cNvPr>
          <p:cNvSpPr>
            <a:spLocks noGrp="1"/>
          </p:cNvSpPr>
          <p:nvPr>
            <p:ph type="sldNum" sz="quarter" idx="5"/>
          </p:nvPr>
        </p:nvSpPr>
        <p:spPr/>
        <p:txBody>
          <a:bodyPr/>
          <a:lstStyle/>
          <a:p>
            <a:fld id="{B258AF7C-E3AB-4C72-9756-EF02A8DA750E}" type="slidenum">
              <a:t>4</a:t>
            </a:fld>
            <a:endParaRPr lang="en-US"/>
          </a:p>
        </p:txBody>
      </p:sp>
    </p:spTree>
    <p:extLst>
      <p:ext uri="{BB962C8B-B14F-4D97-AF65-F5344CB8AC3E}">
        <p14:creationId xmlns:p14="http://schemas.microsoft.com/office/powerpoint/2010/main" val="360332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1/7/2024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1/7/2024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1/7/2024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1/7/2024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ne of sheep walking on a grassy field">
            <a:extLst>
              <a:ext uri="{FF2B5EF4-FFF2-40B4-BE49-F238E27FC236}">
                <a16:creationId xmlns:a16="http://schemas.microsoft.com/office/drawing/2014/main" id="{90BA8BA8-7DAB-4A54-8647-C94F94D08588}"/>
              </a:ext>
            </a:extLst>
          </p:cNvPr>
          <p:cNvPicPr>
            <a:picLocks noChangeAspect="1"/>
          </p:cNvPicPr>
          <p:nvPr/>
        </p:nvPicPr>
        <p:blipFill rotWithShape="1">
          <a:blip r:embed="rId2">
            <a:alphaModFix amt="40000"/>
          </a:blip>
          <a:srcRect t="15730"/>
          <a:stretch/>
        </p:blipFill>
        <p:spPr>
          <a:xfrm>
            <a:off x="20" y="-19879"/>
            <a:ext cx="12191980" cy="6857990"/>
          </a:xfrm>
          <a:prstGeom prst="rect">
            <a:avLst/>
          </a:prstGeom>
        </p:spPr>
      </p:pic>
      <p:sp>
        <p:nvSpPr>
          <p:cNvPr id="2" name="Title 1">
            <a:extLst>
              <a:ext uri="{FF2B5EF4-FFF2-40B4-BE49-F238E27FC236}">
                <a16:creationId xmlns:a16="http://schemas.microsoft.com/office/drawing/2014/main" id="{A53CFB6B-D622-5E76-C40A-F1F81E3C0698}"/>
              </a:ext>
            </a:extLst>
          </p:cNvPr>
          <p:cNvSpPr>
            <a:spLocks noGrp="1"/>
          </p:cNvSpPr>
          <p:nvPr>
            <p:ph type="ctrTitle"/>
          </p:nvPr>
        </p:nvSpPr>
        <p:spPr>
          <a:xfrm>
            <a:off x="1600200" y="571470"/>
            <a:ext cx="8991600" cy="1645920"/>
          </a:xfrm>
          <a:noFill/>
          <a:ln w="38100" cap="sq">
            <a:solidFill>
              <a:schemeClr val="tx1"/>
            </a:solidFill>
            <a:miter lim="800000"/>
          </a:ln>
        </p:spPr>
        <p:txBody>
          <a:bodyPr anchor="ctr">
            <a:normAutofit/>
          </a:bodyPr>
          <a:lstStyle/>
          <a:p>
            <a:r>
              <a:rPr lang="en-GB" sz="3500" dirty="0">
                <a:solidFill>
                  <a:schemeClr val="tx1"/>
                </a:solidFill>
              </a:rPr>
              <a:t>Sheepdog Driven Algorithm for</a:t>
            </a:r>
            <a:br>
              <a:rPr lang="en-GB" sz="3500" dirty="0">
                <a:solidFill>
                  <a:schemeClr val="tx1"/>
                </a:solidFill>
              </a:rPr>
            </a:br>
            <a:r>
              <a:rPr lang="en-GB" sz="3500" dirty="0">
                <a:solidFill>
                  <a:schemeClr val="tx1"/>
                </a:solidFill>
              </a:rPr>
              <a:t>Sheep Herd Transport</a:t>
            </a:r>
          </a:p>
        </p:txBody>
      </p:sp>
      <p:sp>
        <p:nvSpPr>
          <p:cNvPr id="3" name="Subtitle 2">
            <a:extLst>
              <a:ext uri="{FF2B5EF4-FFF2-40B4-BE49-F238E27FC236}">
                <a16:creationId xmlns:a16="http://schemas.microsoft.com/office/drawing/2014/main" id="{D6FC4446-9E06-CBE2-C0F0-AAA715997270}"/>
              </a:ext>
            </a:extLst>
          </p:cNvPr>
          <p:cNvSpPr>
            <a:spLocks noGrp="1"/>
          </p:cNvSpPr>
          <p:nvPr>
            <p:ph type="subTitle" idx="1"/>
          </p:nvPr>
        </p:nvSpPr>
        <p:spPr>
          <a:xfrm>
            <a:off x="2701873" y="2455568"/>
            <a:ext cx="6788253" cy="706341"/>
          </a:xfrm>
        </p:spPr>
        <p:txBody>
          <a:bodyPr>
            <a:normAutofit/>
          </a:bodyPr>
          <a:lstStyle/>
          <a:p>
            <a:pPr>
              <a:lnSpc>
                <a:spcPct val="90000"/>
              </a:lnSpc>
            </a:pPr>
            <a:r>
              <a:rPr lang="de-DE" dirty="0">
                <a:solidFill>
                  <a:schemeClr val="tx1"/>
                </a:solidFill>
              </a:rPr>
              <a:t>Vid Cesar  |  Gašper Habjan  |  Matic </a:t>
            </a:r>
            <a:r>
              <a:rPr lang="de-DE" dirty="0" err="1">
                <a:solidFill>
                  <a:schemeClr val="tx1"/>
                </a:solidFill>
              </a:rPr>
              <a:t>Hrastelj</a:t>
            </a:r>
            <a:r>
              <a:rPr lang="de-DE" dirty="0">
                <a:solidFill>
                  <a:schemeClr val="tx1"/>
                </a:solidFill>
              </a:rPr>
              <a:t>  |  </a:t>
            </a:r>
            <a:r>
              <a:rPr lang="de-DE" dirty="0" err="1">
                <a:solidFill>
                  <a:schemeClr val="tx1"/>
                </a:solidFill>
              </a:rPr>
              <a:t>Žan</a:t>
            </a:r>
            <a:r>
              <a:rPr lang="de-DE" dirty="0">
                <a:solidFill>
                  <a:schemeClr val="tx1"/>
                </a:solidFill>
              </a:rPr>
              <a:t> </a:t>
            </a:r>
            <a:r>
              <a:rPr lang="de-DE" dirty="0" err="1">
                <a:solidFill>
                  <a:schemeClr val="tx1"/>
                </a:solidFill>
              </a:rPr>
              <a:t>Korošak</a:t>
            </a:r>
            <a:endParaRPr lang="en-GB" dirty="0">
              <a:solidFill>
                <a:schemeClr val="tx1"/>
              </a:solidFill>
            </a:endParaRPr>
          </a:p>
        </p:txBody>
      </p:sp>
      <p:sp>
        <p:nvSpPr>
          <p:cNvPr id="4" name="Subtitle 2">
            <a:extLst>
              <a:ext uri="{FF2B5EF4-FFF2-40B4-BE49-F238E27FC236}">
                <a16:creationId xmlns:a16="http://schemas.microsoft.com/office/drawing/2014/main" id="{BAA28409-C4CD-C04C-0523-28C70E28FC43}"/>
              </a:ext>
            </a:extLst>
          </p:cNvPr>
          <p:cNvSpPr txBox="1">
            <a:spLocks/>
          </p:cNvSpPr>
          <p:nvPr/>
        </p:nvSpPr>
        <p:spPr>
          <a:xfrm>
            <a:off x="-213058" y="6398328"/>
            <a:ext cx="2220967" cy="322983"/>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nSpc>
                <a:spcPct val="90000"/>
              </a:lnSpc>
            </a:pPr>
            <a:r>
              <a:rPr lang="de-DE" sz="1600" dirty="0" err="1">
                <a:solidFill>
                  <a:schemeClr val="tx1"/>
                </a:solidFill>
              </a:rPr>
              <a:t>January</a:t>
            </a:r>
            <a:r>
              <a:rPr lang="de-DE" sz="1600" dirty="0">
                <a:solidFill>
                  <a:schemeClr val="tx1"/>
                </a:solidFill>
              </a:rPr>
              <a:t> 15, 2024</a:t>
            </a:r>
            <a:endParaRPr lang="en-GB" sz="1600" dirty="0">
              <a:solidFill>
                <a:schemeClr val="tx1"/>
              </a:solidFill>
            </a:endParaRPr>
          </a:p>
        </p:txBody>
      </p:sp>
      <p:pic>
        <p:nvPicPr>
          <p:cNvPr id="1038" name="Picture 14">
            <a:extLst>
              <a:ext uri="{FF2B5EF4-FFF2-40B4-BE49-F238E27FC236}">
                <a16:creationId xmlns:a16="http://schemas.microsoft.com/office/drawing/2014/main" id="{FC29F086-1519-FF27-584D-B1BE9578E5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17" b="39658"/>
          <a:stretch/>
        </p:blipFill>
        <p:spPr bwMode="auto">
          <a:xfrm>
            <a:off x="9397969" y="5806912"/>
            <a:ext cx="2896709" cy="961534"/>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428910E2-DE7E-7137-E69E-F898ED19989D}"/>
              </a:ext>
            </a:extLst>
          </p:cNvPr>
          <p:cNvSpPr txBox="1">
            <a:spLocks/>
          </p:cNvSpPr>
          <p:nvPr/>
        </p:nvSpPr>
        <p:spPr>
          <a:xfrm>
            <a:off x="-102658" y="6114380"/>
            <a:ext cx="2896709" cy="365173"/>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nSpc>
                <a:spcPct val="90000"/>
              </a:lnSpc>
            </a:pPr>
            <a:r>
              <a:rPr lang="de-DE" sz="1600" dirty="0">
                <a:solidFill>
                  <a:schemeClr val="tx1"/>
                </a:solidFill>
              </a:rPr>
              <a:t>Collective </a:t>
            </a:r>
            <a:r>
              <a:rPr lang="de-DE" sz="1600" dirty="0" err="1">
                <a:solidFill>
                  <a:schemeClr val="tx1"/>
                </a:solidFill>
              </a:rPr>
              <a:t>behaviour</a:t>
            </a:r>
            <a:r>
              <a:rPr lang="de-DE" sz="1600" dirty="0">
                <a:solidFill>
                  <a:schemeClr val="tx1"/>
                </a:solidFill>
              </a:rPr>
              <a:t> </a:t>
            </a:r>
            <a:r>
              <a:rPr lang="de-DE" sz="1600" dirty="0" err="1">
                <a:solidFill>
                  <a:schemeClr val="tx1"/>
                </a:solidFill>
              </a:rPr>
              <a:t>course</a:t>
            </a:r>
            <a:endParaRPr lang="en-GB" sz="1600" dirty="0">
              <a:solidFill>
                <a:schemeClr val="tx1"/>
              </a:solidFill>
            </a:endParaRPr>
          </a:p>
        </p:txBody>
      </p:sp>
    </p:spTree>
    <p:extLst>
      <p:ext uri="{BB962C8B-B14F-4D97-AF65-F5344CB8AC3E}">
        <p14:creationId xmlns:p14="http://schemas.microsoft.com/office/powerpoint/2010/main" val="317114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FA99-B077-2C45-FED8-6ACB74E87F61}"/>
              </a:ext>
            </a:extLst>
          </p:cNvPr>
          <p:cNvSpPr>
            <a:spLocks noGrp="1"/>
          </p:cNvSpPr>
          <p:nvPr>
            <p:ph type="title"/>
          </p:nvPr>
        </p:nvSpPr>
        <p:spPr>
          <a:xfrm>
            <a:off x="5138928" y="964692"/>
            <a:ext cx="6092952" cy="1188720"/>
          </a:xfrm>
        </p:spPr>
        <p:txBody>
          <a:bodyPr>
            <a:normAutofit/>
          </a:bodyPr>
          <a:lstStyle/>
          <a:p>
            <a:r>
              <a:rPr lang="de-DE"/>
              <a:t>INTRODUCTION</a:t>
            </a:r>
            <a:endParaRPr lang="en-GB"/>
          </a:p>
        </p:txBody>
      </p:sp>
      <p:pic>
        <p:nvPicPr>
          <p:cNvPr id="4" name="Picture 3" descr="Amazon.com: Top Race Robot Dog - Robot Dog for Kids - Remote Control Robot  Pet Toy Kids 5-7 - Robot Toy with Touch Function &amp; Voice Control - Smart  Programmable Robotic Animal -">
            <a:extLst>
              <a:ext uri="{FF2B5EF4-FFF2-40B4-BE49-F238E27FC236}">
                <a16:creationId xmlns:a16="http://schemas.microsoft.com/office/drawing/2014/main" id="{A6913E1A-EFE7-043B-2733-0B7F465DB710}"/>
              </a:ext>
            </a:extLst>
          </p:cNvPr>
          <p:cNvPicPr>
            <a:picLocks noChangeAspect="1"/>
          </p:cNvPicPr>
          <p:nvPr/>
        </p:nvPicPr>
        <p:blipFill rotWithShape="1">
          <a:blip r:embed="rId3"/>
          <a:srcRect l="-580" t="5202" r="580" b="30347"/>
          <a:stretch/>
        </p:blipFill>
        <p:spPr>
          <a:xfrm>
            <a:off x="889610" y="3761984"/>
            <a:ext cx="3707618" cy="2395800"/>
          </a:xfrm>
          <a:prstGeom prst="rect">
            <a:avLst/>
          </a:prstGeom>
        </p:spPr>
      </p:pic>
      <p:pic>
        <p:nvPicPr>
          <p:cNvPr id="6" name="Picture 5" descr="A dog chasing sheep in a field&#10;&#10;Description automatically generated">
            <a:extLst>
              <a:ext uri="{FF2B5EF4-FFF2-40B4-BE49-F238E27FC236}">
                <a16:creationId xmlns:a16="http://schemas.microsoft.com/office/drawing/2014/main" id="{AB92FC7E-023E-31B8-EE73-4F62DE564081}"/>
              </a:ext>
            </a:extLst>
          </p:cNvPr>
          <p:cNvPicPr>
            <a:picLocks noChangeAspect="1"/>
          </p:cNvPicPr>
          <p:nvPr/>
        </p:nvPicPr>
        <p:blipFill rotWithShape="1">
          <a:blip r:embed="rId4"/>
          <a:srcRect l="4721" r="416" b="-2"/>
          <a:stretch/>
        </p:blipFill>
        <p:spPr>
          <a:xfrm>
            <a:off x="874261" y="965859"/>
            <a:ext cx="3707652" cy="2374971"/>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610E72DD-886F-A98E-2194-5E9211B1CDDA}"/>
              </a:ext>
            </a:extLst>
          </p:cNvPr>
          <p:cNvSpPr>
            <a:spLocks noGrp="1"/>
          </p:cNvSpPr>
          <p:nvPr>
            <p:ph idx="1"/>
          </p:nvPr>
        </p:nvSpPr>
        <p:spPr>
          <a:xfrm>
            <a:off x="5089646" y="2475145"/>
            <a:ext cx="6142233" cy="3409259"/>
          </a:xfrm>
        </p:spPr>
        <p:txBody>
          <a:bodyPr vert="horz" lIns="91440" tIns="45720" rIns="91440" bIns="45720" rtlCol="0" anchor="t">
            <a:normAutofit/>
          </a:bodyPr>
          <a:lstStyle/>
          <a:p>
            <a:r>
              <a:rPr lang="en-US" dirty="0"/>
              <a:t>Overview </a:t>
            </a:r>
          </a:p>
          <a:p>
            <a:r>
              <a:rPr lang="en-US" dirty="0"/>
              <a:t>Motivation</a:t>
            </a:r>
          </a:p>
          <a:p>
            <a:pPr lvl="1">
              <a:buFont typeface="Courier New" panose="020B0604020202020204" pitchFamily="34" charset="0"/>
              <a:buChar char="o"/>
            </a:pPr>
            <a:r>
              <a:rPr lang="en-US" dirty="0"/>
              <a:t>Optimized navigation strategies</a:t>
            </a:r>
          </a:p>
          <a:p>
            <a:pPr lvl="1">
              <a:buFont typeface="Courier New" panose="020B0604020202020204" pitchFamily="34" charset="0"/>
              <a:buChar char="o"/>
            </a:pPr>
            <a:r>
              <a:rPr lang="en-US" dirty="0"/>
              <a:t>Multiple entity coordination</a:t>
            </a:r>
          </a:p>
          <a:p>
            <a:pPr lvl="1">
              <a:buFont typeface="Courier New" panose="020B0604020202020204" pitchFamily="34" charset="0"/>
              <a:buChar char="o"/>
            </a:pPr>
            <a:r>
              <a:rPr lang="en-US" dirty="0"/>
              <a:t>Robotics</a:t>
            </a:r>
          </a:p>
          <a:p>
            <a:r>
              <a:rPr lang="en-US" dirty="0"/>
              <a:t>Plan</a:t>
            </a:r>
          </a:p>
          <a:p>
            <a:pPr lvl="1">
              <a:buFont typeface="Courier New" panose="020B0604020202020204" pitchFamily="34" charset="0"/>
              <a:buChar char="o"/>
            </a:pPr>
            <a:r>
              <a:rPr lang="en-US" dirty="0"/>
              <a:t>Analysis </a:t>
            </a:r>
          </a:p>
          <a:p>
            <a:pPr lvl="1">
              <a:buFont typeface="Courier New" panose="020B0604020202020204" pitchFamily="34" charset="0"/>
              <a:buChar char="o"/>
            </a:pPr>
            <a:r>
              <a:rPr lang="en-US" dirty="0"/>
              <a:t>Re-creation</a:t>
            </a:r>
          </a:p>
          <a:p>
            <a:pPr lvl="1">
              <a:buFont typeface="Courier New" panose="020B0604020202020204" pitchFamily="34" charset="0"/>
              <a:buChar char="o"/>
            </a:pPr>
            <a:r>
              <a:rPr lang="en-US" dirty="0"/>
              <a:t>Improvements/extensions</a:t>
            </a:r>
          </a:p>
        </p:txBody>
      </p:sp>
    </p:spTree>
    <p:extLst>
      <p:ext uri="{BB962C8B-B14F-4D97-AF65-F5344CB8AC3E}">
        <p14:creationId xmlns:p14="http://schemas.microsoft.com/office/powerpoint/2010/main" val="241558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6E3D-2DF4-95B5-470C-F9A0299B2ABF}"/>
              </a:ext>
            </a:extLst>
          </p:cNvPr>
          <p:cNvSpPr>
            <a:spLocks noGrp="1"/>
          </p:cNvSpPr>
          <p:nvPr>
            <p:ph type="title"/>
          </p:nvPr>
        </p:nvSpPr>
        <p:spPr>
          <a:xfrm>
            <a:off x="804672" y="964692"/>
            <a:ext cx="5894832" cy="1188720"/>
          </a:xfrm>
        </p:spPr>
        <p:txBody>
          <a:bodyPr>
            <a:normAutofit/>
          </a:bodyPr>
          <a:lstStyle/>
          <a:p>
            <a:r>
              <a:rPr lang="de-DE"/>
              <a:t>METHODS</a:t>
            </a:r>
            <a:endParaRPr lang="en-GB"/>
          </a:p>
        </p:txBody>
      </p:sp>
      <p:sp>
        <p:nvSpPr>
          <p:cNvPr id="3" name="Content Placeholder 2">
            <a:extLst>
              <a:ext uri="{FF2B5EF4-FFF2-40B4-BE49-F238E27FC236}">
                <a16:creationId xmlns:a16="http://schemas.microsoft.com/office/drawing/2014/main" id="{A8CD5B27-EA66-90E7-1646-18D7BA230D06}"/>
              </a:ext>
            </a:extLst>
          </p:cNvPr>
          <p:cNvSpPr>
            <a:spLocks noGrp="1"/>
          </p:cNvSpPr>
          <p:nvPr>
            <p:ph idx="1"/>
          </p:nvPr>
        </p:nvSpPr>
        <p:spPr>
          <a:xfrm>
            <a:off x="803243" y="2638044"/>
            <a:ext cx="5963317" cy="3263206"/>
          </a:xfrm>
        </p:spPr>
        <p:txBody>
          <a:bodyPr vert="horz" lIns="91440" tIns="45720" rIns="91440" bIns="45720" rtlCol="0" anchor="t">
            <a:normAutofit/>
          </a:bodyPr>
          <a:lstStyle/>
          <a:p>
            <a:r>
              <a:rPr lang="en-GB" dirty="0"/>
              <a:t>Base sheepherding model</a:t>
            </a:r>
          </a:p>
          <a:p>
            <a:pPr lvl="1">
              <a:buFont typeface="Courier New" panose="020B0604020202020204" pitchFamily="34" charset="0"/>
              <a:buChar char="o"/>
            </a:pPr>
            <a:r>
              <a:rPr lang="en-GB" dirty="0"/>
              <a:t>Sheepdog</a:t>
            </a:r>
          </a:p>
          <a:p>
            <a:pPr lvl="1">
              <a:buFont typeface="Courier New" panose="020B0604020202020204" pitchFamily="34" charset="0"/>
              <a:buChar char="o"/>
            </a:pPr>
            <a:r>
              <a:rPr lang="en-GB" dirty="0"/>
              <a:t>Sheep</a:t>
            </a:r>
          </a:p>
          <a:p>
            <a:pPr lvl="1">
              <a:buFont typeface="Courier New" panose="020B0604020202020204" pitchFamily="34" charset="0"/>
              <a:buChar char="o"/>
            </a:pPr>
            <a:r>
              <a:rPr lang="en-GB" dirty="0"/>
              <a:t>Sheepfold</a:t>
            </a:r>
          </a:p>
          <a:p>
            <a:pPr lvl="1">
              <a:buFont typeface="Courier New" panose="020B0604020202020204" pitchFamily="34" charset="0"/>
              <a:buChar char="o"/>
            </a:pPr>
            <a:r>
              <a:rPr lang="en-GB" dirty="0"/>
              <a:t>Vision blocking</a:t>
            </a:r>
          </a:p>
          <a:p>
            <a:pPr lvl="1">
              <a:buFont typeface="Courier New" panose="020B0604020202020204" pitchFamily="34" charset="0"/>
              <a:buChar char="o"/>
            </a:pPr>
            <a:r>
              <a:rPr lang="en-GB" dirty="0"/>
              <a:t>Goal</a:t>
            </a:r>
          </a:p>
          <a:p>
            <a:endParaRPr lang="en-GB" dirty="0"/>
          </a:p>
          <a:p>
            <a:pPr lvl="1">
              <a:buFont typeface="Courier New" panose="020B0604020202020204" pitchFamily="34" charset="0"/>
              <a:buChar char="o"/>
            </a:pPr>
            <a:endParaRPr lang="en-GB"/>
          </a:p>
          <a:p>
            <a:pPr lvl="1">
              <a:buFont typeface="Courier New" panose="020B0604020202020204" pitchFamily="34" charset="0"/>
              <a:buChar char="o"/>
            </a:pPr>
            <a:endParaRPr lang="en-GB"/>
          </a:p>
          <a:p>
            <a:pPr lvl="1">
              <a:buFont typeface="Courier New" panose="020B0604020202020204" pitchFamily="34" charset="0"/>
              <a:buChar char="o"/>
            </a:pPr>
            <a:endParaRPr lang="en-GB"/>
          </a:p>
        </p:txBody>
      </p:sp>
      <p:pic>
        <p:nvPicPr>
          <p:cNvPr id="7" name="Picture 6" descr="A diagram of circles and lines&#10;&#10;Description automatically generated">
            <a:extLst>
              <a:ext uri="{FF2B5EF4-FFF2-40B4-BE49-F238E27FC236}">
                <a16:creationId xmlns:a16="http://schemas.microsoft.com/office/drawing/2014/main" id="{A5E52776-F6D1-81B7-9CF7-D225FBE5F55D}"/>
              </a:ext>
            </a:extLst>
          </p:cNvPr>
          <p:cNvPicPr>
            <a:picLocks noChangeAspect="1"/>
          </p:cNvPicPr>
          <p:nvPr/>
        </p:nvPicPr>
        <p:blipFill>
          <a:blip r:embed="rId3"/>
          <a:stretch>
            <a:fillRect/>
          </a:stretch>
        </p:blipFill>
        <p:spPr>
          <a:xfrm>
            <a:off x="8343942" y="585014"/>
            <a:ext cx="3021142" cy="2839051"/>
          </a:xfrm>
          <a:prstGeom prst="rect">
            <a:avLst/>
          </a:prstGeom>
        </p:spPr>
      </p:pic>
      <p:pic>
        <p:nvPicPr>
          <p:cNvPr id="9" name="Picture 8" descr="A diagram of a sheep&#10;&#10;Description automatically generated">
            <a:extLst>
              <a:ext uri="{FF2B5EF4-FFF2-40B4-BE49-F238E27FC236}">
                <a16:creationId xmlns:a16="http://schemas.microsoft.com/office/drawing/2014/main" id="{B6FCDFD8-2BAD-4A9A-F652-A02C2EA1A3F4}"/>
              </a:ext>
            </a:extLst>
          </p:cNvPr>
          <p:cNvPicPr>
            <a:picLocks noChangeAspect="1"/>
          </p:cNvPicPr>
          <p:nvPr/>
        </p:nvPicPr>
        <p:blipFill>
          <a:blip r:embed="rId4"/>
          <a:stretch>
            <a:fillRect/>
          </a:stretch>
        </p:blipFill>
        <p:spPr>
          <a:xfrm>
            <a:off x="8340296" y="3518843"/>
            <a:ext cx="3042165" cy="3039934"/>
          </a:xfrm>
          <a:prstGeom prst="rect">
            <a:avLst/>
          </a:prstGeom>
        </p:spPr>
      </p:pic>
    </p:spTree>
    <p:extLst>
      <p:ext uri="{BB962C8B-B14F-4D97-AF65-F5344CB8AC3E}">
        <p14:creationId xmlns:p14="http://schemas.microsoft.com/office/powerpoint/2010/main" val="395102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6E3BBDE8-413A-C63B-784D-7D30C18FA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10A47-2505-6DCD-3C76-85820FE97191}"/>
              </a:ext>
            </a:extLst>
          </p:cNvPr>
          <p:cNvSpPr>
            <a:spLocks noGrp="1"/>
          </p:cNvSpPr>
          <p:nvPr>
            <p:ph type="title"/>
          </p:nvPr>
        </p:nvSpPr>
        <p:spPr>
          <a:xfrm>
            <a:off x="5445496" y="978776"/>
            <a:ext cx="5925310" cy="1174991"/>
          </a:xfrm>
        </p:spPr>
        <p:txBody>
          <a:bodyPr>
            <a:normAutofit/>
          </a:bodyPr>
          <a:lstStyle/>
          <a:p>
            <a:r>
              <a:rPr lang="de-DE" sz="2400"/>
              <a:t>Algorithm</a:t>
            </a:r>
            <a:endParaRPr lang="en-GB" sz="2400"/>
          </a:p>
        </p:txBody>
      </p:sp>
      <p:pic>
        <p:nvPicPr>
          <p:cNvPr id="7" name="Picture 6" descr="A math equations on a white background&#10;&#10;Description automatically generated">
            <a:extLst>
              <a:ext uri="{FF2B5EF4-FFF2-40B4-BE49-F238E27FC236}">
                <a16:creationId xmlns:a16="http://schemas.microsoft.com/office/drawing/2014/main" id="{474E8621-CF3C-E472-F24A-EDA0912FA4F0}"/>
              </a:ext>
            </a:extLst>
          </p:cNvPr>
          <p:cNvPicPr>
            <a:picLocks noChangeAspect="1"/>
          </p:cNvPicPr>
          <p:nvPr/>
        </p:nvPicPr>
        <p:blipFill rotWithShape="1">
          <a:blip r:embed="rId3"/>
          <a:srcRect r="2" b="5025"/>
          <a:stretch/>
        </p:blipFill>
        <p:spPr>
          <a:xfrm>
            <a:off x="521750" y="446226"/>
            <a:ext cx="4046353" cy="5958693"/>
          </a:xfrm>
          <a:prstGeom prst="rect">
            <a:avLst/>
          </a:prstGeom>
        </p:spPr>
      </p:pic>
      <p:sp>
        <p:nvSpPr>
          <p:cNvPr id="3" name="Content Placeholder 2">
            <a:extLst>
              <a:ext uri="{FF2B5EF4-FFF2-40B4-BE49-F238E27FC236}">
                <a16:creationId xmlns:a16="http://schemas.microsoft.com/office/drawing/2014/main" id="{31D0E0B4-332B-CDC2-C737-94D1338CA878}"/>
              </a:ext>
            </a:extLst>
          </p:cNvPr>
          <p:cNvSpPr>
            <a:spLocks noGrp="1"/>
          </p:cNvSpPr>
          <p:nvPr>
            <p:ph idx="1"/>
          </p:nvPr>
        </p:nvSpPr>
        <p:spPr>
          <a:xfrm>
            <a:off x="5445496" y="2640692"/>
            <a:ext cx="5925310" cy="3255252"/>
          </a:xfrm>
        </p:spPr>
        <p:txBody>
          <a:bodyPr vert="horz" lIns="91440" tIns="45720" rIns="91440" bIns="45720" rtlCol="0" anchor="t">
            <a:normAutofit/>
          </a:bodyPr>
          <a:lstStyle/>
          <a:p>
            <a:pPr>
              <a:lnSpc>
                <a:spcPct val="90000"/>
              </a:lnSpc>
            </a:pPr>
            <a:r>
              <a:rPr lang="en-US" dirty="0"/>
              <a:t>Base sheepherding algorithm</a:t>
            </a:r>
          </a:p>
          <a:p>
            <a:pPr lvl="1">
              <a:buFont typeface="Courier New,monospace" panose="020B0604020202020204" pitchFamily="34" charset="0"/>
              <a:buChar char="o"/>
            </a:pPr>
            <a:r>
              <a:rPr lang="en-GB" dirty="0"/>
              <a:t>Sheep behaviour</a:t>
            </a:r>
            <a:endParaRPr lang="en-US" dirty="0"/>
          </a:p>
          <a:p>
            <a:pPr lvl="1">
              <a:buFont typeface="Courier New,monospace" panose="020B0604020202020204" pitchFamily="34" charset="0"/>
              <a:buChar char="o"/>
            </a:pPr>
            <a:r>
              <a:rPr lang="en-GB" dirty="0"/>
              <a:t>Dog behaviour</a:t>
            </a:r>
          </a:p>
          <a:p>
            <a:r>
              <a:rPr lang="en-GB" sz="1600" dirty="0"/>
              <a:t>Biggest challenges and how we solved them</a:t>
            </a:r>
            <a:endParaRPr lang="en-US" sz="1600" dirty="0"/>
          </a:p>
          <a:p>
            <a:pPr lvl="1">
              <a:buFont typeface="Courier New,monospace" panose="020B0604020202020204" pitchFamily="34" charset="0"/>
              <a:buChar char="o"/>
            </a:pPr>
            <a:r>
              <a:rPr lang="en-GB" dirty="0"/>
              <a:t>Understanding mathematical notation </a:t>
            </a:r>
            <a:endParaRPr lang="en-US" dirty="0"/>
          </a:p>
          <a:p>
            <a:pPr lvl="1">
              <a:buFont typeface="Courier New,monospace" panose="020B0604020202020204" pitchFamily="34" charset="0"/>
              <a:buChar char="o"/>
            </a:pPr>
            <a:r>
              <a:rPr lang="en-GB" dirty="0"/>
              <a:t>Ambiguous implementation for different parts of algorithm</a:t>
            </a:r>
          </a:p>
          <a:p>
            <a:pPr lvl="1">
              <a:buFont typeface="Courier New,monospace" panose="020B0604020202020204" pitchFamily="34" charset="0"/>
              <a:buChar char="o"/>
            </a:pPr>
            <a:r>
              <a:rPr lang="en-GB" dirty="0"/>
              <a:t>Finding optimal parameters</a:t>
            </a:r>
          </a:p>
          <a:p>
            <a:r>
              <a:rPr lang="en-GB" dirty="0"/>
              <a:t>Improvements</a:t>
            </a:r>
          </a:p>
        </p:txBody>
      </p:sp>
    </p:spTree>
    <p:extLst>
      <p:ext uri="{BB962C8B-B14F-4D97-AF65-F5344CB8AC3E}">
        <p14:creationId xmlns:p14="http://schemas.microsoft.com/office/powerpoint/2010/main" val="312460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6208-B742-244D-E43E-A4936E9EA95F}"/>
              </a:ext>
            </a:extLst>
          </p:cNvPr>
          <p:cNvSpPr>
            <a:spLocks noGrp="1"/>
          </p:cNvSpPr>
          <p:nvPr>
            <p:ph type="title"/>
          </p:nvPr>
        </p:nvSpPr>
        <p:spPr>
          <a:xfrm>
            <a:off x="6733030" y="1759679"/>
            <a:ext cx="4652012" cy="3396783"/>
          </a:xfrm>
        </p:spPr>
        <p:txBody>
          <a:bodyPr vert="horz" lIns="274320" tIns="182880" rIns="274320" bIns="182880" rtlCol="0" anchor="ctr" anchorCtr="1">
            <a:normAutofit/>
          </a:bodyPr>
          <a:lstStyle/>
          <a:p>
            <a:r>
              <a:rPr lang="en-US" dirty="0"/>
              <a:t>RESULTS</a:t>
            </a:r>
            <a:br>
              <a:rPr lang="en-US" dirty="0"/>
            </a:br>
            <a:br>
              <a:rPr lang="en-US" dirty="0"/>
            </a:br>
            <a:br>
              <a:rPr lang="en-US" dirty="0"/>
            </a:br>
            <a:r>
              <a:rPr lang="en-US" dirty="0"/>
              <a:t>simulation of the re-created basic algorithm</a:t>
            </a:r>
            <a:br>
              <a:rPr lang="en-US" dirty="0"/>
            </a:br>
            <a:r>
              <a:rPr lang="en-US" dirty="0"/>
              <a:t>(one sheepdog)</a:t>
            </a:r>
          </a:p>
        </p:txBody>
      </p:sp>
      <p:sp>
        <p:nvSpPr>
          <p:cNvPr id="28" name="Rectangle 15">
            <a:extLst>
              <a:ext uri="{FF2B5EF4-FFF2-40B4-BE49-F238E27FC236}">
                <a16:creationId xmlns:a16="http://schemas.microsoft.com/office/drawing/2014/main" id="{092DE1C5-E197-4CB7-963B-A7FF4FC8F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1240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a red circle and blue dots&#10;&#10;Description automatically generated">
            <a:extLst>
              <a:ext uri="{FF2B5EF4-FFF2-40B4-BE49-F238E27FC236}">
                <a16:creationId xmlns:a16="http://schemas.microsoft.com/office/drawing/2014/main" id="{584611EB-17D7-2829-B793-04B894890EB1}"/>
              </a:ext>
            </a:extLst>
          </p:cNvPr>
          <p:cNvPicPr>
            <a:picLocks noChangeAspect="1"/>
          </p:cNvPicPr>
          <p:nvPr/>
        </p:nvPicPr>
        <p:blipFill rotWithShape="1">
          <a:blip r:embed="rId2"/>
          <a:srcRect l="6275" r="6307" b="-2"/>
          <a:stretch/>
        </p:blipFill>
        <p:spPr>
          <a:xfrm>
            <a:off x="20" y="10"/>
            <a:ext cx="2957536" cy="3383270"/>
          </a:xfrm>
          <a:prstGeom prst="rect">
            <a:avLst/>
          </a:prstGeom>
        </p:spPr>
      </p:pic>
      <p:pic>
        <p:nvPicPr>
          <p:cNvPr id="9" name="Picture 8" descr="A graph with a red circle and green dots&#10;&#10;Description automatically generated">
            <a:extLst>
              <a:ext uri="{FF2B5EF4-FFF2-40B4-BE49-F238E27FC236}">
                <a16:creationId xmlns:a16="http://schemas.microsoft.com/office/drawing/2014/main" id="{DAD72DD8-1E2B-FFCA-C7E1-FDA86BD0733E}"/>
              </a:ext>
            </a:extLst>
          </p:cNvPr>
          <p:cNvPicPr>
            <a:picLocks noChangeAspect="1"/>
          </p:cNvPicPr>
          <p:nvPr/>
        </p:nvPicPr>
        <p:blipFill rotWithShape="1">
          <a:blip r:embed="rId3"/>
          <a:srcRect l="8257" r="6535" b="-2"/>
          <a:stretch/>
        </p:blipFill>
        <p:spPr>
          <a:xfrm>
            <a:off x="3129663" y="3470714"/>
            <a:ext cx="2882743" cy="3383280"/>
          </a:xfrm>
          <a:prstGeom prst="rect">
            <a:avLst/>
          </a:prstGeom>
        </p:spPr>
      </p:pic>
      <p:pic>
        <p:nvPicPr>
          <p:cNvPr id="11" name="Picture 10" descr="A graph with a red circle and blue dots&#10;&#10;Description automatically generated">
            <a:extLst>
              <a:ext uri="{FF2B5EF4-FFF2-40B4-BE49-F238E27FC236}">
                <a16:creationId xmlns:a16="http://schemas.microsoft.com/office/drawing/2014/main" id="{ED83BEB4-9A9B-A815-7543-3363C2641B73}"/>
              </a:ext>
            </a:extLst>
          </p:cNvPr>
          <p:cNvPicPr>
            <a:picLocks noChangeAspect="1"/>
          </p:cNvPicPr>
          <p:nvPr/>
        </p:nvPicPr>
        <p:blipFill rotWithShape="1">
          <a:blip r:embed="rId4"/>
          <a:srcRect l="7350" r="5582" b="1"/>
          <a:stretch/>
        </p:blipFill>
        <p:spPr>
          <a:xfrm>
            <a:off x="37728" y="3461218"/>
            <a:ext cx="2957536" cy="3396782"/>
          </a:xfrm>
          <a:prstGeom prst="rect">
            <a:avLst/>
          </a:prstGeom>
        </p:spPr>
      </p:pic>
      <p:pic>
        <p:nvPicPr>
          <p:cNvPr id="5" name="Picture 4" descr="A graph with red and blue dots&#10;&#10;Description automatically generated">
            <a:extLst>
              <a:ext uri="{FF2B5EF4-FFF2-40B4-BE49-F238E27FC236}">
                <a16:creationId xmlns:a16="http://schemas.microsoft.com/office/drawing/2014/main" id="{BAD9CD29-9DA6-321D-2AB0-3060C12A5413}"/>
              </a:ext>
            </a:extLst>
          </p:cNvPr>
          <p:cNvPicPr>
            <a:picLocks noChangeAspect="1"/>
          </p:cNvPicPr>
          <p:nvPr/>
        </p:nvPicPr>
        <p:blipFill rotWithShape="1">
          <a:blip r:embed="rId5"/>
          <a:srcRect l="7987" r="7147" b="1"/>
          <a:stretch/>
        </p:blipFill>
        <p:spPr>
          <a:xfrm>
            <a:off x="3120237" y="13364"/>
            <a:ext cx="2882743" cy="3396782"/>
          </a:xfrm>
          <a:prstGeom prst="rect">
            <a:avLst/>
          </a:prstGeom>
        </p:spPr>
      </p:pic>
    </p:spTree>
    <p:extLst>
      <p:ext uri="{BB962C8B-B14F-4D97-AF65-F5344CB8AC3E}">
        <p14:creationId xmlns:p14="http://schemas.microsoft.com/office/powerpoint/2010/main" val="6690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92DE1C5-E197-4CB7-963B-A7FF4FC8F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1240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with a red circle and blue dots&#10;&#10;Description automatically generated">
            <a:extLst>
              <a:ext uri="{FF2B5EF4-FFF2-40B4-BE49-F238E27FC236}">
                <a16:creationId xmlns:a16="http://schemas.microsoft.com/office/drawing/2014/main" id="{10BCFC5D-7ABF-C3FE-8E29-5F342A919F3E}"/>
              </a:ext>
            </a:extLst>
          </p:cNvPr>
          <p:cNvPicPr>
            <a:picLocks noChangeAspect="1"/>
          </p:cNvPicPr>
          <p:nvPr/>
        </p:nvPicPr>
        <p:blipFill rotWithShape="1">
          <a:blip r:embed="rId2"/>
          <a:srcRect l="6245" r="6337" b="-2"/>
          <a:stretch/>
        </p:blipFill>
        <p:spPr>
          <a:xfrm>
            <a:off x="20" y="10"/>
            <a:ext cx="2957536" cy="3383270"/>
          </a:xfrm>
          <a:prstGeom prst="rect">
            <a:avLst/>
          </a:prstGeom>
        </p:spPr>
      </p:pic>
      <p:pic>
        <p:nvPicPr>
          <p:cNvPr id="14" name="Picture 13" descr="A graph with red and blue dots&#10;&#10;Description automatically generated">
            <a:extLst>
              <a:ext uri="{FF2B5EF4-FFF2-40B4-BE49-F238E27FC236}">
                <a16:creationId xmlns:a16="http://schemas.microsoft.com/office/drawing/2014/main" id="{FEF2B338-27C1-25AF-5EC8-D52179CB47C4}"/>
              </a:ext>
            </a:extLst>
          </p:cNvPr>
          <p:cNvPicPr>
            <a:picLocks noChangeAspect="1"/>
          </p:cNvPicPr>
          <p:nvPr/>
        </p:nvPicPr>
        <p:blipFill rotWithShape="1">
          <a:blip r:embed="rId3"/>
          <a:srcRect l="8292" r="6500" b="-2"/>
          <a:stretch/>
        </p:blipFill>
        <p:spPr>
          <a:xfrm>
            <a:off x="74813" y="3474721"/>
            <a:ext cx="2882743" cy="3383280"/>
          </a:xfrm>
          <a:prstGeom prst="rect">
            <a:avLst/>
          </a:prstGeom>
        </p:spPr>
      </p:pic>
      <p:pic>
        <p:nvPicPr>
          <p:cNvPr id="12" name="Picture 11" descr="A graph with a red circle and green dots&#10;&#10;Description automatically generated">
            <a:extLst>
              <a:ext uri="{FF2B5EF4-FFF2-40B4-BE49-F238E27FC236}">
                <a16:creationId xmlns:a16="http://schemas.microsoft.com/office/drawing/2014/main" id="{88B9D7CD-1136-6835-AA31-59AC83B237F9}"/>
              </a:ext>
            </a:extLst>
          </p:cNvPr>
          <p:cNvPicPr>
            <a:picLocks noChangeAspect="1"/>
          </p:cNvPicPr>
          <p:nvPr/>
        </p:nvPicPr>
        <p:blipFill rotWithShape="1">
          <a:blip r:embed="rId4"/>
          <a:srcRect l="7331" r="5601" b="1"/>
          <a:stretch/>
        </p:blipFill>
        <p:spPr>
          <a:xfrm>
            <a:off x="3054871" y="3461218"/>
            <a:ext cx="2957536" cy="3396782"/>
          </a:xfrm>
          <a:prstGeom prst="rect">
            <a:avLst/>
          </a:prstGeom>
        </p:spPr>
      </p:pic>
      <p:pic>
        <p:nvPicPr>
          <p:cNvPr id="4" name="Picture 3" descr="A graph with a red circle and blue dots&#10;&#10;Description automatically generated">
            <a:extLst>
              <a:ext uri="{FF2B5EF4-FFF2-40B4-BE49-F238E27FC236}">
                <a16:creationId xmlns:a16="http://schemas.microsoft.com/office/drawing/2014/main" id="{43878FD9-F940-35C2-1591-E4F25A7C81A3}"/>
              </a:ext>
            </a:extLst>
          </p:cNvPr>
          <p:cNvPicPr>
            <a:picLocks noChangeAspect="1"/>
          </p:cNvPicPr>
          <p:nvPr/>
        </p:nvPicPr>
        <p:blipFill rotWithShape="1">
          <a:blip r:embed="rId5"/>
          <a:srcRect l="8424" r="6709" b="1"/>
          <a:stretch/>
        </p:blipFill>
        <p:spPr>
          <a:xfrm>
            <a:off x="3091956" y="0"/>
            <a:ext cx="2882743" cy="3396782"/>
          </a:xfrm>
          <a:prstGeom prst="rect">
            <a:avLst/>
          </a:prstGeom>
        </p:spPr>
      </p:pic>
      <p:sp>
        <p:nvSpPr>
          <p:cNvPr id="17" name="Title 1">
            <a:extLst>
              <a:ext uri="{FF2B5EF4-FFF2-40B4-BE49-F238E27FC236}">
                <a16:creationId xmlns:a16="http://schemas.microsoft.com/office/drawing/2014/main" id="{AD65F9A1-B39A-55A8-9B65-1384DCC98446}"/>
              </a:ext>
            </a:extLst>
          </p:cNvPr>
          <p:cNvSpPr>
            <a:spLocks noGrp="1"/>
          </p:cNvSpPr>
          <p:nvPr>
            <p:ph type="title"/>
          </p:nvPr>
        </p:nvSpPr>
        <p:spPr>
          <a:xfrm>
            <a:off x="6733030" y="1759679"/>
            <a:ext cx="4652012" cy="3396783"/>
          </a:xfrm>
        </p:spPr>
        <p:txBody>
          <a:bodyPr vert="horz" lIns="274320" tIns="182880" rIns="274320" bIns="182880" rtlCol="0" anchor="ctr" anchorCtr="1">
            <a:normAutofit/>
          </a:bodyPr>
          <a:lstStyle/>
          <a:p>
            <a:r>
              <a:rPr lang="en-US" dirty="0"/>
              <a:t>RESULTS</a:t>
            </a:r>
            <a:br>
              <a:rPr lang="en-US" dirty="0"/>
            </a:br>
            <a:br>
              <a:rPr lang="en-US" dirty="0"/>
            </a:br>
            <a:br>
              <a:rPr lang="en-US" dirty="0"/>
            </a:br>
            <a:r>
              <a:rPr lang="en-US" dirty="0"/>
              <a:t>simulation of the re-created basic algorithm</a:t>
            </a:r>
            <a:br>
              <a:rPr lang="en-US" dirty="0"/>
            </a:br>
            <a:r>
              <a:rPr lang="en-US" dirty="0"/>
              <a:t>(two sheepdogs)</a:t>
            </a:r>
          </a:p>
        </p:txBody>
      </p:sp>
    </p:spTree>
    <p:extLst>
      <p:ext uri="{BB962C8B-B14F-4D97-AF65-F5344CB8AC3E}">
        <p14:creationId xmlns:p14="http://schemas.microsoft.com/office/powerpoint/2010/main" val="349507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3" name="Rectangle 32">
            <a:extLst>
              <a:ext uri="{FF2B5EF4-FFF2-40B4-BE49-F238E27FC236}">
                <a16:creationId xmlns:a16="http://schemas.microsoft.com/office/drawing/2014/main" id="{092DE1C5-E197-4CB7-963B-A7FF4FC8F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1240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diagram of a graph with Ice hockey rink in the background&#10;&#10;Description automatically generated">
            <a:extLst>
              <a:ext uri="{FF2B5EF4-FFF2-40B4-BE49-F238E27FC236}">
                <a16:creationId xmlns:a16="http://schemas.microsoft.com/office/drawing/2014/main" id="{0748BD65-B84F-070F-A072-72E44C215614}"/>
              </a:ext>
            </a:extLst>
          </p:cNvPr>
          <p:cNvPicPr>
            <a:picLocks noChangeAspect="1"/>
          </p:cNvPicPr>
          <p:nvPr/>
        </p:nvPicPr>
        <p:blipFill rotWithShape="1">
          <a:blip r:embed="rId2"/>
          <a:srcRect l="7254" r="5328" b="-2"/>
          <a:stretch/>
        </p:blipFill>
        <p:spPr>
          <a:xfrm>
            <a:off x="3054871" y="0"/>
            <a:ext cx="2957536" cy="3383270"/>
          </a:xfrm>
          <a:prstGeom prst="rect">
            <a:avLst/>
          </a:prstGeom>
        </p:spPr>
      </p:pic>
      <p:pic>
        <p:nvPicPr>
          <p:cNvPr id="8" name="Picture 7" descr="A diagram of a circle&#10;&#10;Description automatically generated">
            <a:extLst>
              <a:ext uri="{FF2B5EF4-FFF2-40B4-BE49-F238E27FC236}">
                <a16:creationId xmlns:a16="http://schemas.microsoft.com/office/drawing/2014/main" id="{C6D91232-A615-39B1-BC76-3437F28A514F}"/>
              </a:ext>
            </a:extLst>
          </p:cNvPr>
          <p:cNvPicPr>
            <a:picLocks noChangeAspect="1"/>
          </p:cNvPicPr>
          <p:nvPr/>
        </p:nvPicPr>
        <p:blipFill rotWithShape="1">
          <a:blip r:embed="rId3"/>
          <a:srcRect l="7507" r="7286" b="-2"/>
          <a:stretch/>
        </p:blipFill>
        <p:spPr>
          <a:xfrm>
            <a:off x="3054248" y="3474720"/>
            <a:ext cx="2882743" cy="3383280"/>
          </a:xfrm>
          <a:prstGeom prst="rect">
            <a:avLst/>
          </a:prstGeom>
        </p:spPr>
      </p:pic>
      <p:pic>
        <p:nvPicPr>
          <p:cNvPr id="12" name="Picture 11" descr="A graph with circles and dots&#10;&#10;Description automatically generated">
            <a:extLst>
              <a:ext uri="{FF2B5EF4-FFF2-40B4-BE49-F238E27FC236}">
                <a16:creationId xmlns:a16="http://schemas.microsoft.com/office/drawing/2014/main" id="{28BE8C61-2C92-0484-9C3C-C27BEBD696DE}"/>
              </a:ext>
            </a:extLst>
          </p:cNvPr>
          <p:cNvPicPr>
            <a:picLocks noChangeAspect="1"/>
          </p:cNvPicPr>
          <p:nvPr/>
        </p:nvPicPr>
        <p:blipFill rotWithShape="1">
          <a:blip r:embed="rId4"/>
          <a:srcRect l="7296" r="5636" b="1"/>
          <a:stretch/>
        </p:blipFill>
        <p:spPr>
          <a:xfrm>
            <a:off x="37728" y="3461218"/>
            <a:ext cx="2957536" cy="3396782"/>
          </a:xfrm>
          <a:prstGeom prst="rect">
            <a:avLst/>
          </a:prstGeom>
        </p:spPr>
      </p:pic>
      <p:pic>
        <p:nvPicPr>
          <p:cNvPr id="4" name="Picture 3" descr="A graph with circles and dots&#10;&#10;Description automatically generated">
            <a:extLst>
              <a:ext uri="{FF2B5EF4-FFF2-40B4-BE49-F238E27FC236}">
                <a16:creationId xmlns:a16="http://schemas.microsoft.com/office/drawing/2014/main" id="{EFE023E8-30DD-1DC9-9966-D70D0F115F52}"/>
              </a:ext>
            </a:extLst>
          </p:cNvPr>
          <p:cNvPicPr>
            <a:picLocks noChangeAspect="1"/>
          </p:cNvPicPr>
          <p:nvPr/>
        </p:nvPicPr>
        <p:blipFill rotWithShape="1">
          <a:blip r:embed="rId5"/>
          <a:srcRect l="8159" r="6974" b="1"/>
          <a:stretch/>
        </p:blipFill>
        <p:spPr>
          <a:xfrm>
            <a:off x="65386" y="0"/>
            <a:ext cx="2882743" cy="3396782"/>
          </a:xfrm>
          <a:prstGeom prst="rect">
            <a:avLst/>
          </a:prstGeom>
        </p:spPr>
      </p:pic>
      <p:sp>
        <p:nvSpPr>
          <p:cNvPr id="17" name="Title 1">
            <a:extLst>
              <a:ext uri="{FF2B5EF4-FFF2-40B4-BE49-F238E27FC236}">
                <a16:creationId xmlns:a16="http://schemas.microsoft.com/office/drawing/2014/main" id="{6A13CE29-E826-2216-E0AC-4F97C8481788}"/>
              </a:ext>
            </a:extLst>
          </p:cNvPr>
          <p:cNvSpPr>
            <a:spLocks noGrp="1"/>
          </p:cNvSpPr>
          <p:nvPr>
            <p:ph type="title"/>
          </p:nvPr>
        </p:nvSpPr>
        <p:spPr>
          <a:xfrm>
            <a:off x="6733030" y="1759679"/>
            <a:ext cx="4652012" cy="3396783"/>
          </a:xfrm>
        </p:spPr>
        <p:txBody>
          <a:bodyPr vert="horz" lIns="274320" tIns="182880" rIns="274320" bIns="182880" rtlCol="0" anchor="ctr" anchorCtr="1">
            <a:normAutofit/>
          </a:bodyPr>
          <a:lstStyle/>
          <a:p>
            <a:r>
              <a:rPr lang="en-US" dirty="0"/>
              <a:t>RESULTS</a:t>
            </a:r>
            <a:br>
              <a:rPr lang="en-US" dirty="0"/>
            </a:br>
            <a:br>
              <a:rPr lang="en-US" dirty="0"/>
            </a:br>
            <a:br>
              <a:rPr lang="en-US" dirty="0"/>
            </a:br>
            <a:r>
              <a:rPr lang="en-US" dirty="0"/>
              <a:t>simulation of the re-created basic algorithm</a:t>
            </a:r>
            <a:br>
              <a:rPr lang="en-US" dirty="0"/>
            </a:br>
            <a:r>
              <a:rPr lang="en-US" dirty="0"/>
              <a:t>(wandering)</a:t>
            </a:r>
          </a:p>
        </p:txBody>
      </p:sp>
    </p:spTree>
    <p:extLst>
      <p:ext uri="{BB962C8B-B14F-4D97-AF65-F5344CB8AC3E}">
        <p14:creationId xmlns:p14="http://schemas.microsoft.com/office/powerpoint/2010/main" val="51637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332C-4015-3689-62A4-98C32B313EF3}"/>
              </a:ext>
            </a:extLst>
          </p:cNvPr>
          <p:cNvSpPr>
            <a:spLocks noGrp="1"/>
          </p:cNvSpPr>
          <p:nvPr>
            <p:ph type="title"/>
          </p:nvPr>
        </p:nvSpPr>
        <p:spPr/>
        <p:txBody>
          <a:bodyPr/>
          <a:lstStyle/>
          <a:p>
            <a:r>
              <a:rPr lang="de-DE" dirty="0"/>
              <a:t>CONCLUSIONS</a:t>
            </a:r>
            <a:endParaRPr lang="en-GB" dirty="0"/>
          </a:p>
        </p:txBody>
      </p:sp>
      <p:sp>
        <p:nvSpPr>
          <p:cNvPr id="3" name="Content Placeholder 2">
            <a:extLst>
              <a:ext uri="{FF2B5EF4-FFF2-40B4-BE49-F238E27FC236}">
                <a16:creationId xmlns:a16="http://schemas.microsoft.com/office/drawing/2014/main" id="{E96C613B-F86B-C206-0422-2E7B21729470}"/>
              </a:ext>
            </a:extLst>
          </p:cNvPr>
          <p:cNvSpPr>
            <a:spLocks noGrp="1"/>
          </p:cNvSpPr>
          <p:nvPr>
            <p:ph idx="1"/>
          </p:nvPr>
        </p:nvSpPr>
        <p:spPr/>
        <p:txBody>
          <a:bodyPr/>
          <a:lstStyle/>
          <a:p>
            <a:r>
              <a:rPr lang="en-GB" dirty="0"/>
              <a:t>What have we managed to achieve?</a:t>
            </a:r>
          </a:p>
          <a:p>
            <a:r>
              <a:rPr lang="en-GB" dirty="0"/>
              <a:t>What would we change if we started all over again?</a:t>
            </a:r>
          </a:p>
          <a:p>
            <a:r>
              <a:rPr lang="en-GB" dirty="0"/>
              <a:t>What could we possibly improve (future work)?</a:t>
            </a:r>
          </a:p>
        </p:txBody>
      </p:sp>
    </p:spTree>
    <p:extLst>
      <p:ext uri="{BB962C8B-B14F-4D97-AF65-F5344CB8AC3E}">
        <p14:creationId xmlns:p14="http://schemas.microsoft.com/office/powerpoint/2010/main" val="121220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FB6B-D622-5E76-C40A-F1F81E3C0698}"/>
              </a:ext>
            </a:extLst>
          </p:cNvPr>
          <p:cNvSpPr>
            <a:spLocks noGrp="1"/>
          </p:cNvSpPr>
          <p:nvPr>
            <p:ph type="ctrTitle"/>
          </p:nvPr>
        </p:nvSpPr>
        <p:spPr/>
        <p:txBody>
          <a:bodyPr/>
          <a:lstStyle/>
          <a:p>
            <a:r>
              <a:rPr lang="de-DE"/>
              <a:t>THANK YOU FOR YOUR ATTENTION</a:t>
            </a:r>
            <a:endParaRPr lang="en-GB"/>
          </a:p>
        </p:txBody>
      </p:sp>
      <p:sp>
        <p:nvSpPr>
          <p:cNvPr id="3" name="Subtitle 2">
            <a:extLst>
              <a:ext uri="{FF2B5EF4-FFF2-40B4-BE49-F238E27FC236}">
                <a16:creationId xmlns:a16="http://schemas.microsoft.com/office/drawing/2014/main" id="{D6FC4446-9E06-CBE2-C0F0-AAA715997270}"/>
              </a:ext>
            </a:extLst>
          </p:cNvPr>
          <p:cNvSpPr>
            <a:spLocks noGrp="1"/>
          </p:cNvSpPr>
          <p:nvPr>
            <p:ph type="subTitle" idx="1"/>
          </p:nvPr>
        </p:nvSpPr>
        <p:spPr/>
        <p:txBody>
          <a:bodyPr>
            <a:normAutofit/>
          </a:bodyPr>
          <a:lstStyle/>
          <a:p>
            <a:r>
              <a:rPr lang="de-DE" sz="3600"/>
              <a:t>Questions?</a:t>
            </a:r>
            <a:endParaRPr lang="en-GB" sz="3600"/>
          </a:p>
        </p:txBody>
      </p:sp>
    </p:spTree>
    <p:extLst>
      <p:ext uri="{BB962C8B-B14F-4D97-AF65-F5344CB8AC3E}">
        <p14:creationId xmlns:p14="http://schemas.microsoft.com/office/powerpoint/2010/main" val="39166769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21</TotalTime>
  <Words>477</Words>
  <Application>Microsoft Office PowerPoint</Application>
  <PresentationFormat>Widescreen</PresentationFormat>
  <Paragraphs>56</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Courier New,monospace</vt:lpstr>
      <vt:lpstr>Gill Sans MT</vt:lpstr>
      <vt:lpstr>Wingdings</vt:lpstr>
      <vt:lpstr>Parcel</vt:lpstr>
      <vt:lpstr>Sheepdog Driven Algorithm for Sheep Herd Transport</vt:lpstr>
      <vt:lpstr>INTRODUCTION</vt:lpstr>
      <vt:lpstr>METHODS</vt:lpstr>
      <vt:lpstr>Algorithm</vt:lpstr>
      <vt:lpstr>RESULTS   simulation of the re-created basic algorithm (one sheepdog)</vt:lpstr>
      <vt:lpstr>RESULTS   simulation of the re-created basic algorithm (two sheepdogs)</vt:lpstr>
      <vt:lpstr>RESULTS   simulation of the re-created basic algorithm (wandering)</vt:lpstr>
      <vt:lpstr>CONCLUSIONS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Gašper Habjan</dc:creator>
  <cp:lastModifiedBy>HABJAN, GAŠPER</cp:lastModifiedBy>
  <cp:revision>49</cp:revision>
  <dcterms:created xsi:type="dcterms:W3CDTF">2024-01-06T13:20:18Z</dcterms:created>
  <dcterms:modified xsi:type="dcterms:W3CDTF">2024-01-07T22:04:43Z</dcterms:modified>
</cp:coreProperties>
</file>