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f4d669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f4d669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f4d669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f4d669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f4d669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f4d669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f4d669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f4d669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c65f65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c65f65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f4d669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f4d669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Condominiums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Does</a:t>
            </a:r>
            <a:r>
              <a:rPr lang="en" sz="2300"/>
              <a:t> a property’s market value change by Neighborhood?</a:t>
            </a:r>
            <a:endParaRPr sz="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79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1"/>
                </a:highlight>
              </a:rPr>
              <a:t>How Market Value is determined for Properties in New York City and Why</a:t>
            </a:r>
            <a:endParaRPr sz="2600">
              <a:highlight>
                <a:schemeClr val="lt1"/>
              </a:highlight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The Department of Finance of NYC, has a formula that makes use of the incomes and expenses of comparable properties that helps to determine the Market Value of a single property 	</a:t>
            </a:r>
            <a:endParaRPr sz="1600">
              <a:highlight>
                <a:schemeClr val="lt1"/>
              </a:highlight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The Market Value can be used to determine the assessed value of the property which in turn can be used to </a:t>
            </a:r>
            <a:r>
              <a:rPr lang="en" sz="1600">
                <a:highlight>
                  <a:schemeClr val="lt1"/>
                </a:highlight>
              </a:rPr>
              <a:t>determine</a:t>
            </a:r>
            <a:r>
              <a:rPr lang="en" sz="1600">
                <a:highlight>
                  <a:schemeClr val="lt1"/>
                </a:highlight>
              </a:rPr>
              <a:t> the </a:t>
            </a:r>
            <a:r>
              <a:rPr lang="en" sz="1600">
                <a:highlight>
                  <a:schemeClr val="lt1"/>
                </a:highlight>
              </a:rPr>
              <a:t>amount</a:t>
            </a:r>
            <a:r>
              <a:rPr lang="en" sz="1600">
                <a:highlight>
                  <a:schemeClr val="lt1"/>
                </a:highlight>
              </a:rPr>
              <a:t> of taxes </a:t>
            </a:r>
            <a:r>
              <a:rPr lang="en" sz="1600">
                <a:highlight>
                  <a:schemeClr val="lt1"/>
                </a:highlight>
              </a:rPr>
              <a:t>that property would have to pay</a:t>
            </a:r>
            <a:endParaRPr sz="1600">
              <a:highlight>
                <a:schemeClr val="lt1"/>
              </a:highlight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Uses of Market Value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The market value can also be used determine financing options and can be used to determine the market values of other </a:t>
            </a:r>
            <a:r>
              <a:rPr lang="en" sz="1600">
                <a:highlight>
                  <a:schemeClr val="lt1"/>
                </a:highlight>
              </a:rPr>
              <a:t>properties</a:t>
            </a:r>
            <a:r>
              <a:rPr lang="en" sz="1600">
                <a:highlight>
                  <a:schemeClr val="lt1"/>
                </a:highlight>
              </a:rPr>
              <a:t>  </a:t>
            </a:r>
            <a:endParaRPr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Comparables Net Operating Income has a high correlation with Full Market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total number of units and area affects the Full Market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As expenses go up Full Market Value should go down</a:t>
            </a:r>
            <a:endParaRPr sz="1600"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What independent variables I believe affects Market Value?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479679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 data came from the Department of Finance and consisted of 28507 observations and 63 columns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>
                <a:solidFill>
                  <a:schemeClr val="lt1"/>
                </a:solidFill>
              </a:rPr>
              <a:t>I had to transform the data so I could look at the full market values by neighborhood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>
                <a:solidFill>
                  <a:schemeClr val="lt1"/>
                </a:solidFill>
              </a:rPr>
              <a:t>Utilized R and Python to clean the data and order the data into Neighborhoods rather than individual observations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>
                <a:solidFill>
                  <a:schemeClr val="lt1"/>
                </a:solidFill>
              </a:rPr>
              <a:t>After cleaning my data was 287 observations for 21 columns 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>
                <a:solidFill>
                  <a:schemeClr val="lt1"/>
                </a:solidFill>
              </a:rPr>
              <a:t>Finally, I used R to perform the graphing and analysis of the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7428" l="0" r="66382" t="47135"/>
          <a:stretch/>
        </p:blipFill>
        <p:spPr>
          <a:xfrm>
            <a:off x="4572000" y="2147050"/>
            <a:ext cx="3790776" cy="28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31475" l="4511" r="67653" t="55480"/>
          <a:stretch/>
        </p:blipFill>
        <p:spPr>
          <a:xfrm>
            <a:off x="4439375" y="396225"/>
            <a:ext cx="4477874" cy="11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527300" y="300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75" y="1139022"/>
            <a:ext cx="5138440" cy="369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60950" y="-3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50" y="838800"/>
            <a:ext cx="5284899" cy="42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598100" y="-3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88" y="838797"/>
            <a:ext cx="6180515" cy="399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8B8DF"/>
            </a:gs>
            <a:gs pos="100000">
              <a:srgbClr val="516DB4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Analysis</a:t>
            </a:r>
            <a:r>
              <a:rPr lang="en"/>
              <a:t> 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925" y="0"/>
            <a:ext cx="7351725" cy="371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19244" l="2921" r="4640" t="0"/>
          <a:stretch/>
        </p:blipFill>
        <p:spPr>
          <a:xfrm>
            <a:off x="5130550" y="1763700"/>
            <a:ext cx="4013450" cy="330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7642" l="849" r="69951" t="73770"/>
          <a:stretch/>
        </p:blipFill>
        <p:spPr>
          <a:xfrm>
            <a:off x="5579500" y="488001"/>
            <a:ext cx="3564498" cy="12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As the Comparable Expense per Sqft increases it actually has a positive effect on Market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When Net Income of Properties in a neighborhood increases it would lead to an increase of Market Value but it’s not as a big of change as I hoped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Total Units and Area are both important to Market Value!!!</a:t>
            </a:r>
            <a:endParaRPr sz="1600"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determine?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