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40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1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59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145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84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22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437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1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61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552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86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29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458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820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815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2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6A64-B0F9-4C83-A54D-7EABBDE873D3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50B8C0-DE45-4ABE-969F-2D1A283F17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5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1559-450A-4EE5-87B0-185F3A34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KESEHATAN DI SUMATERA SELATAN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DD1A-C2B2-4EE7-9EB5-F22E34F6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Nama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Viranti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( 119140024 )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Tresna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Ayu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Vania ( 119140066 )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Rifan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Firmansyah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( 119140055 )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Putu Ary Kusuma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Yudha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( 119140098 )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Oktaviani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( 119140014 )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Qhisty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Rafidah ( 119220035 )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Rutmaida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Pardede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( 119220053 )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Rivaldo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Valentino ( 119220074)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Kelas : TPB 38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AD10-EAC5-4699-BC5C-84A267A0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 (T1)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B0FB-C7E4-46C1-AD15-99F01B34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err="1"/>
              <a:t>Penyebab</a:t>
            </a:r>
            <a:r>
              <a:rPr lang="en-US" sz="4000" dirty="0"/>
              <a:t> 1 : </a:t>
            </a:r>
            <a:r>
              <a:rPr lang="en-US" sz="4000" dirty="0" err="1"/>
              <a:t>Kurangnya</a:t>
            </a:r>
            <a:r>
              <a:rPr lang="en-US" sz="4000" dirty="0"/>
              <a:t> </a:t>
            </a:r>
            <a:r>
              <a:rPr lang="en-US" sz="4000" dirty="0" err="1"/>
              <a:t>dokter</a:t>
            </a:r>
            <a:r>
              <a:rPr lang="en-US" sz="4000" dirty="0"/>
              <a:t> yang </a:t>
            </a:r>
            <a:r>
              <a:rPr lang="en-US" sz="4000" dirty="0" err="1"/>
              <a:t>siaga</a:t>
            </a:r>
            <a:r>
              <a:rPr lang="en-US" sz="4000" dirty="0"/>
              <a:t> (T.1.1)</a:t>
            </a:r>
          </a:p>
          <a:p>
            <a:endParaRPr lang="en-US" sz="4000" dirty="0"/>
          </a:p>
          <a:p>
            <a:r>
              <a:rPr lang="en-US" sz="4000" dirty="0" err="1"/>
              <a:t>Penyebab</a:t>
            </a:r>
            <a:r>
              <a:rPr lang="en-US" sz="4000" dirty="0"/>
              <a:t> 2 : </a:t>
            </a:r>
            <a:r>
              <a:rPr lang="en-US" sz="4000" dirty="0" err="1"/>
              <a:t>Kurangnya</a:t>
            </a:r>
            <a:r>
              <a:rPr lang="en-US" sz="4000" dirty="0"/>
              <a:t> </a:t>
            </a:r>
            <a:r>
              <a:rPr lang="en-US" sz="4000" dirty="0" err="1"/>
              <a:t>tenaga</a:t>
            </a:r>
            <a:r>
              <a:rPr lang="en-US" sz="4000" dirty="0"/>
              <a:t> </a:t>
            </a:r>
            <a:r>
              <a:rPr lang="en-US" sz="4000" dirty="0" err="1"/>
              <a:t>dokter</a:t>
            </a:r>
            <a:r>
              <a:rPr lang="en-US" sz="4000" dirty="0"/>
              <a:t> yang 				               </a:t>
            </a:r>
            <a:r>
              <a:rPr lang="en-US" sz="4000" dirty="0" err="1"/>
              <a:t>ada</a:t>
            </a:r>
            <a:r>
              <a:rPr lang="en-US" sz="4000" dirty="0"/>
              <a:t> (T.1.1.1)</a:t>
            </a:r>
          </a:p>
          <a:p>
            <a:endParaRPr lang="en-US" sz="4000" dirty="0"/>
          </a:p>
          <a:p>
            <a:r>
              <a:rPr lang="en-US" sz="4000" dirty="0" err="1"/>
              <a:t>Penyebab</a:t>
            </a:r>
            <a:r>
              <a:rPr lang="en-US" sz="4000" dirty="0"/>
              <a:t> 3 : </a:t>
            </a:r>
            <a:r>
              <a:rPr lang="en-US" sz="4000" dirty="0" err="1"/>
              <a:t>Biaya</a:t>
            </a:r>
            <a:r>
              <a:rPr lang="en-US" sz="4000" dirty="0"/>
              <a:t> Pendidikan yang mahal dan 				           orang-orang </a:t>
            </a:r>
            <a:r>
              <a:rPr lang="en-US" sz="4000" dirty="0" err="1"/>
              <a:t>tertentu</a:t>
            </a:r>
            <a:r>
              <a:rPr lang="en-US" sz="4000" dirty="0"/>
              <a:t> </a:t>
            </a:r>
            <a:r>
              <a:rPr lang="en-US" sz="4000" dirty="0" err="1"/>
              <a:t>saja</a:t>
            </a:r>
            <a:r>
              <a:rPr lang="en-US" sz="4000" dirty="0"/>
              <a:t>(T.1.1.1.1)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73596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ED99-A36A-48EC-8AAD-D90EFAE9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08325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TEKNOLOGI ( T.2 )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3315-1933-4F2F-A210-03016D77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7" y="1630016"/>
            <a:ext cx="10691559" cy="4334686"/>
          </a:xfrm>
        </p:spPr>
        <p:txBody>
          <a:bodyPr>
            <a:noAutofit/>
          </a:bodyPr>
          <a:lstStyle/>
          <a:p>
            <a:r>
              <a:rPr lang="en-US" sz="3100" dirty="0" err="1">
                <a:solidFill>
                  <a:srgbClr val="FF0000"/>
                </a:solidFill>
              </a:rPr>
              <a:t>Penyebab</a:t>
            </a:r>
            <a:r>
              <a:rPr lang="en-US" sz="3100" dirty="0">
                <a:solidFill>
                  <a:srgbClr val="FF0000"/>
                </a:solidFill>
              </a:rPr>
              <a:t> 1 : Masih </a:t>
            </a:r>
            <a:r>
              <a:rPr lang="en-US" sz="3100" dirty="0" err="1">
                <a:solidFill>
                  <a:srgbClr val="FF0000"/>
                </a:solidFill>
              </a:rPr>
              <a:t>kurangnya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err="1">
                <a:solidFill>
                  <a:srgbClr val="FF0000"/>
                </a:solidFill>
              </a:rPr>
              <a:t>fasilitas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err="1">
                <a:solidFill>
                  <a:srgbClr val="FF0000"/>
                </a:solidFill>
              </a:rPr>
              <a:t>atau</a:t>
            </a:r>
            <a:r>
              <a:rPr lang="en-US" sz="3100" dirty="0">
                <a:solidFill>
                  <a:srgbClr val="FF0000"/>
                </a:solidFill>
              </a:rPr>
              <a:t>											</a:t>
            </a:r>
            <a:r>
              <a:rPr lang="en-US" sz="3100" dirty="0" err="1">
                <a:solidFill>
                  <a:srgbClr val="FF0000"/>
                </a:solidFill>
              </a:rPr>
              <a:t>teknologi</a:t>
            </a:r>
            <a:r>
              <a:rPr lang="en-US" sz="3100" dirty="0">
                <a:solidFill>
                  <a:srgbClr val="FF0000"/>
                </a:solidFill>
              </a:rPr>
              <a:t> yang modern di </a:t>
            </a:r>
            <a:r>
              <a:rPr lang="en-US" sz="3100" dirty="0" err="1">
                <a:solidFill>
                  <a:srgbClr val="FF0000"/>
                </a:solidFill>
              </a:rPr>
              <a:t>setiap</a:t>
            </a:r>
            <a:r>
              <a:rPr lang="en-US" sz="3100" dirty="0">
                <a:solidFill>
                  <a:srgbClr val="FF0000"/>
                </a:solidFill>
              </a:rPr>
              <a:t> 										</a:t>
            </a:r>
            <a:r>
              <a:rPr lang="en-US" sz="3100" dirty="0" err="1">
                <a:solidFill>
                  <a:srgbClr val="FF0000"/>
                </a:solidFill>
              </a:rPr>
              <a:t>rumah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err="1">
                <a:solidFill>
                  <a:srgbClr val="FF0000"/>
                </a:solidFill>
              </a:rPr>
              <a:t>sakit</a:t>
            </a:r>
            <a:r>
              <a:rPr lang="en-US" sz="3100" dirty="0">
                <a:solidFill>
                  <a:srgbClr val="FF0000"/>
                </a:solidFill>
              </a:rPr>
              <a:t> (T.2.1)</a:t>
            </a:r>
          </a:p>
          <a:p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 err="1">
                <a:solidFill>
                  <a:srgbClr val="FF0000"/>
                </a:solidFill>
              </a:rPr>
              <a:t>Penyebab</a:t>
            </a:r>
            <a:r>
              <a:rPr lang="en-US" sz="3100" dirty="0">
                <a:solidFill>
                  <a:srgbClr val="FF0000"/>
                </a:solidFill>
              </a:rPr>
              <a:t> 2 : </a:t>
            </a:r>
            <a:r>
              <a:rPr lang="en-US" sz="3100" dirty="0" err="1">
                <a:solidFill>
                  <a:srgbClr val="FF0000"/>
                </a:solidFill>
              </a:rPr>
              <a:t>Fasilitas</a:t>
            </a:r>
            <a:r>
              <a:rPr lang="en-US" sz="3100" dirty="0">
                <a:solidFill>
                  <a:srgbClr val="FF0000"/>
                </a:solidFill>
              </a:rPr>
              <a:t> yang </a:t>
            </a:r>
            <a:r>
              <a:rPr lang="en-US" sz="3100" dirty="0" err="1">
                <a:solidFill>
                  <a:srgbClr val="FF0000"/>
                </a:solidFill>
              </a:rPr>
              <a:t>masih</a:t>
            </a:r>
            <a:r>
              <a:rPr lang="en-US" sz="3100" dirty="0">
                <a:solidFill>
                  <a:srgbClr val="FF0000"/>
                </a:solidFill>
              </a:rPr>
              <a:t> 	</a:t>
            </a:r>
            <a:r>
              <a:rPr lang="en-US" sz="3100" dirty="0" err="1">
                <a:solidFill>
                  <a:srgbClr val="FF0000"/>
                </a:solidFill>
              </a:rPr>
              <a:t>belum</a:t>
            </a:r>
            <a:r>
              <a:rPr lang="en-US" sz="3100" dirty="0">
                <a:solidFill>
                  <a:srgbClr val="FF0000"/>
                </a:solidFill>
              </a:rPr>
              <a:t> 												</a:t>
            </a:r>
            <a:r>
              <a:rPr lang="en-US" sz="3100" dirty="0" err="1">
                <a:solidFill>
                  <a:srgbClr val="FF0000"/>
                </a:solidFill>
              </a:rPr>
              <a:t>merata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err="1">
                <a:solidFill>
                  <a:srgbClr val="FF0000"/>
                </a:solidFill>
              </a:rPr>
              <a:t>disetiap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err="1">
                <a:solidFill>
                  <a:srgbClr val="FF0000"/>
                </a:solidFill>
              </a:rPr>
              <a:t>kota</a:t>
            </a:r>
            <a:r>
              <a:rPr lang="en-US" sz="3100" dirty="0">
                <a:solidFill>
                  <a:srgbClr val="FF0000"/>
                </a:solidFill>
              </a:rPr>
              <a:t> dan 														</a:t>
            </a:r>
            <a:r>
              <a:rPr lang="en-US" sz="3100" dirty="0" err="1">
                <a:solidFill>
                  <a:srgbClr val="FF0000"/>
                </a:solidFill>
              </a:rPr>
              <a:t>kabupaten</a:t>
            </a:r>
            <a:r>
              <a:rPr lang="en-US" sz="3100" dirty="0">
                <a:solidFill>
                  <a:srgbClr val="FF0000"/>
                </a:solidFill>
              </a:rPr>
              <a:t> (T.2.1.1)</a:t>
            </a:r>
          </a:p>
          <a:p>
            <a:pPr marL="0" indent="0">
              <a:buNone/>
            </a:pPr>
            <a:endParaRPr lang="en-ID" sz="3100" dirty="0"/>
          </a:p>
          <a:p>
            <a:endParaRPr lang="en-ID" sz="3100" dirty="0"/>
          </a:p>
        </p:txBody>
      </p:sp>
    </p:spTree>
    <p:extLst>
      <p:ext uri="{BB962C8B-B14F-4D97-AF65-F5344CB8AC3E}">
        <p14:creationId xmlns:p14="http://schemas.microsoft.com/office/powerpoint/2010/main" val="17849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058C-393F-43A4-B949-4D813BC0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61226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Information ( I.1 ) 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C9B5-E899-49B2-8142-F525E4C78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914444" cy="3880773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Penyebab</a:t>
            </a:r>
            <a:r>
              <a:rPr lang="en-US" sz="4000" dirty="0">
                <a:solidFill>
                  <a:srgbClr val="FF0000"/>
                </a:solidFill>
              </a:rPr>
              <a:t> 1: </a:t>
            </a:r>
            <a:r>
              <a:rPr lang="en-US" sz="4000" dirty="0" err="1">
                <a:solidFill>
                  <a:srgbClr val="FF0000"/>
                </a:solidFill>
              </a:rPr>
              <a:t>Informasi</a:t>
            </a:r>
            <a:r>
              <a:rPr lang="en-US" sz="4000" dirty="0">
                <a:solidFill>
                  <a:srgbClr val="FF0000"/>
                </a:solidFill>
              </a:rPr>
              <a:t> yang </a:t>
            </a:r>
            <a:r>
              <a:rPr lang="en-US" sz="4000" dirty="0" err="1">
                <a:solidFill>
                  <a:srgbClr val="FF0000"/>
                </a:solidFill>
              </a:rPr>
              <a:t>disampaikan</a:t>
            </a:r>
            <a:r>
              <a:rPr lang="en-US" sz="4000" dirty="0">
                <a:solidFill>
                  <a:srgbClr val="FF0000"/>
                </a:solidFill>
              </a:rPr>
              <a:t> 									</a:t>
            </a:r>
            <a:r>
              <a:rPr lang="en-US" sz="4000" dirty="0" err="1">
                <a:solidFill>
                  <a:srgbClr val="FF0000"/>
                </a:solidFill>
              </a:rPr>
              <a:t>kepada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masyarakat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terbatas</a:t>
            </a:r>
            <a:r>
              <a:rPr lang="en-ID" sz="4000" dirty="0">
                <a:solidFill>
                  <a:srgbClr val="FF0000"/>
                </a:solidFill>
              </a:rPr>
              <a:t>  									(I.1.1)</a:t>
            </a:r>
          </a:p>
          <a:p>
            <a:endParaRPr lang="en-ID" sz="4000" dirty="0">
              <a:solidFill>
                <a:srgbClr val="FF0000"/>
              </a:solidFill>
            </a:endParaRPr>
          </a:p>
          <a:p>
            <a:r>
              <a:rPr lang="en-ID" sz="4000" dirty="0" err="1">
                <a:solidFill>
                  <a:srgbClr val="FF0000"/>
                </a:solidFill>
              </a:rPr>
              <a:t>Penyebab</a:t>
            </a:r>
            <a:r>
              <a:rPr lang="en-ID" sz="4000" dirty="0">
                <a:solidFill>
                  <a:srgbClr val="FF0000"/>
                </a:solidFill>
              </a:rPr>
              <a:t> 2 : Media </a:t>
            </a:r>
            <a:r>
              <a:rPr lang="en-ID" sz="4000" dirty="0" err="1">
                <a:solidFill>
                  <a:srgbClr val="FF0000"/>
                </a:solidFill>
              </a:rPr>
              <a:t>sosialisasi</a:t>
            </a:r>
            <a:r>
              <a:rPr lang="en-ID" sz="4000" dirty="0">
                <a:solidFill>
                  <a:srgbClr val="FF0000"/>
                </a:solidFill>
              </a:rPr>
              <a:t> </a:t>
            </a:r>
            <a:r>
              <a:rPr lang="en-ID" sz="4000" dirty="0" err="1">
                <a:solidFill>
                  <a:srgbClr val="FF0000"/>
                </a:solidFill>
              </a:rPr>
              <a:t>terbatas</a:t>
            </a:r>
            <a:r>
              <a:rPr lang="en-ID" sz="4000" dirty="0">
                <a:solidFill>
                  <a:srgbClr val="FF0000"/>
                </a:solidFill>
              </a:rPr>
              <a:t> 										(I.1.1.1)</a:t>
            </a:r>
          </a:p>
          <a:p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EF90-C5E5-4630-9632-8AA68C30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936" y="1603718"/>
            <a:ext cx="8596668" cy="552085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1: </a:t>
            </a:r>
            <a:r>
              <a:rPr lang="en-US" sz="4000" dirty="0" err="1">
                <a:solidFill>
                  <a:schemeClr val="tx1"/>
                </a:solidFill>
              </a:rPr>
              <a:t>Distribusi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informasi</a:t>
            </a:r>
            <a:r>
              <a:rPr lang="en-US" sz="4000" dirty="0">
                <a:solidFill>
                  <a:schemeClr val="tx1"/>
                </a:solidFill>
              </a:rPr>
              <a:t> 								</a:t>
            </a:r>
            <a:r>
              <a:rPr lang="en-US" sz="4000" dirty="0" err="1">
                <a:solidFill>
                  <a:schemeClr val="tx1"/>
                </a:solidFill>
              </a:rPr>
              <a:t>tidak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merata</a:t>
            </a:r>
            <a:r>
              <a:rPr lang="en-US" sz="4000" dirty="0">
                <a:solidFill>
                  <a:schemeClr val="tx1"/>
                </a:solidFill>
              </a:rPr>
              <a:t> (I.1.2)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2: Masyarakat yang 										</a:t>
            </a:r>
            <a:r>
              <a:rPr lang="en-US" sz="4000" dirty="0" err="1">
                <a:solidFill>
                  <a:schemeClr val="tx1"/>
                </a:solidFill>
              </a:rPr>
              <a:t>apatis</a:t>
            </a:r>
            <a:r>
              <a:rPr lang="en-US" sz="4000" dirty="0">
                <a:solidFill>
                  <a:schemeClr val="tx1"/>
                </a:solidFill>
              </a:rPr>
              <a:t> (I.1.2.1)</a:t>
            </a:r>
            <a:endParaRPr lang="en-ID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9A3D-C6C2-49CD-ACB4-46ED9D4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0678-3306-4743-8D68-36159AB2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0327"/>
            <a:ext cx="10647159" cy="4518074"/>
          </a:xfrm>
        </p:spPr>
        <p:txBody>
          <a:bodyPr>
            <a:normAutofit/>
          </a:bodyPr>
          <a:lstStyle/>
          <a:p>
            <a:r>
              <a:rPr lang="en-US" sz="2400" dirty="0"/>
              <a:t>FAKTOR YANG PALING MEMPENGARUHI KESEHATAN DI SUMATERA SELATAN ADALAH :</a:t>
            </a:r>
          </a:p>
          <a:p>
            <a:r>
              <a:rPr lang="en-US" sz="2400" dirty="0"/>
              <a:t>1. KURANGNYA TENAGA KERJA MEDIS SEPERTI DOKTER ANESTESI, 			   APOTEKER DAN AHLI GIZI </a:t>
            </a:r>
          </a:p>
          <a:p>
            <a:r>
              <a:rPr lang="en-US" sz="2400" dirty="0"/>
              <a:t>2. KURANGNYA FASILITAS YANG MEMADAI SEPERTI RUANG RAWAT INAP, 		   ALAT KESEHATAN SERTA OBAT OBATAN  YANG KURANG LENGKAP</a:t>
            </a:r>
          </a:p>
          <a:p>
            <a:r>
              <a:rPr lang="en-US" sz="2400" dirty="0"/>
              <a:t>3. TERDAPAT TEMPAT PENGOBATAN YANG TIDAK LAYAK DIGUNAKAN KARENA 	  LOKASI YANG SULIT DIJANGKAU SEPERTI DAERAH PEDESAAN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8539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7BB3-8DEE-4B1C-AD4E-882C05B0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55375"/>
            <a:ext cx="10997831" cy="5285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232880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8F72-6300-4ECC-8A30-8EA1C9E4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357D5-D5F7-4E1D-8189-559F36332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2"/>
            <a:ext cx="6858000" cy="12192002"/>
          </a:xfrm>
        </p:spPr>
      </p:pic>
    </p:spTree>
    <p:extLst>
      <p:ext uri="{BB962C8B-B14F-4D97-AF65-F5344CB8AC3E}">
        <p14:creationId xmlns:p14="http://schemas.microsoft.com/office/powerpoint/2010/main" val="10505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7D86-DA57-4919-95DB-3D9C083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MAN (M.1)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56AE-7661-4BB3-B74E-DA07805212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err="1"/>
              <a:t>Penyebab</a:t>
            </a:r>
            <a:r>
              <a:rPr lang="en-US" sz="3500" dirty="0"/>
              <a:t> 1 : </a:t>
            </a:r>
            <a:r>
              <a:rPr lang="en-US" sz="3500" dirty="0" err="1"/>
              <a:t>Kurangnya</a:t>
            </a:r>
            <a:r>
              <a:rPr lang="en-US" sz="3500" dirty="0"/>
              <a:t> </a:t>
            </a:r>
            <a:r>
              <a:rPr lang="en-US" sz="3500" dirty="0" err="1"/>
              <a:t>tenaga</a:t>
            </a:r>
            <a:r>
              <a:rPr lang="en-US" sz="3500" dirty="0"/>
              <a:t> </a:t>
            </a:r>
            <a:r>
              <a:rPr lang="en-US" sz="3500" dirty="0" err="1"/>
              <a:t>medis</a:t>
            </a:r>
            <a:r>
              <a:rPr lang="en-US" sz="3500" dirty="0"/>
              <a:t> </a:t>
            </a:r>
          </a:p>
          <a:p>
            <a:pPr marL="0" indent="0">
              <a:buNone/>
            </a:pPr>
            <a:r>
              <a:rPr lang="en-US" sz="3500" dirty="0"/>
              <a:t>						   ( M.1.1 )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 	</a:t>
            </a:r>
            <a:r>
              <a:rPr lang="en-US" sz="3500" dirty="0" err="1"/>
              <a:t>Penyebab</a:t>
            </a:r>
            <a:r>
              <a:rPr lang="en-US" sz="3500" dirty="0"/>
              <a:t> 2 : </a:t>
            </a:r>
            <a:r>
              <a:rPr lang="en-US" sz="3500" dirty="0" err="1"/>
              <a:t>Kurangnya</a:t>
            </a:r>
            <a:r>
              <a:rPr lang="en-US" sz="3500" dirty="0"/>
              <a:t> </a:t>
            </a:r>
            <a:r>
              <a:rPr lang="en-US" sz="3500" dirty="0" err="1"/>
              <a:t>minat</a:t>
            </a:r>
            <a:r>
              <a:rPr lang="en-US" sz="3500" dirty="0"/>
              <a:t> 										   (M.1.1.1)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351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924-DF0D-4E8D-834A-593987DF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Penyebab</a:t>
            </a:r>
            <a:r>
              <a:rPr lang="en-US" sz="4000" dirty="0">
                <a:solidFill>
                  <a:srgbClr val="FF0000"/>
                </a:solidFill>
              </a:rPr>
              <a:t> 1 : Masyarakat yang </a:t>
            </a:r>
            <a:r>
              <a:rPr lang="en-US" sz="4000" dirty="0" err="1">
                <a:solidFill>
                  <a:srgbClr val="FF0000"/>
                </a:solidFill>
              </a:rPr>
              <a:t>masih</a:t>
            </a:r>
            <a:r>
              <a:rPr lang="en-US" sz="4000" dirty="0">
                <a:solidFill>
                  <a:srgbClr val="FF0000"/>
                </a:solidFill>
              </a:rPr>
              <a:t> 										    </a:t>
            </a:r>
            <a:r>
              <a:rPr lang="en-US" sz="4000" dirty="0" err="1">
                <a:solidFill>
                  <a:srgbClr val="FF0000"/>
                </a:solidFill>
              </a:rPr>
              <a:t>mempercayai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tahayul</a:t>
            </a:r>
            <a:r>
              <a:rPr lang="en-US" sz="4000" dirty="0">
                <a:solidFill>
                  <a:srgbClr val="FF0000"/>
                </a:solidFill>
              </a:rPr>
              <a:t> (M.1.2)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Penyebab</a:t>
            </a:r>
            <a:r>
              <a:rPr lang="en-US" sz="4000" dirty="0">
                <a:solidFill>
                  <a:srgbClr val="FF0000"/>
                </a:solidFill>
              </a:rPr>
              <a:t> 2 : </a:t>
            </a:r>
            <a:r>
              <a:rPr lang="en-US" sz="4000" dirty="0" err="1">
                <a:solidFill>
                  <a:srgbClr val="FF0000"/>
                </a:solidFill>
              </a:rPr>
              <a:t>Kurangnya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pengetahuan</a:t>
            </a:r>
            <a:r>
              <a:rPr lang="en-US" sz="4000" dirty="0">
                <a:solidFill>
                  <a:srgbClr val="FF0000"/>
                </a:solidFill>
              </a:rPr>
              <a:t> 										    </a:t>
            </a:r>
            <a:r>
              <a:rPr lang="en-US" sz="4000" dirty="0" err="1">
                <a:solidFill>
                  <a:srgbClr val="FF0000"/>
                </a:solidFill>
              </a:rPr>
              <a:t>tentang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kesehatan</a:t>
            </a:r>
            <a:r>
              <a:rPr lang="en-US" sz="4000" dirty="0">
                <a:solidFill>
                  <a:srgbClr val="FF0000"/>
                </a:solidFill>
              </a:rPr>
              <a:t>(M.1.2.1)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Penyebab</a:t>
            </a:r>
            <a:r>
              <a:rPr lang="en-US" sz="4000" dirty="0">
                <a:solidFill>
                  <a:srgbClr val="FF0000"/>
                </a:solidFill>
              </a:rPr>
              <a:t> 3 : </a:t>
            </a:r>
            <a:r>
              <a:rPr lang="en-US" sz="4000" dirty="0" err="1">
                <a:solidFill>
                  <a:srgbClr val="FF0000"/>
                </a:solidFill>
              </a:rPr>
              <a:t>Kurangnya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sosialisasi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dari</a:t>
            </a:r>
            <a:r>
              <a:rPr lang="en-US" sz="4000" dirty="0">
                <a:solidFill>
                  <a:srgbClr val="FF0000"/>
                </a:solidFill>
              </a:rPr>
              <a:t> 										 </a:t>
            </a:r>
            <a:r>
              <a:rPr lang="en-US" sz="4000" dirty="0" err="1">
                <a:solidFill>
                  <a:srgbClr val="FF0000"/>
                </a:solidFill>
              </a:rPr>
              <a:t>pemerintah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terhadap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kesehatan</a:t>
            </a:r>
            <a:r>
              <a:rPr lang="en-US" sz="4000" dirty="0">
                <a:solidFill>
                  <a:srgbClr val="FF0000"/>
                </a:solidFill>
              </a:rPr>
              <a:t> 							 </a:t>
            </a:r>
            <a:r>
              <a:rPr lang="en-US" sz="4000" dirty="0" err="1">
                <a:solidFill>
                  <a:srgbClr val="FF0000"/>
                </a:solidFill>
              </a:rPr>
              <a:t>masyarakat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awam</a:t>
            </a:r>
            <a:r>
              <a:rPr lang="en-US" sz="4000" dirty="0">
                <a:solidFill>
                  <a:srgbClr val="FF0000"/>
                </a:solidFill>
              </a:rPr>
              <a:t> (M.1.2.1.1)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25830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347B-B2E9-494E-8662-A4025C99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Method (M.2)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C013-53ED-471D-BBF7-15B08AA7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583"/>
            <a:ext cx="10408008" cy="446578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1 : </a:t>
            </a:r>
            <a:r>
              <a:rPr lang="en-US" sz="4000" dirty="0" err="1">
                <a:solidFill>
                  <a:schemeClr val="tx1"/>
                </a:solidFill>
              </a:rPr>
              <a:t>Penggunaaan</a:t>
            </a:r>
            <a:r>
              <a:rPr lang="en-US" sz="4000" dirty="0">
                <a:solidFill>
                  <a:schemeClr val="tx1"/>
                </a:solidFill>
              </a:rPr>
              <a:t> BPJS 	pada </a:t>
            </a:r>
            <a:r>
              <a:rPr lang="en-US" sz="4000" dirty="0" err="1">
                <a:solidFill>
                  <a:schemeClr val="tx1"/>
                </a:solidFill>
              </a:rPr>
              <a:t>saat</a:t>
            </a:r>
            <a:r>
              <a:rPr lang="en-US" sz="4000" dirty="0">
                <a:solidFill>
                  <a:schemeClr val="tx1"/>
                </a:solidFill>
              </a:rPr>
              <a:t> 							  </a:t>
            </a:r>
            <a:r>
              <a:rPr lang="en-US" sz="4000" dirty="0" err="1">
                <a:solidFill>
                  <a:schemeClr val="tx1"/>
                </a:solidFill>
              </a:rPr>
              <a:t>pengobatan</a:t>
            </a:r>
            <a:r>
              <a:rPr lang="en-US" sz="4000" dirty="0">
                <a:solidFill>
                  <a:schemeClr val="tx1"/>
                </a:solidFill>
              </a:rPr>
              <a:t> di </a:t>
            </a:r>
            <a:r>
              <a:rPr lang="en-US" sz="4000" dirty="0" err="1">
                <a:solidFill>
                  <a:schemeClr val="tx1"/>
                </a:solidFill>
              </a:rPr>
              <a:t>rumah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sakit</a:t>
            </a:r>
            <a:r>
              <a:rPr lang="en-US" sz="4000" dirty="0">
                <a:solidFill>
                  <a:schemeClr val="tx1"/>
                </a:solidFill>
              </a:rPr>
              <a:t> 								</a:t>
            </a:r>
            <a:r>
              <a:rPr lang="en-US" sz="4000" dirty="0" err="1">
                <a:solidFill>
                  <a:schemeClr val="tx1"/>
                </a:solidFill>
              </a:rPr>
              <a:t>masih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dipersulit</a:t>
            </a:r>
            <a:r>
              <a:rPr lang="en-US" sz="4000" dirty="0">
                <a:solidFill>
                  <a:schemeClr val="tx1"/>
                </a:solidFill>
              </a:rPr>
              <a:t> (M.2.1)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2 : </a:t>
            </a:r>
            <a:r>
              <a:rPr lang="en-US" sz="4000" dirty="0" err="1">
                <a:solidFill>
                  <a:schemeClr val="tx1"/>
                </a:solidFill>
              </a:rPr>
              <a:t>Pengguna</a:t>
            </a:r>
            <a:r>
              <a:rPr lang="en-US" sz="4000" dirty="0">
                <a:solidFill>
                  <a:schemeClr val="tx1"/>
                </a:solidFill>
              </a:rPr>
              <a:t> BPJS yang malas 								  </a:t>
            </a:r>
            <a:r>
              <a:rPr lang="en-US" sz="4000" dirty="0" err="1">
                <a:solidFill>
                  <a:schemeClr val="tx1"/>
                </a:solidFill>
              </a:rPr>
              <a:t>membayar</a:t>
            </a:r>
            <a:r>
              <a:rPr lang="en-US" sz="4000" dirty="0">
                <a:solidFill>
                  <a:schemeClr val="tx1"/>
                </a:solidFill>
              </a:rPr>
              <a:t> (M.2.1.1)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ID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689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86F2-7D8B-4A25-AC18-4B5EB766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5466" cy="1320800"/>
          </a:xfrm>
        </p:spPr>
        <p:txBody>
          <a:bodyPr/>
          <a:lstStyle/>
          <a:p>
            <a:pPr algn="ctr"/>
            <a:r>
              <a:rPr lang="en-US" b="1" dirty="0"/>
              <a:t>Material (M.3)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9C19-63C4-4E1A-A1D8-F05191BC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9988"/>
            <a:ext cx="10520549" cy="4381375"/>
          </a:xfrm>
        </p:spPr>
        <p:txBody>
          <a:bodyPr>
            <a:normAutofit fontScale="92500" lnSpcReduction="10000"/>
          </a:bodyPr>
          <a:lstStyle/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 err="1">
                <a:solidFill>
                  <a:srgbClr val="FF0000"/>
                </a:solidFill>
              </a:rPr>
              <a:t>Penyebab</a:t>
            </a:r>
            <a:r>
              <a:rPr lang="en-US" sz="4000" dirty="0">
                <a:solidFill>
                  <a:srgbClr val="FF0000"/>
                </a:solidFill>
              </a:rPr>
              <a:t> 1: </a:t>
            </a:r>
            <a:r>
              <a:rPr lang="en-US" sz="4000" dirty="0" err="1">
                <a:solidFill>
                  <a:srgbClr val="FF0000"/>
                </a:solidFill>
              </a:rPr>
              <a:t>Terdapat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tempat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pengobatan</a:t>
            </a:r>
            <a:r>
              <a:rPr lang="en-US" sz="4000" dirty="0">
                <a:solidFill>
                  <a:srgbClr val="FF0000"/>
                </a:solidFill>
              </a:rPr>
              <a:t> 								 yang </a:t>
            </a:r>
            <a:r>
              <a:rPr lang="en-US" sz="4000" dirty="0" err="1">
                <a:solidFill>
                  <a:srgbClr val="FF0000"/>
                </a:solidFill>
              </a:rPr>
              <a:t>tidak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layak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digunakan</a:t>
            </a:r>
            <a:r>
              <a:rPr lang="en-US" sz="4000" dirty="0">
                <a:solidFill>
                  <a:srgbClr val="FF0000"/>
                </a:solidFill>
              </a:rPr>
              <a:t> 									 (M.3.1)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 err="1">
                <a:solidFill>
                  <a:srgbClr val="FF0000"/>
                </a:solidFill>
              </a:rPr>
              <a:t>Penyebab</a:t>
            </a:r>
            <a:r>
              <a:rPr lang="en-US" sz="4000" dirty="0">
                <a:solidFill>
                  <a:srgbClr val="FF0000"/>
                </a:solidFill>
              </a:rPr>
              <a:t> 2: </a:t>
            </a:r>
            <a:r>
              <a:rPr lang="en-US" sz="4000" dirty="0" err="1">
                <a:solidFill>
                  <a:srgbClr val="FF0000"/>
                </a:solidFill>
              </a:rPr>
              <a:t>Lokasi</a:t>
            </a:r>
            <a:r>
              <a:rPr lang="en-US" sz="4000" dirty="0">
                <a:solidFill>
                  <a:srgbClr val="FF0000"/>
                </a:solidFill>
              </a:rPr>
              <a:t> yang </a:t>
            </a:r>
            <a:r>
              <a:rPr lang="en-US" sz="4000" dirty="0" err="1">
                <a:solidFill>
                  <a:srgbClr val="FF0000"/>
                </a:solidFill>
              </a:rPr>
              <a:t>sulit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dijangka</a:t>
            </a:r>
            <a:r>
              <a:rPr lang="en-US" sz="4000" dirty="0">
                <a:solidFill>
                  <a:srgbClr val="FF0000"/>
                </a:solidFill>
              </a:rPr>
              <a:t> 											(M.3.1.1)</a:t>
            </a:r>
            <a:endParaRPr lang="en-ID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7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6E92-7B27-40BA-8E4E-139BC55D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9" y="847833"/>
            <a:ext cx="11055121" cy="145835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MACHINE(M.4)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F246-88E6-48E7-8531-2FA2FDA0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1353800" cy="459995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1 : </a:t>
            </a:r>
            <a:r>
              <a:rPr lang="en-US" sz="4000" dirty="0" err="1">
                <a:solidFill>
                  <a:schemeClr val="tx1"/>
                </a:solidFill>
              </a:rPr>
              <a:t>Kurangnya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fasilitas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kesehatan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	  				 ( M.4.1)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2 : Dana yang </a:t>
            </a:r>
            <a:r>
              <a:rPr lang="en-US" sz="4000" dirty="0" err="1">
                <a:solidFill>
                  <a:schemeClr val="tx1"/>
                </a:solidFill>
              </a:rPr>
              <a:t>kurang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dari</a:t>
            </a:r>
            <a:r>
              <a:rPr lang="en-US" sz="4000" dirty="0">
                <a:solidFill>
                  <a:schemeClr val="tx1"/>
                </a:solidFill>
              </a:rPr>
              <a:t> 											  			</a:t>
            </a:r>
            <a:r>
              <a:rPr lang="en-US" sz="4000" dirty="0" err="1">
                <a:solidFill>
                  <a:schemeClr val="tx1"/>
                </a:solidFill>
              </a:rPr>
              <a:t>pemerintah</a:t>
            </a:r>
            <a:r>
              <a:rPr lang="en-US" sz="4000" dirty="0">
                <a:solidFill>
                  <a:schemeClr val="tx1"/>
                </a:solidFill>
              </a:rPr>
              <a:t> (M.4.1.1)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Penyebab</a:t>
            </a:r>
            <a:r>
              <a:rPr lang="en-US" sz="4000" dirty="0">
                <a:solidFill>
                  <a:schemeClr val="tx1"/>
                </a:solidFill>
              </a:rPr>
              <a:t> 3 : Dana </a:t>
            </a:r>
            <a:r>
              <a:rPr lang="en-US" sz="4000" dirty="0" err="1">
                <a:solidFill>
                  <a:schemeClr val="tx1"/>
                </a:solidFill>
              </a:rPr>
              <a:t>dialihkan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untuk</a:t>
            </a:r>
            <a:r>
              <a:rPr lang="en-US" sz="4000" dirty="0">
                <a:solidFill>
                  <a:schemeClr val="tx1"/>
                </a:solidFill>
              </a:rPr>
              <a:t> 											  				</a:t>
            </a:r>
            <a:r>
              <a:rPr lang="en-US" sz="4000" dirty="0" err="1">
                <a:solidFill>
                  <a:schemeClr val="tx1"/>
                </a:solidFill>
              </a:rPr>
              <a:t>keperluan</a:t>
            </a:r>
            <a:r>
              <a:rPr lang="en-US" sz="4000" dirty="0">
                <a:solidFill>
                  <a:schemeClr val="tx1"/>
                </a:solidFill>
              </a:rPr>
              <a:t> lain </a:t>
            </a:r>
            <a:r>
              <a:rPr lang="en-US" sz="4000" dirty="0" err="1">
                <a:solidFill>
                  <a:schemeClr val="tx1"/>
                </a:solidFill>
              </a:rPr>
              <a:t>seperti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gaji</a:t>
            </a:r>
            <a:r>
              <a:rPr lang="en-US" sz="4000" dirty="0">
                <a:solidFill>
                  <a:schemeClr val="tx1"/>
                </a:solidFill>
              </a:rPr>
              <a:t> 												</a:t>
            </a:r>
            <a:r>
              <a:rPr lang="en-US" sz="4000" dirty="0" err="1">
                <a:solidFill>
                  <a:schemeClr val="tx1"/>
                </a:solidFill>
              </a:rPr>
              <a:t>tenaga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kerja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obat-obatan</a:t>
            </a:r>
            <a:r>
              <a:rPr lang="en-US" sz="4000" dirty="0">
                <a:solidFill>
                  <a:schemeClr val="tx1"/>
                </a:solidFill>
              </a:rPr>
              <a:t>     									(M.4.1.1.1)</a:t>
            </a:r>
            <a:endParaRPr lang="en-ID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41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5ED2-6B75-4332-93A3-3E336A7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069189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Money (M.5)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1852-C06A-422A-BF9C-5A026AF0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942580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Penyebab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 :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Pendapatan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rendah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(M.5.1)</a:t>
            </a:r>
          </a:p>
          <a:p>
            <a:pPr marL="0" indent="0">
              <a:buNone/>
            </a:pP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Penyebab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 :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Kurangnya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lapangan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pekerjaan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(M.5.1.1)</a:t>
            </a:r>
          </a:p>
          <a:p>
            <a:pPr marL="0" indent="0">
              <a:buNone/>
            </a:pP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Penyebab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3. : 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Jenis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pendapatan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beragam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		          						(M.5.1.1.1)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-ID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09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298B-1441-47FD-B43D-6BD036C3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Market (M.6)</a:t>
            </a:r>
            <a:endParaRPr lang="en-ID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9600-BC17-41BD-9C15-93CBEB33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Penyebab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1 : BPJS salah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sasaran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(M.6.1)</a:t>
            </a:r>
          </a:p>
          <a:p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Penyebab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2 :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Pendataan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kurang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						        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akurat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(M.6.1.1)</a:t>
            </a:r>
          </a:p>
          <a:p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Penyebab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3 :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Terjadinya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</a:rPr>
              <a:t>pemalsuan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data 		                (M.6.1.1.1)</a:t>
            </a:r>
            <a:endParaRPr lang="en-ID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33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848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KESEHATAN DI SUMATERA SELATAN</vt:lpstr>
      <vt:lpstr>PowerPoint Presentation</vt:lpstr>
      <vt:lpstr>MAN (M.1)</vt:lpstr>
      <vt:lpstr>PowerPoint Presentation</vt:lpstr>
      <vt:lpstr>Method (M.2)</vt:lpstr>
      <vt:lpstr>Material (M.3)</vt:lpstr>
      <vt:lpstr>MACHINE(M.4)</vt:lpstr>
      <vt:lpstr>Money (M.5)</vt:lpstr>
      <vt:lpstr>Market (M.6)</vt:lpstr>
      <vt:lpstr>TIME (T1)</vt:lpstr>
      <vt:lpstr>TEKNOLOGI ( T.2 )</vt:lpstr>
      <vt:lpstr>Information ( I.1 ) 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Ary</dc:creator>
  <cp:lastModifiedBy>Putu Ary</cp:lastModifiedBy>
  <cp:revision>16</cp:revision>
  <dcterms:created xsi:type="dcterms:W3CDTF">2020-03-04T06:52:58Z</dcterms:created>
  <dcterms:modified xsi:type="dcterms:W3CDTF">2020-03-05T01:06:53Z</dcterms:modified>
</cp:coreProperties>
</file>