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9BF7E5-FEC8-4E64-B08F-7BF49F8044C0}">
          <p14:sldIdLst>
            <p14:sldId id="256"/>
            <p14:sldId id="258"/>
            <p14:sldId id="259"/>
            <p14:sldId id="261"/>
            <p14:sldId id="262"/>
            <p14:sldId id="260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072-E5DD-46E0-8113-AF3EB426E56A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A34C-7310-4142-8761-AE0E9C5F3F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553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072-E5DD-46E0-8113-AF3EB426E56A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A34C-7310-4142-8761-AE0E9C5F3F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0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072-E5DD-46E0-8113-AF3EB426E56A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A34C-7310-4142-8761-AE0E9C5F3F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079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072-E5DD-46E0-8113-AF3EB426E56A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A34C-7310-4142-8761-AE0E9C5F3F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610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072-E5DD-46E0-8113-AF3EB426E56A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A34C-7310-4142-8761-AE0E9C5F3F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697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072-E5DD-46E0-8113-AF3EB426E56A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A34C-7310-4142-8761-AE0E9C5F3F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388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072-E5DD-46E0-8113-AF3EB426E56A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A34C-7310-4142-8761-AE0E9C5F3F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069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072-E5DD-46E0-8113-AF3EB426E56A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A34C-7310-4142-8761-AE0E9C5F3F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515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072-E5DD-46E0-8113-AF3EB426E56A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A34C-7310-4142-8761-AE0E9C5F3F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90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072-E5DD-46E0-8113-AF3EB426E56A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A34C-7310-4142-8761-AE0E9C5F3F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74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072-E5DD-46E0-8113-AF3EB426E56A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A34C-7310-4142-8761-AE0E9C5F3F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29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7072-E5DD-46E0-8113-AF3EB426E56A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A34C-7310-4142-8761-AE0E9C5F3F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073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A19D-6B07-414E-B63C-DAA795B8E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84"/>
            <a:ext cx="7772400" cy="2387600"/>
          </a:xfrm>
        </p:spPr>
        <p:txBody>
          <a:bodyPr>
            <a:noAutofit/>
          </a:bodyPr>
          <a:lstStyle/>
          <a:p>
            <a:pPr marL="228600" marR="279400" rtl="0">
              <a:spcBef>
                <a:spcPts val="0"/>
              </a:spcBef>
              <a:spcAft>
                <a:spcPts val="0"/>
              </a:spcAft>
            </a:pPr>
            <a:r>
              <a:rPr lang="en-ID" sz="2800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</a:rPr>
              <a:t>RANCANG UI/UX APLIKASI FORUM CHAT ANTI TOXIC BERBASIS ANDROID MENGGUNAKAN METODE USER  CENTERED DESIGN </a:t>
            </a:r>
            <a:br>
              <a:rPr lang="en-ID" sz="2800" b="0" dirty="0">
                <a:effectLst/>
              </a:rPr>
            </a:br>
            <a:br>
              <a:rPr lang="en-ID" sz="2800" b="0" dirty="0">
                <a:effectLst/>
              </a:rPr>
            </a:br>
            <a:endParaRPr lang="en-ID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02145-3A19-4030-8A9D-4BB78CDA8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82" y="3180358"/>
            <a:ext cx="6858000" cy="1655762"/>
          </a:xfrm>
        </p:spPr>
        <p:txBody>
          <a:bodyPr>
            <a:noAutofit/>
          </a:bodyPr>
          <a:lstStyle/>
          <a:p>
            <a:pPr marL="1828800" indent="457200" algn="l" rtl="0">
              <a:spcBef>
                <a:spcPts val="0"/>
              </a:spcBef>
              <a:spcAft>
                <a:spcPts val="1600"/>
              </a:spcAft>
            </a:pPr>
            <a:r>
              <a:rPr lang="en-ID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Nama : Ilham </a:t>
            </a:r>
            <a:r>
              <a:rPr lang="en-ID" sz="2000" b="0" i="0" u="none" strike="noStrike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Nofri</a:t>
            </a:r>
            <a:r>
              <a:rPr lang="en-ID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Yandra</a:t>
            </a:r>
            <a:endParaRPr lang="en-ID" sz="20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1600"/>
              </a:spcAft>
            </a:pPr>
            <a:r>
              <a:rPr lang="en-ID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		       NIM    : 119140133</a:t>
            </a:r>
            <a:endParaRPr lang="en-ID" sz="2000" b="0" dirty="0">
              <a:effectLst/>
            </a:endParaRPr>
          </a:p>
          <a:p>
            <a:pPr marL="1828800" indent="457200" algn="l" rtl="0">
              <a:spcBef>
                <a:spcPts val="0"/>
              </a:spcBef>
              <a:spcAft>
                <a:spcPts val="1600"/>
              </a:spcAft>
            </a:pPr>
            <a:r>
              <a:rPr lang="en-ID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Kelas  : </a:t>
            </a:r>
            <a:r>
              <a:rPr lang="en-ID" sz="2000" b="0" i="0" u="none" strike="noStrike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Metodologi</a:t>
            </a:r>
            <a:r>
              <a:rPr lang="en-ID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Penelitian</a:t>
            </a:r>
            <a:r>
              <a:rPr lang="en-ID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 RA </a:t>
            </a:r>
            <a:endParaRPr lang="en-ID" sz="2000" b="0" dirty="0">
              <a:effectLst/>
            </a:endParaRPr>
          </a:p>
          <a:p>
            <a:pPr marL="1828800" indent="457200" algn="l" rtl="0">
              <a:spcBef>
                <a:spcPts val="0"/>
              </a:spcBef>
              <a:spcAft>
                <a:spcPts val="1600"/>
              </a:spcAft>
            </a:pPr>
            <a:r>
              <a:rPr lang="en-ID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Prodi  : Teknik </a:t>
            </a:r>
            <a:r>
              <a:rPr lang="en-ID" sz="2000" b="0" i="0" u="none" strike="noStrike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Informatika</a:t>
            </a:r>
            <a:endParaRPr lang="en-ID" sz="2000" b="0" dirty="0">
              <a:effectLst/>
            </a:endParaRPr>
          </a:p>
          <a:p>
            <a:pPr marL="1828800" indent="457200" algn="l" rtl="0">
              <a:spcBef>
                <a:spcPts val="0"/>
              </a:spcBef>
              <a:spcAft>
                <a:spcPts val="1600"/>
              </a:spcAft>
            </a:pPr>
            <a:r>
              <a:rPr lang="en-ID" sz="2000" b="0" i="0" u="none" strike="noStrike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Bidang</a:t>
            </a:r>
            <a:r>
              <a:rPr lang="en-ID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keilmuan</a:t>
            </a:r>
            <a:r>
              <a:rPr lang="en-ID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 : RPLSI</a:t>
            </a:r>
            <a:endParaRPr lang="en-ID" sz="2000" b="0" dirty="0">
              <a:effectLst/>
            </a:endParaRPr>
          </a:p>
          <a:p>
            <a:pPr marL="1828800" indent="457200" algn="l" rtl="0">
              <a:spcBef>
                <a:spcPts val="0"/>
              </a:spcBef>
              <a:spcAft>
                <a:spcPts val="1600"/>
              </a:spcAft>
            </a:pPr>
            <a:r>
              <a:rPr lang="en-ID" sz="2000" b="0" i="0" u="none" strike="noStrike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Topik</a:t>
            </a:r>
            <a:r>
              <a:rPr lang="en-ID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  :  </a:t>
            </a:r>
            <a:r>
              <a:rPr lang="en-ID" sz="2000" b="0" i="0" u="none" strike="noStrike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Interaksi</a:t>
            </a:r>
            <a:r>
              <a:rPr lang="en-ID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Manusia</a:t>
            </a:r>
            <a:r>
              <a:rPr lang="en-ID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sz="2000" b="0" i="0" u="none" strike="noStrike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Komputer</a:t>
            </a:r>
            <a:r>
              <a:rPr lang="en-ID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ID" sz="2000" b="0" dirty="0">
              <a:effectLst/>
            </a:endParaRPr>
          </a:p>
          <a:p>
            <a:pPr algn="l"/>
            <a:br>
              <a:rPr lang="en-ID" sz="2000" dirty="0"/>
            </a:b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87930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951D-0D50-41B6-A77F-7E8C5179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437" y="642563"/>
            <a:ext cx="7886700" cy="1325563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1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ID" sz="31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Tingkat </a:t>
            </a:r>
            <a:r>
              <a:rPr lang="en-ID" sz="31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Kelayakan</a:t>
            </a:r>
            <a:r>
              <a:rPr lang="en-ID" sz="31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 </a:t>
            </a:r>
            <a:br>
              <a:rPr lang="en-ID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D" dirty="0"/>
            </a:b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4ED2C-4C48-4F21-8922-73E5F7BF1421}"/>
              </a:ext>
            </a:extLst>
          </p:cNvPr>
          <p:cNvSpPr txBox="1"/>
          <p:nvPr/>
        </p:nvSpPr>
        <p:spPr>
          <a:xfrm>
            <a:off x="624663" y="6107463"/>
            <a:ext cx="4949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Oxygen" panose="02000503000000000000" pitchFamily="2" charset="0"/>
              </a:rPr>
              <a:t>(</a:t>
            </a: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Oxygen" panose="02000503000000000000" pitchFamily="2" charset="0"/>
              </a:rPr>
              <a:t>Sauro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Oxygen" panose="02000503000000000000" pitchFamily="2" charset="0"/>
              </a:rPr>
              <a:t> &amp; Lewis,2013)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2B904-5947-4AB3-917E-D77E76727EE7}"/>
              </a:ext>
            </a:extLst>
          </p:cNvPr>
          <p:cNvSpPr txBox="1"/>
          <p:nvPr/>
        </p:nvSpPr>
        <p:spPr>
          <a:xfrm>
            <a:off x="624663" y="1298223"/>
            <a:ext cx="4949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sz="2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9D7CE6-E6E0-470A-9AA9-85C8F66064DE}"/>
              </a:ext>
            </a:extLst>
          </p:cNvPr>
          <p:cNvSpPr txBox="1"/>
          <p:nvPr/>
        </p:nvSpPr>
        <p:spPr>
          <a:xfrm>
            <a:off x="728331" y="3517219"/>
            <a:ext cx="4949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hitung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08642114-C461-48C0-A077-6B557CA462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63" y="1902648"/>
            <a:ext cx="40671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6BFC75-73CE-4278-ADFE-46E052FED25F}"/>
              </a:ext>
            </a:extLst>
          </p:cNvPr>
          <p:cNvSpPr txBox="1"/>
          <p:nvPr/>
        </p:nvSpPr>
        <p:spPr>
          <a:xfrm>
            <a:off x="-164805" y="3987067"/>
            <a:ext cx="8979195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41705" algn="just">
              <a:lnSpc>
                <a:spcPct val="115000"/>
              </a:lnSpc>
            </a:pPr>
            <a:r>
              <a:rPr lang="en-ID" sz="20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Skor SUS = ((R1 - 1) + (5 - R2) + (R3 - 1) + (5 - R4) + (R5 - 1) + (5 - R6) + (R7 - 1) + (5 - R8) + (R9 - 1) + (5 - R10) *2.5))</a:t>
            </a:r>
            <a:endParaRPr lang="en-ID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0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5A9E-2854-4713-B35D-48263621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96484"/>
            <a:ext cx="7886700" cy="315911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200" b="1" i="0" u="none" strike="noStrike" dirty="0" err="1">
                <a:effectLst/>
                <a:latin typeface="Poiret One"/>
              </a:rPr>
              <a:t>Latar</a:t>
            </a:r>
            <a:r>
              <a:rPr lang="en-ID" sz="3200" b="1" i="0" u="none" strike="noStrike" dirty="0">
                <a:effectLst/>
                <a:latin typeface="Poiret One"/>
              </a:rPr>
              <a:t> </a:t>
            </a:r>
            <a:r>
              <a:rPr lang="en-ID" sz="3200" b="1" i="0" u="none" strike="noStrike" dirty="0" err="1">
                <a:effectLst/>
                <a:latin typeface="Poiret One"/>
              </a:rPr>
              <a:t>Belakang</a:t>
            </a:r>
            <a:br>
              <a:rPr lang="en-ID" sz="3200" b="0" dirty="0">
                <a:effectLst/>
              </a:rPr>
            </a:br>
            <a:br>
              <a:rPr lang="en-ID" sz="3200" dirty="0"/>
            </a:b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1E8C-EA39-43D6-A4F0-7D4C7A6F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Interaksi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sosial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media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sosial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memungkinkan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pengguna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dapat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berkomunikasi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tanpa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harus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bertatap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muka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secara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langsung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Dikutip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survei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berjudul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Neurosensum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Indonesia Consumers Trend 2021: Social Media Impact on Kids” yang 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perusahaan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Neurosensum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memberikan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bahwa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87%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anak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bawah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umur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13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tahun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Indonesia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media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sosial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Banyaknya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media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sosial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bawah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umur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Indonesia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faktor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menimbulkan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paradigma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dunia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Indonesia. </a:t>
            </a:r>
          </a:p>
          <a:p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riset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Digital Civility Index (DCI)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pengukuran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tingkat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ketidaksopanan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digital di internet yang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menghasilkan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kesimpulan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bahwa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Indonesia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negara paling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sopan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dunia digital se-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asia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tenggara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ancangan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UI/UX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forum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berbasis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android yang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mencegah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cyberbullying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toxicity</a:t>
            </a:r>
            <a:r>
              <a:rPr lang="en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62136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AE4E-CA5D-4759-B3FD-399BD9FF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2594"/>
            <a:ext cx="7886700" cy="2771479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100" b="1" i="0" u="none" strike="noStrike" dirty="0" err="1">
                <a:effectLst/>
                <a:latin typeface="Poiret One"/>
              </a:rPr>
              <a:t>Identifikasi</a:t>
            </a:r>
            <a:r>
              <a:rPr lang="en-ID" sz="3100" b="1" i="0" u="none" strike="noStrike" dirty="0">
                <a:effectLst/>
                <a:latin typeface="Poiret One"/>
              </a:rPr>
              <a:t> </a:t>
            </a:r>
            <a:r>
              <a:rPr lang="en-ID" sz="3100" b="1" i="0" u="none" strike="noStrike" dirty="0" err="1">
                <a:effectLst/>
                <a:latin typeface="Poiret One"/>
              </a:rPr>
              <a:t>Masalah</a:t>
            </a:r>
            <a:br>
              <a:rPr lang="en-ID" sz="3100" b="0" dirty="0">
                <a:effectLst/>
              </a:rPr>
            </a:b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2010-4137-4470-A770-0C159B5A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38100" rtl="0">
              <a:spcBef>
                <a:spcPts val="2700"/>
              </a:spcBef>
              <a:spcAft>
                <a:spcPts val="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Berdasarkan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latar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belakang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tersebut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masalah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diidentifikasi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diantaranya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 </a:t>
            </a:r>
            <a:endParaRPr lang="en-ID" b="0" dirty="0">
              <a:effectLst/>
            </a:endParaRPr>
          </a:p>
          <a:p>
            <a:pPr marL="457200" marR="38100" lvl="1" indent="0">
              <a:spcBef>
                <a:spcPts val="2700"/>
              </a:spcBef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a.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Pengguna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media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sosial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Indonesia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masih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dibawah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umur</a:t>
            </a:r>
            <a:endParaRPr lang="en-ID" sz="2000" b="0" dirty="0">
              <a:effectLst/>
            </a:endParaRPr>
          </a:p>
          <a:p>
            <a:pPr marL="469900" marR="1028700" lvl="1" indent="0">
              <a:spcBef>
                <a:spcPts val="200"/>
              </a:spcBef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b.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Aplikasi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media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sosial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belum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mampu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mencegah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cyberbullying</a:t>
            </a:r>
            <a:endParaRPr lang="en-ID" sz="2000" b="0" dirty="0">
              <a:effectLst/>
            </a:endParaRPr>
          </a:p>
          <a:p>
            <a:pPr marL="469900" marR="1028700" lvl="1" indent="0">
              <a:spcBef>
                <a:spcPts val="200"/>
              </a:spcBef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c.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Menurunnya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tingkat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kesopanan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digital </a:t>
            </a:r>
            <a:endParaRPr lang="en-ID" sz="2000" b="0" dirty="0">
              <a:effectLst/>
            </a:endParaRPr>
          </a:p>
          <a:p>
            <a:pPr marL="469900" lvl="1" indent="0">
              <a:spcBef>
                <a:spcPts val="200"/>
              </a:spcBef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d.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Perubahan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paradigma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Indonesia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negara paling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ramah</a:t>
            </a:r>
            <a:endParaRPr lang="en-ID" sz="2000" b="0" dirty="0">
              <a:effectLst/>
            </a:endParaRPr>
          </a:p>
          <a:p>
            <a:pPr marL="469900" marR="215900" lvl="1" indent="0">
              <a:spcBef>
                <a:spcPts val="700"/>
              </a:spcBef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e. User experience yang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kurang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baik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pengguna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terdampak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cyberbullying </a:t>
            </a:r>
            <a:endParaRPr lang="en-ID" sz="2000" b="0" dirty="0">
              <a:effectLst/>
            </a:endParaRPr>
          </a:p>
          <a:p>
            <a:pPr marL="457200" lvl="1" indent="0">
              <a:buNone/>
            </a:pPr>
            <a:br>
              <a:rPr lang="en-ID" sz="2000" b="0" dirty="0">
                <a:effectLst/>
              </a:rPr>
            </a:b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36858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AE4E-CA5D-4759-B3FD-399BD9FF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40932"/>
            <a:ext cx="7886700" cy="2771479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100" b="1" i="0" u="none" strike="noStrike" dirty="0" err="1">
                <a:effectLst/>
                <a:latin typeface="Poiret One"/>
              </a:rPr>
              <a:t>Rumusan</a:t>
            </a:r>
            <a:r>
              <a:rPr lang="en-ID" sz="3100" b="1" i="0" u="none" strike="noStrike" dirty="0">
                <a:effectLst/>
                <a:latin typeface="Poiret One"/>
              </a:rPr>
              <a:t> </a:t>
            </a:r>
            <a:r>
              <a:rPr lang="en-ID" sz="3100" b="1" i="0" u="none" strike="noStrike" dirty="0" err="1">
                <a:effectLst/>
                <a:latin typeface="Poiret One"/>
              </a:rPr>
              <a:t>Masalah</a:t>
            </a:r>
            <a:br>
              <a:rPr lang="en-ID" sz="3100" b="0" dirty="0">
                <a:effectLst/>
              </a:rPr>
            </a:b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2010-4137-4470-A770-0C159B5A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08" y="917091"/>
            <a:ext cx="7886700" cy="1045166"/>
          </a:xfrm>
        </p:spPr>
        <p:txBody>
          <a:bodyPr>
            <a:noAutofit/>
          </a:bodyPr>
          <a:lstStyle/>
          <a:p>
            <a:pPr marL="1270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a.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Bagaimana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cyberbullying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mempengaruhi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user experience?</a:t>
            </a:r>
            <a:endParaRPr lang="en-ID" sz="2000" b="0" dirty="0">
              <a:effectLst/>
            </a:endParaRPr>
          </a:p>
          <a:p>
            <a:pPr marL="12700" marR="3810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b.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Bagaimana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evaluasi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 experience 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yang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baik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mencegah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cyberbullying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? </a:t>
            </a:r>
            <a:endParaRPr lang="en-ID" sz="2000" b="0" dirty="0">
              <a:effectLst/>
            </a:endParaRPr>
          </a:p>
          <a:p>
            <a:pPr marL="0" indent="0">
              <a:buNone/>
            </a:pPr>
            <a:br>
              <a:rPr lang="en-ID" sz="2000" dirty="0"/>
            </a:br>
            <a:endParaRPr lang="en-ID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ABD537-7388-4E72-8A28-163D873C80FB}"/>
              </a:ext>
            </a:extLst>
          </p:cNvPr>
          <p:cNvSpPr txBox="1">
            <a:spLocks/>
          </p:cNvSpPr>
          <p:nvPr/>
        </p:nvSpPr>
        <p:spPr>
          <a:xfrm>
            <a:off x="628650" y="1708332"/>
            <a:ext cx="7886700" cy="2771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D" sz="3100" b="1" dirty="0" err="1">
                <a:latin typeface="Poiret One"/>
              </a:rPr>
              <a:t>Tujuan</a:t>
            </a:r>
            <a:r>
              <a:rPr lang="en-ID" sz="3100" b="1" dirty="0">
                <a:latin typeface="Poiret One"/>
              </a:rPr>
              <a:t> </a:t>
            </a:r>
            <a:r>
              <a:rPr lang="en-ID" sz="3100" b="1" dirty="0" err="1">
                <a:latin typeface="Poiret One"/>
              </a:rPr>
              <a:t>Penelitian</a:t>
            </a:r>
            <a:br>
              <a:rPr lang="en-ID" sz="3100" b="1" dirty="0">
                <a:latin typeface="Poiret One"/>
              </a:rPr>
            </a:br>
            <a:br>
              <a:rPr lang="en-ID" dirty="0"/>
            </a:b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CA6F87-ACEF-4EC6-A683-E52BE14C2334}"/>
              </a:ext>
            </a:extLst>
          </p:cNvPr>
          <p:cNvSpPr txBox="1">
            <a:spLocks/>
          </p:cNvSpPr>
          <p:nvPr/>
        </p:nvSpPr>
        <p:spPr>
          <a:xfrm>
            <a:off x="745608" y="3044754"/>
            <a:ext cx="7886700" cy="1045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fontAlgn="base">
              <a:spcBef>
                <a:spcPts val="27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Mengetahui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pengaruh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cyberbullying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terhadap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 experience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Mengetahui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evaluasi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user experience yang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baik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pencegahan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cyberbullying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ID" sz="2000" b="0" dirty="0">
              <a:effectLst/>
            </a:endParaRPr>
          </a:p>
          <a:p>
            <a:pPr marL="0" indent="0">
              <a:buNone/>
            </a:pPr>
            <a:br>
              <a:rPr lang="en-ID" sz="1400" dirty="0"/>
            </a:br>
            <a:br>
              <a:rPr lang="en-ID" sz="2000" dirty="0"/>
            </a:br>
            <a:endParaRPr lang="en-ID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3131B7-8589-4C9D-A62E-7B34BAAB3B4A}"/>
              </a:ext>
            </a:extLst>
          </p:cNvPr>
          <p:cNvSpPr txBox="1">
            <a:spLocks/>
          </p:cNvSpPr>
          <p:nvPr/>
        </p:nvSpPr>
        <p:spPr>
          <a:xfrm>
            <a:off x="628650" y="3763928"/>
            <a:ext cx="7886700" cy="2771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D" sz="3100" b="1" dirty="0">
                <a:latin typeface="Poiret One"/>
              </a:rPr>
              <a:t>Batasan </a:t>
            </a:r>
            <a:r>
              <a:rPr lang="en-ID" sz="3100" b="1" dirty="0" err="1">
                <a:latin typeface="Poiret One"/>
              </a:rPr>
              <a:t>Masalah</a:t>
            </a:r>
            <a:br>
              <a:rPr lang="en-ID" sz="3100" dirty="0"/>
            </a:br>
            <a:br>
              <a:rPr lang="en-ID" dirty="0"/>
            </a:b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C3C855-D1CF-4CBF-AFAC-8F6A0A69E818}"/>
              </a:ext>
            </a:extLst>
          </p:cNvPr>
          <p:cNvSpPr txBox="1">
            <a:spLocks/>
          </p:cNvSpPr>
          <p:nvPr/>
        </p:nvSpPr>
        <p:spPr>
          <a:xfrm>
            <a:off x="745608" y="4884188"/>
            <a:ext cx="7886700" cy="1045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2700"/>
              </a:spcBef>
              <a:buFont typeface="Arial" panose="020B0604020202020204" pitchFamily="34" charset="0"/>
              <a:buNone/>
            </a:pPr>
            <a:r>
              <a:rPr lang="en-ID" sz="2000">
                <a:solidFill>
                  <a:srgbClr val="000000"/>
                </a:solidFill>
                <a:latin typeface="Times New Roman" panose="02020603050405020304" pitchFamily="18" charset="0"/>
              </a:rPr>
              <a:t>a. Aplikasi berjalan pada sistem operasi android.</a:t>
            </a:r>
          </a:p>
          <a:p>
            <a:pPr marL="0" indent="0" fontAlgn="base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000">
                <a:solidFill>
                  <a:srgbClr val="000000"/>
                </a:solidFill>
                <a:latin typeface="Times New Roman" panose="02020603050405020304" pitchFamily="18" charset="0"/>
              </a:rPr>
              <a:t>b. Produk design hanya </a:t>
            </a:r>
            <a:r>
              <a:rPr lang="en-ID" sz="2000" i="1">
                <a:solidFill>
                  <a:srgbClr val="000000"/>
                </a:solidFill>
                <a:latin typeface="Times New Roman" panose="02020603050405020304" pitchFamily="18" charset="0"/>
              </a:rPr>
              <a:t>prototype</a:t>
            </a:r>
            <a:r>
              <a:rPr lang="en-ID" sz="200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</a:p>
          <a:p>
            <a:pPr marL="12700" indent="0">
              <a:spcBef>
                <a:spcPts val="500"/>
              </a:spcBef>
              <a:buFont typeface="Arial" panose="020B0604020202020204" pitchFamily="34" charset="0"/>
              <a:buNone/>
            </a:pPr>
            <a:br>
              <a:rPr lang="en-ID" sz="2000"/>
            </a:b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97946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27E981B-A642-49B8-8625-02975AC4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203" y="681037"/>
            <a:ext cx="7886700" cy="132556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800" b="1" i="0" u="none" strike="noStrike" dirty="0" err="1">
                <a:effectLst/>
                <a:latin typeface="Poiret One"/>
              </a:rPr>
              <a:t>Metodologi</a:t>
            </a:r>
            <a:r>
              <a:rPr lang="en-ID" sz="2800" b="1" i="0" u="none" strike="noStrike" dirty="0">
                <a:effectLst/>
                <a:latin typeface="Josefin Sans" panose="020B0604020202020204" pitchFamily="2" charset="0"/>
              </a:rPr>
              <a:t> </a:t>
            </a:r>
            <a:r>
              <a:rPr lang="en-ID" sz="2800" b="1" i="0" u="none" strike="noStrike" dirty="0" err="1">
                <a:effectLst/>
                <a:latin typeface="Josefin Sans" panose="020B0604020202020204" pitchFamily="2" charset="0"/>
              </a:rPr>
              <a:t>Penelitian</a:t>
            </a:r>
            <a:br>
              <a:rPr lang="en-ID" sz="2800" b="0" dirty="0">
                <a:effectLst/>
              </a:rPr>
            </a:br>
            <a:br>
              <a:rPr lang="en-ID" sz="2800" dirty="0"/>
            </a:br>
            <a:endParaRPr lang="en-ID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22131A-E69F-4503-B5AA-2FB5AB0FB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6600"/>
            <a:ext cx="7886700" cy="4351338"/>
          </a:xfrm>
        </p:spPr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Studi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Literatur</a:t>
            </a:r>
            <a:endParaRPr lang="en-ID" sz="2000" dirty="0"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1200"/>
              </a:spcBef>
              <a:spcAft>
                <a:spcPts val="0"/>
              </a:spcAft>
              <a:buNone/>
            </a:pPr>
            <a:endParaRPr lang="en-ID" sz="2000" b="0" i="0" u="none" strike="noStrike" dirty="0">
              <a:effectLst/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2.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Pengumpulan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Data dan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Analisis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Metode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1" u="none" strike="noStrike" dirty="0">
                <a:effectLst/>
                <a:latin typeface="Times New Roman" panose="02020603050405020304" pitchFamily="18" charset="0"/>
              </a:rPr>
              <a:t>User </a:t>
            </a:r>
            <a:r>
              <a:rPr lang="en-ID" sz="2000" b="0" i="1" u="none" strike="noStrike" dirty="0" err="1">
                <a:effectLst/>
                <a:latin typeface="Times New Roman" panose="02020603050405020304" pitchFamily="18" charset="0"/>
              </a:rPr>
              <a:t>Centered</a:t>
            </a:r>
            <a:r>
              <a:rPr lang="en-ID" sz="2000" b="0" i="1" u="none" strike="noStrike" dirty="0">
                <a:effectLst/>
                <a:latin typeface="Times New Roman" panose="02020603050405020304" pitchFamily="18" charset="0"/>
              </a:rPr>
              <a:t> Design 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ID" sz="2000" b="0" i="0" u="none" strike="noStrike" dirty="0">
              <a:effectLst/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3.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Pemodelan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Rancangan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Sistem</a:t>
            </a:r>
            <a:endParaRPr lang="en-ID" sz="2000" b="0" i="0" u="none" strike="noStrike" dirty="0"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sz="2000" b="0" i="0" u="none" strike="noStrike" dirty="0">
              <a:effectLst/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4.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Pemodelan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Alur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Menggunakan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Diagram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Alir</a:t>
            </a:r>
            <a:endParaRPr lang="en-ID" sz="2000" dirty="0"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ID" sz="2000" b="0" i="0" u="none" strike="noStrike" dirty="0">
              <a:effectLst/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2000" dirty="0">
                <a:latin typeface="Times New Roman" panose="02020603050405020304" pitchFamily="18" charset="0"/>
              </a:rPr>
              <a:t>5.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Pengujian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Purwarupa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Aplikasi</a:t>
            </a:r>
            <a:endParaRPr lang="en-ID" sz="2000" b="0" i="0" u="none" strike="noStrike" dirty="0">
              <a:effectLst/>
              <a:latin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918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978C-08C0-4C4A-B032-30287A76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612" y="1095485"/>
            <a:ext cx="7886700" cy="1325563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100" b="1" i="0" u="none" strike="noStrike" dirty="0">
                <a:effectLst/>
                <a:latin typeface="Poiret One"/>
              </a:rPr>
              <a:t>Diagram </a:t>
            </a:r>
            <a:r>
              <a:rPr lang="en-ID" sz="3100" b="1" i="0" u="none" strike="noStrike" dirty="0" err="1">
                <a:effectLst/>
                <a:latin typeface="Poiret One"/>
              </a:rPr>
              <a:t>Alir</a:t>
            </a:r>
            <a:r>
              <a:rPr lang="en-ID" sz="3100" b="1" i="0" u="none" strike="noStrike" dirty="0">
                <a:effectLst/>
                <a:latin typeface="Poiret One"/>
              </a:rPr>
              <a:t> </a:t>
            </a:r>
            <a:r>
              <a:rPr lang="en-ID" sz="3100" b="1" i="0" u="none" strike="noStrike" dirty="0" err="1">
                <a:effectLst/>
                <a:latin typeface="Poiret One"/>
              </a:rPr>
              <a:t>Penelitian</a:t>
            </a:r>
            <a:br>
              <a:rPr lang="en-ID" sz="3100" b="0" dirty="0">
                <a:effectLst/>
                <a:latin typeface="Poiret One"/>
              </a:rPr>
            </a:b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F39D3-F675-4C3A-86DB-6894643E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9154" y="2261284"/>
            <a:ext cx="7886700" cy="4351338"/>
          </a:xfrm>
        </p:spPr>
        <p:txBody>
          <a:bodyPr/>
          <a:lstStyle/>
          <a:p>
            <a:pPr mar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0" i="0" u="none" strike="noStrike" dirty="0" err="1">
                <a:effectLst/>
                <a:latin typeface="Oxygen" panose="020B0604020202020204" pitchFamily="2" charset="0"/>
              </a:rPr>
              <a:t>Emphatize</a:t>
            </a:r>
            <a:r>
              <a:rPr lang="en-US" sz="2000" b="0" i="0" u="none" strike="noStrike" dirty="0">
                <a:effectLst/>
                <a:latin typeface="Oxygen" panose="020B0604020202020204" pitchFamily="2" charset="0"/>
              </a:rPr>
              <a:t>-&gt;Define-&gt; Ideate-&gt; Prototype-&gt; Testing</a:t>
            </a:r>
            <a:endParaRPr lang="en-US" sz="20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D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AA3BA2-A9DA-456C-A1CF-6D4410E5B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14" y="212650"/>
            <a:ext cx="2020186" cy="664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4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978C-08C0-4C4A-B032-30287A76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49" y="287411"/>
            <a:ext cx="7886700" cy="1325563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100" b="1" i="0" u="none" strike="noStrike" dirty="0">
                <a:effectLst/>
                <a:latin typeface="Poiret One"/>
              </a:rPr>
              <a:t>Diagram </a:t>
            </a:r>
            <a:r>
              <a:rPr lang="en-ID" sz="3100" b="1" i="0" u="none" strike="noStrike" dirty="0" err="1">
                <a:effectLst/>
                <a:latin typeface="Poiret One"/>
              </a:rPr>
              <a:t>Alir</a:t>
            </a:r>
            <a:r>
              <a:rPr lang="en-ID" sz="3100" b="1" i="0" u="none" strike="noStrike" dirty="0">
                <a:effectLst/>
                <a:latin typeface="Poiret One"/>
              </a:rPr>
              <a:t> </a:t>
            </a:r>
            <a:r>
              <a:rPr lang="en-ID" sz="3100" b="1" i="0" u="none" strike="noStrike" dirty="0" err="1">
                <a:effectLst/>
                <a:latin typeface="Poiret One"/>
              </a:rPr>
              <a:t>Penelitian</a:t>
            </a:r>
            <a:br>
              <a:rPr lang="en-ID" sz="3100" b="0" dirty="0">
                <a:effectLst/>
                <a:latin typeface="Poiret One"/>
              </a:rPr>
            </a:br>
            <a:br>
              <a:rPr lang="en-ID" dirty="0"/>
            </a:b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52CF57-1D13-4213-9ADA-E7DC73DC8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7" y="950192"/>
            <a:ext cx="8132578" cy="5018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Emphatize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D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Define :</a:t>
            </a:r>
          </a:p>
          <a:p>
            <a:pPr marL="0" indent="0">
              <a:buNone/>
            </a:pP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endParaRPr lang="en-ID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Ideate :</a:t>
            </a:r>
          </a:p>
          <a:p>
            <a:pPr marL="0" indent="0">
              <a:buNone/>
            </a:pP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 dan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dituangkan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sketching, low dan high fidelity</a:t>
            </a: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	Prototype :</a:t>
            </a:r>
          </a:p>
          <a:p>
            <a:pPr marL="0" indent="0">
              <a:buNone/>
            </a:pPr>
            <a:r>
              <a:rPr lang="en-ID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ID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5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ID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fi-FI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 Pengujian Pada Calon Pengguna</a:t>
            </a:r>
            <a:endParaRPr lang="en-ID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9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8936-5C30-4B2C-AE04-EC1290634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36321"/>
            <a:ext cx="7772400" cy="23876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br>
              <a:rPr lang="en-ID" sz="2800" b="0" dirty="0">
                <a:effectLst/>
                <a:latin typeface="Poiret One"/>
              </a:rPr>
            </a:br>
            <a:br>
              <a:rPr lang="en-ID" dirty="0"/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BD22-1144-45A9-B177-936BE163B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68159"/>
            <a:ext cx="6858000" cy="1655762"/>
          </a:xfrm>
        </p:spPr>
        <p:txBody>
          <a:bodyPr/>
          <a:lstStyle/>
          <a:p>
            <a:r>
              <a:rPr lang="en-ID" sz="1800" b="1" i="0" u="none" strike="noStrike" dirty="0">
                <a:effectLst/>
                <a:latin typeface="Poiret One"/>
              </a:rPr>
              <a:t>System Usability Scale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4795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951D-0D50-41B6-A77F-7E8C5179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883" y="758530"/>
            <a:ext cx="7886700" cy="1325563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100" b="1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Mengukur Tingkat Kelayakan </a:t>
            </a:r>
            <a:br>
              <a:rPr lang="en-ID" sz="31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D"/>
            </a:br>
            <a:endParaRPr lang="en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A65BBD-307D-42F7-B9E4-87EBE79CA0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8" y="2058779"/>
            <a:ext cx="44100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BD06857-F2D1-41D2-B606-A2E7623BA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37" y="2993730"/>
            <a:ext cx="40862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44ED2C-4C48-4F21-8922-73E5F7BF1421}"/>
              </a:ext>
            </a:extLst>
          </p:cNvPr>
          <p:cNvSpPr txBox="1"/>
          <p:nvPr/>
        </p:nvSpPr>
        <p:spPr>
          <a:xfrm>
            <a:off x="624663" y="6107463"/>
            <a:ext cx="4949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Oxygen" panose="02000503000000000000" pitchFamily="2" charset="0"/>
              </a:rPr>
              <a:t>(</a:t>
            </a: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Oxygen" panose="02000503000000000000" pitchFamily="2" charset="0"/>
              </a:rPr>
              <a:t>Sauro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Oxygen" panose="02000503000000000000" pitchFamily="2" charset="0"/>
              </a:rPr>
              <a:t> &amp; Lewis,2013)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2B904-5947-4AB3-917E-D77E76727EE7}"/>
              </a:ext>
            </a:extLst>
          </p:cNvPr>
          <p:cNvSpPr txBox="1"/>
          <p:nvPr/>
        </p:nvSpPr>
        <p:spPr>
          <a:xfrm>
            <a:off x="341238" y="1616137"/>
            <a:ext cx="4949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Item </a:t>
            </a:r>
            <a:r>
              <a:rPr lang="en-US" sz="2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9D7CE6-E6E0-470A-9AA9-85C8F66064DE}"/>
              </a:ext>
            </a:extLst>
          </p:cNvPr>
          <p:cNvSpPr txBox="1"/>
          <p:nvPr/>
        </p:nvSpPr>
        <p:spPr>
          <a:xfrm>
            <a:off x="4849720" y="2622821"/>
            <a:ext cx="4949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Skor </a:t>
            </a:r>
            <a:r>
              <a:rPr lang="en-US" sz="2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3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518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Josefin Sans</vt:lpstr>
      <vt:lpstr>Oxygen</vt:lpstr>
      <vt:lpstr>Poiret One</vt:lpstr>
      <vt:lpstr>Times New Roman</vt:lpstr>
      <vt:lpstr>Office Theme</vt:lpstr>
      <vt:lpstr>RANCANG UI/UX APLIKASI FORUM CHAT ANTI TOXIC BERBASIS ANDROID MENGGUNAKAN METODE USER  CENTERED DESIGN   </vt:lpstr>
      <vt:lpstr>Latar Belakang  </vt:lpstr>
      <vt:lpstr>Identifikasi Masalah  </vt:lpstr>
      <vt:lpstr>Rumusan Masalah  </vt:lpstr>
      <vt:lpstr>Metodologi Penelitian  </vt:lpstr>
      <vt:lpstr>Diagram Alir Penelitian  </vt:lpstr>
      <vt:lpstr>Diagram Alir Penelitian  </vt:lpstr>
      <vt:lpstr>Testing  </vt:lpstr>
      <vt:lpstr>Mengukur Tingkat Kelayakan   </vt:lpstr>
      <vt:lpstr>Mengukur Tingkat Kelayakan(2) 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UI/UX APLIKASI FORUM CHAT ANTI TOXIC BERBASIS ANDROID MENGGUNAKAN METODE USER  CENTERED DESIGN   </dc:title>
  <dc:creator>Mayo Nice</dc:creator>
  <cp:lastModifiedBy>Mayo Nice</cp:lastModifiedBy>
  <cp:revision>2</cp:revision>
  <dcterms:created xsi:type="dcterms:W3CDTF">2021-12-16T20:14:28Z</dcterms:created>
  <dcterms:modified xsi:type="dcterms:W3CDTF">2021-12-17T04:30:28Z</dcterms:modified>
</cp:coreProperties>
</file>