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3" r:id="rId7"/>
    <p:sldId id="279" r:id="rId8"/>
    <p:sldId id="281" r:id="rId9"/>
    <p:sldId id="284" r:id="rId10"/>
    <p:sldId id="285" r:id="rId11"/>
    <p:sldId id="286" r:id="rId12"/>
    <p:sldId id="287" r:id="rId13"/>
    <p:sldId id="288" r:id="rId14"/>
    <p:sldId id="290" r:id="rId15"/>
    <p:sldId id="289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79"/>
            <p14:sldId id="281"/>
            <p14:sldId id="284"/>
            <p14:sldId id="285"/>
            <p14:sldId id="286"/>
            <p14:sldId id="287"/>
            <p14:sldId id="288"/>
            <p14:sldId id="290"/>
            <p14:sldId id="289"/>
            <p14:sldId id="29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DD462F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241" autoAdjust="0"/>
  </p:normalViewPr>
  <p:slideViewPr>
    <p:cSldViewPr snapToGrid="0">
      <p:cViewPr varScale="1">
        <p:scale>
          <a:sx n="65" d="100"/>
          <a:sy n="65" d="100"/>
        </p:scale>
        <p:origin x="48" y="6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Predicting Personal Medical Cost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188286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Team: </a:t>
            </a:r>
            <a:r>
              <a:rPr lang="en-US" sz="2400" dirty="0" err="1">
                <a:solidFill>
                  <a:schemeClr val="bg1"/>
                </a:solidFill>
              </a:rPr>
              <a:t>Niraja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Bhidar</a:t>
            </a:r>
            <a:r>
              <a:rPr lang="en-US" sz="2400" dirty="0">
                <a:solidFill>
                  <a:schemeClr val="bg1"/>
                </a:solidFill>
              </a:rPr>
              <a:t>, Derek Banks, Jay Hombal, Ronak </a:t>
            </a:r>
            <a:r>
              <a:rPr lang="en-US" sz="2400" dirty="0" err="1">
                <a:solidFill>
                  <a:schemeClr val="bg1"/>
                </a:solidFill>
              </a:rPr>
              <a:t>Rijhwani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171B18F-AED4-4F8A-888B-F73D4D1C7650}"/>
              </a:ext>
            </a:extLst>
          </p:cNvPr>
          <p:cNvSpPr txBox="1">
            <a:spLocks/>
          </p:cNvSpPr>
          <p:nvPr/>
        </p:nvSpPr>
        <p:spPr>
          <a:xfrm>
            <a:off x="919782" y="4033979"/>
            <a:ext cx="2298700" cy="2921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08/03/2020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36028" cy="640080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The transformed model still shows the presence of non-linearity because of skewed data or outliers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228F1-303D-4AC1-81C8-20CDB3468B3B}"/>
              </a:ext>
            </a:extLst>
          </p:cNvPr>
          <p:cNvSpPr/>
          <p:nvPr/>
        </p:nvSpPr>
        <p:spPr>
          <a:xfrm>
            <a:off x="630725" y="1769180"/>
            <a:ext cx="550849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First, we choose to transform the response variable to address the non-constant variance.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our hypothesis, we think non-linearity in the dataset can be addressed by transforming the predictors’ </a:t>
            </a: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age,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old people &amp; people with high </a:t>
            </a:r>
            <a:r>
              <a:rPr lang="en-US" sz="1200" b="1" dirty="0" err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likely to have high medical expenses,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&gt;30 is considered high risk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introduced a second-order variable for age2 = age^2 and introduced a categorical variable bmi30 ( is 1 if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&gt;30 else 0)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also noted that people who smoke are likely to have low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so introduced interaction between </a:t>
            </a: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bmi30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ED339-C5AA-4512-82B2-2668600B63F2}"/>
              </a:ext>
            </a:extLst>
          </p:cNvPr>
          <p:cNvSpPr txBox="1"/>
          <p:nvPr/>
        </p:nvSpPr>
        <p:spPr>
          <a:xfrm>
            <a:off x="623237" y="4698205"/>
            <a:ext cx="5472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the plots, we can infer that our initial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Variance is constant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seen in the box-cox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we still see </a:t>
            </a: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Non-linear relationship</a:t>
            </a:r>
            <a:r>
              <a:rPr lang="en-US" sz="12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between y &amp;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residual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Heavy tails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in normal Q-Q plot indicating the data is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partial regression plot, confirm that the predictors </a:t>
            </a:r>
            <a:r>
              <a:rPr lang="en-US" sz="1200" b="1" dirty="0" err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children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appropriate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9F98A-2194-48B2-BEA3-10B6B13B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059" y="3924874"/>
            <a:ext cx="2631000" cy="2562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585D7-D015-43E9-B863-37C208CE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52" y="1328798"/>
            <a:ext cx="6292495" cy="352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DEA2D-2D49-45EC-99A0-EEC4D30AA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559" y="1328797"/>
            <a:ext cx="2968315" cy="2488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2A907A-32A1-4B0D-958C-BC2F07825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596" y="3924874"/>
            <a:ext cx="2968315" cy="25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36028" cy="640080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Alternate model : Our final logistic regression model after validating assumptions and testing for significant predictors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73FA6D-4A29-4572-B898-998968CB6A90}"/>
              </a:ext>
            </a:extLst>
          </p:cNvPr>
          <p:cNvSpPr txBox="1"/>
          <p:nvPr/>
        </p:nvSpPr>
        <p:spPr>
          <a:xfrm>
            <a:off x="635696" y="1330804"/>
            <a:ext cx="52591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were able to remove sex, region, and children as predictors based on the results from hypothesis testing, Wald test ad delta G^2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 difference between null and residual deviations confirms that the model has </a:t>
            </a:r>
            <a:r>
              <a:rPr lang="en-US" sz="1400" b="1" dirty="0">
                <a:solidFill>
                  <a:srgbClr val="D24726"/>
                </a:solidFill>
              </a:rPr>
              <a:t>better predictability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400" b="1" dirty="0">
                <a:solidFill>
                  <a:srgbClr val="D24726"/>
                </a:solidFill>
              </a:rPr>
              <a:t>AUC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for our model is </a:t>
            </a:r>
            <a:r>
              <a:rPr lang="en-US" sz="1400" b="1" dirty="0">
                <a:solidFill>
                  <a:srgbClr val="D24726"/>
                </a:solidFill>
              </a:rPr>
              <a:t>0.8999704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AUC value is higher than 0.5, which means the model does better than random guessing the classifying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goal was to minimize the false positive rate so we can reduce the error in the prediction that medical charges can be greater than $20000 when it is less than $20000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false positive rate for our logistic regression model was 0.0625, it is a small number, and we are satisfied with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ED46C-D358-4F00-9268-62976585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68" y="1323911"/>
            <a:ext cx="5605534" cy="461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464A7-859C-4921-AF93-731A9D50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169" y="1916991"/>
            <a:ext cx="3977965" cy="2780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0721F8-9F88-4389-BA6A-FF5A5F3AC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150" y="4882990"/>
            <a:ext cx="2706580" cy="1601360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B94F07B-A1E9-4C6C-A56D-D95589EF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913" y="5867799"/>
            <a:ext cx="155494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4726"/>
                </a:solidFill>
                <a:effectLst/>
              </a:rPr>
              <a:t>AUC : 0.8999704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D24726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6AE10-1ECC-4F0B-AF85-B1F4DA9D830D}"/>
              </a:ext>
            </a:extLst>
          </p:cNvPr>
          <p:cNvSpPr txBox="1"/>
          <p:nvPr/>
        </p:nvSpPr>
        <p:spPr>
          <a:xfrm>
            <a:off x="7175157" y="488299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3102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549867" cy="64008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MLR model did not satisfy linear regression assumptions even after transforming Y and X, but the alternate Logistic Regression model has better predictability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8DC70-E1B9-4B18-90C0-A09468FFADEE}"/>
              </a:ext>
            </a:extLst>
          </p:cNvPr>
          <p:cNvSpPr txBox="1"/>
          <p:nvPr/>
        </p:nvSpPr>
        <p:spPr>
          <a:xfrm>
            <a:off x="730525" y="1318206"/>
            <a:ext cx="10873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 after applying transformations, the model fit is still not satisfying linear regression assumptions.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still see non-linearity, and non-constant variance issues are still not addressed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could be due to skewed data or outliers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conclude that our initial transformed model is useful for exploring the relationship between predictor and response variables. However, the predicted values will be unreliable.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alternate logistic regression model has the better 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9870E-86E7-455A-BEED-F66B5FB4C416}"/>
              </a:ext>
            </a:extLst>
          </p:cNvPr>
          <p:cNvSpPr txBox="1"/>
          <p:nvPr/>
        </p:nvSpPr>
        <p:spPr>
          <a:xfrm>
            <a:off x="1467465" y="5010762"/>
            <a:ext cx="9785554" cy="461665"/>
          </a:xfrm>
          <a:prstGeom prst="rect">
            <a:avLst/>
          </a:prstGeom>
          <a:solidFill>
            <a:srgbClr val="D247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logistic regression model has better predictability.</a:t>
            </a:r>
          </a:p>
        </p:txBody>
      </p:sp>
    </p:spTree>
    <p:extLst>
      <p:ext uri="{BB962C8B-B14F-4D97-AF65-F5344CB8AC3E}">
        <p14:creationId xmlns:p14="http://schemas.microsoft.com/office/powerpoint/2010/main" val="37858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549867" cy="64008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Project 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9870E-86E7-455A-BEED-F66B5FB4C416}"/>
              </a:ext>
            </a:extLst>
          </p:cNvPr>
          <p:cNvSpPr txBox="1"/>
          <p:nvPr/>
        </p:nvSpPr>
        <p:spPr>
          <a:xfrm>
            <a:off x="1523325" y="2038429"/>
            <a:ext cx="9019450" cy="400110"/>
          </a:xfrm>
          <a:prstGeom prst="rect">
            <a:avLst/>
          </a:prstGeom>
          <a:solidFill>
            <a:srgbClr val="D247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We prefer the logistic regression model as it has better predictability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6EC79-1013-4263-A735-48AC9AEDC626}"/>
              </a:ext>
            </a:extLst>
          </p:cNvPr>
          <p:cNvSpPr txBox="1"/>
          <p:nvPr/>
        </p:nvSpPr>
        <p:spPr>
          <a:xfrm>
            <a:off x="740464" y="2716625"/>
            <a:ext cx="10873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data is skewed when it comes to age &amp; smokers, producing more balanced dataset may improve the predictability of our initial MLR model</a:t>
            </a:r>
          </a:p>
        </p:txBody>
      </p:sp>
    </p:spTree>
    <p:extLst>
      <p:ext uri="{BB962C8B-B14F-4D97-AF65-F5344CB8AC3E}">
        <p14:creationId xmlns:p14="http://schemas.microsoft.com/office/powerpoint/2010/main" val="6999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n-lt"/>
                <a:cs typeface="Segoe UI Light" panose="020B0502040204020203" pitchFamily="34" charset="0"/>
              </a:rPr>
              <a:t>The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+mn-lt"/>
                <a:cs typeface="Segoe UI Light" panose="020B0502040204020203" pitchFamily="34" charset="0"/>
              </a:rPr>
              <a:t>Context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44228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Today in the United States -</a:t>
            </a:r>
          </a:p>
          <a:p>
            <a:pPr marL="285750" indent="-285750"/>
            <a:r>
              <a:rPr lang="en-US" sz="1600" dirty="0"/>
              <a:t>High healthcare/medical cost is a concern for everyone.</a:t>
            </a:r>
          </a:p>
          <a:p>
            <a:pPr marL="285750" indent="-285750"/>
            <a:r>
              <a:rPr lang="en-US" sz="1600" dirty="0"/>
              <a:t>Increasing Healthcare costs stop people from getting the needed care or fill prescriptions.</a:t>
            </a:r>
          </a:p>
          <a:p>
            <a:pPr marL="285750" indent="-285750"/>
            <a:r>
              <a:rPr lang="en-US" sz="1600" dirty="0"/>
              <a:t>Many families report difficulty in affording healthcare costs.</a:t>
            </a:r>
          </a:p>
          <a:p>
            <a:pPr marL="285750" indent="-285750"/>
            <a:r>
              <a:rPr lang="en-US" sz="1600" dirty="0"/>
              <a:t>Difficulty in paying bills has significant consequences for US families.</a:t>
            </a:r>
          </a:p>
          <a:p>
            <a:pPr marL="0" indent="0">
              <a:buNone/>
            </a:pPr>
            <a:r>
              <a:rPr lang="en-US" sz="1600" dirty="0"/>
              <a:t>It is an interesting problem to explore and learn more, so we choose the </a:t>
            </a:r>
            <a:r>
              <a:rPr lang="en-US" sz="1600" b="1" dirty="0">
                <a:hlinkClick r:id="rId2"/>
              </a:rPr>
              <a:t>Medical Cost Personal Dataset </a:t>
            </a:r>
            <a:r>
              <a:rPr lang="en-US" sz="1600" dirty="0"/>
              <a:t>from </a:t>
            </a:r>
            <a:r>
              <a:rPr lang="en-US" sz="1600" dirty="0">
                <a:hlinkClick r:id="rId3"/>
              </a:rPr>
              <a:t>Kaggle</a:t>
            </a:r>
            <a:r>
              <a:rPr lang="en-US" sz="1600" dirty="0"/>
              <a:t>.</a:t>
            </a:r>
          </a:p>
        </p:txBody>
      </p:sp>
      <p:pic>
        <p:nvPicPr>
          <p:cNvPr id="1026" name="Picture 2" descr="Understanding Medical Trend &amp; Increasing Health Insurance Costs ...">
            <a:extLst>
              <a:ext uri="{FF2B5EF4-FFF2-40B4-BE49-F238E27FC236}">
                <a16:creationId xmlns:a16="http://schemas.microsoft.com/office/drawing/2014/main" id="{4D4534B2-B8BB-4729-A3D1-3FFB50F0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804" y="1454219"/>
            <a:ext cx="4519804" cy="355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latin typeface="Segoe UI "/>
                <a:cs typeface="Segoe UI Light" panose="020B0502040204020203" pitchFamily="34" charset="0"/>
              </a:rPr>
              <a:t>The Project Goal</a:t>
            </a: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459222" y="194137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2902598" y="1912297"/>
            <a:ext cx="8687486" cy="640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to gain insights and make observations of the response variable and the qualitative and quantitative predictors in the dataset.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60852" y="3046943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459222" y="416571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0" name="Title 7">
            <a:extLst>
              <a:ext uri="{FF2B5EF4-FFF2-40B4-BE49-F238E27FC236}">
                <a16:creationId xmlns:a16="http://schemas.microsoft.com/office/drawing/2014/main" id="{072C4372-BE81-4FB1-9C65-C70075AE1413}"/>
              </a:ext>
            </a:extLst>
          </p:cNvPr>
          <p:cNvSpPr txBox="1">
            <a:spLocks/>
          </p:cNvSpPr>
          <p:nvPr/>
        </p:nvSpPr>
        <p:spPr>
          <a:xfrm>
            <a:off x="940704" y="1742258"/>
            <a:ext cx="306808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rPr>
              <a:t>Explore</a:t>
            </a:r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7EDF3805-EA2A-4530-BE1E-EFED45457D8C}"/>
              </a:ext>
            </a:extLst>
          </p:cNvPr>
          <p:cNvSpPr txBox="1">
            <a:spLocks/>
          </p:cNvSpPr>
          <p:nvPr/>
        </p:nvSpPr>
        <p:spPr>
          <a:xfrm>
            <a:off x="918146" y="2834829"/>
            <a:ext cx="300449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rPr>
              <a:t>Analyze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39DEC710-6101-477E-9537-F0A913435632}"/>
              </a:ext>
            </a:extLst>
          </p:cNvPr>
          <p:cNvSpPr txBox="1">
            <a:spLocks/>
          </p:cNvSpPr>
          <p:nvPr/>
        </p:nvSpPr>
        <p:spPr>
          <a:xfrm>
            <a:off x="940703" y="3932831"/>
            <a:ext cx="306808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rPr>
              <a:t>Predict</a:t>
            </a: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CCB2E940-E115-460C-9C80-9E3E320FF7E1}"/>
              </a:ext>
            </a:extLst>
          </p:cNvPr>
          <p:cNvSpPr txBox="1">
            <a:spLocks/>
          </p:cNvSpPr>
          <p:nvPr/>
        </p:nvSpPr>
        <p:spPr>
          <a:xfrm>
            <a:off x="2902598" y="3034814"/>
            <a:ext cx="8687486" cy="640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the correlation and directionality of the dataset 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27E82EAE-BE27-4078-B6CA-EA43F64B6642}"/>
              </a:ext>
            </a:extLst>
          </p:cNvPr>
          <p:cNvSpPr txBox="1">
            <a:spLocks/>
          </p:cNvSpPr>
          <p:nvPr/>
        </p:nvSpPr>
        <p:spPr>
          <a:xfrm>
            <a:off x="2902598" y="4182001"/>
            <a:ext cx="8687486" cy="640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model a best fit linear or logistic model to estimate the medical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based on the demographic predictor variables and evaluate the validity and usefulness of this model.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87297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  <a:cs typeface="Segoe UI Light" panose="020B0502040204020203" pitchFamily="34" charset="0"/>
              </a:rPr>
              <a:t>The Nature of the Personal Medical Cost Dataset</a:t>
            </a: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731799" y="1299499"/>
            <a:ext cx="6137806" cy="338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The features are :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age</a:t>
            </a:r>
            <a:r>
              <a:rPr lang="en-US" dirty="0"/>
              <a:t>: This is an integer indicating the age of the primary beneficiary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sex</a:t>
            </a:r>
            <a:r>
              <a:rPr lang="en-US" dirty="0"/>
              <a:t>: This is the policy holder's gender, either </a:t>
            </a:r>
            <a:r>
              <a:rPr lang="en-US" b="1" dirty="0"/>
              <a:t>male</a:t>
            </a:r>
            <a:r>
              <a:rPr lang="en-US" dirty="0"/>
              <a:t> or </a:t>
            </a:r>
            <a:r>
              <a:rPr lang="en-US" b="1" dirty="0"/>
              <a:t>female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/>
              <a:t>bmi</a:t>
            </a:r>
            <a:r>
              <a:rPr lang="en-US" dirty="0"/>
              <a:t>: This is the </a:t>
            </a:r>
            <a:r>
              <a:rPr lang="en-US" b="1" dirty="0"/>
              <a:t>body mass index </a:t>
            </a:r>
            <a:r>
              <a:rPr lang="en-US" dirty="0"/>
              <a:t>(</a:t>
            </a:r>
            <a:r>
              <a:rPr lang="en-US" b="1" dirty="0"/>
              <a:t>BMI</a:t>
            </a:r>
            <a:r>
              <a:rPr lang="en-US" dirty="0"/>
              <a:t>), which provides a sense of how over or under-weight a person is relative to their height. BMI is equal to weight (in kilograms) divided by height (in meters) squared. An ideal BMI is within the range of 18.5 to 24.9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children</a:t>
            </a:r>
            <a:r>
              <a:rPr lang="en-US" dirty="0"/>
              <a:t>: This is an integer indicating the number of children/dependents covered by the insurance plan.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smoker</a:t>
            </a:r>
            <a:r>
              <a:rPr lang="en-US" dirty="0"/>
              <a:t>: This is </a:t>
            </a:r>
            <a:r>
              <a:rPr lang="en-US" b="1" dirty="0"/>
              <a:t>yes</a:t>
            </a:r>
            <a:r>
              <a:rPr lang="en-US" dirty="0"/>
              <a:t> or </a:t>
            </a:r>
            <a:r>
              <a:rPr lang="en-US" b="1" dirty="0"/>
              <a:t>no,</a:t>
            </a:r>
            <a:r>
              <a:rPr lang="en-US" dirty="0"/>
              <a:t> depending on whether the insured regularly smokes tobacco.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region</a:t>
            </a:r>
            <a:r>
              <a:rPr lang="en-US" dirty="0"/>
              <a:t>: This is the beneficiary's place of residence in the U.S., divided into four geographic regions: </a:t>
            </a:r>
            <a:r>
              <a:rPr lang="en-US" b="1" dirty="0"/>
              <a:t>northeast</a:t>
            </a:r>
            <a:r>
              <a:rPr lang="en-US" dirty="0"/>
              <a:t>, </a:t>
            </a:r>
            <a:r>
              <a:rPr lang="en-US" b="1" dirty="0"/>
              <a:t>southeast</a:t>
            </a:r>
            <a:r>
              <a:rPr lang="en-US" dirty="0"/>
              <a:t>, </a:t>
            </a:r>
            <a:r>
              <a:rPr lang="en-US" b="1" dirty="0"/>
              <a:t>southwest</a:t>
            </a:r>
            <a:r>
              <a:rPr lang="en-US" dirty="0"/>
              <a:t>, or </a:t>
            </a:r>
            <a:r>
              <a:rPr lang="en-US" b="1" dirty="0"/>
              <a:t>northwest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BB502-E984-4C0E-960A-265D232F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174" y="1440378"/>
            <a:ext cx="4504252" cy="3642202"/>
          </a:xfrm>
          <a:prstGeom prst="rect">
            <a:avLst/>
          </a:prstGeom>
        </p:spPr>
      </p:pic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3FC3376C-6A44-40FB-8558-E62B1C52C623}"/>
              </a:ext>
            </a:extLst>
          </p:cNvPr>
          <p:cNvSpPr txBox="1">
            <a:spLocks/>
          </p:cNvSpPr>
          <p:nvPr/>
        </p:nvSpPr>
        <p:spPr>
          <a:xfrm>
            <a:off x="861764" y="2216843"/>
            <a:ext cx="6017231" cy="4438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2AF2F-AEDA-43A4-8ECB-253E8D68327E}"/>
              </a:ext>
            </a:extLst>
          </p:cNvPr>
          <p:cNvSpPr/>
          <p:nvPr/>
        </p:nvSpPr>
        <p:spPr>
          <a:xfrm>
            <a:off x="678790" y="5434822"/>
            <a:ext cx="10767019" cy="523220"/>
          </a:xfrm>
          <a:prstGeom prst="rect">
            <a:avLst/>
          </a:prstGeom>
          <a:solidFill>
            <a:srgbClr val="D24726"/>
          </a:solidFill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Hypothesis: </a:t>
            </a:r>
            <a:r>
              <a:rPr lang="en-US" sz="14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Medical Expenses challenging to estimate accurately is difficult because high-cost conditions are random and rare. However, we expect that older people &amp; smokers &amp; obese (</a:t>
            </a:r>
            <a:r>
              <a:rPr lang="en-US" sz="1400" b="1" dirty="0" err="1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400" b="1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&gt;30) </a:t>
            </a:r>
            <a:r>
              <a:rPr lang="en-US" sz="14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people are at a higher risk and may have significant medical expenses.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Exploring and Preparing the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228F1-303D-4AC1-81C8-20CDB3468B3B}"/>
              </a:ext>
            </a:extLst>
          </p:cNvPr>
          <p:cNvSpPr/>
          <p:nvPr/>
        </p:nvSpPr>
        <p:spPr>
          <a:xfrm>
            <a:off x="664864" y="1389018"/>
            <a:ext cx="5333662" cy="5396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has 1338 rows. The </a:t>
            </a:r>
            <a:r>
              <a:rPr lang="en-US" b="1" dirty="0">
                <a:solidFill>
                  <a:srgbClr val="D24726"/>
                </a:solidFill>
              </a:rPr>
              <a:t>charges</a:t>
            </a:r>
            <a:r>
              <a:rPr lang="en-US" dirty="0"/>
              <a:t> field is the response variable, and </a:t>
            </a:r>
            <a:r>
              <a:rPr lang="en-US" b="1" dirty="0">
                <a:solidFill>
                  <a:srgbClr val="D24726"/>
                </a:solidFill>
              </a:rPr>
              <a:t>sex</a:t>
            </a:r>
            <a:r>
              <a:rPr lang="en-US" dirty="0"/>
              <a:t>, </a:t>
            </a:r>
            <a:r>
              <a:rPr lang="en-US" b="1" dirty="0">
                <a:solidFill>
                  <a:srgbClr val="D24726"/>
                </a:solidFill>
              </a:rPr>
              <a:t>smoker</a:t>
            </a:r>
            <a:r>
              <a:rPr lang="en-US" dirty="0"/>
              <a:t>, and </a:t>
            </a:r>
            <a:r>
              <a:rPr lang="en-US" b="1" dirty="0">
                <a:solidFill>
                  <a:srgbClr val="D24726"/>
                </a:solidFill>
              </a:rPr>
              <a:t>region</a:t>
            </a:r>
            <a:r>
              <a:rPr lang="en-US" dirty="0"/>
              <a:t> are categorical predictors.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 variable mean is higher than the median, because data is right-skewed. The evidence can be observed in the histogram.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people have expenses between zero and $15000, with only seeing charges greater than $20000.</a:t>
            </a:r>
          </a:p>
          <a:p>
            <a:pPr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summary(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data$charges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D64D9-2197-496D-B672-BE904D21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53" y="1389018"/>
            <a:ext cx="5521647" cy="19947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849B60-96CF-46A5-B6B2-48213BB2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49" y="3591793"/>
            <a:ext cx="4794799" cy="26140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EB2EEA-95F0-42C7-B203-DE7A7896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52" y="5262505"/>
            <a:ext cx="450992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3480" y="448056"/>
            <a:ext cx="11659761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People who smoke &amp; living in the southeast region are at risk for higher medical charges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228F1-303D-4AC1-81C8-20CDB3468B3B}"/>
              </a:ext>
            </a:extLst>
          </p:cNvPr>
          <p:cNvSpPr/>
          <p:nvPr/>
        </p:nvSpPr>
        <p:spPr>
          <a:xfrm>
            <a:off x="641051" y="1405610"/>
            <a:ext cx="5755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people in the southeast region have higher medical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than the people living in other regions.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CC7DE-D611-4D16-AB51-592C10A6B2C0}"/>
              </a:ext>
            </a:extLst>
          </p:cNvPr>
          <p:cNvSpPr/>
          <p:nvPr/>
        </p:nvSpPr>
        <p:spPr>
          <a:xfrm>
            <a:off x="5907241" y="534384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medical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smokers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higher than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non-smokers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1AFD98-4166-4973-AA2F-BD0A92F5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72" y="2373640"/>
            <a:ext cx="3322335" cy="34106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A50EB-EBEF-4343-A1B5-637BFC40A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820" y="1793437"/>
            <a:ext cx="3344673" cy="34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36028" cy="640080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People with five children have the lowest median value for charges &amp; men seem to have higher expenses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228F1-303D-4AC1-81C8-20CDB3468B3B}"/>
              </a:ext>
            </a:extLst>
          </p:cNvPr>
          <p:cNvSpPr/>
          <p:nvPr/>
        </p:nvSpPr>
        <p:spPr>
          <a:xfrm>
            <a:off x="808756" y="1302695"/>
            <a:ext cx="4793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interesting observation is that the medical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people with 5 children is  lower than people with people with four or less children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EEA68-A6A8-44F3-91E7-9FB7B24D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494" y="1653759"/>
            <a:ext cx="3322335" cy="3410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6AF97-C526-40E9-9C5C-ACE06CAED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71" y="2396420"/>
            <a:ext cx="3269507" cy="34106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B122B9-C5DD-425C-BE66-4290019DAD49}"/>
              </a:ext>
            </a:extLst>
          </p:cNvPr>
          <p:cNvSpPr/>
          <p:nvPr/>
        </p:nvSpPr>
        <p:spPr>
          <a:xfrm>
            <a:off x="5809767" y="53113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median value of the medical </a:t>
            </a:r>
            <a:r>
              <a:rPr lang="en-US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both male and female </a:t>
            </a:r>
            <a:r>
              <a:rPr lang="en-US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sex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almost equal. the third quartile for male seems to greater than female, so the data may be skewed towards the men.</a:t>
            </a:r>
          </a:p>
        </p:txBody>
      </p:sp>
    </p:spTree>
    <p:extLst>
      <p:ext uri="{BB962C8B-B14F-4D97-AF65-F5344CB8AC3E}">
        <p14:creationId xmlns:p14="http://schemas.microsoft.com/office/powerpoint/2010/main" val="338453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36028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the relationship between the response variable and the qualitative and quantitative predictors in the dataset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228F1-303D-4AC1-81C8-20CDB3468B3B}"/>
              </a:ext>
            </a:extLst>
          </p:cNvPr>
          <p:cNvSpPr/>
          <p:nvPr/>
        </p:nvSpPr>
        <p:spPr>
          <a:xfrm>
            <a:off x="808756" y="1302695"/>
            <a:ext cx="47936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quick review of the correlation matrix shows 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is no strong correlation between the predictors and the response variable.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b="1" dirty="0" err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variables appear to have moderate correlation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children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appear to have weak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3E3E8-8D78-4F8F-8E2E-A445B059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44" y="1467950"/>
            <a:ext cx="5286809" cy="109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87519C-5173-4500-B5ED-AF599AE6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169" y="2581166"/>
            <a:ext cx="3583515" cy="35086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040D63-0BAA-4C67-9D35-EE8BAC618336}"/>
              </a:ext>
            </a:extLst>
          </p:cNvPr>
          <p:cNvSpPr/>
          <p:nvPr/>
        </p:nvSpPr>
        <p:spPr>
          <a:xfrm>
            <a:off x="6798433" y="6225278"/>
            <a:ext cx="450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u="sng" dirty="0"/>
              <a:t>The eclipse </a:t>
            </a:r>
            <a:r>
              <a:rPr lang="en-US" sz="900" dirty="0"/>
              <a:t>shape shown in correlation matrix scatter plots indicates the correlation between the two variables; the more it is stretched, the stronger the correlation</a:t>
            </a:r>
          </a:p>
        </p:txBody>
      </p:sp>
    </p:spTree>
    <p:extLst>
      <p:ext uri="{BB962C8B-B14F-4D97-AF65-F5344CB8AC3E}">
        <p14:creationId xmlns:p14="http://schemas.microsoft.com/office/powerpoint/2010/main" val="16112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36028" cy="640080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We created Initial MLR Model using automatic search procedures, However, the model failed to satisfy regression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D228F1-303D-4AC1-81C8-20CDB3468B3B}"/>
                  </a:ext>
                </a:extLst>
              </p:cNvPr>
              <p:cNvSpPr/>
              <p:nvPr/>
            </p:nvSpPr>
            <p:spPr>
              <a:xfrm>
                <a:off x="799472" y="1307337"/>
                <a:ext cx="5508496" cy="743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20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 choose full model as our initial model as automatic search functions with  highest </a:t>
                </a:r>
                <a:r>
                  <a:rPr lang="en-US" sz="1400" b="1" dirty="0">
                    <a:solidFill>
                      <a:srgbClr val="D2472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 smtClean="0">
                            <a:solidFill>
                              <a:srgbClr val="D24726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1400" b="1" i="1" dirty="0" smtClean="0">
                            <a:solidFill>
                              <a:srgbClr val="D24726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400" b="1" i="1" dirty="0" smtClean="0">
                            <a:solidFill>
                              <a:srgbClr val="D24726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&amp; </a:t>
                </a:r>
                <a:r>
                  <a:rPr lang="en-US" sz="1400" b="1" dirty="0">
                    <a:solidFill>
                      <a:srgbClr val="D2472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lowest BIC </a:t>
                </a:r>
                <a:r>
                  <a:rPr 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results were different :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D228F1-303D-4AC1-81C8-20CDB3468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72" y="1307337"/>
                <a:ext cx="5508496" cy="743473"/>
              </a:xfrm>
              <a:prstGeom prst="rect">
                <a:avLst/>
              </a:prstGeom>
              <a:blipFill>
                <a:blip r:embed="rId2"/>
                <a:stretch>
                  <a:fillRect l="-111" t="-1639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5B13257-D272-43C2-A19A-A8F0EA9F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72" y="1508528"/>
            <a:ext cx="4099883" cy="34633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DED339-C5AA-4512-82B2-2668600B63F2}"/>
              </a:ext>
            </a:extLst>
          </p:cNvPr>
          <p:cNvSpPr txBox="1"/>
          <p:nvPr/>
        </p:nvSpPr>
        <p:spPr>
          <a:xfrm>
            <a:off x="6139221" y="5163807"/>
            <a:ext cx="5871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plots, we can infer that our transformed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see </a:t>
            </a:r>
            <a:r>
              <a:rPr lang="en-US" sz="1400" b="1" dirty="0">
                <a:solidFill>
                  <a:srgbClr val="D24726"/>
                </a:solidFill>
              </a:rPr>
              <a:t>Non-constant variance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seen in the box-cox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1400" b="1" dirty="0">
                <a:solidFill>
                  <a:srgbClr val="D24726"/>
                </a:solidFill>
              </a:rPr>
              <a:t>Non-linear relationship</a:t>
            </a:r>
            <a:r>
              <a:rPr lang="en-US" sz="1400" dirty="0">
                <a:solidFill>
                  <a:srgbClr val="D24726"/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y &amp;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seen in the residual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D24726"/>
                </a:solidFill>
              </a:rPr>
              <a:t>Heavy tails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normal Q-Q plot indicate the data is skewed.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73FA6D-4A29-4572-B898-998968CB6A90}"/>
              </a:ext>
            </a:extLst>
          </p:cNvPr>
          <p:cNvSpPr txBox="1"/>
          <p:nvPr/>
        </p:nvSpPr>
        <p:spPr>
          <a:xfrm>
            <a:off x="756378" y="5756758"/>
            <a:ext cx="5259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to transform y to address </a:t>
            </a:r>
            <a:r>
              <a:rPr lang="en-US" sz="1400" b="1" dirty="0">
                <a:solidFill>
                  <a:srgbClr val="D24726"/>
                </a:solidFill>
              </a:rPr>
              <a:t>Non-constant variance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test assumptions again, transform x to address </a:t>
            </a:r>
            <a:r>
              <a:rPr lang="en-US" sz="1400" b="1" dirty="0">
                <a:solidFill>
                  <a:srgbClr val="D24726"/>
                </a:solidFill>
              </a:rPr>
              <a:t>Non-linearity</a:t>
            </a:r>
            <a:r>
              <a:rPr lang="en-US" sz="1400" dirty="0">
                <a:solidFill>
                  <a:srgbClr val="D24726"/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it is still an issue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0FB3BA-B190-4939-B6C2-4B1AB085C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2100243"/>
            <a:ext cx="5981507" cy="4990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AEAB8D-E8C6-4046-B6A3-7064A4137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059" y="2693370"/>
            <a:ext cx="3783568" cy="28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{87CC5E0B-4433-4912-8953-91F3A5FAA4A5}tf10001108</Template>
  <TotalTime>2018</TotalTime>
  <Words>1272</Words>
  <Application>Microsoft Office PowerPoint</Application>
  <PresentationFormat>Widescreen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Segoe UI</vt:lpstr>
      <vt:lpstr>Segoe UI </vt:lpstr>
      <vt:lpstr>Segoe UI Emoji</vt:lpstr>
      <vt:lpstr>Segoe UI Light</vt:lpstr>
      <vt:lpstr>Segoe UI Semibold</vt:lpstr>
      <vt:lpstr>WelcomeDoc</vt:lpstr>
      <vt:lpstr>Predicting Personal Medical Cost</vt:lpstr>
      <vt:lpstr>The Context</vt:lpstr>
      <vt:lpstr>The Project Goal</vt:lpstr>
      <vt:lpstr>The Nature of the Personal Medical Cost Dataset</vt:lpstr>
      <vt:lpstr>Exploring and Preparing the data</vt:lpstr>
      <vt:lpstr>People who smoke &amp; living in the southeast region are at risk for higher medical charges </vt:lpstr>
      <vt:lpstr>People with five children have the lowest median value for charges &amp; men seem to have higher expenses </vt:lpstr>
      <vt:lpstr>Explore the relationship between the response variable and the qualitative and quantitative predictors in the dataset</vt:lpstr>
      <vt:lpstr>We created Initial MLR Model using automatic search procedures, However, the model failed to satisfy regression assumptions</vt:lpstr>
      <vt:lpstr>The transformed model still shows the presence of non-linearity because of skewed data or outliers</vt:lpstr>
      <vt:lpstr>Alternate model : Our final logistic regression model after validating assumptions and testing for significant predictors</vt:lpstr>
      <vt:lpstr>Initial MLR model did not satisfy linear regression assumptions even after transforming Y and X, but the alternate Logistic Regression model has better predictability</vt:lpstr>
      <vt:lpstr>Project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11251</dc:creator>
  <cp:keywords/>
  <cp:lastModifiedBy>11251</cp:lastModifiedBy>
  <cp:revision>113</cp:revision>
  <dcterms:created xsi:type="dcterms:W3CDTF">2020-08-04T10:06:25Z</dcterms:created>
  <dcterms:modified xsi:type="dcterms:W3CDTF">2020-08-05T19:45:20Z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