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59" r:id="rId6"/>
    <p:sldId id="268" r:id="rId7"/>
    <p:sldId id="267" r:id="rId8"/>
    <p:sldId id="261" r:id="rId9"/>
    <p:sldId id="269" r:id="rId10"/>
    <p:sldId id="270" r:id="rId11"/>
    <p:sldId id="266" r:id="rId12"/>
    <p:sldId id="271" r:id="rId13"/>
    <p:sldId id="260" r:id="rId14"/>
    <p:sldId id="262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17.1.2024.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145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r-HR" sz="1200" dirty="0"/>
              <a:t>neregistrirani/neprijavljeni korisnik – kalendar, zadaci, korisnički profili, registracija</a:t>
            </a:r>
          </a:p>
          <a:p>
            <a:pPr>
              <a:lnSpc>
                <a:spcPct val="100000"/>
              </a:lnSpc>
            </a:pPr>
            <a:r>
              <a:rPr lang="hr-HR" sz="1200" dirty="0"/>
              <a:t>natjecatelj – sudjelovanje na natjecanju, rješavanje zadataka, pregled rješenja i rezultata</a:t>
            </a:r>
          </a:p>
          <a:p>
            <a:pPr>
              <a:lnSpc>
                <a:spcPct val="100000"/>
              </a:lnSpc>
            </a:pPr>
            <a:r>
              <a:rPr lang="hr-HR" sz="1200" dirty="0"/>
              <a:t>aktivni natjecatelj – slanje datoteke s programskim kodom, osvajanje pehara </a:t>
            </a:r>
          </a:p>
          <a:p>
            <a:pPr>
              <a:lnSpc>
                <a:spcPct val="100000"/>
              </a:lnSpc>
            </a:pPr>
            <a:r>
              <a:rPr lang="hr-HR" sz="1200" dirty="0"/>
              <a:t>voditelj – organiziranje natjecanja, stvaranje zadataka</a:t>
            </a:r>
          </a:p>
          <a:p>
            <a:pPr>
              <a:lnSpc>
                <a:spcPct val="100000"/>
              </a:lnSpc>
            </a:pPr>
            <a:r>
              <a:rPr lang="hr-HR" sz="1200" dirty="0"/>
              <a:t>administrator – uređivanje zadataka, natjecanja, korisničkih profila, odobravanje uloge </a:t>
            </a:r>
          </a:p>
          <a:p>
            <a:pPr>
              <a:lnSpc>
                <a:spcPct val="100000"/>
              </a:lnSpc>
            </a:pPr>
            <a:r>
              <a:rPr lang="hr-HR" sz="1200" dirty="0"/>
              <a:t>baza podataka – pohrana podataka i informacija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140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17.1.2024.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17.1.2024.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95468"/>
            <a:ext cx="77724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err="1"/>
              <a:t>BytePit</a:t>
            </a:r>
            <a:br>
              <a:rPr lang="en-US" dirty="0"/>
            </a:br>
            <a:r>
              <a:rPr lang="hr-HR" sz="4400" dirty="0" err="1"/>
              <a:t>Looney</a:t>
            </a:r>
            <a:r>
              <a:rPr lang="hr-HR" sz="4400" dirty="0"/>
              <a:t> </a:t>
            </a:r>
            <a:r>
              <a:rPr lang="hr-HR" sz="4400" dirty="0" err="1"/>
              <a:t>Codes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1480-B05D-3837-6A15-A839B44B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805B8-096A-8C8D-D7AE-80675B53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1F8A8B3-B17B-6C89-AC9C-16E48C83A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56" t="15397" b="45166"/>
          <a:stretch/>
        </p:blipFill>
        <p:spPr>
          <a:xfrm>
            <a:off x="628650" y="2045252"/>
            <a:ext cx="4535786" cy="430039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CB2B36-ACD6-7E9A-B11B-76F47CECF8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" t="65875" r="64602" b="1650"/>
          <a:stretch/>
        </p:blipFill>
        <p:spPr>
          <a:xfrm>
            <a:off x="5317055" y="2923915"/>
            <a:ext cx="3632493" cy="34106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EFD613-5AD8-A9C6-5D7F-17C6A287D6D2}"/>
              </a:ext>
            </a:extLst>
          </p:cNvPr>
          <p:cNvSpPr txBox="1"/>
          <p:nvPr/>
        </p:nvSpPr>
        <p:spPr>
          <a:xfrm>
            <a:off x="543010" y="1356544"/>
            <a:ext cx="590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/>
              <a:t>primjer dijagrama razreda za entitet Korisnik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671D83-39AE-B345-AC27-1771F74106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2" t="8845" b="69505"/>
          <a:stretch/>
        </p:blipFill>
        <p:spPr>
          <a:xfrm>
            <a:off x="6366417" y="347577"/>
            <a:ext cx="1768290" cy="241804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0373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hr-HR" dirty="0"/>
              <a:t>komponenti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dirty="0"/>
              <a:t> </a:t>
            </a:r>
            <a:r>
              <a:rPr lang="hr-HR" sz="2400" dirty="0"/>
              <a:t>radni okvir </a:t>
            </a:r>
            <a:r>
              <a:rPr lang="hr-HR" sz="2400" i="1" dirty="0" err="1"/>
              <a:t>Junit</a:t>
            </a:r>
            <a:endParaRPr lang="hr-HR" sz="2400" i="1" dirty="0"/>
          </a:p>
          <a:p>
            <a:pPr lvl="1">
              <a:lnSpc>
                <a:spcPct val="100000"/>
              </a:lnSpc>
            </a:pPr>
            <a:r>
              <a:rPr lang="hr-HR" sz="2000" dirty="0"/>
              <a:t> programski okvir </a:t>
            </a:r>
            <a:r>
              <a:rPr lang="hr-HR" sz="2000" i="1" dirty="0" err="1"/>
              <a:t>Mockito</a:t>
            </a:r>
            <a:endParaRPr lang="hr-HR" sz="2000" i="1" dirty="0"/>
          </a:p>
          <a:p>
            <a:pPr lvl="1">
              <a:lnSpc>
                <a:spcPct val="100000"/>
              </a:lnSpc>
            </a:pPr>
            <a:r>
              <a:rPr lang="hr-HR" sz="2000" dirty="0"/>
              <a:t>7 testirajućih metoda unutar 3 testirajuće klase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hr-HR" sz="2000" dirty="0"/>
              <a:t> rezultati: </a:t>
            </a:r>
          </a:p>
          <a:p>
            <a:pPr lvl="1">
              <a:lnSpc>
                <a:spcPct val="100000"/>
              </a:lnSpc>
            </a:pPr>
            <a:endParaRPr lang="hr-HR" dirty="0"/>
          </a:p>
          <a:p>
            <a:pPr marL="0" indent="0">
              <a:lnSpc>
                <a:spcPct val="100000"/>
              </a:lnSpc>
              <a:buNone/>
            </a:pPr>
            <a:endParaRPr lang="hr-HR" dirty="0"/>
          </a:p>
          <a:p>
            <a:pPr marL="0" indent="0">
              <a:lnSpc>
                <a:spcPct val="100000"/>
              </a:lnSpc>
              <a:buNone/>
            </a:pPr>
            <a:endParaRPr lang="hr-HR" dirty="0"/>
          </a:p>
          <a:p>
            <a:pPr marL="0" indent="0">
              <a:lnSpc>
                <a:spcPct val="100000"/>
              </a:lnSpc>
              <a:buNone/>
            </a:pPr>
            <a:endParaRPr lang="hr-HR" dirty="0"/>
          </a:p>
          <a:p>
            <a:pPr marL="0" indent="0">
              <a:lnSpc>
                <a:spcPct val="100000"/>
              </a:lnSpc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D12D458-848C-E0C5-C6BB-9B481826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47" y="3119294"/>
            <a:ext cx="6208706" cy="364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i="1" dirty="0" err="1"/>
              <a:t>Selenium</a:t>
            </a:r>
            <a:r>
              <a:rPr lang="hr-HR" i="1" dirty="0"/>
              <a:t> Web Driver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tri testna slučaja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hr-HR" sz="2000" dirty="0"/>
              <a:t> </a:t>
            </a:r>
            <a:r>
              <a:rPr lang="hr-HR" sz="1800" dirty="0"/>
              <a:t>primjer ispitnog slučaja koji provjerava prijavu nepostojećeg korisnika:</a:t>
            </a:r>
          </a:p>
          <a:p>
            <a:pPr lvl="1">
              <a:lnSpc>
                <a:spcPct val="100000"/>
              </a:lnSpc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DFB96D9-518B-EE35-86EB-215796C05A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25" y="2748624"/>
            <a:ext cx="6415950" cy="2820198"/>
          </a:xfrm>
          <a:prstGeom prst="rect">
            <a:avLst/>
          </a:prstGeom>
        </p:spPr>
      </p:pic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15F0B44C-A564-201B-C981-6B99EF71F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37" y="5671254"/>
            <a:ext cx="5042726" cy="109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3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pic>
        <p:nvPicPr>
          <p:cNvPr id="6" name="Content Placeholder 5" descr="A green and white logo&#10;&#10;Description automatically generated">
            <a:extLst>
              <a:ext uri="{FF2B5EF4-FFF2-40B4-BE49-F238E27FC236}">
                <a16:creationId xmlns:a16="http://schemas.microsoft.com/office/drawing/2014/main" id="{7A2B51F3-0690-56B3-4C30-DFDB063A8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288" y="5174496"/>
            <a:ext cx="1095852" cy="10991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pic>
        <p:nvPicPr>
          <p:cNvPr id="8" name="Picture 7" descr="A blue circle with white logo&#10;&#10;Description automatically generated">
            <a:extLst>
              <a:ext uri="{FF2B5EF4-FFF2-40B4-BE49-F238E27FC236}">
                <a16:creationId xmlns:a16="http://schemas.microsoft.com/office/drawing/2014/main" id="{0A43F98D-D743-556F-3412-BCFC005CBC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20" y="4396415"/>
            <a:ext cx="1556162" cy="1556162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0311D2-7916-DB2B-9290-6CB727F627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29" y="1996276"/>
            <a:ext cx="1210666" cy="1210666"/>
          </a:xfrm>
          <a:prstGeom prst="rect">
            <a:avLst/>
          </a:prstGeom>
        </p:spPr>
      </p:pic>
      <p:pic>
        <p:nvPicPr>
          <p:cNvPr id="12" name="Picture 11" descr="A red and black sign&#10;&#10;Description automatically generated">
            <a:extLst>
              <a:ext uri="{FF2B5EF4-FFF2-40B4-BE49-F238E27FC236}">
                <a16:creationId xmlns:a16="http://schemas.microsoft.com/office/drawing/2014/main" id="{1C498CAC-E2EE-72F3-2BA6-E336BF9DA6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7" y="2037637"/>
            <a:ext cx="1210666" cy="1210666"/>
          </a:xfrm>
          <a:prstGeom prst="rect">
            <a:avLst/>
          </a:prstGeom>
        </p:spPr>
      </p:pic>
      <p:pic>
        <p:nvPicPr>
          <p:cNvPr id="14" name="Picture 13" descr="A purple and orange logo&#10;&#10;Description automatically generated">
            <a:extLst>
              <a:ext uri="{FF2B5EF4-FFF2-40B4-BE49-F238E27FC236}">
                <a16:creationId xmlns:a16="http://schemas.microsoft.com/office/drawing/2014/main" id="{73275BF1-E8D4-E66E-F854-5649056FF7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36" y="4532857"/>
            <a:ext cx="1997126" cy="468076"/>
          </a:xfrm>
          <a:prstGeom prst="rect">
            <a:avLst/>
          </a:prstGeom>
        </p:spPr>
      </p:pic>
      <p:pic>
        <p:nvPicPr>
          <p:cNvPr id="16" name="Picture 15" descr="A blue ribbon with a black background&#10;&#10;Description automatically generated">
            <a:extLst>
              <a:ext uri="{FF2B5EF4-FFF2-40B4-BE49-F238E27FC236}">
                <a16:creationId xmlns:a16="http://schemas.microsoft.com/office/drawing/2014/main" id="{A21EE53D-BCF6-13D9-3ABD-03D7C0D8F5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5" y="5111993"/>
            <a:ext cx="696630" cy="696630"/>
          </a:xfrm>
          <a:prstGeom prst="rect">
            <a:avLst/>
          </a:prstGeom>
        </p:spPr>
      </p:pic>
      <p:pic>
        <p:nvPicPr>
          <p:cNvPr id="18" name="Picture 17" descr="A logo with colorful triangles&#10;&#10;Description automatically generated with medium confidence">
            <a:extLst>
              <a:ext uri="{FF2B5EF4-FFF2-40B4-BE49-F238E27FC236}">
                <a16:creationId xmlns:a16="http://schemas.microsoft.com/office/drawing/2014/main" id="{8A6B3DED-CCAD-26F6-46B9-18459133EB8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91" y="5203290"/>
            <a:ext cx="605333" cy="605333"/>
          </a:xfrm>
          <a:prstGeom prst="rect">
            <a:avLst/>
          </a:prstGeom>
        </p:spPr>
      </p:pic>
      <p:pic>
        <p:nvPicPr>
          <p:cNvPr id="20" name="Picture 19" descr="A green hexagon with a white power button&#10;&#10;Description automatically generated">
            <a:extLst>
              <a:ext uri="{FF2B5EF4-FFF2-40B4-BE49-F238E27FC236}">
                <a16:creationId xmlns:a16="http://schemas.microsoft.com/office/drawing/2014/main" id="{DD5C0E08-802E-D439-BE1B-7031E52EB4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48" y="1990100"/>
            <a:ext cx="1210666" cy="1210666"/>
          </a:xfrm>
          <a:prstGeom prst="rect">
            <a:avLst/>
          </a:prstGeom>
        </p:spPr>
      </p:pic>
      <p:pic>
        <p:nvPicPr>
          <p:cNvPr id="24" name="Picture 23" descr="A blue atom symbol with a circle in center&#10;&#10;Description automatically generated">
            <a:extLst>
              <a:ext uri="{FF2B5EF4-FFF2-40B4-BE49-F238E27FC236}">
                <a16:creationId xmlns:a16="http://schemas.microsoft.com/office/drawing/2014/main" id="{8701590E-1C17-C92D-48FB-0092779C998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06" y="2921392"/>
            <a:ext cx="864574" cy="864574"/>
          </a:xfrm>
          <a:prstGeom prst="rect">
            <a:avLst/>
          </a:prstGeom>
        </p:spPr>
      </p:pic>
      <p:pic>
        <p:nvPicPr>
          <p:cNvPr id="25" name="Picture 24" descr="A logo with a square and a green rectangle&#10;&#10;Description automatically generated with medium confidence">
            <a:extLst>
              <a:ext uri="{FF2B5EF4-FFF2-40B4-BE49-F238E27FC236}">
                <a16:creationId xmlns:a16="http://schemas.microsoft.com/office/drawing/2014/main" id="{3BF58034-BB54-8578-216C-99DC4E51112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389" t="19108" r="14115" b="14824"/>
          <a:stretch/>
        </p:blipFill>
        <p:spPr>
          <a:xfrm>
            <a:off x="6402171" y="2249670"/>
            <a:ext cx="1297219" cy="62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EF12BE-8F72-4082-1B94-CCF7D358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85755"/>
            <a:ext cx="7886700" cy="4931327"/>
          </a:xfrm>
        </p:spPr>
        <p:txBody>
          <a:bodyPr/>
          <a:lstStyle/>
          <a:p>
            <a:endParaRPr lang="hr-HR" dirty="0"/>
          </a:p>
        </p:txBody>
      </p:sp>
      <p:pic>
        <p:nvPicPr>
          <p:cNvPr id="8" name="Picture 7" descr="A diagram of a graph&#10;&#10;Description automatically generated">
            <a:extLst>
              <a:ext uri="{FF2B5EF4-FFF2-40B4-BE49-F238E27FC236}">
                <a16:creationId xmlns:a16="http://schemas.microsoft.com/office/drawing/2014/main" id="{36B8AF84-124B-4155-F1EF-ABAB6A59B9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53" b="13300"/>
          <a:stretch/>
        </p:blipFill>
        <p:spPr>
          <a:xfrm rot="16200000">
            <a:off x="2591535" y="289197"/>
            <a:ext cx="3960927" cy="712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r-HR" sz="2400" dirty="0"/>
              <a:t>Vedran Ćutić – vedran.cutic@fer.hr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sz="2400" dirty="0"/>
              <a:t>Antonio Glavaš – antonio.glavas@fer.hr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sz="2400" dirty="0"/>
              <a:t>Marina </a:t>
            </a:r>
            <a:r>
              <a:rPr lang="hr-HR" sz="2400" dirty="0" err="1"/>
              <a:t>Hrbud</a:t>
            </a:r>
            <a:r>
              <a:rPr lang="hr-HR" sz="2400" dirty="0"/>
              <a:t> – marina.hrbud@fer.hr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sz="2400" dirty="0"/>
              <a:t>Lara Marčec – lara.marcec@fer.hr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sz="2400" dirty="0"/>
              <a:t>Jakov Novak – jakov.novak@fer.hr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sz="2400" dirty="0"/>
              <a:t>Marko Varga – marko.varga@fer.hr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sz="2400" dirty="0"/>
              <a:t>Nikola Vlahović – nikola.vlahovic@fer.hr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189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Vedran Ćutić –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Antonio Glavaš –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Marina </a:t>
            </a:r>
            <a:r>
              <a:rPr lang="hr-HR" sz="2400" dirty="0" err="1"/>
              <a:t>Hrbud</a:t>
            </a:r>
            <a:r>
              <a:rPr lang="hr-HR" sz="2400" dirty="0"/>
              <a:t> – </a:t>
            </a:r>
            <a:r>
              <a:rPr lang="hr-HR" sz="2400" dirty="0" err="1"/>
              <a:t>frontend</a:t>
            </a:r>
            <a:r>
              <a:rPr lang="hr-HR" sz="2400" dirty="0"/>
              <a:t> </a:t>
            </a:r>
          </a:p>
          <a:p>
            <a:r>
              <a:rPr lang="hr-HR" sz="2400" dirty="0"/>
              <a:t>Lara Marčec –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Jakov Novak – </a:t>
            </a:r>
            <a:r>
              <a:rPr lang="hr-HR" sz="2400" dirty="0" err="1"/>
              <a:t>backend</a:t>
            </a:r>
            <a:r>
              <a:rPr lang="hr-HR" sz="2400" dirty="0"/>
              <a:t>, </a:t>
            </a:r>
            <a:r>
              <a:rPr lang="hr-HR" sz="2400" dirty="0" err="1"/>
              <a:t>frontend</a:t>
            </a:r>
            <a:r>
              <a:rPr lang="hr-HR" sz="2400" dirty="0"/>
              <a:t> </a:t>
            </a:r>
          </a:p>
          <a:p>
            <a:r>
              <a:rPr lang="hr-HR" sz="2400" dirty="0"/>
              <a:t>Marko Varga – </a:t>
            </a:r>
            <a:r>
              <a:rPr lang="hr-HR" sz="2400" dirty="0" err="1"/>
              <a:t>backend</a:t>
            </a:r>
            <a:r>
              <a:rPr lang="hr-HR" sz="2400" dirty="0"/>
              <a:t>,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Nikola Vlahović – </a:t>
            </a:r>
            <a:r>
              <a:rPr lang="hr-HR" sz="2400" dirty="0" err="1"/>
              <a:t>backend</a:t>
            </a:r>
            <a:r>
              <a:rPr lang="hr-HR" sz="2400" dirty="0"/>
              <a:t> </a:t>
            </a:r>
          </a:p>
          <a:p>
            <a:endParaRPr lang="hr-HR" sz="2400" dirty="0"/>
          </a:p>
          <a:p>
            <a:r>
              <a:rPr lang="hr-HR" sz="2400" dirty="0"/>
              <a:t>svi članovi tima su sudjelovali u pisanju dokumentacije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000" dirty="0"/>
              <a:t>razvoj programske podrške za aplikaciju </a:t>
            </a:r>
            <a:r>
              <a:rPr lang="hr-HR" sz="2000" dirty="0" err="1"/>
              <a:t>BytePit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000" dirty="0"/>
              <a:t>platforma za programerska natjecanja i rješavanje zadataka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potiče razvoj programerskih vještina u obrazovnim ustanovama i natjecateljskom okruženju</a:t>
            </a:r>
          </a:p>
          <a:p>
            <a:pPr>
              <a:lnSpc>
                <a:spcPct val="100000"/>
              </a:lnSpc>
            </a:pPr>
            <a:endParaRPr lang="hr-HR" sz="1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registracija natjecatelja i voditelja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rješavanje zadataka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organiziranje natjecanja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sudjelovanje na natjecanju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1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1400" dirty="0"/>
          </a:p>
          <a:p>
            <a:pPr>
              <a:lnSpc>
                <a:spcPct val="100000"/>
              </a:lnSpc>
            </a:pPr>
            <a:r>
              <a:rPr lang="hr-HR" sz="2000" dirty="0"/>
              <a:t>Edgar, </a:t>
            </a:r>
            <a:r>
              <a:rPr lang="hr-HR" sz="2000" dirty="0" err="1"/>
              <a:t>Sphere</a:t>
            </a:r>
            <a:r>
              <a:rPr lang="hr-HR" sz="2000" dirty="0"/>
              <a:t> Online </a:t>
            </a:r>
            <a:r>
              <a:rPr lang="hr-HR" sz="2000" dirty="0" err="1"/>
              <a:t>Judge</a:t>
            </a:r>
            <a:r>
              <a:rPr lang="hr-HR" sz="2000" dirty="0"/>
              <a:t>, </a:t>
            </a:r>
            <a:r>
              <a:rPr lang="hr-HR" sz="2000" dirty="0" err="1"/>
              <a:t>Codeforces</a:t>
            </a: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2400" dirty="0"/>
              <a:t>funkcionalni zahtjevi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aktori</a:t>
            </a:r>
            <a:endParaRPr lang="hr-HR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000" dirty="0"/>
              <a:t>neregistrirani / neprijavljeni korisnik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000" dirty="0"/>
              <a:t>natjecatelj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000" dirty="0"/>
              <a:t>aktivni natjecatelj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000" dirty="0"/>
              <a:t>voditelj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000" dirty="0"/>
              <a:t>administrator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000" dirty="0"/>
              <a:t>baza podataka (sudionik)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5E7E-38EF-DB96-7FB6-AE2FAF7F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6" name="Content Placeholder 5" descr="A screenshot of a diagram&#10;&#10;Description automatically generated">
            <a:extLst>
              <a:ext uri="{FF2B5EF4-FFF2-40B4-BE49-F238E27FC236}">
                <a16:creationId xmlns:a16="http://schemas.microsoft.com/office/drawing/2014/main" id="{349862F6-AA53-3F9D-F08D-DAD43173D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3" t="5769" r="7664" b="1830"/>
          <a:stretch/>
        </p:blipFill>
        <p:spPr>
          <a:xfrm>
            <a:off x="1045674" y="-1"/>
            <a:ext cx="705265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1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2400" dirty="0"/>
              <a:t>nefunkcionalni i zahtjevi domene primjene</a:t>
            </a:r>
          </a:p>
          <a:p>
            <a:pPr lvl="1">
              <a:lnSpc>
                <a:spcPct val="150000"/>
              </a:lnSpc>
            </a:pPr>
            <a:r>
              <a:rPr lang="hr-HR" sz="1800" dirty="0"/>
              <a:t>omogućen pristup sustavu preko javne mreže</a:t>
            </a:r>
          </a:p>
          <a:p>
            <a:pPr lvl="1">
              <a:lnSpc>
                <a:spcPct val="150000"/>
              </a:lnSpc>
            </a:pPr>
            <a:r>
              <a:rPr lang="hr-HR" sz="1800" dirty="0"/>
              <a:t>višekorisnički rad u stvarnom vremenu</a:t>
            </a:r>
          </a:p>
          <a:p>
            <a:pPr lvl="1">
              <a:lnSpc>
                <a:spcPct val="150000"/>
              </a:lnSpc>
            </a:pPr>
            <a:r>
              <a:rPr lang="hr-HR" sz="1800" dirty="0"/>
              <a:t>sustav prilagođen za hrvatski jezik i abecedu</a:t>
            </a:r>
          </a:p>
          <a:p>
            <a:pPr lvl="1">
              <a:lnSpc>
                <a:spcPct val="150000"/>
              </a:lnSpc>
            </a:pPr>
            <a:r>
              <a:rPr lang="hr-HR" sz="1800" dirty="0"/>
              <a:t>evaluacija rješenja zadatak za minimalno jedan programski jezik</a:t>
            </a:r>
          </a:p>
          <a:p>
            <a:pPr lvl="1">
              <a:lnSpc>
                <a:spcPct val="100000"/>
              </a:lnSpc>
            </a:pP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619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45" y="1294647"/>
            <a:ext cx="7886700" cy="49869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000" dirty="0"/>
              <a:t>baza podataka, </a:t>
            </a:r>
            <a:r>
              <a:rPr lang="hr-HR" sz="2000" dirty="0" err="1"/>
              <a:t>backend</a:t>
            </a:r>
            <a:r>
              <a:rPr lang="hr-HR" sz="2000" dirty="0"/>
              <a:t>, </a:t>
            </a:r>
            <a:r>
              <a:rPr lang="hr-HR" sz="2000" dirty="0" err="1"/>
              <a:t>frontend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000" dirty="0"/>
              <a:t>API za evaluaciju, servis za slanje mailova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hr-HR" sz="1800" dirty="0"/>
              <a:t>dijagram razmještaja: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7" name="Picture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0FB5C42-4344-AFA2-5477-34790626C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0" y="2596302"/>
            <a:ext cx="7265972" cy="379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BDBE-8A16-542A-804A-EDD09B32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79A5-BA98-A392-DDC3-23CD3DE6A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razredi:</a:t>
            </a:r>
          </a:p>
          <a:p>
            <a:pPr lvl="1">
              <a:lnSpc>
                <a:spcPct val="150000"/>
              </a:lnSpc>
            </a:pPr>
            <a:r>
              <a:rPr lang="hr-HR" dirty="0"/>
              <a:t>Korisnik</a:t>
            </a:r>
          </a:p>
          <a:p>
            <a:pPr lvl="1">
              <a:lnSpc>
                <a:spcPct val="150000"/>
              </a:lnSpc>
            </a:pPr>
            <a:r>
              <a:rPr lang="hr-HR" dirty="0"/>
              <a:t>Natjecanje, </a:t>
            </a:r>
            <a:r>
              <a:rPr lang="hr-HR" dirty="0" err="1"/>
              <a:t>VirtualnoNatjecanje</a:t>
            </a:r>
            <a:endParaRPr lang="hr-HR" dirty="0"/>
          </a:p>
          <a:p>
            <a:pPr lvl="2">
              <a:lnSpc>
                <a:spcPct val="100000"/>
              </a:lnSpc>
            </a:pPr>
            <a:r>
              <a:rPr lang="hr-HR" dirty="0"/>
              <a:t>nasljeđuju Nadmetanje</a:t>
            </a:r>
          </a:p>
          <a:p>
            <a:pPr lvl="1">
              <a:lnSpc>
                <a:spcPct val="150000"/>
              </a:lnSpc>
            </a:pPr>
            <a:r>
              <a:rPr lang="hr-HR" dirty="0"/>
              <a:t>Pehar</a:t>
            </a:r>
          </a:p>
          <a:p>
            <a:pPr lvl="1">
              <a:lnSpc>
                <a:spcPct val="150000"/>
              </a:lnSpc>
            </a:pPr>
            <a:r>
              <a:rPr lang="hr-HR" dirty="0"/>
              <a:t>Uloga(enumeracija)</a:t>
            </a:r>
          </a:p>
          <a:p>
            <a:pPr lvl="1">
              <a:lnSpc>
                <a:spcPct val="150000"/>
              </a:lnSpc>
            </a:pPr>
            <a:r>
              <a:rPr lang="hr-HR" dirty="0"/>
              <a:t>Zadatak</a:t>
            </a:r>
          </a:p>
          <a:p>
            <a:pPr lvl="1">
              <a:lnSpc>
                <a:spcPct val="150000"/>
              </a:lnSpc>
            </a:pPr>
            <a:r>
              <a:rPr lang="hr-HR" dirty="0" err="1"/>
              <a:t>TestniPrimjer</a:t>
            </a:r>
            <a:endParaRPr lang="hr-HR" dirty="0"/>
          </a:p>
          <a:p>
            <a:pPr lvl="1">
              <a:lnSpc>
                <a:spcPct val="150000"/>
              </a:lnSpc>
            </a:pPr>
            <a:r>
              <a:rPr lang="hr-HR" dirty="0" err="1"/>
              <a:t>Rjesenje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AE212-445A-8669-6E33-B931AF80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67425715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1651</TotalTime>
  <Words>392</Words>
  <Application>Microsoft Office PowerPoint</Application>
  <PresentationFormat>On-screen Show (4:3)</PresentationFormat>
  <Paragraphs>104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BytePit Looney Codes</vt:lpstr>
      <vt:lpstr>Sadržaj</vt:lpstr>
      <vt:lpstr>Članovi tima</vt:lpstr>
      <vt:lpstr>Opis zadatka</vt:lpstr>
      <vt:lpstr>Pregled zahtjeva</vt:lpstr>
      <vt:lpstr>PowerPoint Presentation</vt:lpstr>
      <vt:lpstr>Pregled zahtjeva</vt:lpstr>
      <vt:lpstr>Arhitektura sustava</vt:lpstr>
      <vt:lpstr>Arhitektura sustava</vt:lpstr>
      <vt:lpstr>Arhitektura sustava</vt:lpstr>
      <vt:lpstr>Ispitivanje komponenti</vt:lpstr>
      <vt:lpstr>Ispitivanje sustava</vt:lpstr>
      <vt:lpstr>Korišteni alati i tehnologije</vt:lpstr>
      <vt:lpstr>Organizacija rada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Lara Marčec</cp:lastModifiedBy>
  <cp:revision>28</cp:revision>
  <dcterms:created xsi:type="dcterms:W3CDTF">2016-01-18T13:10:52Z</dcterms:created>
  <dcterms:modified xsi:type="dcterms:W3CDTF">2024-01-17T12:55:03Z</dcterms:modified>
</cp:coreProperties>
</file>