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3" r:id="rId2"/>
    <p:sldId id="308" r:id="rId3"/>
    <p:sldId id="304" r:id="rId4"/>
    <p:sldId id="305" r:id="rId5"/>
    <p:sldId id="306" r:id="rId6"/>
    <p:sldId id="272" r:id="rId7"/>
    <p:sldId id="307" r:id="rId8"/>
    <p:sldId id="309" r:id="rId9"/>
    <p:sldId id="310" r:id="rId10"/>
    <p:sldId id="311" r:id="rId11"/>
    <p:sldId id="312" r:id="rId12"/>
    <p:sldId id="314" r:id="rId13"/>
    <p:sldId id="313" r:id="rId14"/>
    <p:sldId id="324" r:id="rId15"/>
    <p:sldId id="325" r:id="rId16"/>
    <p:sldId id="32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15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871745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-Design/11055-PfD-2019-2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1 -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 August 2019 / Semester 2 Week 1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5 – Review &amp; Interpreting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  <a:p>
            <a:r>
              <a:rPr lang="en-US" dirty="0"/>
              <a:t>Read code from other languages to see how different languages achieve similar logic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COBOL</a:t>
            </a:r>
          </a:p>
          <a:p>
            <a:r>
              <a:rPr lang="en-US" dirty="0"/>
              <a:t>Visual Basic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6 – Python (Object Orientation)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Functional to Object Oriented (Concepts)</a:t>
            </a:r>
          </a:p>
          <a:p>
            <a:r>
              <a:rPr lang="en-US" dirty="0"/>
              <a:t>We will do everything again, with the Python language with Object Orientation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10 to 13</a:t>
            </a:r>
          </a:p>
        </p:txBody>
      </p:sp>
    </p:spTree>
    <p:extLst>
      <p:ext uri="{BB962C8B-B14F-4D97-AF65-F5344CB8AC3E}">
        <p14:creationId xmlns:p14="http://schemas.microsoft.com/office/powerpoint/2010/main" val="262881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20% Week 4</a:t>
            </a:r>
          </a:p>
          <a:p>
            <a:r>
              <a:rPr lang="en-US" dirty="0"/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2094217"/>
            <a:ext cx="8103750" cy="1729637"/>
          </a:xfrm>
        </p:spPr>
        <p:txBody>
          <a:bodyPr/>
          <a:lstStyle/>
          <a:p>
            <a:r>
              <a:rPr lang="en-US" dirty="0"/>
              <a:t>Language and Communication</a:t>
            </a:r>
          </a:p>
          <a:p>
            <a:endParaRPr lang="en-US" dirty="0"/>
          </a:p>
          <a:p>
            <a:r>
              <a:rPr lang="en-US" dirty="0"/>
              <a:t>Prototyping and Problem Solving</a:t>
            </a:r>
          </a:p>
          <a:p>
            <a:endParaRPr lang="en-US" dirty="0"/>
          </a:p>
          <a:p>
            <a:r>
              <a:rPr lang="en-US" dirty="0"/>
              <a:t>Structured thinking and Creativity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Programs must be written for people to read, and only incidentally for machines to execute</a:t>
            </a:r>
            <a:r>
              <a:rPr lang="en-AU" b="0" i="0" dirty="0"/>
              <a:t>.” </a:t>
            </a:r>
          </a:p>
          <a:p>
            <a:r>
              <a:rPr lang="en-AU" sz="1400" b="0" i="0" dirty="0"/>
              <a:t>― </a:t>
            </a:r>
            <a:r>
              <a:rPr lang="en-AU" sz="1400" i="0" dirty="0"/>
              <a:t>Harold Abelson, </a:t>
            </a:r>
            <a:r>
              <a:rPr lang="en-AU" sz="1400" i="0" u="sng" dirty="0">
                <a:hlinkClick r:id="rId2"/>
              </a:rPr>
              <a:t>Structure and Interpretation of Computer Programs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Module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0124" y="1667960"/>
            <a:ext cx="8103751" cy="266137"/>
          </a:xfrm>
        </p:spPr>
        <p:txBody>
          <a:bodyPr/>
          <a:lstStyle/>
          <a:p>
            <a:r>
              <a:rPr lang="en-US" dirty="0"/>
              <a:t>Why would we want to learn how to program?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Build Automation</a:t>
            </a:r>
          </a:p>
          <a:p>
            <a:endParaRPr lang="en-US" dirty="0"/>
          </a:p>
          <a:p>
            <a:r>
              <a:rPr lang="en-US" dirty="0"/>
              <a:t>Notepad/Brackets.io/Visual Studio Code/Eclipse/MS Excel/MS Access…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Code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Local/Distributed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 Commands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gitignore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Push/Pull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Master &amp; Branch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2931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6A22A-0804-4F9F-8BC4-5A2F17BCA452}"/>
              </a:ext>
            </a:extLst>
          </p:cNvPr>
          <p:cNvSpPr txBox="1"/>
          <p:nvPr/>
        </p:nvSpPr>
        <p:spPr>
          <a:xfrm>
            <a:off x="2476500" y="286944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Development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A682-13E7-4986-92DF-3C3C15C7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29" y="4498032"/>
            <a:ext cx="108585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2DCBC-2E35-4191-9852-1B987AF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4454692"/>
            <a:ext cx="2038350" cy="44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9BB9D5-36A4-4C41-B9DC-F4C275E5008C}"/>
              </a:ext>
            </a:extLst>
          </p:cNvPr>
          <p:cNvSpPr txBox="1"/>
          <p:nvPr/>
        </p:nvSpPr>
        <p:spPr>
          <a:xfrm>
            <a:off x="523874" y="1232485"/>
            <a:ext cx="8118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 include tools that programmers need to make development simpler.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Syntax highlighting and autocomplete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grammar of programming languages and remembering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Source control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Versioning and team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Compilers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Converting from English readable to machine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Debuggers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Ability to ‘Watch’ and ‘Step’ through programs to see how they are behaving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7A298-8F14-4B80-8ADD-D6E48E428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62" y="4416591"/>
            <a:ext cx="1781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6A22A-0804-4F9F-8BC4-5A2F17BCA452}"/>
              </a:ext>
            </a:extLst>
          </p:cNvPr>
          <p:cNvSpPr txBox="1"/>
          <p:nvPr/>
        </p:nvSpPr>
        <p:spPr>
          <a:xfrm>
            <a:off x="2476500" y="286944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Integrated Development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A682-13E7-4986-92DF-3C3C15C7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29" y="4498032"/>
            <a:ext cx="108585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2DCBC-2E35-4191-9852-1B987AF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4454692"/>
            <a:ext cx="2038350" cy="44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9BB9D5-36A4-4C41-B9DC-F4C275E5008C}"/>
              </a:ext>
            </a:extLst>
          </p:cNvPr>
          <p:cNvSpPr txBox="1"/>
          <p:nvPr/>
        </p:nvSpPr>
        <p:spPr>
          <a:xfrm>
            <a:off x="512762" y="1640021"/>
            <a:ext cx="8118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 an IDE (Brackets is installed on the UC computers)</a:t>
            </a:r>
          </a:p>
          <a:p>
            <a:endParaRPr lang="en-AU" dirty="0"/>
          </a:p>
          <a:p>
            <a:r>
              <a:rPr lang="en-AU" dirty="0"/>
              <a:t>Install the IDE</a:t>
            </a:r>
          </a:p>
          <a:p>
            <a:endParaRPr lang="en-AU" dirty="0"/>
          </a:p>
          <a:p>
            <a:r>
              <a:rPr lang="en-AU" dirty="0"/>
              <a:t>Open and look at the options available</a:t>
            </a:r>
          </a:p>
          <a:p>
            <a:endParaRPr lang="en-AU" dirty="0"/>
          </a:p>
          <a:p>
            <a:r>
              <a:rPr lang="en-AU" dirty="0"/>
              <a:t>Create a file, with your name and something interesting (Poem, ASCII Art)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7A298-8F14-4B80-8ADD-D6E48E428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62" y="4416591"/>
            <a:ext cx="1781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Integrated Development Environments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 Editor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Debugging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 Automation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Notepad/Brackets.io/Visual Studio Code/Eclipse/MS Excel/MS Access…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Source Code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Local/Distributed</a:t>
            </a:r>
          </a:p>
          <a:p>
            <a:r>
              <a:rPr lang="en-US" dirty="0"/>
              <a:t>Git Commands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Push/Pull</a:t>
            </a:r>
          </a:p>
          <a:p>
            <a:r>
              <a:rPr lang="en-US" dirty="0"/>
              <a:t>Master &amp; Branch</a:t>
            </a:r>
          </a:p>
          <a:p>
            <a:r>
              <a:rPr lang="en-US" dirty="0"/>
              <a:t>Merging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8545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3C99-63DA-4C8F-91F5-6C52BDAE0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44CA-DCA6-4039-A78D-928CE30375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4FE95-2A9A-4CC4-A1EB-37B242B9815C}"/>
              </a:ext>
            </a:extLst>
          </p:cNvPr>
          <p:cNvSpPr/>
          <p:nvPr/>
        </p:nvSpPr>
        <p:spPr>
          <a:xfrm>
            <a:off x="900303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4B52E4-921A-47E1-810F-58601502C82F}"/>
              </a:ext>
            </a:extLst>
          </p:cNvPr>
          <p:cNvSpPr/>
          <p:nvPr/>
        </p:nvSpPr>
        <p:spPr>
          <a:xfrm>
            <a:off x="4050982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E3D36A-9EC6-435E-8B71-F0C14EE1AAB2}"/>
              </a:ext>
            </a:extLst>
          </p:cNvPr>
          <p:cNvSpPr/>
          <p:nvPr/>
        </p:nvSpPr>
        <p:spPr>
          <a:xfrm>
            <a:off x="7201661" y="139382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BBA9-B943-4415-970E-FC228978914E}"/>
              </a:ext>
            </a:extLst>
          </p:cNvPr>
          <p:cNvSpPr txBox="1"/>
          <p:nvPr/>
        </p:nvSpPr>
        <p:spPr>
          <a:xfrm>
            <a:off x="468503" y="2266950"/>
            <a:ext cx="204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create a file on your computer and use it, every time you change it the changes are lost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E2DBA-5549-42BC-916C-135025A6FBBA}"/>
              </a:ext>
            </a:extLst>
          </p:cNvPr>
          <p:cNvSpPr txBox="1"/>
          <p:nvPr/>
        </p:nvSpPr>
        <p:spPr>
          <a:xfrm>
            <a:off x="3656203" y="2271078"/>
            <a:ext cx="20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‘Version Control’ your file on your machine so that each time you change it, you can save the changes, meaning you can go back at any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82A7B-C2FB-4730-9D03-492B833A80BB}"/>
              </a:ext>
            </a:extLst>
          </p:cNvPr>
          <p:cNvSpPr txBox="1"/>
          <p:nvPr/>
        </p:nvSpPr>
        <p:spPr>
          <a:xfrm>
            <a:off x="6786753" y="2266950"/>
            <a:ext cx="20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‘Distributed Version Control’ your file to the cloud, so you have an off computer backup and allow others to share your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F583F-DCA7-4D5B-B71F-E7B753AD28B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09953" y="1714500"/>
            <a:ext cx="2141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C327E-54D3-4072-8485-1FBB66CEFAFF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060632" y="1695450"/>
            <a:ext cx="214102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2EB769-41DD-4E0F-A9B8-5379CC900B16}"/>
              </a:ext>
            </a:extLst>
          </p:cNvPr>
          <p:cNvSpPr txBox="1"/>
          <p:nvPr/>
        </p:nvSpPr>
        <p:spPr>
          <a:xfrm>
            <a:off x="2719260" y="1393825"/>
            <a:ext cx="82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7E714-CE1C-44C5-A93B-B8A7E535F78E}"/>
              </a:ext>
            </a:extLst>
          </p:cNvPr>
          <p:cNvSpPr txBox="1"/>
          <p:nvPr/>
        </p:nvSpPr>
        <p:spPr>
          <a:xfrm>
            <a:off x="5240908" y="1369794"/>
            <a:ext cx="165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GitHub or other repository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A177E-2740-421C-93E1-D032E06582C4}"/>
              </a:ext>
            </a:extLst>
          </p:cNvPr>
          <p:cNvSpPr txBox="1"/>
          <p:nvPr/>
        </p:nvSpPr>
        <p:spPr>
          <a:xfrm>
            <a:off x="3672967" y="99268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7698F-F42F-457C-B283-F2074504CC21}"/>
              </a:ext>
            </a:extLst>
          </p:cNvPr>
          <p:cNvSpPr txBox="1"/>
          <p:nvPr/>
        </p:nvSpPr>
        <p:spPr>
          <a:xfrm>
            <a:off x="6905687" y="9741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FBED2-601C-47F7-8424-867F6CB17F3B}"/>
              </a:ext>
            </a:extLst>
          </p:cNvPr>
          <p:cNvSpPr txBox="1"/>
          <p:nvPr/>
        </p:nvSpPr>
        <p:spPr>
          <a:xfrm>
            <a:off x="2880233" y="3217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Overview</a:t>
            </a:r>
          </a:p>
        </p:txBody>
      </p:sp>
    </p:spTree>
    <p:extLst>
      <p:ext uri="{BB962C8B-B14F-4D97-AF65-F5344CB8AC3E}">
        <p14:creationId xmlns:p14="http://schemas.microsoft.com/office/powerpoint/2010/main" val="31323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CD59DF-76EF-4A2F-BCCF-3A72B5DEF9C6}"/>
              </a:ext>
            </a:extLst>
          </p:cNvPr>
          <p:cNvSpPr/>
          <p:nvPr/>
        </p:nvSpPr>
        <p:spPr>
          <a:xfrm>
            <a:off x="363924" y="996376"/>
            <a:ext cx="1009650" cy="362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1A9B6-6C62-4E7A-8428-0C87174E55E2}"/>
              </a:ext>
            </a:extLst>
          </p:cNvPr>
          <p:cNvSpPr/>
          <p:nvPr/>
        </p:nvSpPr>
        <p:spPr>
          <a:xfrm>
            <a:off x="2959450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310DE-F8CD-41D0-A811-6BD5AACB54A2}"/>
              </a:ext>
            </a:extLst>
          </p:cNvPr>
          <p:cNvSpPr txBox="1"/>
          <p:nvPr/>
        </p:nvSpPr>
        <p:spPr>
          <a:xfrm>
            <a:off x="565339" y="2212140"/>
            <a:ext cx="3335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--version</a:t>
            </a:r>
          </a:p>
          <a:p>
            <a:endParaRPr lang="en-AU" dirty="0"/>
          </a:p>
          <a:p>
            <a:r>
              <a:rPr lang="en-AU" dirty="0"/>
              <a:t>$ git </a:t>
            </a:r>
            <a:r>
              <a:rPr lang="en-AU" dirty="0" err="1"/>
              <a:t>init</a:t>
            </a:r>
            <a:endParaRPr lang="en-AU" dirty="0"/>
          </a:p>
          <a:p>
            <a:r>
              <a:rPr lang="en-AU" dirty="0"/>
              <a:t>$ git config --global user.name “”</a:t>
            </a:r>
          </a:p>
          <a:p>
            <a:r>
              <a:rPr lang="en-AU" dirty="0"/>
              <a:t>$ git config --global </a:t>
            </a:r>
            <a:r>
              <a:rPr lang="en-AU" dirty="0" err="1"/>
              <a:t>user.email</a:t>
            </a:r>
            <a:r>
              <a:rPr lang="en-AU" dirty="0"/>
              <a:t> “”</a:t>
            </a:r>
          </a:p>
          <a:p>
            <a:endParaRPr lang="en-AU" dirty="0"/>
          </a:p>
          <a:p>
            <a:r>
              <a:rPr lang="en-AU" dirty="0"/>
              <a:t>$ git add [file.name|*.type|.]</a:t>
            </a:r>
          </a:p>
          <a:p>
            <a:r>
              <a:rPr lang="en-AU" dirty="0"/>
              <a:t>$ git rm [file.name|*.type|.]</a:t>
            </a:r>
          </a:p>
          <a:p>
            <a:endParaRPr lang="en-AU" dirty="0"/>
          </a:p>
          <a:p>
            <a:r>
              <a:rPr lang="en-AU" dirty="0"/>
              <a:t>$ git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D2BB6F-BBFD-4BC4-848C-F43E89BB13B5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1373574" y="1714500"/>
            <a:ext cx="1585876" cy="1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5D0400-56C6-4552-B530-B2867816AA9F}"/>
              </a:ext>
            </a:extLst>
          </p:cNvPr>
          <p:cNvSpPr txBox="1"/>
          <p:nvPr/>
        </p:nvSpPr>
        <p:spPr>
          <a:xfrm>
            <a:off x="1418958" y="1345168"/>
            <a:ext cx="14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DAEF7-8F1D-401B-B71E-6265DB24985A}"/>
              </a:ext>
            </a:extLst>
          </p:cNvPr>
          <p:cNvSpPr txBox="1"/>
          <p:nvPr/>
        </p:nvSpPr>
        <p:spPr>
          <a:xfrm>
            <a:off x="2565242" y="9793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1A5866-6015-4D37-ADA0-EAC9D98CD8A6}"/>
              </a:ext>
            </a:extLst>
          </p:cNvPr>
          <p:cNvSpPr/>
          <p:nvPr/>
        </p:nvSpPr>
        <p:spPr>
          <a:xfrm>
            <a:off x="363924" y="1544024"/>
            <a:ext cx="1009650" cy="365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Staged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0896F9-3615-48C7-9301-42530173E508}"/>
              </a:ext>
            </a:extLst>
          </p:cNvPr>
          <p:cNvCxnSpPr/>
          <p:nvPr/>
        </p:nvCxnSpPr>
        <p:spPr>
          <a:xfrm flipH="1">
            <a:off x="3464275" y="4038600"/>
            <a:ext cx="105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F7ECB5-ECAB-4E4E-B86C-F78C923D805D}"/>
              </a:ext>
            </a:extLst>
          </p:cNvPr>
          <p:cNvSpPr txBox="1"/>
          <p:nvPr/>
        </p:nvSpPr>
        <p:spPr>
          <a:xfrm>
            <a:off x="4622802" y="3848795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file will be tracked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D88C14-2AFD-4F5E-BC9B-1EB60C25D2FD}"/>
              </a:ext>
            </a:extLst>
          </p:cNvPr>
          <p:cNvCxnSpPr/>
          <p:nvPr/>
        </p:nvCxnSpPr>
        <p:spPr>
          <a:xfrm flipH="1">
            <a:off x="3372024" y="4330700"/>
            <a:ext cx="105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CF2558-D8DA-4D0D-81A0-EC57891FA721}"/>
              </a:ext>
            </a:extLst>
          </p:cNvPr>
          <p:cNvSpPr txBox="1"/>
          <p:nvPr/>
        </p:nvSpPr>
        <p:spPr>
          <a:xfrm>
            <a:off x="4484972" y="4123461"/>
            <a:ext cx="374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file will be not be tracked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844CE-A186-49F5-BAD6-C7A25F86803D}"/>
              </a:ext>
            </a:extLst>
          </p:cNvPr>
          <p:cNvCxnSpPr/>
          <p:nvPr/>
        </p:nvCxnSpPr>
        <p:spPr>
          <a:xfrm flipH="1">
            <a:off x="1902525" y="4876800"/>
            <a:ext cx="105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554DBC8-FD20-4B63-931E-812A6199D7C2}"/>
              </a:ext>
            </a:extLst>
          </p:cNvPr>
          <p:cNvSpPr txBox="1"/>
          <p:nvPr/>
        </p:nvSpPr>
        <p:spPr>
          <a:xfrm>
            <a:off x="3026534" y="4657797"/>
            <a:ext cx="594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will show the tracked files that are staged (changed)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D0E893-8828-4735-A62C-C6DBEEA05F61}"/>
              </a:ext>
            </a:extLst>
          </p:cNvPr>
          <p:cNvCxnSpPr>
            <a:stCxn id="5" idx="4"/>
            <a:endCxn id="23" idx="0"/>
          </p:cNvCxnSpPr>
          <p:nvPr/>
        </p:nvCxnSpPr>
        <p:spPr>
          <a:xfrm>
            <a:off x="868749" y="1358964"/>
            <a:ext cx="0" cy="18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98420A-DD38-4E9E-8D29-561B36ACB66E}"/>
              </a:ext>
            </a:extLst>
          </p:cNvPr>
          <p:cNvSpPr txBox="1"/>
          <p:nvPr/>
        </p:nvSpPr>
        <p:spPr>
          <a:xfrm>
            <a:off x="2880233" y="3217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- Local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2DA204-12CF-4475-881F-7A8EBF77981F}"/>
              </a:ext>
            </a:extLst>
          </p:cNvPr>
          <p:cNvSpPr txBox="1"/>
          <p:nvPr/>
        </p:nvSpPr>
        <p:spPr>
          <a:xfrm>
            <a:off x="5066290" y="1371421"/>
            <a:ext cx="351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will solve issues around needing to go back after making a change, but if your computer/hard drive dies, then your files disappear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504FB8-B674-44F0-9F3B-46AB22862B0C}"/>
              </a:ext>
            </a:extLst>
          </p:cNvPr>
          <p:cNvSpPr txBox="1"/>
          <p:nvPr/>
        </p:nvSpPr>
        <p:spPr>
          <a:xfrm>
            <a:off x="4897586" y="2877997"/>
            <a:ext cx="29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commit -m “message”</a:t>
            </a:r>
          </a:p>
        </p:txBody>
      </p:sp>
    </p:spTree>
    <p:extLst>
      <p:ext uri="{BB962C8B-B14F-4D97-AF65-F5344CB8AC3E}">
        <p14:creationId xmlns:p14="http://schemas.microsoft.com/office/powerpoint/2010/main" val="273399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1A9B6-6C62-4E7A-8428-0C87174E55E2}"/>
              </a:ext>
            </a:extLst>
          </p:cNvPr>
          <p:cNvSpPr/>
          <p:nvPr/>
        </p:nvSpPr>
        <p:spPr>
          <a:xfrm>
            <a:off x="2959450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CB6DC-3ED5-43FE-8E14-532AB8F14CDC}"/>
              </a:ext>
            </a:extLst>
          </p:cNvPr>
          <p:cNvSpPr/>
          <p:nvPr/>
        </p:nvSpPr>
        <p:spPr>
          <a:xfrm>
            <a:off x="7569010" y="139382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00318-BC00-4E20-B6CF-C3749B11693F}"/>
              </a:ext>
            </a:extLst>
          </p:cNvPr>
          <p:cNvSpPr txBox="1"/>
          <p:nvPr/>
        </p:nvSpPr>
        <p:spPr>
          <a:xfrm>
            <a:off x="689735" y="2571750"/>
            <a:ext cx="2916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should think about what you move into the cloud </a:t>
            </a:r>
          </a:p>
          <a:p>
            <a:endParaRPr lang="en-AU" dirty="0"/>
          </a:p>
          <a:p>
            <a:r>
              <a:rPr lang="en-AU" sz="2400" b="1" dirty="0"/>
              <a:t>Consider your privacy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4A74C6-1FFB-4661-B2FA-1697F985618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969100" y="1695450"/>
            <a:ext cx="359991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97B87E-7CC9-4DBE-8362-077E5A5A65EC}"/>
              </a:ext>
            </a:extLst>
          </p:cNvPr>
          <p:cNvSpPr txBox="1"/>
          <p:nvPr/>
        </p:nvSpPr>
        <p:spPr>
          <a:xfrm>
            <a:off x="4309389" y="1354040"/>
            <a:ext cx="258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push origin 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DAEF7-8F1D-401B-B71E-6265DB24985A}"/>
              </a:ext>
            </a:extLst>
          </p:cNvPr>
          <p:cNvSpPr txBox="1"/>
          <p:nvPr/>
        </p:nvSpPr>
        <p:spPr>
          <a:xfrm>
            <a:off x="2565242" y="9793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A3ED1-ED81-424E-AE1F-0BA7848A6002}"/>
              </a:ext>
            </a:extLst>
          </p:cNvPr>
          <p:cNvSpPr txBox="1"/>
          <p:nvPr/>
        </p:nvSpPr>
        <p:spPr>
          <a:xfrm>
            <a:off x="7174802" y="96845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6C177-F75C-4252-93ED-1B8E08DE29C8}"/>
              </a:ext>
            </a:extLst>
          </p:cNvPr>
          <p:cNvSpPr txBox="1"/>
          <p:nvPr/>
        </p:nvSpPr>
        <p:spPr>
          <a:xfrm>
            <a:off x="4451350" y="257175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will ask you for the login etc. for a cloud repository (e.g. GitHub), once you have done this you will be able to view the files through your web browser at github.com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6A22A-0804-4F9F-8BC4-5A2F17BCA452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- Distributed</a:t>
            </a:r>
          </a:p>
        </p:txBody>
      </p:sp>
    </p:spTree>
    <p:extLst>
      <p:ext uri="{BB962C8B-B14F-4D97-AF65-F5344CB8AC3E}">
        <p14:creationId xmlns:p14="http://schemas.microsoft.com/office/powerpoint/2010/main" val="33095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Every person here has the right to have their say, please allow others to finish talking before you start.</a:t>
            </a:r>
          </a:p>
          <a:p>
            <a:endParaRPr lang="en-AU" dirty="0"/>
          </a:p>
          <a:p>
            <a:r>
              <a:rPr lang="en-AU" dirty="0"/>
              <a:t>Every person here has the right to have their say, please keep your points succinct so there is time for everyone to speak.</a:t>
            </a:r>
          </a:p>
          <a:p>
            <a:endParaRPr lang="en-AU" dirty="0"/>
          </a:p>
          <a:p>
            <a:r>
              <a:rPr lang="en-AU" dirty="0"/>
              <a:t>Every person’s knowledge and experience is different, and we can all learn much from each other, please actively listen to everyone.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1A9B6-6C62-4E7A-8428-0C87174E55E2}"/>
              </a:ext>
            </a:extLst>
          </p:cNvPr>
          <p:cNvSpPr/>
          <p:nvPr/>
        </p:nvSpPr>
        <p:spPr>
          <a:xfrm>
            <a:off x="2959450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CB6DC-3ED5-43FE-8E14-532AB8F14CDC}"/>
              </a:ext>
            </a:extLst>
          </p:cNvPr>
          <p:cNvSpPr/>
          <p:nvPr/>
        </p:nvSpPr>
        <p:spPr>
          <a:xfrm>
            <a:off x="7569010" y="139382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4A74C6-1FFB-4661-B2FA-1697F985618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969100" y="1695450"/>
            <a:ext cx="359991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97B87E-7CC9-4DBE-8362-077E5A5A65EC}"/>
              </a:ext>
            </a:extLst>
          </p:cNvPr>
          <p:cNvSpPr txBox="1"/>
          <p:nvPr/>
        </p:nvSpPr>
        <p:spPr>
          <a:xfrm>
            <a:off x="4150987" y="2061228"/>
            <a:ext cx="341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push origin [branch]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DAEF7-8F1D-401B-B71E-6265DB24985A}"/>
              </a:ext>
            </a:extLst>
          </p:cNvPr>
          <p:cNvSpPr txBox="1"/>
          <p:nvPr/>
        </p:nvSpPr>
        <p:spPr>
          <a:xfrm>
            <a:off x="2565242" y="9793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A3ED1-ED81-424E-AE1F-0BA7848A6002}"/>
              </a:ext>
            </a:extLst>
          </p:cNvPr>
          <p:cNvSpPr txBox="1"/>
          <p:nvPr/>
        </p:nvSpPr>
        <p:spPr>
          <a:xfrm>
            <a:off x="7174802" y="96845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24E735-4F03-46F1-9F16-64691EAEC3EA}"/>
              </a:ext>
            </a:extLst>
          </p:cNvPr>
          <p:cNvSpPr txBox="1"/>
          <p:nvPr/>
        </p:nvSpPr>
        <p:spPr>
          <a:xfrm>
            <a:off x="468503" y="299668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branch [</a:t>
            </a:r>
            <a:r>
              <a:rPr lang="en-AU" dirty="0" err="1"/>
              <a:t>branchname</a:t>
            </a:r>
            <a:r>
              <a:rPr lang="en-AU" dirty="0"/>
              <a:t>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102E10-7C64-4508-BD32-041C48CEA7DD}"/>
              </a:ext>
            </a:extLst>
          </p:cNvPr>
          <p:cNvSpPr/>
          <p:nvPr/>
        </p:nvSpPr>
        <p:spPr>
          <a:xfrm>
            <a:off x="927501" y="1723826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1B231-E0F2-4DA6-AB82-62FF0ADC437E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1937151" y="1714500"/>
            <a:ext cx="1022299" cy="31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C9FA17-3427-42CA-8E08-42BA75574150}"/>
              </a:ext>
            </a:extLst>
          </p:cNvPr>
          <p:cNvSpPr/>
          <p:nvPr/>
        </p:nvSpPr>
        <p:spPr>
          <a:xfrm>
            <a:off x="2959450" y="2142034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7BFED-E73C-4E35-B524-F82C300F6756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1937151" y="2025451"/>
            <a:ext cx="1022299" cy="41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920A8E5-DB7E-41C2-904A-768C1339C263}"/>
              </a:ext>
            </a:extLst>
          </p:cNvPr>
          <p:cNvSpPr/>
          <p:nvPr/>
        </p:nvSpPr>
        <p:spPr>
          <a:xfrm>
            <a:off x="7569010" y="2142034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0672A-5CD7-4BD7-847F-F7FBF4684905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3969100" y="2443659"/>
            <a:ext cx="359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A47B-004A-4B96-A908-9357FC6870BF}"/>
              </a:ext>
            </a:extLst>
          </p:cNvPr>
          <p:cNvSpPr txBox="1"/>
          <p:nvPr/>
        </p:nvSpPr>
        <p:spPr>
          <a:xfrm>
            <a:off x="4150987" y="1319569"/>
            <a:ext cx="341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$ git push origin [branch]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1ED40-ED72-487A-B872-8B12E599213A}"/>
              </a:ext>
            </a:extLst>
          </p:cNvPr>
          <p:cNvSpPr txBox="1"/>
          <p:nvPr/>
        </p:nvSpPr>
        <p:spPr>
          <a:xfrm>
            <a:off x="3734150" y="3244850"/>
            <a:ext cx="46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Branches allow different people/projects to work on folders/files at the same time, and when </a:t>
            </a:r>
            <a:r>
              <a:rPr lang="en-AU" i="1" dirty="0"/>
              <a:t>merged </a:t>
            </a:r>
            <a:r>
              <a:rPr lang="en-AU" dirty="0"/>
              <a:t>will show which parts of the files are changed by the different people/projects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142C8-00C3-4336-BFF3-85D0474C7833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– Team Working</a:t>
            </a:r>
          </a:p>
        </p:txBody>
      </p:sp>
    </p:spTree>
    <p:extLst>
      <p:ext uri="{BB962C8B-B14F-4D97-AF65-F5344CB8AC3E}">
        <p14:creationId xmlns:p14="http://schemas.microsoft.com/office/powerpoint/2010/main" val="43822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1A9B6-6C62-4E7A-8428-0C87174E55E2}"/>
              </a:ext>
            </a:extLst>
          </p:cNvPr>
          <p:cNvSpPr/>
          <p:nvPr/>
        </p:nvSpPr>
        <p:spPr>
          <a:xfrm>
            <a:off x="2959450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CB6DC-3ED5-43FE-8E14-532AB8F14CDC}"/>
              </a:ext>
            </a:extLst>
          </p:cNvPr>
          <p:cNvSpPr/>
          <p:nvPr/>
        </p:nvSpPr>
        <p:spPr>
          <a:xfrm>
            <a:off x="7569010" y="139382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4A74C6-1FFB-4661-B2FA-1697F985618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969100" y="1695450"/>
            <a:ext cx="359991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4DAEF7-8F1D-401B-B71E-6265DB24985A}"/>
              </a:ext>
            </a:extLst>
          </p:cNvPr>
          <p:cNvSpPr txBox="1"/>
          <p:nvPr/>
        </p:nvSpPr>
        <p:spPr>
          <a:xfrm>
            <a:off x="2565242" y="9793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A3ED1-ED81-424E-AE1F-0BA7848A6002}"/>
              </a:ext>
            </a:extLst>
          </p:cNvPr>
          <p:cNvSpPr txBox="1"/>
          <p:nvPr/>
        </p:nvSpPr>
        <p:spPr>
          <a:xfrm>
            <a:off x="7174802" y="96845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24E735-4F03-46F1-9F16-64691EAEC3EA}"/>
              </a:ext>
            </a:extLst>
          </p:cNvPr>
          <p:cNvSpPr txBox="1"/>
          <p:nvPr/>
        </p:nvSpPr>
        <p:spPr>
          <a:xfrm>
            <a:off x="378175" y="220654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.</a:t>
            </a:r>
            <a:r>
              <a:rPr lang="en-AU" dirty="0" err="1"/>
              <a:t>gitignore</a:t>
            </a:r>
            <a:endParaRPr lang="en-A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102E10-7C64-4508-BD32-041C48CEA7DD}"/>
              </a:ext>
            </a:extLst>
          </p:cNvPr>
          <p:cNvSpPr/>
          <p:nvPr/>
        </p:nvSpPr>
        <p:spPr>
          <a:xfrm>
            <a:off x="836557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1B231-E0F2-4DA6-AB82-62FF0ADC437E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1846207" y="1714500"/>
            <a:ext cx="1113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D1ED40-ED72-487A-B872-8B12E599213A}"/>
              </a:ext>
            </a:extLst>
          </p:cNvPr>
          <p:cNvSpPr txBox="1"/>
          <p:nvPr/>
        </p:nvSpPr>
        <p:spPr>
          <a:xfrm>
            <a:off x="590550" y="2712827"/>
            <a:ext cx="785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.</a:t>
            </a:r>
            <a:r>
              <a:rPr lang="en-AU" dirty="0" err="1"/>
              <a:t>gitignore</a:t>
            </a:r>
            <a:r>
              <a:rPr lang="en-AU" dirty="0"/>
              <a:t> file allows you to ‘hide’ files from git so that when you add folders to your local repository it will automatically ignore the files that you have put in the .</a:t>
            </a:r>
            <a:r>
              <a:rPr lang="en-AU" dirty="0" err="1"/>
              <a:t>gitignore</a:t>
            </a:r>
            <a:r>
              <a:rPr lang="en-AU" dirty="0"/>
              <a:t> file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B525BC2-9DB9-4365-9975-D411605B921D}"/>
              </a:ext>
            </a:extLst>
          </p:cNvPr>
          <p:cNvSpPr/>
          <p:nvPr/>
        </p:nvSpPr>
        <p:spPr>
          <a:xfrm>
            <a:off x="2190750" y="1466850"/>
            <a:ext cx="463550" cy="5492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FA1B2-8366-4036-9A97-F0DF5BBE0C33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– Ignoring Files</a:t>
            </a:r>
          </a:p>
        </p:txBody>
      </p:sp>
    </p:spTree>
    <p:extLst>
      <p:ext uri="{BB962C8B-B14F-4D97-AF65-F5344CB8AC3E}">
        <p14:creationId xmlns:p14="http://schemas.microsoft.com/office/powerpoint/2010/main" val="326106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24E735-4F03-46F1-9F16-64691EAEC3EA}"/>
              </a:ext>
            </a:extLst>
          </p:cNvPr>
          <p:cNvSpPr txBox="1"/>
          <p:nvPr/>
        </p:nvSpPr>
        <p:spPr>
          <a:xfrm>
            <a:off x="3658679" y="35671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.</a:t>
            </a:r>
            <a:r>
              <a:rPr lang="en-AU" dirty="0" err="1"/>
              <a:t>gitignore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D48A48-A5F2-4488-9F7D-70E23D73172E}"/>
              </a:ext>
            </a:extLst>
          </p:cNvPr>
          <p:cNvSpPr/>
          <p:nvPr/>
        </p:nvSpPr>
        <p:spPr>
          <a:xfrm>
            <a:off x="830453" y="996950"/>
            <a:ext cx="76785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don't put these files onto GIT must be backed up and updated separately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A * ensures that everything will be ignored.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*</a:t>
            </a:r>
          </a:p>
          <a:p>
            <a:b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You can whitelist files/folders with !, these will not be ignored.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!.</a:t>
            </a:r>
            <a:r>
              <a:rPr lang="en-AU" sz="1000" dirty="0" err="1">
                <a:latin typeface="Consolas" panose="020B0609020204030204" pitchFamily="49" charset="0"/>
              </a:rPr>
              <a:t>gitignore</a:t>
            </a:r>
            <a:endParaRPr lang="en-AU" sz="1000" dirty="0"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!*.md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!*.py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!www/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!www/icons/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!www/icons/</a:t>
            </a:r>
            <a:r>
              <a:rPr lang="en-AU" sz="1000" dirty="0" err="1">
                <a:latin typeface="Consolas" panose="020B0609020204030204" pitchFamily="49" charset="0"/>
              </a:rPr>
              <a:t>dark_sky</a:t>
            </a:r>
            <a:r>
              <a:rPr lang="en-AU" sz="1000" dirty="0">
                <a:latin typeface="Consolas" panose="020B0609020204030204" pitchFamily="49" charset="0"/>
              </a:rPr>
              <a:t>/</a:t>
            </a:r>
          </a:p>
          <a:p>
            <a:b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Ignore folders.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.cloud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.</a:t>
            </a:r>
            <a:r>
              <a:rPr lang="en-AU" sz="1000" dirty="0" err="1">
                <a:latin typeface="Consolas" panose="020B0609020204030204" pitchFamily="49" charset="0"/>
              </a:rPr>
              <a:t>uuid</a:t>
            </a:r>
            <a:endParaRPr lang="en-AU" sz="1000" dirty="0"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__</a:t>
            </a:r>
            <a:r>
              <a:rPr lang="en-AU" sz="1000" dirty="0" err="1">
                <a:latin typeface="Consolas" panose="020B0609020204030204" pitchFamily="49" charset="0"/>
              </a:rPr>
              <a:t>pycache</a:t>
            </a:r>
            <a:r>
              <a:rPr lang="en-AU" sz="1000" dirty="0">
                <a:latin typeface="Consolas" panose="020B0609020204030204" pitchFamily="49" charset="0"/>
              </a:rPr>
              <a:t>__/</a:t>
            </a:r>
          </a:p>
          <a:p>
            <a:b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Ensure these YAML files are ignored, otherwise your secret data/credentials will leak.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 err="1">
                <a:latin typeface="Consolas" panose="020B0609020204030204" pitchFamily="49" charset="0"/>
              </a:rPr>
              <a:t>secrets.yaml</a:t>
            </a:r>
            <a:endParaRPr lang="en-AU" sz="1000" dirty="0"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secrets.py</a:t>
            </a:r>
          </a:p>
          <a:p>
            <a:b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just not important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[Hh]ello.*</a:t>
            </a:r>
            <a: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AU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000" dirty="0">
                <a:solidFill>
                  <a:srgbClr val="6A9955"/>
                </a:solidFill>
                <a:latin typeface="Consolas" panose="020B0609020204030204" pitchFamily="49" charset="0"/>
              </a:rPr>
              <a:t># ensure pictures of people are ignored</a:t>
            </a:r>
            <a:endParaRPr lang="en-AU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Simon.jpg</a:t>
            </a:r>
            <a:endParaRPr lang="en-AU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4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1A9B6-6C62-4E7A-8428-0C87174E55E2}"/>
              </a:ext>
            </a:extLst>
          </p:cNvPr>
          <p:cNvSpPr/>
          <p:nvPr/>
        </p:nvSpPr>
        <p:spPr>
          <a:xfrm>
            <a:off x="2959450" y="1421747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CB6DC-3ED5-43FE-8E14-532AB8F14CDC}"/>
              </a:ext>
            </a:extLst>
          </p:cNvPr>
          <p:cNvSpPr/>
          <p:nvPr/>
        </p:nvSpPr>
        <p:spPr>
          <a:xfrm>
            <a:off x="7569010" y="1421747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DAEF7-8F1D-401B-B71E-6265DB24985A}"/>
              </a:ext>
            </a:extLst>
          </p:cNvPr>
          <p:cNvSpPr txBox="1"/>
          <p:nvPr/>
        </p:nvSpPr>
        <p:spPr>
          <a:xfrm>
            <a:off x="2565242" y="9793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A3ED1-ED81-424E-AE1F-0BA7848A6002}"/>
              </a:ext>
            </a:extLst>
          </p:cNvPr>
          <p:cNvSpPr txBox="1"/>
          <p:nvPr/>
        </p:nvSpPr>
        <p:spPr>
          <a:xfrm>
            <a:off x="7174802" y="96845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6C177-F75C-4252-93ED-1B8E08DE29C8}"/>
              </a:ext>
            </a:extLst>
          </p:cNvPr>
          <p:cNvSpPr txBox="1"/>
          <p:nvPr/>
        </p:nvSpPr>
        <p:spPr>
          <a:xfrm>
            <a:off x="633604" y="2757132"/>
            <a:ext cx="80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get another person/teams files to work 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6A22A-0804-4F9F-8BC4-5A2F17BCA452}"/>
              </a:ext>
            </a:extLst>
          </p:cNvPr>
          <p:cNvSpPr txBox="1"/>
          <p:nvPr/>
        </p:nvSpPr>
        <p:spPr>
          <a:xfrm>
            <a:off x="2880232" y="321727"/>
            <a:ext cx="36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– Get 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5D0202-B1EC-4168-BD7F-622848F5E46F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3969100" y="1723372"/>
            <a:ext cx="3599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E2F82-8083-44C4-B728-99B162D117A5}"/>
              </a:ext>
            </a:extLst>
          </p:cNvPr>
          <p:cNvSpPr/>
          <p:nvPr/>
        </p:nvSpPr>
        <p:spPr>
          <a:xfrm>
            <a:off x="657925" y="3416558"/>
            <a:ext cx="76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$ git remote add origin https://github.com/XXX.git</a:t>
            </a:r>
          </a:p>
          <a:p>
            <a:r>
              <a:rPr lang="en-AU" dirty="0"/>
              <a:t>$ git pull origin [</a:t>
            </a:r>
            <a:r>
              <a:rPr lang="en-AU" dirty="0" err="1"/>
              <a:t>master|branch</a:t>
            </a:r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7105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33-9089-4B8F-9A28-15FD138C1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686A-213D-4C9E-A5E2-719E16DD0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6A22A-0804-4F9F-8BC4-5A2F17BCA452}"/>
              </a:ext>
            </a:extLst>
          </p:cNvPr>
          <p:cNvSpPr txBox="1"/>
          <p:nvPr/>
        </p:nvSpPr>
        <p:spPr>
          <a:xfrm>
            <a:off x="2880232" y="321727"/>
            <a:ext cx="36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– Merge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57DCC-0652-40FF-A5EA-ED7CEEA63B0F}"/>
              </a:ext>
            </a:extLst>
          </p:cNvPr>
          <p:cNvSpPr txBox="1"/>
          <p:nvPr/>
        </p:nvSpPr>
        <p:spPr>
          <a:xfrm>
            <a:off x="644525" y="1296777"/>
            <a:ext cx="78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Branch -&gt;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D0D79-776C-4192-8C69-8406F6FC39A1}"/>
              </a:ext>
            </a:extLst>
          </p:cNvPr>
          <p:cNvSpPr txBox="1"/>
          <p:nvPr/>
        </p:nvSpPr>
        <p:spPr>
          <a:xfrm>
            <a:off x="644525" y="1921545"/>
            <a:ext cx="785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Once you are happy that you are ‘finished’ a branch, you will want it merged into the master so that everyone gets the complete repository project.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To do this you need to </a:t>
            </a:r>
            <a:r>
              <a:rPr lang="en-AU" i="1" dirty="0"/>
              <a:t>request</a:t>
            </a:r>
            <a:r>
              <a:rPr lang="en-AU" dirty="0"/>
              <a:t> that the owner of the master </a:t>
            </a:r>
            <a:r>
              <a:rPr lang="en-AU" i="1" dirty="0"/>
              <a:t>pull</a:t>
            </a:r>
            <a:r>
              <a:rPr lang="en-AU" dirty="0"/>
              <a:t> your branch into the master. You create a ‘pull request’ to the owner stating what you want them to pull.</a:t>
            </a:r>
          </a:p>
        </p:txBody>
      </p:sp>
    </p:spTree>
    <p:extLst>
      <p:ext uri="{BB962C8B-B14F-4D97-AF65-F5344CB8AC3E}">
        <p14:creationId xmlns:p14="http://schemas.microsoft.com/office/powerpoint/2010/main" val="391177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5/8/19 – S2W1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 a GitHub Account</a:t>
            </a:r>
          </a:p>
          <a:p>
            <a:endParaRPr lang="en-AU" dirty="0"/>
          </a:p>
          <a:p>
            <a:r>
              <a:rPr lang="en-AU" dirty="0"/>
              <a:t>Setup Git on your machine (use git --version first to check if it is there)</a:t>
            </a:r>
          </a:p>
          <a:p>
            <a:endParaRPr lang="en-AU" dirty="0"/>
          </a:p>
          <a:p>
            <a:r>
              <a:rPr lang="en-AU" dirty="0"/>
              <a:t>Clone/Pull the Repository </a:t>
            </a:r>
            <a:r>
              <a:rPr lang="en-AU" dirty="0">
                <a:hlinkClick r:id="rId2"/>
              </a:rPr>
              <a:t>https://github.com/UC-Design/11055-PfD-2019-2</a:t>
            </a:r>
            <a:endParaRPr lang="en-AU" dirty="0"/>
          </a:p>
          <a:p>
            <a:endParaRPr lang="en-AU" dirty="0"/>
          </a:p>
          <a:p>
            <a:r>
              <a:rPr lang="en-AU" dirty="0"/>
              <a:t>Create a new branch (your name or student number)</a:t>
            </a:r>
          </a:p>
          <a:p>
            <a:endParaRPr lang="en-AU" dirty="0"/>
          </a:p>
          <a:p>
            <a:r>
              <a:rPr lang="en-AU" dirty="0"/>
              <a:t>Add your file to your branch</a:t>
            </a:r>
          </a:p>
          <a:p>
            <a:endParaRPr lang="en-AU" dirty="0"/>
          </a:p>
          <a:p>
            <a:r>
              <a:rPr lang="en-AU" dirty="0"/>
              <a:t>Push your branch onto the cloud</a:t>
            </a:r>
          </a:p>
          <a:p>
            <a:endParaRPr lang="en-AU" dirty="0"/>
          </a:p>
          <a:p>
            <a:r>
              <a:rPr lang="en-AU" dirty="0"/>
              <a:t>Create a Pull Request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- Exercise</a:t>
            </a:r>
          </a:p>
        </p:txBody>
      </p:sp>
    </p:spTree>
    <p:extLst>
      <p:ext uri="{BB962C8B-B14F-4D97-AF65-F5344CB8AC3E}">
        <p14:creationId xmlns:p14="http://schemas.microsoft.com/office/powerpoint/2010/main" val="105875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Facilitate the students learning, guide and provide knowledge and experience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Actively pursue knowledge and skills, participate with enthusiasm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Everyone has knowledge and experience, contribute to and benefit from the group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1DFC240-2152-4B0C-A84B-FD69B39D7E70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8" r="160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3FAB3CD-2F4A-4DE0-968B-97C92408615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F9987E3-A9B1-4421-8554-554CEF0D0A08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7" r="93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 have worked in ICT roles for 20 years, programming, design, management and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Always been interested in logic and how technology can augment our thinking and life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 have got to complete a Masters, believe that I should pass on my knowledge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56D68AE7-AE20-4D13-BEA8-568CDA35C631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146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CB23B32D-F558-439E-8E1B-291BD08A6507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171232AD-E17E-45EE-91FA-43BFCD5A4B66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0" b="98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3BFD841-0059-4912-824E-C9AD8F7443C8}"/>
              </a:ext>
            </a:extLst>
          </p:cNvPr>
          <p:cNvSpPr txBox="1">
            <a:spLocks/>
          </p:cNvSpPr>
          <p:nvPr/>
        </p:nvSpPr>
        <p:spPr>
          <a:xfrm>
            <a:off x="1219200" y="992833"/>
            <a:ext cx="6711950" cy="28691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Simon Thompson - ???@canberra.edu.au</a:t>
            </a:r>
          </a:p>
        </p:txBody>
      </p:sp>
    </p:spTree>
    <p:extLst>
      <p:ext uri="{BB962C8B-B14F-4D97-AF65-F5344CB8AC3E}">
        <p14:creationId xmlns:p14="http://schemas.microsoft.com/office/powerpoint/2010/main" val="25834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Please form small groups (3 or 4)</a:t>
            </a:r>
          </a:p>
          <a:p>
            <a:pPr lvl="1"/>
            <a:r>
              <a:rPr lang="en-US" dirty="0"/>
              <a:t>Find out a little about each person </a:t>
            </a:r>
          </a:p>
          <a:p>
            <a:pPr lvl="1"/>
            <a:r>
              <a:rPr lang="en-US" dirty="0"/>
              <a:t>{name, studying, home town, something interesting}</a:t>
            </a:r>
          </a:p>
          <a:p>
            <a:pPr lvl="1"/>
            <a:r>
              <a:rPr lang="en-US" dirty="0"/>
              <a:t>Select a spokesperson to introduce everyone to the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I don't like that man. I must get to know him better.</a:t>
            </a:r>
            <a:r>
              <a:rPr lang="en-AU" b="0" i="0" dirty="0"/>
              <a:t>” </a:t>
            </a:r>
            <a:br>
              <a:rPr lang="en-AU" dirty="0"/>
            </a:br>
            <a:r>
              <a:rPr lang="en-AU" b="0" i="0" dirty="0"/>
              <a:t>― </a:t>
            </a:r>
            <a:r>
              <a:rPr lang="en-AU" i="0" dirty="0"/>
              <a:t>Abraham Lincoln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A quick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Students &amp; Group</a:t>
            </a:r>
          </a:p>
        </p:txBody>
      </p:sp>
    </p:spTree>
    <p:extLst>
      <p:ext uri="{BB962C8B-B14F-4D97-AF65-F5344CB8AC3E}">
        <p14:creationId xmlns:p14="http://schemas.microsoft.com/office/powerpoint/2010/main" val="13907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/>
          </a:bodyPr>
          <a:lstStyle/>
          <a:p>
            <a:r>
              <a:rPr lang="en-AU" dirty="0"/>
              <a:t>Approximately 1 hour of us looking at content together, lecture/discussion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 about the new content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exercises, working on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to Week as we go through the course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16211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1 – Tools &amp; Good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  <a:p>
            <a:r>
              <a:rPr lang="en-US" dirty="0"/>
              <a:t>Source Code Control</a:t>
            </a:r>
          </a:p>
          <a:p>
            <a:r>
              <a:rPr lang="en-US" dirty="0"/>
              <a:t>Logic </a:t>
            </a:r>
          </a:p>
          <a:p>
            <a:r>
              <a:rPr lang="en-US" dirty="0"/>
              <a:t>Pseudo-coding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2 – Building Blocks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Using JavaScript for…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Decisions (Conditional Statements)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Objects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 to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3 to 5</a:t>
            </a:r>
          </a:p>
        </p:txBody>
      </p:sp>
    </p:spTree>
    <p:extLst>
      <p:ext uri="{BB962C8B-B14F-4D97-AF65-F5344CB8AC3E}">
        <p14:creationId xmlns:p14="http://schemas.microsoft.com/office/powerpoint/2010/main" val="255874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3 –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Procedural to Functional (Concepts)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4 – Quality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Requirements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6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7</a:t>
            </a:r>
          </a:p>
        </p:txBody>
      </p:sp>
    </p:spTree>
    <p:extLst>
      <p:ext uri="{BB962C8B-B14F-4D97-AF65-F5344CB8AC3E}">
        <p14:creationId xmlns:p14="http://schemas.microsoft.com/office/powerpoint/2010/main" val="25184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1668</TotalTime>
  <Words>1549</Words>
  <Application>Microsoft Office PowerPoint</Application>
  <PresentationFormat>On-screen Show (16:9)</PresentationFormat>
  <Paragraphs>326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24</cp:revision>
  <dcterms:created xsi:type="dcterms:W3CDTF">2019-07-29T23:12:27Z</dcterms:created>
  <dcterms:modified xsi:type="dcterms:W3CDTF">2019-08-03T23:56:52Z</dcterms:modified>
</cp:coreProperties>
</file>