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5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57F06-4EBA-4397-ACC1-C2FC1BC17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D7CD3-DBCE-42CD-B0A5-03494F8C12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BBDD3-C8BC-483F-8927-5318A960A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8D5D-05FE-488E-B016-76450D4A4B98}" type="datetimeFigureOut">
              <a:rPr lang="fr-FR" smtClean="0"/>
              <a:t>06/09/2017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DD7A0-E733-4A0D-BA96-1499D6399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88F69-E070-4DCD-A3AA-646F4175D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C6AE-8D17-4F80-88A9-67B37A000F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5779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39F25-BF83-4376-9DA2-256D30FB6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F4C1D4-7A46-497F-BA48-A47769F64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78BCD-FA97-4791-AA81-397D1DE61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8D5D-05FE-488E-B016-76450D4A4B98}" type="datetimeFigureOut">
              <a:rPr lang="fr-FR" smtClean="0"/>
              <a:t>06/09/2017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075BD-311D-4097-A64E-0D2CBB4BB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4B4EF-E908-4FC6-A24F-0EED108DC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C6AE-8D17-4F80-88A9-67B37A000F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5780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C105DB-F9FD-4AB0-865B-8880041684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B6C75C-A47E-4B73-99A8-BB608C399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21E42-976C-4281-84FD-EEB470E73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8D5D-05FE-488E-B016-76450D4A4B98}" type="datetimeFigureOut">
              <a:rPr lang="fr-FR" smtClean="0"/>
              <a:t>06/09/2017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4AC23-02C5-4B8A-A207-A8DA21E4A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31D24-1927-43B5-8463-1BF00B86A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C6AE-8D17-4F80-88A9-67B37A000F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3931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097A3-E045-4362-803B-42AA22493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9F214-971F-4A82-A5FE-20F442270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B34D4-FF54-4FFE-9E35-F336FDB4F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8D5D-05FE-488E-B016-76450D4A4B98}" type="datetimeFigureOut">
              <a:rPr lang="fr-FR" smtClean="0"/>
              <a:t>06/09/2017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3BC23-0E3D-4CC0-9DA8-ABF32BFCF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F7E17-F6FA-45E5-BF2A-2A92AC9A3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C6AE-8D17-4F80-88A9-67B37A000F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8858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D34D8-FD3F-403E-8CF3-B3C13B13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00672-7391-484D-858E-1C51EE5A3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AC1A7-9D5A-4013-B8B5-DFDD9A9C8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8D5D-05FE-488E-B016-76450D4A4B98}" type="datetimeFigureOut">
              <a:rPr lang="fr-FR" smtClean="0"/>
              <a:t>06/09/2017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4DFC8-DF84-4A84-AE11-88C2CED22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5434A-D6FC-47C8-9A79-19F69DEE7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C6AE-8D17-4F80-88A9-67B37A000F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4225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C3DFE-7508-4FD7-97CB-B5D312E5D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A1E06-0176-45F1-ABA4-B38103AA7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6FD37-13D6-4B93-9570-0F72ADCCB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DDB29-813E-4A17-B4EF-95D441486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8D5D-05FE-488E-B016-76450D4A4B98}" type="datetimeFigureOut">
              <a:rPr lang="fr-FR" smtClean="0"/>
              <a:t>06/09/2017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AE785-E772-4210-84BE-8CB9614A5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5DE464-D9BB-4ECA-9752-103188843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C6AE-8D17-4F80-88A9-67B37A000F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953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56079-1860-419D-925E-DAEA17443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AB5A7-07A9-454A-A5A7-2943AD757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8BA49B-D7E4-4307-9310-E7309D468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81BED3-595A-4C32-B008-BCFD67FC71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50F48B-02A3-4189-A02B-6517FC1082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6C12E0-938B-43EC-84FF-3ACBA4BF4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8D5D-05FE-488E-B016-76450D4A4B98}" type="datetimeFigureOut">
              <a:rPr lang="fr-FR" smtClean="0"/>
              <a:t>06/09/2017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6B7C54-690A-43CD-A267-B5E9DD416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1C8CC5-BB27-4093-A96B-79A202BEE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C6AE-8D17-4F80-88A9-67B37A000F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816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AD846-8C65-41B9-9EDD-A1AF59E5E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F85CBA-6E86-4EFF-8BC6-06C247C43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8D5D-05FE-488E-B016-76450D4A4B98}" type="datetimeFigureOut">
              <a:rPr lang="fr-FR" smtClean="0"/>
              <a:t>06/09/2017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C4B0FF-562C-4950-B25D-7A418F17E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607848-08FB-453D-A4F6-C1BD40842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C6AE-8D17-4F80-88A9-67B37A000F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5052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5E0699-FEC7-4F70-BD3C-1FEAD115D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8D5D-05FE-488E-B016-76450D4A4B98}" type="datetimeFigureOut">
              <a:rPr lang="fr-FR" smtClean="0"/>
              <a:t>06/09/2017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F0C444-4E09-4255-8224-B4ED1FE6D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537CCA-64CA-4E8B-B03E-3D1F7771A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C6AE-8D17-4F80-88A9-67B37A000F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144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84F6C-7B72-4491-9801-780BCF083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A273A-92D9-4112-87B7-86D0059E7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D3D2B9-B537-433F-8E45-EB8D33F06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ACC42-1B8E-4FC9-A702-206FBE299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8D5D-05FE-488E-B016-76450D4A4B98}" type="datetimeFigureOut">
              <a:rPr lang="fr-FR" smtClean="0"/>
              <a:t>06/09/2017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E2B8F-EAF4-42AD-90D9-9B7D170CA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88443-0D14-4CA1-B874-78702FFEA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C6AE-8D17-4F80-88A9-67B37A000F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1010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6BDF6-0D4D-4C61-9866-F15F3A7FC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00882C-1F83-41F0-BCB0-A20C25C142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601413-FD2F-4DD2-88A9-6B6594B92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3C336-829C-4C8F-A4A3-EBA0F12C4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8D5D-05FE-488E-B016-76450D4A4B98}" type="datetimeFigureOut">
              <a:rPr lang="fr-FR" smtClean="0"/>
              <a:t>06/09/2017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D59DD-1CEA-4D31-8470-327C94C6E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51868-1B79-4085-A9DD-B7D91A335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C6AE-8D17-4F80-88A9-67B37A000F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271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E82131-FC65-4AEE-99FA-ADA4D72EB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AF3EA-929B-434B-A52B-E811C24AE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54CAC-82B1-438C-AF2E-4641EB7B85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68D5D-05FE-488E-B016-76450D4A4B98}" type="datetimeFigureOut">
              <a:rPr lang="fr-FR" smtClean="0"/>
              <a:t>06/09/2017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31C34-044D-4118-A206-3BBAE427BD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7FBAF-E9B6-4151-8B6B-F9392DACA9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1C6AE-8D17-4F80-88A9-67B37A000F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6541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1BD7A93C-23E0-457D-827F-38A82AF6D5C4}"/>
              </a:ext>
            </a:extLst>
          </p:cNvPr>
          <p:cNvSpPr/>
          <p:nvPr/>
        </p:nvSpPr>
        <p:spPr>
          <a:xfrm>
            <a:off x="9480884" y="433137"/>
            <a:ext cx="2002055" cy="61591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491B26-56FA-4379-95AA-1F5C2BFD8801}"/>
              </a:ext>
            </a:extLst>
          </p:cNvPr>
          <p:cNvSpPr/>
          <p:nvPr/>
        </p:nvSpPr>
        <p:spPr>
          <a:xfrm>
            <a:off x="2206395" y="2078349"/>
            <a:ext cx="1517716" cy="8201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b="1"/>
              <a:t>Get Movies.py</a:t>
            </a:r>
          </a:p>
          <a:p>
            <a:pPr algn="ctr"/>
            <a:r>
              <a:rPr lang="fr-FR" sz="1000"/>
              <a:t>Append details &amp; casting to my list of movies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0A44D4D-E250-4036-9210-5CC3391C4830}"/>
              </a:ext>
            </a:extLst>
          </p:cNvPr>
          <p:cNvCxnSpPr/>
          <p:nvPr/>
        </p:nvCxnSpPr>
        <p:spPr>
          <a:xfrm>
            <a:off x="1802133" y="2490269"/>
            <a:ext cx="404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C1556B4-F814-44C2-8E82-39209440B8E6}"/>
              </a:ext>
            </a:extLst>
          </p:cNvPr>
          <p:cNvSpPr txBox="1"/>
          <p:nvPr/>
        </p:nvSpPr>
        <p:spPr>
          <a:xfrm>
            <a:off x="879877" y="2149861"/>
            <a:ext cx="128759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/>
              <a:t>My movies.csv</a:t>
            </a:r>
          </a:p>
          <a:p>
            <a:r>
              <a:rPr lang="fr-FR" sz="800"/>
              <a:t>Title</a:t>
            </a:r>
          </a:p>
          <a:p>
            <a:r>
              <a:rPr lang="fr-FR" sz="800"/>
              <a:t>Personal ratings</a:t>
            </a:r>
          </a:p>
          <a:p>
            <a:r>
              <a:rPr lang="fr-FR" sz="800"/>
              <a:t>View date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8DC7CE2-A280-4F4C-B8F5-871DE94F0C92}"/>
              </a:ext>
            </a:extLst>
          </p:cNvPr>
          <p:cNvCxnSpPr>
            <a:cxnSpLocks/>
          </p:cNvCxnSpPr>
          <p:nvPr/>
        </p:nvCxnSpPr>
        <p:spPr>
          <a:xfrm flipV="1">
            <a:off x="2960173" y="1739860"/>
            <a:ext cx="0" cy="3384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document icon">
            <a:extLst>
              <a:ext uri="{FF2B5EF4-FFF2-40B4-BE49-F238E27FC236}">
                <a16:creationId xmlns:a16="http://schemas.microsoft.com/office/drawing/2014/main" id="{B0EE2957-BF57-4063-A836-A25B3EECC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2149861"/>
            <a:ext cx="272792" cy="272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FC868A37-0E04-4C60-868B-8B5545D3E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414" y="1067065"/>
            <a:ext cx="554786" cy="30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608AAFF-9582-4381-A18F-5DA66ADC87C3}"/>
              </a:ext>
            </a:extLst>
          </p:cNvPr>
          <p:cNvSpPr txBox="1"/>
          <p:nvPr/>
        </p:nvSpPr>
        <p:spPr>
          <a:xfrm>
            <a:off x="2556277" y="1062752"/>
            <a:ext cx="184451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/>
              <a:t>TMDB</a:t>
            </a:r>
          </a:p>
          <a:p>
            <a:r>
              <a:rPr lang="fr-FR" sz="800"/>
              <a:t>Search (get tmdb Id from title)</a:t>
            </a:r>
          </a:p>
          <a:p>
            <a:r>
              <a:rPr lang="fr-FR" sz="800"/>
              <a:t>Movie (get details from tmdb Id)</a:t>
            </a:r>
          </a:p>
          <a:p>
            <a:r>
              <a:rPr lang="fr-FR" sz="800"/>
              <a:t>Credit (get credits from tmdb Id)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38D65AA-37C6-4F83-B158-0B1342E20EC6}"/>
              </a:ext>
            </a:extLst>
          </p:cNvPr>
          <p:cNvCxnSpPr>
            <a:cxnSpLocks/>
          </p:cNvCxnSpPr>
          <p:nvPr/>
        </p:nvCxnSpPr>
        <p:spPr>
          <a:xfrm>
            <a:off x="3724111" y="2490269"/>
            <a:ext cx="5911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FE506C5-90DD-43D9-8489-FA8B97CCEF33}"/>
              </a:ext>
            </a:extLst>
          </p:cNvPr>
          <p:cNvSpPr/>
          <p:nvPr/>
        </p:nvSpPr>
        <p:spPr>
          <a:xfrm>
            <a:off x="9855688" y="2161043"/>
            <a:ext cx="1450333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/>
              <a:t>MyMoviesDetails</a:t>
            </a:r>
          </a:p>
          <a:p>
            <a:r>
              <a:rPr lang="fr-FR" sz="1400"/>
              <a:t>CastingRaw.csv</a:t>
            </a:r>
          </a:p>
          <a:p>
            <a:r>
              <a:rPr lang="fr-FR" sz="1000"/>
              <a:t>2k items</a:t>
            </a:r>
          </a:p>
        </p:txBody>
      </p:sp>
      <p:pic>
        <p:nvPicPr>
          <p:cNvPr id="16" name="Picture 2" descr="Image result for document icon">
            <a:extLst>
              <a:ext uri="{FF2B5EF4-FFF2-40B4-BE49-F238E27FC236}">
                <a16:creationId xmlns:a16="http://schemas.microsoft.com/office/drawing/2014/main" id="{E5A09063-FC03-420C-95C6-4BB584013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6949" y="2143282"/>
            <a:ext cx="272792" cy="272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E7428EB-6482-4300-A423-EA572DEF3207}"/>
              </a:ext>
            </a:extLst>
          </p:cNvPr>
          <p:cNvSpPr/>
          <p:nvPr/>
        </p:nvSpPr>
        <p:spPr>
          <a:xfrm>
            <a:off x="2206395" y="4335261"/>
            <a:ext cx="1517716" cy="8201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1400" b="1"/>
              <a:t>Get All Movies.py</a:t>
            </a:r>
          </a:p>
          <a:p>
            <a:pPr algn="ctr"/>
            <a:r>
              <a:rPr lang="fr-FR" sz="1000"/>
              <a:t>Leeches all details up to latest tmdb movies (can be resumed)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0C1E8CF-1174-4D4D-BC3E-34BB0468A6F6}"/>
              </a:ext>
            </a:extLst>
          </p:cNvPr>
          <p:cNvCxnSpPr>
            <a:cxnSpLocks/>
          </p:cNvCxnSpPr>
          <p:nvPr/>
        </p:nvCxnSpPr>
        <p:spPr>
          <a:xfrm flipV="1">
            <a:off x="2960173" y="3996772"/>
            <a:ext cx="0" cy="3384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4" descr="Related image">
            <a:extLst>
              <a:ext uri="{FF2B5EF4-FFF2-40B4-BE49-F238E27FC236}">
                <a16:creationId xmlns:a16="http://schemas.microsoft.com/office/drawing/2014/main" id="{A1FB9DD2-CF44-40BD-AD87-478F62DC1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414" y="3669566"/>
            <a:ext cx="554786" cy="30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0D589BE-B382-471D-9675-38E33CD5631D}"/>
              </a:ext>
            </a:extLst>
          </p:cNvPr>
          <p:cNvSpPr txBox="1"/>
          <p:nvPr/>
        </p:nvSpPr>
        <p:spPr>
          <a:xfrm>
            <a:off x="2556278" y="3624458"/>
            <a:ext cx="10109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/>
              <a:t>TMDB</a:t>
            </a:r>
          </a:p>
          <a:p>
            <a:r>
              <a:rPr lang="fr-FR" sz="800"/>
              <a:t>Movie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4971E5A-6EFE-4BE6-A9B8-7D132ACCCD36}"/>
              </a:ext>
            </a:extLst>
          </p:cNvPr>
          <p:cNvCxnSpPr/>
          <p:nvPr/>
        </p:nvCxnSpPr>
        <p:spPr>
          <a:xfrm>
            <a:off x="3724111" y="4747181"/>
            <a:ext cx="404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95D27D2-78D1-4F52-8F68-883266EC20E7}"/>
              </a:ext>
            </a:extLst>
          </p:cNvPr>
          <p:cNvSpPr/>
          <p:nvPr/>
        </p:nvSpPr>
        <p:spPr>
          <a:xfrm>
            <a:off x="4128373" y="4417955"/>
            <a:ext cx="953081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/>
              <a:t>AllMovies</a:t>
            </a:r>
          </a:p>
          <a:p>
            <a:r>
              <a:rPr lang="fr-FR" sz="1400"/>
              <a:t>Details.csv</a:t>
            </a:r>
          </a:p>
          <a:p>
            <a:r>
              <a:rPr lang="fr-FR" sz="1000"/>
              <a:t>470k</a:t>
            </a:r>
          </a:p>
        </p:txBody>
      </p:sp>
      <p:pic>
        <p:nvPicPr>
          <p:cNvPr id="26" name="Picture 2" descr="Image result for document icon">
            <a:extLst>
              <a:ext uri="{FF2B5EF4-FFF2-40B4-BE49-F238E27FC236}">
                <a16:creationId xmlns:a16="http://schemas.microsoft.com/office/drawing/2014/main" id="{27F1423E-DC81-416C-BB0C-002A5D8B9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634" y="4400194"/>
            <a:ext cx="272792" cy="272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47089F1-6A0A-493B-AA6D-BD47E668C018}"/>
              </a:ext>
            </a:extLst>
          </p:cNvPr>
          <p:cNvCxnSpPr>
            <a:cxnSpLocks/>
          </p:cNvCxnSpPr>
          <p:nvPr/>
        </p:nvCxnSpPr>
        <p:spPr>
          <a:xfrm>
            <a:off x="5115175" y="4742708"/>
            <a:ext cx="45204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D02D8AC-4EFC-4E4D-A46A-AFA9B18CA224}"/>
              </a:ext>
            </a:extLst>
          </p:cNvPr>
          <p:cNvSpPr/>
          <p:nvPr/>
        </p:nvSpPr>
        <p:spPr>
          <a:xfrm>
            <a:off x="9635636" y="4417955"/>
            <a:ext cx="15461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/>
              <a:t>      AllMovies</a:t>
            </a:r>
          </a:p>
          <a:p>
            <a:r>
              <a:rPr lang="fr-FR" sz="1400"/>
              <a:t>DetailsCleaned.csv</a:t>
            </a:r>
          </a:p>
          <a:p>
            <a:r>
              <a:rPr lang="fr-FR" sz="1050"/>
              <a:t>330k</a:t>
            </a:r>
          </a:p>
        </p:txBody>
      </p:sp>
      <p:pic>
        <p:nvPicPr>
          <p:cNvPr id="30" name="Picture 2" descr="Image result for document icon">
            <a:extLst>
              <a:ext uri="{FF2B5EF4-FFF2-40B4-BE49-F238E27FC236}">
                <a16:creationId xmlns:a16="http://schemas.microsoft.com/office/drawing/2014/main" id="{5E09E956-FBCF-4104-B8AB-F1BF5E1F3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1413" y="4386178"/>
            <a:ext cx="272792" cy="272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hand tool icon">
            <a:extLst>
              <a:ext uri="{FF2B5EF4-FFF2-40B4-BE49-F238E27FC236}">
                <a16:creationId xmlns:a16="http://schemas.microsoft.com/office/drawing/2014/main" id="{CF53BDCE-396B-4320-97F4-28689A704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175" y="4302441"/>
            <a:ext cx="440267" cy="440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57181EA-1802-4014-BBBB-B42A4C32E24C}"/>
              </a:ext>
            </a:extLst>
          </p:cNvPr>
          <p:cNvSpPr txBox="1"/>
          <p:nvPr/>
        </p:nvSpPr>
        <p:spPr>
          <a:xfrm>
            <a:off x="4895651" y="3991204"/>
            <a:ext cx="922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>
                <a:solidFill>
                  <a:srgbClr val="FF0000"/>
                </a:solidFill>
              </a:rPr>
              <a:t>Cleanup of entries w/o Id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2194D47-0E0A-4864-AED3-EDF79FFEF768}"/>
              </a:ext>
            </a:extLst>
          </p:cNvPr>
          <p:cNvCxnSpPr>
            <a:cxnSpLocks/>
          </p:cNvCxnSpPr>
          <p:nvPr/>
        </p:nvCxnSpPr>
        <p:spPr>
          <a:xfrm rot="16200000" flipH="1">
            <a:off x="4954477" y="4917206"/>
            <a:ext cx="725659" cy="404262"/>
          </a:xfrm>
          <a:prstGeom prst="bentConnector3">
            <a:avLst>
              <a:gd name="adj1" fmla="val 1001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9E37844-2350-4438-9771-1D2C3D4610EC}"/>
              </a:ext>
            </a:extLst>
          </p:cNvPr>
          <p:cNvSpPr/>
          <p:nvPr/>
        </p:nvSpPr>
        <p:spPr>
          <a:xfrm>
            <a:off x="5701968" y="5291077"/>
            <a:ext cx="1576907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/>
              <a:t>allmovies_cleaned </a:t>
            </a:r>
          </a:p>
          <a:p>
            <a:r>
              <a:rPr lang="fr-FR" sz="1400"/>
              <a:t>ID Only.csv</a:t>
            </a:r>
          </a:p>
          <a:p>
            <a:r>
              <a:rPr lang="fr-FR" sz="1000"/>
              <a:t>330k</a:t>
            </a:r>
            <a:endParaRPr lang="fr-FR" sz="1400"/>
          </a:p>
        </p:txBody>
      </p:sp>
      <p:pic>
        <p:nvPicPr>
          <p:cNvPr id="43" name="Picture 2" descr="Image result for document icon">
            <a:extLst>
              <a:ext uri="{FF2B5EF4-FFF2-40B4-BE49-F238E27FC236}">
                <a16:creationId xmlns:a16="http://schemas.microsoft.com/office/drawing/2014/main" id="{7D879526-468F-47E5-8F25-442F9982B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437" y="5297427"/>
            <a:ext cx="272792" cy="260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8" descr="Image result for hand tool icon">
            <a:extLst>
              <a:ext uri="{FF2B5EF4-FFF2-40B4-BE49-F238E27FC236}">
                <a16:creationId xmlns:a16="http://schemas.microsoft.com/office/drawing/2014/main" id="{CBD858F1-F7F3-4F6D-87D2-A8C0DFE64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172" y="5451671"/>
            <a:ext cx="440267" cy="440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C79C57C-7349-4108-8444-40E5D9891B2F}"/>
              </a:ext>
            </a:extLst>
          </p:cNvPr>
          <p:cNvSpPr txBox="1"/>
          <p:nvPr/>
        </p:nvSpPr>
        <p:spPr>
          <a:xfrm>
            <a:off x="4956424" y="5834803"/>
            <a:ext cx="922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>
                <a:solidFill>
                  <a:srgbClr val="FF0000"/>
                </a:solidFill>
              </a:rPr>
              <a:t>Take only list of tmdb Id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A96AB60-D855-4E51-A653-7E70738A413B}"/>
              </a:ext>
            </a:extLst>
          </p:cNvPr>
          <p:cNvSpPr/>
          <p:nvPr/>
        </p:nvSpPr>
        <p:spPr>
          <a:xfrm>
            <a:off x="7643067" y="5084842"/>
            <a:ext cx="1747449" cy="8201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1400" b="1"/>
              <a:t>GetCastingFromId.py</a:t>
            </a:r>
          </a:p>
          <a:p>
            <a:pPr algn="ctr"/>
            <a:r>
              <a:rPr lang="fr-FR" sz="1000"/>
              <a:t>Leeches casting &amp; crew from a list of tmdb Id</a:t>
            </a:r>
          </a:p>
          <a:p>
            <a:pPr algn="ctr"/>
            <a:r>
              <a:rPr lang="fr-FR" sz="1000"/>
              <a:t>(can be resumed)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7546A71-EE05-4D5A-A3C2-58254C384E02}"/>
              </a:ext>
            </a:extLst>
          </p:cNvPr>
          <p:cNvCxnSpPr/>
          <p:nvPr/>
        </p:nvCxnSpPr>
        <p:spPr>
          <a:xfrm>
            <a:off x="7206853" y="5482167"/>
            <a:ext cx="404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A1530F9-45A4-48E8-9602-2328D13B6F60}"/>
              </a:ext>
            </a:extLst>
          </p:cNvPr>
          <p:cNvCxnSpPr>
            <a:cxnSpLocks/>
          </p:cNvCxnSpPr>
          <p:nvPr/>
        </p:nvCxnSpPr>
        <p:spPr>
          <a:xfrm flipV="1">
            <a:off x="8465626" y="5904974"/>
            <a:ext cx="0" cy="3384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" descr="Related image">
            <a:extLst>
              <a:ext uri="{FF2B5EF4-FFF2-40B4-BE49-F238E27FC236}">
                <a16:creationId xmlns:a16="http://schemas.microsoft.com/office/drawing/2014/main" id="{D914E68C-EF5F-40BB-879C-1BDE82AF4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6267" y="6289454"/>
            <a:ext cx="554786" cy="30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13051DC9-80F3-41C9-B000-CBE2B44695C2}"/>
              </a:ext>
            </a:extLst>
          </p:cNvPr>
          <p:cNvSpPr txBox="1"/>
          <p:nvPr/>
        </p:nvSpPr>
        <p:spPr>
          <a:xfrm>
            <a:off x="8341130" y="6258467"/>
            <a:ext cx="18445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/>
              <a:t>TMDB</a:t>
            </a:r>
          </a:p>
          <a:p>
            <a:r>
              <a:rPr lang="fr-FR" sz="800"/>
              <a:t>Credit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A1AE0D4-BC07-4843-B14E-830A72103B4E}"/>
              </a:ext>
            </a:extLst>
          </p:cNvPr>
          <p:cNvSpPr/>
          <p:nvPr/>
        </p:nvSpPr>
        <p:spPr>
          <a:xfrm>
            <a:off x="9635636" y="5273891"/>
            <a:ext cx="1287788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/>
              <a:t>      AllMovies</a:t>
            </a:r>
          </a:p>
          <a:p>
            <a:r>
              <a:rPr lang="fr-FR" sz="1400"/>
              <a:t>CastingRaw.csv</a:t>
            </a:r>
          </a:p>
          <a:p>
            <a:r>
              <a:rPr lang="fr-FR" sz="1000"/>
              <a:t>330k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44E3947-2696-48AE-AAEE-82D04D389A15}"/>
              </a:ext>
            </a:extLst>
          </p:cNvPr>
          <p:cNvCxnSpPr>
            <a:cxnSpLocks/>
          </p:cNvCxnSpPr>
          <p:nvPr/>
        </p:nvCxnSpPr>
        <p:spPr>
          <a:xfrm>
            <a:off x="9390516" y="5451671"/>
            <a:ext cx="245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2" descr="Image result for document icon">
            <a:extLst>
              <a:ext uri="{FF2B5EF4-FFF2-40B4-BE49-F238E27FC236}">
                <a16:creationId xmlns:a16="http://schemas.microsoft.com/office/drawing/2014/main" id="{077D3B85-DE58-46D8-AA05-33E3D4E3A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1413" y="5276456"/>
            <a:ext cx="272792" cy="260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AE07FE99-994D-4D06-938F-F6CDCC95C21F}"/>
              </a:ext>
            </a:extLst>
          </p:cNvPr>
          <p:cNvSpPr txBox="1"/>
          <p:nvPr/>
        </p:nvSpPr>
        <p:spPr>
          <a:xfrm>
            <a:off x="9480884" y="509943"/>
            <a:ext cx="200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/>
              <a:t>BULK DATA FILES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B160425-05D2-4B5F-A4ED-23B2621FCDDC}"/>
              </a:ext>
            </a:extLst>
          </p:cNvPr>
          <p:cNvSpPr/>
          <p:nvPr/>
        </p:nvSpPr>
        <p:spPr>
          <a:xfrm>
            <a:off x="56021" y="6592275"/>
            <a:ext cx="1012383" cy="1960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1000" b="1"/>
              <a:t>Python IDE</a:t>
            </a:r>
            <a:endParaRPr lang="fr-FR" sz="10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EDDA784-BE76-4FC8-85BA-BF8AA8CD2F98}"/>
              </a:ext>
            </a:extLst>
          </p:cNvPr>
          <p:cNvSpPr/>
          <p:nvPr/>
        </p:nvSpPr>
        <p:spPr>
          <a:xfrm>
            <a:off x="1135393" y="6591333"/>
            <a:ext cx="1071002" cy="1960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1000" b="1"/>
              <a:t>Jupyter Notebook</a:t>
            </a:r>
            <a:endParaRPr lang="fr-FR" sz="1000"/>
          </a:p>
        </p:txBody>
      </p:sp>
    </p:spTree>
    <p:extLst>
      <p:ext uri="{BB962C8B-B14F-4D97-AF65-F5344CB8AC3E}">
        <p14:creationId xmlns:p14="http://schemas.microsoft.com/office/powerpoint/2010/main" val="2455020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6F8C75F-2A2A-4BB4-9306-D725E851E56D}"/>
              </a:ext>
            </a:extLst>
          </p:cNvPr>
          <p:cNvSpPr/>
          <p:nvPr/>
        </p:nvSpPr>
        <p:spPr>
          <a:xfrm>
            <a:off x="436959" y="2242573"/>
            <a:ext cx="1287788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/>
              <a:t>      AllMovies</a:t>
            </a:r>
          </a:p>
          <a:p>
            <a:r>
              <a:rPr lang="fr-FR" sz="1400"/>
              <a:t>CastingRaw.csv</a:t>
            </a:r>
          </a:p>
          <a:p>
            <a:r>
              <a:rPr lang="fr-FR" sz="1000"/>
              <a:t>330k</a:t>
            </a:r>
          </a:p>
        </p:txBody>
      </p:sp>
      <p:pic>
        <p:nvPicPr>
          <p:cNvPr id="3" name="Picture 2" descr="Image result for document icon">
            <a:extLst>
              <a:ext uri="{FF2B5EF4-FFF2-40B4-BE49-F238E27FC236}">
                <a16:creationId xmlns:a16="http://schemas.microsoft.com/office/drawing/2014/main" id="{51EF567D-1C60-4052-8110-12CC28DF3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36" y="2245138"/>
            <a:ext cx="272792" cy="260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247077C-FE51-4C14-9CF6-E049C463C09B}"/>
              </a:ext>
            </a:extLst>
          </p:cNvPr>
          <p:cNvSpPr/>
          <p:nvPr/>
        </p:nvSpPr>
        <p:spPr>
          <a:xfrm>
            <a:off x="2139018" y="2099549"/>
            <a:ext cx="1517716" cy="8201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b="1"/>
              <a:t>ExtractDirectorFeatures.py</a:t>
            </a:r>
          </a:p>
          <a:p>
            <a:pPr algn="ctr"/>
            <a:r>
              <a:rPr lang="fr-FR" sz="1000"/>
              <a:t>Compute fidelity, nb of movies, gender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BF23E80-50AE-45AE-9B5B-21AAC5444058}"/>
              </a:ext>
            </a:extLst>
          </p:cNvPr>
          <p:cNvCxnSpPr/>
          <p:nvPr/>
        </p:nvCxnSpPr>
        <p:spPr>
          <a:xfrm>
            <a:off x="1734756" y="2505844"/>
            <a:ext cx="404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5DF9E07-BC67-43DE-9CB1-C6D819DCA52A}"/>
              </a:ext>
            </a:extLst>
          </p:cNvPr>
          <p:cNvCxnSpPr/>
          <p:nvPr/>
        </p:nvCxnSpPr>
        <p:spPr>
          <a:xfrm>
            <a:off x="3656734" y="2505844"/>
            <a:ext cx="404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A6DA98AA-CA8A-479A-B11F-9A295502E71B}"/>
              </a:ext>
            </a:extLst>
          </p:cNvPr>
          <p:cNvSpPr/>
          <p:nvPr/>
        </p:nvSpPr>
        <p:spPr>
          <a:xfrm>
            <a:off x="7989797" y="346510"/>
            <a:ext cx="2002055" cy="61591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B1060B-6FC8-4C91-B026-F879D31D62D1}"/>
              </a:ext>
            </a:extLst>
          </p:cNvPr>
          <p:cNvSpPr txBox="1"/>
          <p:nvPr/>
        </p:nvSpPr>
        <p:spPr>
          <a:xfrm>
            <a:off x="7989797" y="423316"/>
            <a:ext cx="2002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/>
              <a:t>DIRECTOR FEATURES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CCA154-563C-4024-A0FA-CAF69D73120D}"/>
              </a:ext>
            </a:extLst>
          </p:cNvPr>
          <p:cNvSpPr/>
          <p:nvPr/>
        </p:nvSpPr>
        <p:spPr>
          <a:xfrm>
            <a:off x="4071005" y="2242573"/>
            <a:ext cx="16110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/>
              <a:t>      director_attr.csv</a:t>
            </a:r>
          </a:p>
          <a:p>
            <a:r>
              <a:rPr lang="fr-FR" sz="1000"/>
              <a:t>330k x 5 features</a:t>
            </a:r>
          </a:p>
        </p:txBody>
      </p:sp>
      <p:pic>
        <p:nvPicPr>
          <p:cNvPr id="10" name="Picture 9" descr="Image result for document icon">
            <a:extLst>
              <a:ext uri="{FF2B5EF4-FFF2-40B4-BE49-F238E27FC236}">
                <a16:creationId xmlns:a16="http://schemas.microsoft.com/office/drawing/2014/main" id="{A3792448-49CC-4F52-9A46-D4942216D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782" y="2245138"/>
            <a:ext cx="272792" cy="260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804A63E-9525-4409-893F-C216C857EA8D}"/>
              </a:ext>
            </a:extLst>
          </p:cNvPr>
          <p:cNvSpPr/>
          <p:nvPr/>
        </p:nvSpPr>
        <p:spPr>
          <a:xfrm>
            <a:off x="436959" y="3809887"/>
            <a:ext cx="1287788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/>
              <a:t>      AllMovies</a:t>
            </a:r>
          </a:p>
          <a:p>
            <a:r>
              <a:rPr lang="fr-FR" sz="1400"/>
              <a:t>CastingRaw.csv</a:t>
            </a:r>
          </a:p>
          <a:p>
            <a:r>
              <a:rPr lang="fr-FR" sz="1000"/>
              <a:t>330k</a:t>
            </a:r>
          </a:p>
        </p:txBody>
      </p:sp>
      <p:pic>
        <p:nvPicPr>
          <p:cNvPr id="12" name="Picture 11" descr="Image result for document icon">
            <a:extLst>
              <a:ext uri="{FF2B5EF4-FFF2-40B4-BE49-F238E27FC236}">
                <a16:creationId xmlns:a16="http://schemas.microsoft.com/office/drawing/2014/main" id="{96CF66CD-C1A9-43E2-A394-F7EC4E321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36" y="3812452"/>
            <a:ext cx="272792" cy="260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41316B6-39A9-4D52-9CE6-0C85EEAB8973}"/>
              </a:ext>
            </a:extLst>
          </p:cNvPr>
          <p:cNvSpPr/>
          <p:nvPr/>
        </p:nvSpPr>
        <p:spPr>
          <a:xfrm>
            <a:off x="2139018" y="4090198"/>
            <a:ext cx="1673582" cy="8201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1400" b="1"/>
              <a:t>Director_AvgMovieMakingTime</a:t>
            </a:r>
          </a:p>
          <a:p>
            <a:pPr algn="ctr"/>
            <a:r>
              <a:rPr lang="fr-FR" sz="1000"/>
              <a:t>Compute statistics on director genre, creation time, favorite language, ..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8591A8D-F7FA-4BDC-B493-0D8624DF7D16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1724747" y="4148441"/>
            <a:ext cx="414271" cy="34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9B3C87F-C49E-4E63-8367-4B6EF725D987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3812600" y="4496494"/>
            <a:ext cx="248396" cy="3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420247D-B700-4675-ACF0-4DB81D8B88A1}"/>
              </a:ext>
            </a:extLst>
          </p:cNvPr>
          <p:cNvSpPr/>
          <p:nvPr/>
        </p:nvSpPr>
        <p:spPr>
          <a:xfrm>
            <a:off x="4071005" y="4233222"/>
            <a:ext cx="16103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/>
              <a:t>      director_avg.csv</a:t>
            </a:r>
          </a:p>
          <a:p>
            <a:r>
              <a:rPr lang="fr-FR" sz="1000"/>
              <a:t>330k x 35 features</a:t>
            </a:r>
          </a:p>
        </p:txBody>
      </p:sp>
      <p:pic>
        <p:nvPicPr>
          <p:cNvPr id="17" name="Picture 16" descr="Image result for document icon">
            <a:extLst>
              <a:ext uri="{FF2B5EF4-FFF2-40B4-BE49-F238E27FC236}">
                <a16:creationId xmlns:a16="http://schemas.microsoft.com/office/drawing/2014/main" id="{BC51DA64-DB95-4211-B61E-2C40EA07A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782" y="4235787"/>
            <a:ext cx="272792" cy="260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A43D667-87D5-4EB9-B177-F4DE52CDAC14}"/>
              </a:ext>
            </a:extLst>
          </p:cNvPr>
          <p:cNvSpPr/>
          <p:nvPr/>
        </p:nvSpPr>
        <p:spPr>
          <a:xfrm>
            <a:off x="436959" y="4669315"/>
            <a:ext cx="15461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/>
              <a:t>      AllMovies</a:t>
            </a:r>
          </a:p>
          <a:p>
            <a:r>
              <a:rPr lang="fr-FR" sz="1400"/>
              <a:t>DetailsCleaned.csv</a:t>
            </a:r>
          </a:p>
          <a:p>
            <a:r>
              <a:rPr lang="fr-FR" sz="1050"/>
              <a:t>330k</a:t>
            </a:r>
          </a:p>
        </p:txBody>
      </p:sp>
      <p:pic>
        <p:nvPicPr>
          <p:cNvPr id="19" name="Picture 2" descr="Image result for document icon">
            <a:extLst>
              <a:ext uri="{FF2B5EF4-FFF2-40B4-BE49-F238E27FC236}">
                <a16:creationId xmlns:a16="http://schemas.microsoft.com/office/drawing/2014/main" id="{C8235AE1-4EF5-42CF-9569-6A11CE96A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36" y="4637538"/>
            <a:ext cx="272792" cy="272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145F05B-44B0-4587-90FB-ED02C76E78DE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1734756" y="4500264"/>
            <a:ext cx="404262" cy="334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1452197-78BB-492D-9B51-E92352204FD7}"/>
              </a:ext>
            </a:extLst>
          </p:cNvPr>
          <p:cNvSpPr/>
          <p:nvPr/>
        </p:nvSpPr>
        <p:spPr>
          <a:xfrm>
            <a:off x="6047036" y="2919681"/>
            <a:ext cx="1577107" cy="820132"/>
          </a:xfrm>
          <a:prstGeom prst="rect">
            <a:avLst/>
          </a:prstGeom>
          <a:solidFill>
            <a:schemeClr val="accent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1400" b="1">
                <a:solidFill>
                  <a:schemeClr val="bg1"/>
                </a:solidFill>
              </a:rPr>
              <a:t>Feature Engineering</a:t>
            </a:r>
          </a:p>
          <a:p>
            <a:pPr algn="ctr"/>
            <a:r>
              <a:rPr lang="fr-FR" sz="1000">
                <a:solidFill>
                  <a:schemeClr val="bg1"/>
                </a:solidFill>
              </a:rPr>
              <a:t>Combine, normalize features</a:t>
            </a:r>
          </a:p>
          <a:p>
            <a:pPr algn="ctr"/>
            <a:r>
              <a:rPr lang="fr-FR" sz="1000">
                <a:solidFill>
                  <a:schemeClr val="bg1"/>
                </a:solidFill>
              </a:rPr>
              <a:t>Compute correlation &amp; PCA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A47F3AE-2F8E-48C0-9993-2A592E8B4509}"/>
              </a:ext>
            </a:extLst>
          </p:cNvPr>
          <p:cNvSpPr/>
          <p:nvPr/>
        </p:nvSpPr>
        <p:spPr>
          <a:xfrm>
            <a:off x="10395879" y="2919681"/>
            <a:ext cx="1577107" cy="820132"/>
          </a:xfrm>
          <a:prstGeom prst="rect">
            <a:avLst/>
          </a:prstGeom>
          <a:solidFill>
            <a:schemeClr val="accent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1400" b="1">
                <a:solidFill>
                  <a:schemeClr val="bg1"/>
                </a:solidFill>
              </a:rPr>
              <a:t>Clustering</a:t>
            </a:r>
          </a:p>
          <a:p>
            <a:pPr algn="ctr"/>
            <a:r>
              <a:rPr lang="fr-FR" sz="1000">
                <a:solidFill>
                  <a:schemeClr val="bg1"/>
                </a:solidFill>
              </a:rPr>
              <a:t>KMean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DDE47B5-9A8B-4108-BA46-E52D254D1136}"/>
              </a:ext>
            </a:extLst>
          </p:cNvPr>
          <p:cNvSpPr/>
          <p:nvPr/>
        </p:nvSpPr>
        <p:spPr>
          <a:xfrm>
            <a:off x="8217889" y="3095150"/>
            <a:ext cx="16103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/>
              <a:t>      director_avg.csv</a:t>
            </a:r>
          </a:p>
          <a:p>
            <a:r>
              <a:rPr lang="fr-FR" sz="1000"/>
              <a:t>330k x 40 features</a:t>
            </a:r>
          </a:p>
        </p:txBody>
      </p:sp>
      <p:pic>
        <p:nvPicPr>
          <p:cNvPr id="29" name="Picture 28" descr="Image result for document icon">
            <a:extLst>
              <a:ext uri="{FF2B5EF4-FFF2-40B4-BE49-F238E27FC236}">
                <a16:creationId xmlns:a16="http://schemas.microsoft.com/office/drawing/2014/main" id="{3BE2754C-744E-43E1-A3E4-8324A8F57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3666" y="3097715"/>
            <a:ext cx="272792" cy="260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574116A-B074-4C28-9416-81D4EAA70FE8}"/>
              </a:ext>
            </a:extLst>
          </p:cNvPr>
          <p:cNvCxnSpPr>
            <a:endCxn id="26" idx="1"/>
          </p:cNvCxnSpPr>
          <p:nvPr/>
        </p:nvCxnSpPr>
        <p:spPr>
          <a:xfrm>
            <a:off x="5544152" y="2581127"/>
            <a:ext cx="502884" cy="748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CFE6E4A-EB71-4B0D-8E41-EAA9B2FF2C25}"/>
              </a:ext>
            </a:extLst>
          </p:cNvPr>
          <p:cNvCxnSpPr>
            <a:stCxn id="16" idx="3"/>
            <a:endCxn id="26" idx="1"/>
          </p:cNvCxnSpPr>
          <p:nvPr/>
        </p:nvCxnSpPr>
        <p:spPr>
          <a:xfrm flipV="1">
            <a:off x="5681382" y="3329747"/>
            <a:ext cx="365654" cy="1134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E376A13-5FAB-4B95-8AEC-981FF96682D1}"/>
              </a:ext>
            </a:extLst>
          </p:cNvPr>
          <p:cNvCxnSpPr>
            <a:stCxn id="26" idx="3"/>
          </p:cNvCxnSpPr>
          <p:nvPr/>
        </p:nvCxnSpPr>
        <p:spPr>
          <a:xfrm flipV="1">
            <a:off x="7624143" y="3325982"/>
            <a:ext cx="639523" cy="3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D1A318-2599-4473-A019-DA49F30E59D2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9821946" y="3327865"/>
            <a:ext cx="573933" cy="1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888EE8C-D359-4510-A274-A778A611A333}"/>
              </a:ext>
            </a:extLst>
          </p:cNvPr>
          <p:cNvSpPr txBox="1"/>
          <p:nvPr/>
        </p:nvSpPr>
        <p:spPr>
          <a:xfrm>
            <a:off x="215900" y="346510"/>
            <a:ext cx="601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>
                <a:solidFill>
                  <a:srgbClr val="FF0000"/>
                </a:solidFill>
              </a:rPr>
              <a:t>PROBLEM 1a : DETERMINE CLUSTERS OF SIMILAR DIRECTORS</a:t>
            </a:r>
          </a:p>
          <a:p>
            <a:r>
              <a:rPr lang="fr-FR" sz="1400" i="1"/>
              <a:t>Genre, langage and various features from tmdb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2F8CA8-AD24-4CCE-B718-3E3DFFEBAB9A}"/>
              </a:ext>
            </a:extLst>
          </p:cNvPr>
          <p:cNvSpPr txBox="1"/>
          <p:nvPr/>
        </p:nvSpPr>
        <p:spPr>
          <a:xfrm>
            <a:off x="10014445" y="4148441"/>
            <a:ext cx="217755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>
                <a:solidFill>
                  <a:srgbClr val="FF0000"/>
                </a:solidFill>
              </a:rPr>
              <a:t>Conclusion</a:t>
            </a:r>
          </a:p>
          <a:p>
            <a:pPr marL="171450" indent="-171450">
              <a:buFontTx/>
              <a:buChar char="-"/>
            </a:pPr>
            <a:r>
              <a:rPr lang="fr-FR" sz="1000">
                <a:solidFill>
                  <a:srgbClr val="FF0000"/>
                </a:solidFill>
              </a:rPr>
              <a:t>Weak PCA (first eigenvalue 17%)</a:t>
            </a:r>
          </a:p>
          <a:p>
            <a:pPr marL="171450" indent="-171450">
              <a:buFontTx/>
              <a:buChar char="-"/>
            </a:pPr>
            <a:r>
              <a:rPr lang="fr-FR" sz="1000">
                <a:solidFill>
                  <a:srgbClr val="FF0000"/>
                </a:solidFill>
              </a:rPr>
              <a:t>Clustering not conclusive / difficult to represent or interpret</a:t>
            </a:r>
          </a:p>
          <a:p>
            <a:pPr marL="171450" indent="-171450">
              <a:buFontTx/>
              <a:buChar char="-"/>
            </a:pPr>
            <a:r>
              <a:rPr lang="fr-FR" sz="1000">
                <a:solidFill>
                  <a:srgbClr val="FF0000"/>
                </a:solidFill>
              </a:rPr>
              <a:t>Very few correlated features</a:t>
            </a:r>
          </a:p>
        </p:txBody>
      </p:sp>
    </p:spTree>
    <p:extLst>
      <p:ext uri="{BB962C8B-B14F-4D97-AF65-F5344CB8AC3E}">
        <p14:creationId xmlns:p14="http://schemas.microsoft.com/office/powerpoint/2010/main" val="2603702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56511787-7411-436A-A8B0-143D2FDD1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7095" y="1836040"/>
            <a:ext cx="3040144" cy="304014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41316B6-39A9-4D52-9CE6-0C85EEAB8973}"/>
              </a:ext>
            </a:extLst>
          </p:cNvPr>
          <p:cNvSpPr/>
          <p:nvPr/>
        </p:nvSpPr>
        <p:spPr>
          <a:xfrm>
            <a:off x="3196683" y="2919681"/>
            <a:ext cx="1673582" cy="8201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1400" b="1"/>
              <a:t>Clustering Directors thru NLP</a:t>
            </a:r>
          </a:p>
          <a:p>
            <a:pPr algn="ctr"/>
            <a:r>
              <a:rPr lang="fr-FR" sz="1000"/>
              <a:t>Retrieve wikipedia summary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9B3C87F-C49E-4E63-8367-4B6EF725D987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4870265" y="3325977"/>
            <a:ext cx="248396" cy="3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145F05B-44B0-4587-90FB-ED02C76E78DE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185597" y="3325977"/>
            <a:ext cx="1011086" cy="3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888EE8C-D359-4510-A274-A778A611A333}"/>
              </a:ext>
            </a:extLst>
          </p:cNvPr>
          <p:cNvSpPr txBox="1"/>
          <p:nvPr/>
        </p:nvSpPr>
        <p:spPr>
          <a:xfrm>
            <a:off x="215900" y="346510"/>
            <a:ext cx="601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>
                <a:solidFill>
                  <a:srgbClr val="FF0000"/>
                </a:solidFill>
              </a:rPr>
              <a:t>PROBLEM 1b : DETERMINE CLUSTERS OF SIMILAR DIRECTORS</a:t>
            </a:r>
          </a:p>
          <a:p>
            <a:r>
              <a:rPr lang="fr-FR" sz="1400" i="1"/>
              <a:t>From wikipedia summary - NLP</a:t>
            </a:r>
          </a:p>
        </p:txBody>
      </p:sp>
      <p:pic>
        <p:nvPicPr>
          <p:cNvPr id="30" name="Picture 4" descr="Related image">
            <a:extLst>
              <a:ext uri="{FF2B5EF4-FFF2-40B4-BE49-F238E27FC236}">
                <a16:creationId xmlns:a16="http://schemas.microsoft.com/office/drawing/2014/main" id="{C773E153-1EAA-4628-887D-FA34BF710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17" y="3053291"/>
            <a:ext cx="554786" cy="30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879AACF-2EAA-4211-A052-72B539F25592}"/>
              </a:ext>
            </a:extLst>
          </p:cNvPr>
          <p:cNvSpPr txBox="1"/>
          <p:nvPr/>
        </p:nvSpPr>
        <p:spPr>
          <a:xfrm>
            <a:off x="1079380" y="3048978"/>
            <a:ext cx="184451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/>
              <a:t>Wikipedia</a:t>
            </a:r>
          </a:p>
          <a:p>
            <a:r>
              <a:rPr lang="fr-FR" sz="800"/>
              <a:t>Search</a:t>
            </a:r>
          </a:p>
          <a:p>
            <a:r>
              <a:rPr lang="fr-FR" sz="800"/>
              <a:t>Get summary</a:t>
            </a:r>
          </a:p>
          <a:p>
            <a:r>
              <a:rPr lang="fr-FR" sz="800"/>
              <a:t>From my 500 favorite directors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8243D9A-CDF0-41E6-8F87-D672A71B9846}"/>
              </a:ext>
            </a:extLst>
          </p:cNvPr>
          <p:cNvSpPr/>
          <p:nvPr/>
        </p:nvSpPr>
        <p:spPr>
          <a:xfrm>
            <a:off x="5143056" y="2905954"/>
            <a:ext cx="2549216" cy="8201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1400" b="1"/>
              <a:t>Clustering Directors thru NLP</a:t>
            </a:r>
          </a:p>
          <a:p>
            <a:pPr algn="ctr"/>
            <a:r>
              <a:rPr lang="fr-FR" sz="1000"/>
              <a:t>X100 execution (TFIDF + Kmean)</a:t>
            </a:r>
          </a:p>
          <a:p>
            <a:pPr algn="ctr"/>
            <a:r>
              <a:rPr lang="fr-FR" sz="1000"/>
              <a:t>Create network graph based on link strenght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D1DE5D0-1D70-47DA-89B6-CFF848A9D569}"/>
              </a:ext>
            </a:extLst>
          </p:cNvPr>
          <p:cNvCxnSpPr>
            <a:cxnSpLocks/>
          </p:cNvCxnSpPr>
          <p:nvPr/>
        </p:nvCxnSpPr>
        <p:spPr>
          <a:xfrm>
            <a:off x="7840865" y="3316020"/>
            <a:ext cx="7375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85D4B63-8F15-4728-B1FF-B88C15EF9F8A}"/>
              </a:ext>
            </a:extLst>
          </p:cNvPr>
          <p:cNvSpPr txBox="1"/>
          <p:nvPr/>
        </p:nvSpPr>
        <p:spPr>
          <a:xfrm>
            <a:off x="8873802" y="4445297"/>
            <a:ext cx="217755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>
                <a:solidFill>
                  <a:srgbClr val="FF0000"/>
                </a:solidFill>
              </a:rPr>
              <a:t>Conclusion</a:t>
            </a:r>
          </a:p>
          <a:p>
            <a:pPr marL="171450" indent="-171450">
              <a:buFontTx/>
              <a:buChar char="-"/>
            </a:pPr>
            <a:r>
              <a:rPr lang="fr-FR" sz="1000">
                <a:solidFill>
                  <a:srgbClr val="FF0000"/>
                </a:solidFill>
              </a:rPr>
              <a:t>Much funnier &amp; meaningful</a:t>
            </a:r>
          </a:p>
          <a:p>
            <a:pPr marL="171450" indent="-171450">
              <a:buFontTx/>
              <a:buChar char="-"/>
            </a:pPr>
            <a:r>
              <a:rPr lang="fr-FR" sz="1000">
                <a:solidFill>
                  <a:srgbClr val="FF0000"/>
                </a:solidFill>
              </a:rPr>
              <a:t>At least algo can identify nationality, critical acclaim and even genre of predilection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A000322-B250-4192-8B07-9DCFBFC4D4FD}"/>
              </a:ext>
            </a:extLst>
          </p:cNvPr>
          <p:cNvSpPr/>
          <p:nvPr/>
        </p:nvSpPr>
        <p:spPr>
          <a:xfrm>
            <a:off x="3508284" y="4614574"/>
            <a:ext cx="41227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/>
              <a:t>      </a:t>
            </a:r>
            <a:r>
              <a:rPr lang="en-US" sz="1400"/>
              <a:t>500 favorite directors_with wikipedia summary.csv</a:t>
            </a:r>
          </a:p>
          <a:p>
            <a:r>
              <a:rPr lang="fr-FR" sz="1000"/>
              <a:t>500 lines</a:t>
            </a:r>
          </a:p>
        </p:txBody>
      </p:sp>
      <p:pic>
        <p:nvPicPr>
          <p:cNvPr id="42" name="Picture 41" descr="Image result for document icon">
            <a:extLst>
              <a:ext uri="{FF2B5EF4-FFF2-40B4-BE49-F238E27FC236}">
                <a16:creationId xmlns:a16="http://schemas.microsoft.com/office/drawing/2014/main" id="{DA989C5E-1B13-46B6-920B-5A85AAB4B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061" y="4617139"/>
            <a:ext cx="272792" cy="260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9E0F90D-5EBB-4BBC-A595-E48E10257246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4033474" y="3739813"/>
            <a:ext cx="0" cy="794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330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342</Words>
  <Application>Microsoft Office PowerPoint</Application>
  <PresentationFormat>Widescreen</PresentationFormat>
  <Paragraphs>86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stephane rappeneau</dc:creator>
  <cp:lastModifiedBy>stephane rappeneau</cp:lastModifiedBy>
  <cp:revision>10</cp:revision>
  <dcterms:created xsi:type="dcterms:W3CDTF">2017-08-15T07:28:32Z</dcterms:created>
  <dcterms:modified xsi:type="dcterms:W3CDTF">2017-09-06T19:41:09Z</dcterms:modified>
</cp:coreProperties>
</file>