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7" r:id="rId1"/>
  </p:sldMasterIdLst>
  <p:notesMasterIdLst>
    <p:notesMasterId r:id="rId24"/>
  </p:notesMasterIdLst>
  <p:handoutMasterIdLst>
    <p:handoutMasterId r:id="rId25"/>
  </p:handoutMasterIdLst>
  <p:sldIdLst>
    <p:sldId id="326" r:id="rId2"/>
    <p:sldId id="328" r:id="rId3"/>
    <p:sldId id="329" r:id="rId4"/>
    <p:sldId id="330" r:id="rId5"/>
    <p:sldId id="358" r:id="rId6"/>
    <p:sldId id="359" r:id="rId7"/>
    <p:sldId id="337" r:id="rId8"/>
    <p:sldId id="339" r:id="rId9"/>
    <p:sldId id="360" r:id="rId10"/>
    <p:sldId id="361" r:id="rId11"/>
    <p:sldId id="362" r:id="rId12"/>
    <p:sldId id="348" r:id="rId13"/>
    <p:sldId id="365" r:id="rId14"/>
    <p:sldId id="366" r:id="rId15"/>
    <p:sldId id="367" r:id="rId16"/>
    <p:sldId id="368" r:id="rId17"/>
    <p:sldId id="363" r:id="rId18"/>
    <p:sldId id="349" r:id="rId19"/>
    <p:sldId id="369" r:id="rId20"/>
    <p:sldId id="370" r:id="rId21"/>
    <p:sldId id="371" r:id="rId22"/>
    <p:sldId id="356" r:id="rId2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2E5D8E-AF69-4B42-9850-5A559C35BE00}">
          <p14:sldIdLst>
            <p14:sldId id="326"/>
            <p14:sldId id="328"/>
            <p14:sldId id="329"/>
            <p14:sldId id="330"/>
            <p14:sldId id="358"/>
            <p14:sldId id="359"/>
            <p14:sldId id="337"/>
            <p14:sldId id="339"/>
            <p14:sldId id="360"/>
            <p14:sldId id="361"/>
            <p14:sldId id="362"/>
            <p14:sldId id="348"/>
            <p14:sldId id="365"/>
            <p14:sldId id="366"/>
            <p14:sldId id="367"/>
            <p14:sldId id="368"/>
            <p14:sldId id="363"/>
            <p14:sldId id="349"/>
            <p14:sldId id="369"/>
            <p14:sldId id="370"/>
            <p14:sldId id="371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21"/>
    <a:srgbClr val="000014"/>
    <a:srgbClr val="000046"/>
    <a:srgbClr val="181D26"/>
    <a:srgbClr val="FC7405"/>
    <a:srgbClr val="343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90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1049091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92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8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104908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908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>
                <a:sym typeface="+mn-ea"/>
              </a:rPr>
              <a:t>Click to edit Master title style</a:t>
            </a:r>
            <a:endParaRPr lang="zh-CN" altLang="en-US" sz="1200"/>
          </a:p>
          <a:p>
            <a:pPr lvl="1"/>
            <a:r>
              <a:rPr lang="zh-CN" altLang="en-US" sz="1200">
                <a:sym typeface="+mn-ea"/>
              </a:rPr>
              <a:t>Second level</a:t>
            </a:r>
            <a:endParaRPr lang="zh-CN" altLang="en-US" sz="1200"/>
          </a:p>
          <a:p>
            <a:pPr lvl="2"/>
            <a:r>
              <a:rPr lang="zh-CN" altLang="en-US" sz="1200">
                <a:sym typeface="+mn-ea"/>
              </a:rPr>
              <a:t>Third level</a:t>
            </a:r>
            <a:endParaRPr lang="zh-CN" altLang="en-US" sz="1200"/>
          </a:p>
          <a:p>
            <a:pPr lvl="3"/>
            <a:r>
              <a:rPr lang="zh-CN" altLang="en-US" sz="1200">
                <a:sym typeface="+mn-ea"/>
              </a:rPr>
              <a:t>Fourth level</a:t>
            </a:r>
            <a:endParaRPr lang="zh-CN" altLang="en-US" sz="1200"/>
          </a:p>
          <a:p>
            <a:pPr lvl="4"/>
            <a:r>
              <a:rPr lang="zh-CN" altLang="en-US" sz="120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104908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908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6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06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303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1048582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1048611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104861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10486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 </a:t>
            </a:r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jpe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0000" cy="5163750"/>
          </a:xfrm>
          <a:prstGeom prst="rect">
            <a:avLst/>
          </a:prstGeom>
          <a:noFill/>
        </p:spPr>
      </p:pic>
      <p:pic>
        <p:nvPicPr>
          <p:cNvPr id="2097153" name="Picture 9" descr="F:\案例二\273\marlenelatourre\montagne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264916"/>
            <a:ext cx="9144000" cy="3311814"/>
          </a:xfrm>
          <a:prstGeom prst="rect">
            <a:avLst/>
          </a:prstGeom>
          <a:noFill/>
        </p:spPr>
      </p:pic>
      <p:pic>
        <p:nvPicPr>
          <p:cNvPr id="2097154" name="Picture 13" descr="F:\案例二\273\marlenelatourre\sapin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749" y="2334843"/>
            <a:ext cx="1756263" cy="2699583"/>
          </a:xfrm>
          <a:prstGeom prst="rect">
            <a:avLst/>
          </a:prstGeom>
          <a:noFill/>
        </p:spPr>
      </p:pic>
      <p:pic>
        <p:nvPicPr>
          <p:cNvPr id="2097155" name="Picture 12" descr="F:\案例二\273\marlenelatourre\sapin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22220" y="873240"/>
            <a:ext cx="1493938" cy="4214813"/>
          </a:xfrm>
          <a:prstGeom prst="rect">
            <a:avLst/>
          </a:prstGeom>
          <a:noFill/>
        </p:spPr>
      </p:pic>
      <p:pic>
        <p:nvPicPr>
          <p:cNvPr id="2097156" name="Picture 15" descr="F:\案例二\273\marlenelatourre\sapin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00991" y="1046975"/>
            <a:ext cx="2114550" cy="3952875"/>
          </a:xfrm>
          <a:prstGeom prst="rect">
            <a:avLst/>
          </a:prstGeom>
          <a:noFill/>
        </p:spPr>
      </p:pic>
      <p:pic>
        <p:nvPicPr>
          <p:cNvPr id="2097157" name="Picture 11" descr="F:\案例二\273\marlenelatourre\sapin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359889" y="2696567"/>
            <a:ext cx="2036647" cy="2446933"/>
          </a:xfrm>
          <a:prstGeom prst="rect">
            <a:avLst/>
          </a:prstGeom>
          <a:noFill/>
        </p:spPr>
      </p:pic>
      <p:pic>
        <p:nvPicPr>
          <p:cNvPr id="2097158" name="Picture 14" descr="F:\案例二\273\marlenelatourre\sapin5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331640" y="1708499"/>
            <a:ext cx="1823004" cy="1976136"/>
          </a:xfrm>
          <a:prstGeom prst="rect">
            <a:avLst/>
          </a:prstGeom>
          <a:noFill/>
        </p:spPr>
      </p:pic>
      <p:sp>
        <p:nvSpPr>
          <p:cNvPr id="1048588" name="矩形 43"/>
          <p:cNvSpPr/>
          <p:nvPr/>
        </p:nvSpPr>
        <p:spPr>
          <a:xfrm>
            <a:off x="992558" y="599537"/>
            <a:ext cx="715888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hink"/>
                <a:ea typeface="微软雅黑" panose="020B0503020204020204" pitchFamily="34" charset="-122"/>
                <a:cs typeface="Shink"/>
              </a:rPr>
              <a:t>SQL </a:t>
            </a:r>
            <a:r>
              <a:rPr lang="en-US" altLang="zh-CN" sz="6000" b="1" dirty="0" err="1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hink"/>
                <a:ea typeface="微软雅黑" panose="020B0503020204020204" pitchFamily="34" charset="-122"/>
                <a:cs typeface="Shink"/>
              </a:rPr>
              <a:t>BigQuery</a:t>
            </a:r>
            <a:r>
              <a:rPr lang="en-US" altLang="zh-CN" sz="60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Shink"/>
                <a:ea typeface="微软雅黑" panose="020B0503020204020204" pitchFamily="34" charset="-122"/>
                <a:cs typeface="Shink"/>
              </a:rPr>
              <a:t> Dataset</a:t>
            </a:r>
          </a:p>
          <a:p>
            <a:pPr algn="ctr"/>
            <a:r>
              <a:rPr lang="en-ID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ink"/>
              </a:rPr>
              <a:t>Chicago Taxi Trips</a:t>
            </a:r>
            <a:endParaRPr lang="en-US" altLang="zh-C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hink"/>
              <a:ea typeface="微软雅黑" panose="020B0503020204020204" pitchFamily="34" charset="-122"/>
              <a:cs typeface="Shink"/>
            </a:endParaRPr>
          </a:p>
        </p:txBody>
      </p:sp>
      <p:grpSp>
        <p:nvGrpSpPr>
          <p:cNvPr id="19" name="组合 47"/>
          <p:cNvGrpSpPr/>
          <p:nvPr/>
        </p:nvGrpSpPr>
        <p:grpSpPr>
          <a:xfrm>
            <a:off x="4401349" y="144791"/>
            <a:ext cx="341302" cy="338187"/>
            <a:chOff x="8567738" y="995363"/>
            <a:chExt cx="347662" cy="344488"/>
          </a:xfrm>
          <a:solidFill>
            <a:schemeClr val="bg1"/>
          </a:solidFill>
        </p:grpSpPr>
        <p:sp>
          <p:nvSpPr>
            <p:cNvPr id="1048590" name="Freeform 26"/>
            <p:cNvSpPr/>
            <p:nvPr/>
          </p:nvSpPr>
          <p:spPr bwMode="auto">
            <a:xfrm>
              <a:off x="8629650" y="1008063"/>
              <a:ext cx="44450" cy="38100"/>
            </a:xfrm>
            <a:custGeom>
              <a:avLst/>
              <a:gdLst>
                <a:gd name="T0" fmla="*/ 0 w 17"/>
                <a:gd name="T1" fmla="*/ 10 h 14"/>
                <a:gd name="T2" fmla="*/ 9 w 17"/>
                <a:gd name="T3" fmla="*/ 14 h 14"/>
                <a:gd name="T4" fmla="*/ 17 w 17"/>
                <a:gd name="T5" fmla="*/ 0 h 14"/>
                <a:gd name="T6" fmla="*/ 0 w 17"/>
                <a:gd name="T7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14">
                  <a:moveTo>
                    <a:pt x="0" y="10"/>
                  </a:moveTo>
                  <a:cubicBezTo>
                    <a:pt x="3" y="12"/>
                    <a:pt x="6" y="13"/>
                    <a:pt x="9" y="14"/>
                  </a:cubicBezTo>
                  <a:cubicBezTo>
                    <a:pt x="11" y="9"/>
                    <a:pt x="14" y="4"/>
                    <a:pt x="17" y="0"/>
                  </a:cubicBezTo>
                  <a:cubicBezTo>
                    <a:pt x="11" y="3"/>
                    <a:pt x="5" y="6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1" name="Freeform 27"/>
            <p:cNvSpPr/>
            <p:nvPr/>
          </p:nvSpPr>
          <p:spPr bwMode="auto">
            <a:xfrm>
              <a:off x="8834438" y="1054101"/>
              <a:ext cx="69850" cy="85725"/>
            </a:xfrm>
            <a:custGeom>
              <a:avLst/>
              <a:gdLst>
                <a:gd name="T0" fmla="*/ 26 w 26"/>
                <a:gd name="T1" fmla="*/ 22 h 32"/>
                <a:gd name="T2" fmla="*/ 13 w 26"/>
                <a:gd name="T3" fmla="*/ 0 h 32"/>
                <a:gd name="T4" fmla="*/ 0 w 26"/>
                <a:gd name="T5" fmla="*/ 6 h 32"/>
                <a:gd name="T6" fmla="*/ 6 w 26"/>
                <a:gd name="T7" fmla="*/ 32 h 32"/>
                <a:gd name="T8" fmla="*/ 26 w 26"/>
                <a:gd name="T9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">
                  <a:moveTo>
                    <a:pt x="26" y="22"/>
                  </a:moveTo>
                  <a:cubicBezTo>
                    <a:pt x="23" y="14"/>
                    <a:pt x="19" y="6"/>
                    <a:pt x="13" y="0"/>
                  </a:cubicBezTo>
                  <a:cubicBezTo>
                    <a:pt x="9" y="2"/>
                    <a:pt x="4" y="4"/>
                    <a:pt x="0" y="6"/>
                  </a:cubicBezTo>
                  <a:cubicBezTo>
                    <a:pt x="3" y="14"/>
                    <a:pt x="5" y="23"/>
                    <a:pt x="6" y="32"/>
                  </a:cubicBezTo>
                  <a:cubicBezTo>
                    <a:pt x="13" y="30"/>
                    <a:pt x="20" y="26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2" name="Freeform 28"/>
            <p:cNvSpPr/>
            <p:nvPr/>
          </p:nvSpPr>
          <p:spPr bwMode="auto">
            <a:xfrm>
              <a:off x="8575675" y="1054101"/>
              <a:ext cx="66675" cy="85725"/>
            </a:xfrm>
            <a:custGeom>
              <a:avLst/>
              <a:gdLst>
                <a:gd name="T0" fmla="*/ 13 w 25"/>
                <a:gd name="T1" fmla="*/ 0 h 32"/>
                <a:gd name="T2" fmla="*/ 0 w 25"/>
                <a:gd name="T3" fmla="*/ 22 h 32"/>
                <a:gd name="T4" fmla="*/ 19 w 25"/>
                <a:gd name="T5" fmla="*/ 32 h 32"/>
                <a:gd name="T6" fmla="*/ 25 w 25"/>
                <a:gd name="T7" fmla="*/ 5 h 32"/>
                <a:gd name="T8" fmla="*/ 13 w 25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32">
                  <a:moveTo>
                    <a:pt x="13" y="0"/>
                  </a:moveTo>
                  <a:cubicBezTo>
                    <a:pt x="8" y="6"/>
                    <a:pt x="3" y="14"/>
                    <a:pt x="0" y="22"/>
                  </a:cubicBezTo>
                  <a:cubicBezTo>
                    <a:pt x="6" y="26"/>
                    <a:pt x="12" y="29"/>
                    <a:pt x="19" y="32"/>
                  </a:cubicBezTo>
                  <a:cubicBezTo>
                    <a:pt x="20" y="23"/>
                    <a:pt x="22" y="14"/>
                    <a:pt x="25" y="5"/>
                  </a:cubicBezTo>
                  <a:cubicBezTo>
                    <a:pt x="21" y="4"/>
                    <a:pt x="17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3" name="Freeform 29"/>
            <p:cNvSpPr/>
            <p:nvPr/>
          </p:nvSpPr>
          <p:spPr bwMode="auto">
            <a:xfrm>
              <a:off x="8645525" y="1171576"/>
              <a:ext cx="82550" cy="82550"/>
            </a:xfrm>
            <a:custGeom>
              <a:avLst/>
              <a:gdLst>
                <a:gd name="T0" fmla="*/ 0 w 31"/>
                <a:gd name="T1" fmla="*/ 3 h 31"/>
                <a:gd name="T2" fmla="*/ 3 w 31"/>
                <a:gd name="T3" fmla="*/ 26 h 31"/>
                <a:gd name="T4" fmla="*/ 31 w 31"/>
                <a:gd name="T5" fmla="*/ 31 h 31"/>
                <a:gd name="T6" fmla="*/ 31 w 31"/>
                <a:gd name="T7" fmla="*/ 5 h 31"/>
                <a:gd name="T8" fmla="*/ 0 w 31"/>
                <a:gd name="T9" fmla="*/ 0 h 31"/>
                <a:gd name="T10" fmla="*/ 0 w 31"/>
                <a:gd name="T1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1">
                  <a:moveTo>
                    <a:pt x="0" y="3"/>
                  </a:moveTo>
                  <a:cubicBezTo>
                    <a:pt x="0" y="11"/>
                    <a:pt x="1" y="18"/>
                    <a:pt x="3" y="26"/>
                  </a:cubicBezTo>
                  <a:cubicBezTo>
                    <a:pt x="12" y="29"/>
                    <a:pt x="21" y="31"/>
                    <a:pt x="31" y="31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21" y="5"/>
                    <a:pt x="10" y="3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4" name="Freeform 30"/>
            <p:cNvSpPr/>
            <p:nvPr/>
          </p:nvSpPr>
          <p:spPr bwMode="auto">
            <a:xfrm>
              <a:off x="8647113" y="1074738"/>
              <a:ext cx="80963" cy="88900"/>
            </a:xfrm>
            <a:custGeom>
              <a:avLst/>
              <a:gdLst>
                <a:gd name="T0" fmla="*/ 30 w 30"/>
                <a:gd name="T1" fmla="*/ 4 h 33"/>
                <a:gd name="T2" fmla="*/ 7 w 30"/>
                <a:gd name="T3" fmla="*/ 0 h 33"/>
                <a:gd name="T4" fmla="*/ 0 w 30"/>
                <a:gd name="T5" fmla="*/ 27 h 33"/>
                <a:gd name="T6" fmla="*/ 30 w 30"/>
                <a:gd name="T7" fmla="*/ 33 h 33"/>
                <a:gd name="T8" fmla="*/ 30 w 30"/>
                <a:gd name="T9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3">
                  <a:moveTo>
                    <a:pt x="30" y="4"/>
                  </a:moveTo>
                  <a:cubicBezTo>
                    <a:pt x="22" y="4"/>
                    <a:pt x="14" y="2"/>
                    <a:pt x="7" y="0"/>
                  </a:cubicBezTo>
                  <a:cubicBezTo>
                    <a:pt x="3" y="9"/>
                    <a:pt x="1" y="18"/>
                    <a:pt x="0" y="27"/>
                  </a:cubicBezTo>
                  <a:cubicBezTo>
                    <a:pt x="10" y="30"/>
                    <a:pt x="20" y="32"/>
                    <a:pt x="30" y="33"/>
                  </a:cubicBezTo>
                  <a:lnTo>
                    <a:pt x="30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5" name="Freeform 31"/>
            <p:cNvSpPr/>
            <p:nvPr/>
          </p:nvSpPr>
          <p:spPr bwMode="auto">
            <a:xfrm>
              <a:off x="8801100" y="1004888"/>
              <a:ext cx="52388" cy="42863"/>
            </a:xfrm>
            <a:custGeom>
              <a:avLst/>
              <a:gdLst>
                <a:gd name="T0" fmla="*/ 0 w 20"/>
                <a:gd name="T1" fmla="*/ 0 h 16"/>
                <a:gd name="T2" fmla="*/ 9 w 20"/>
                <a:gd name="T3" fmla="*/ 16 h 16"/>
                <a:gd name="T4" fmla="*/ 20 w 20"/>
                <a:gd name="T5" fmla="*/ 11 h 16"/>
                <a:gd name="T6" fmla="*/ 0 w 20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6">
                  <a:moveTo>
                    <a:pt x="0" y="0"/>
                  </a:moveTo>
                  <a:cubicBezTo>
                    <a:pt x="3" y="5"/>
                    <a:pt x="7" y="10"/>
                    <a:pt x="9" y="16"/>
                  </a:cubicBezTo>
                  <a:cubicBezTo>
                    <a:pt x="13" y="15"/>
                    <a:pt x="16" y="13"/>
                    <a:pt x="20" y="11"/>
                  </a:cubicBezTo>
                  <a:cubicBezTo>
                    <a:pt x="14" y="6"/>
                    <a:pt x="7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6" name="Freeform 32"/>
            <p:cNvSpPr/>
            <p:nvPr/>
          </p:nvSpPr>
          <p:spPr bwMode="auto">
            <a:xfrm>
              <a:off x="8751888" y="1077913"/>
              <a:ext cx="77788" cy="85725"/>
            </a:xfrm>
            <a:custGeom>
              <a:avLst/>
              <a:gdLst>
                <a:gd name="T0" fmla="*/ 0 w 29"/>
                <a:gd name="T1" fmla="*/ 3 h 32"/>
                <a:gd name="T2" fmla="*/ 0 w 29"/>
                <a:gd name="T3" fmla="*/ 32 h 32"/>
                <a:gd name="T4" fmla="*/ 29 w 29"/>
                <a:gd name="T5" fmla="*/ 27 h 32"/>
                <a:gd name="T6" fmla="*/ 22 w 29"/>
                <a:gd name="T7" fmla="*/ 0 h 32"/>
                <a:gd name="T8" fmla="*/ 0 w 29"/>
                <a:gd name="T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2">
                  <a:moveTo>
                    <a:pt x="0" y="3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10" y="31"/>
                    <a:pt x="20" y="29"/>
                    <a:pt x="29" y="27"/>
                  </a:cubicBezTo>
                  <a:cubicBezTo>
                    <a:pt x="28" y="17"/>
                    <a:pt x="26" y="8"/>
                    <a:pt x="22" y="0"/>
                  </a:cubicBezTo>
                  <a:cubicBezTo>
                    <a:pt x="15" y="2"/>
                    <a:pt x="8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7" name="Freeform 33"/>
            <p:cNvSpPr/>
            <p:nvPr/>
          </p:nvSpPr>
          <p:spPr bwMode="auto">
            <a:xfrm>
              <a:off x="8567738" y="1136651"/>
              <a:ext cx="58738" cy="93663"/>
            </a:xfrm>
            <a:custGeom>
              <a:avLst/>
              <a:gdLst>
                <a:gd name="T0" fmla="*/ 20 w 22"/>
                <a:gd name="T1" fmla="*/ 16 h 35"/>
                <a:gd name="T2" fmla="*/ 21 w 22"/>
                <a:gd name="T3" fmla="*/ 10 h 35"/>
                <a:gd name="T4" fmla="*/ 1 w 22"/>
                <a:gd name="T5" fmla="*/ 0 h 35"/>
                <a:gd name="T6" fmla="*/ 0 w 22"/>
                <a:gd name="T7" fmla="*/ 12 h 35"/>
                <a:gd name="T8" fmla="*/ 1 w 22"/>
                <a:gd name="T9" fmla="*/ 21 h 35"/>
                <a:gd name="T10" fmla="*/ 22 w 22"/>
                <a:gd name="T11" fmla="*/ 35 h 35"/>
                <a:gd name="T12" fmla="*/ 20 w 22"/>
                <a:gd name="T13" fmla="*/ 1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35">
                  <a:moveTo>
                    <a:pt x="20" y="16"/>
                  </a:moveTo>
                  <a:cubicBezTo>
                    <a:pt x="20" y="14"/>
                    <a:pt x="21" y="12"/>
                    <a:pt x="21" y="10"/>
                  </a:cubicBezTo>
                  <a:cubicBezTo>
                    <a:pt x="14" y="7"/>
                    <a:pt x="7" y="4"/>
                    <a:pt x="1" y="0"/>
                  </a:cubicBezTo>
                  <a:cubicBezTo>
                    <a:pt x="0" y="3"/>
                    <a:pt x="0" y="8"/>
                    <a:pt x="0" y="12"/>
                  </a:cubicBezTo>
                  <a:cubicBezTo>
                    <a:pt x="0" y="15"/>
                    <a:pt x="0" y="18"/>
                    <a:pt x="1" y="21"/>
                  </a:cubicBezTo>
                  <a:cubicBezTo>
                    <a:pt x="7" y="26"/>
                    <a:pt x="14" y="31"/>
                    <a:pt x="22" y="35"/>
                  </a:cubicBezTo>
                  <a:cubicBezTo>
                    <a:pt x="21" y="29"/>
                    <a:pt x="20" y="23"/>
                    <a:pt x="20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8" name="Freeform 34"/>
            <p:cNvSpPr/>
            <p:nvPr/>
          </p:nvSpPr>
          <p:spPr bwMode="auto">
            <a:xfrm>
              <a:off x="8751888" y="1173163"/>
              <a:ext cx="77788" cy="80963"/>
            </a:xfrm>
            <a:custGeom>
              <a:avLst/>
              <a:gdLst>
                <a:gd name="T0" fmla="*/ 29 w 29"/>
                <a:gd name="T1" fmla="*/ 2 h 30"/>
                <a:gd name="T2" fmla="*/ 29 w 29"/>
                <a:gd name="T3" fmla="*/ 0 h 30"/>
                <a:gd name="T4" fmla="*/ 0 w 29"/>
                <a:gd name="T5" fmla="*/ 4 h 30"/>
                <a:gd name="T6" fmla="*/ 0 w 29"/>
                <a:gd name="T7" fmla="*/ 30 h 30"/>
                <a:gd name="T8" fmla="*/ 27 w 29"/>
                <a:gd name="T9" fmla="*/ 25 h 30"/>
                <a:gd name="T10" fmla="*/ 29 w 29"/>
                <a:gd name="T1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0">
                  <a:moveTo>
                    <a:pt x="29" y="2"/>
                  </a:moveTo>
                  <a:cubicBezTo>
                    <a:pt x="29" y="1"/>
                    <a:pt x="29" y="0"/>
                    <a:pt x="29" y="0"/>
                  </a:cubicBezTo>
                  <a:cubicBezTo>
                    <a:pt x="20" y="2"/>
                    <a:pt x="10" y="4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18" y="28"/>
                    <a:pt x="27" y="25"/>
                  </a:cubicBezTo>
                  <a:cubicBezTo>
                    <a:pt x="29" y="18"/>
                    <a:pt x="29" y="10"/>
                    <a:pt x="29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599" name="Freeform 35"/>
            <p:cNvSpPr/>
            <p:nvPr/>
          </p:nvSpPr>
          <p:spPr bwMode="auto">
            <a:xfrm>
              <a:off x="8818563" y="1227138"/>
              <a:ext cx="84138" cy="93663"/>
            </a:xfrm>
            <a:custGeom>
              <a:avLst/>
              <a:gdLst>
                <a:gd name="T0" fmla="*/ 31 w 31"/>
                <a:gd name="T1" fmla="*/ 0 h 35"/>
                <a:gd name="T2" fmla="*/ 9 w 31"/>
                <a:gd name="T3" fmla="*/ 12 h 35"/>
                <a:gd name="T4" fmla="*/ 0 w 31"/>
                <a:gd name="T5" fmla="*/ 35 h 35"/>
                <a:gd name="T6" fmla="*/ 31 w 31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35">
                  <a:moveTo>
                    <a:pt x="31" y="0"/>
                  </a:moveTo>
                  <a:cubicBezTo>
                    <a:pt x="25" y="5"/>
                    <a:pt x="17" y="9"/>
                    <a:pt x="9" y="12"/>
                  </a:cubicBezTo>
                  <a:cubicBezTo>
                    <a:pt x="7" y="20"/>
                    <a:pt x="4" y="28"/>
                    <a:pt x="0" y="35"/>
                  </a:cubicBezTo>
                  <a:cubicBezTo>
                    <a:pt x="15" y="28"/>
                    <a:pt x="26" y="16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600" name="Freeform 36"/>
            <p:cNvSpPr/>
            <p:nvPr/>
          </p:nvSpPr>
          <p:spPr bwMode="auto">
            <a:xfrm>
              <a:off x="8848725" y="1136651"/>
              <a:ext cx="66675" cy="96838"/>
            </a:xfrm>
            <a:custGeom>
              <a:avLst/>
              <a:gdLst>
                <a:gd name="T0" fmla="*/ 25 w 25"/>
                <a:gd name="T1" fmla="*/ 12 h 36"/>
                <a:gd name="T2" fmla="*/ 23 w 25"/>
                <a:gd name="T3" fmla="*/ 0 h 36"/>
                <a:gd name="T4" fmla="*/ 2 w 25"/>
                <a:gd name="T5" fmla="*/ 11 h 36"/>
                <a:gd name="T6" fmla="*/ 2 w 25"/>
                <a:gd name="T7" fmla="*/ 16 h 36"/>
                <a:gd name="T8" fmla="*/ 0 w 25"/>
                <a:gd name="T9" fmla="*/ 36 h 36"/>
                <a:gd name="T10" fmla="*/ 24 w 25"/>
                <a:gd name="T11" fmla="*/ 21 h 36"/>
                <a:gd name="T12" fmla="*/ 25 w 25"/>
                <a:gd name="T13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6">
                  <a:moveTo>
                    <a:pt x="25" y="12"/>
                  </a:moveTo>
                  <a:cubicBezTo>
                    <a:pt x="25" y="8"/>
                    <a:pt x="24" y="3"/>
                    <a:pt x="23" y="0"/>
                  </a:cubicBezTo>
                  <a:cubicBezTo>
                    <a:pt x="17" y="4"/>
                    <a:pt x="10" y="8"/>
                    <a:pt x="2" y="11"/>
                  </a:cubicBezTo>
                  <a:cubicBezTo>
                    <a:pt x="2" y="12"/>
                    <a:pt x="2" y="14"/>
                    <a:pt x="2" y="16"/>
                  </a:cubicBezTo>
                  <a:cubicBezTo>
                    <a:pt x="2" y="23"/>
                    <a:pt x="2" y="29"/>
                    <a:pt x="0" y="36"/>
                  </a:cubicBezTo>
                  <a:cubicBezTo>
                    <a:pt x="9" y="32"/>
                    <a:pt x="17" y="27"/>
                    <a:pt x="24" y="21"/>
                  </a:cubicBezTo>
                  <a:cubicBezTo>
                    <a:pt x="24" y="18"/>
                    <a:pt x="25" y="15"/>
                    <a:pt x="25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601" name="Freeform 37"/>
            <p:cNvSpPr/>
            <p:nvPr/>
          </p:nvSpPr>
          <p:spPr bwMode="auto">
            <a:xfrm>
              <a:off x="8751888" y="995363"/>
              <a:ext cx="50800" cy="66675"/>
            </a:xfrm>
            <a:custGeom>
              <a:avLst/>
              <a:gdLst>
                <a:gd name="T0" fmla="*/ 19 w 19"/>
                <a:gd name="T1" fmla="*/ 23 h 25"/>
                <a:gd name="T2" fmla="*/ 5 w 19"/>
                <a:gd name="T3" fmla="*/ 1 h 25"/>
                <a:gd name="T4" fmla="*/ 0 w 19"/>
                <a:gd name="T5" fmla="*/ 0 h 25"/>
                <a:gd name="T6" fmla="*/ 0 w 19"/>
                <a:gd name="T7" fmla="*/ 25 h 25"/>
                <a:gd name="T8" fmla="*/ 19 w 19"/>
                <a:gd name="T9" fmla="*/ 2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5">
                  <a:moveTo>
                    <a:pt x="19" y="23"/>
                  </a:moveTo>
                  <a:cubicBezTo>
                    <a:pt x="15" y="15"/>
                    <a:pt x="10" y="7"/>
                    <a:pt x="5" y="1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7" y="25"/>
                    <a:pt x="13" y="24"/>
                    <a:pt x="19" y="2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602" name="Freeform 38"/>
            <p:cNvSpPr/>
            <p:nvPr/>
          </p:nvSpPr>
          <p:spPr bwMode="auto">
            <a:xfrm>
              <a:off x="8751888" y="1266826"/>
              <a:ext cx="65088" cy="73025"/>
            </a:xfrm>
            <a:custGeom>
              <a:avLst/>
              <a:gdLst>
                <a:gd name="T0" fmla="*/ 24 w 24"/>
                <a:gd name="T1" fmla="*/ 0 h 27"/>
                <a:gd name="T2" fmla="*/ 0 w 24"/>
                <a:gd name="T3" fmla="*/ 4 h 27"/>
                <a:gd name="T4" fmla="*/ 0 w 24"/>
                <a:gd name="T5" fmla="*/ 27 h 27"/>
                <a:gd name="T6" fmla="*/ 12 w 24"/>
                <a:gd name="T7" fmla="*/ 25 h 27"/>
                <a:gd name="T8" fmla="*/ 24 w 24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7">
                  <a:moveTo>
                    <a:pt x="24" y="0"/>
                  </a:moveTo>
                  <a:cubicBezTo>
                    <a:pt x="16" y="2"/>
                    <a:pt x="8" y="4"/>
                    <a:pt x="0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4" y="27"/>
                    <a:pt x="8" y="26"/>
                    <a:pt x="12" y="25"/>
                  </a:cubicBezTo>
                  <a:cubicBezTo>
                    <a:pt x="17" y="18"/>
                    <a:pt x="21" y="9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603" name="Freeform 39"/>
            <p:cNvSpPr/>
            <p:nvPr/>
          </p:nvSpPr>
          <p:spPr bwMode="auto">
            <a:xfrm>
              <a:off x="8578850" y="1227138"/>
              <a:ext cx="77788" cy="90488"/>
            </a:xfrm>
            <a:custGeom>
              <a:avLst/>
              <a:gdLst>
                <a:gd name="T0" fmla="*/ 29 w 29"/>
                <a:gd name="T1" fmla="*/ 34 h 34"/>
                <a:gd name="T2" fmla="*/ 20 w 29"/>
                <a:gd name="T3" fmla="*/ 11 h 34"/>
                <a:gd name="T4" fmla="*/ 0 w 29"/>
                <a:gd name="T5" fmla="*/ 0 h 34"/>
                <a:gd name="T6" fmla="*/ 29 w 29"/>
                <a:gd name="T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4">
                  <a:moveTo>
                    <a:pt x="29" y="34"/>
                  </a:moveTo>
                  <a:cubicBezTo>
                    <a:pt x="25" y="27"/>
                    <a:pt x="22" y="19"/>
                    <a:pt x="20" y="11"/>
                  </a:cubicBezTo>
                  <a:cubicBezTo>
                    <a:pt x="13" y="8"/>
                    <a:pt x="6" y="5"/>
                    <a:pt x="0" y="0"/>
                  </a:cubicBezTo>
                  <a:cubicBezTo>
                    <a:pt x="5" y="15"/>
                    <a:pt x="16" y="27"/>
                    <a:pt x="29" y="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604" name="Freeform 40"/>
            <p:cNvSpPr/>
            <p:nvPr/>
          </p:nvSpPr>
          <p:spPr bwMode="auto">
            <a:xfrm>
              <a:off x="8674100" y="995363"/>
              <a:ext cx="53975" cy="66675"/>
            </a:xfrm>
            <a:custGeom>
              <a:avLst/>
              <a:gdLst>
                <a:gd name="T0" fmla="*/ 14 w 20"/>
                <a:gd name="T1" fmla="*/ 1 h 25"/>
                <a:gd name="T2" fmla="*/ 0 w 20"/>
                <a:gd name="T3" fmla="*/ 22 h 25"/>
                <a:gd name="T4" fmla="*/ 20 w 20"/>
                <a:gd name="T5" fmla="*/ 25 h 25"/>
                <a:gd name="T6" fmla="*/ 20 w 20"/>
                <a:gd name="T7" fmla="*/ 0 h 25"/>
                <a:gd name="T8" fmla="*/ 14 w 20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5">
                  <a:moveTo>
                    <a:pt x="14" y="1"/>
                  </a:moveTo>
                  <a:cubicBezTo>
                    <a:pt x="8" y="7"/>
                    <a:pt x="4" y="14"/>
                    <a:pt x="0" y="22"/>
                  </a:cubicBezTo>
                  <a:cubicBezTo>
                    <a:pt x="7" y="24"/>
                    <a:pt x="13" y="25"/>
                    <a:pt x="20" y="2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8" y="0"/>
                    <a:pt x="16" y="1"/>
                    <a:pt x="1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605" name="Freeform 41"/>
            <p:cNvSpPr/>
            <p:nvPr/>
          </p:nvSpPr>
          <p:spPr bwMode="auto">
            <a:xfrm>
              <a:off x="8658225" y="1266826"/>
              <a:ext cx="69850" cy="73025"/>
            </a:xfrm>
            <a:custGeom>
              <a:avLst/>
              <a:gdLst>
                <a:gd name="T0" fmla="*/ 0 w 26"/>
                <a:gd name="T1" fmla="*/ 0 h 27"/>
                <a:gd name="T2" fmla="*/ 12 w 26"/>
                <a:gd name="T3" fmla="*/ 25 h 27"/>
                <a:gd name="T4" fmla="*/ 26 w 26"/>
                <a:gd name="T5" fmla="*/ 27 h 27"/>
                <a:gd name="T6" fmla="*/ 26 w 26"/>
                <a:gd name="T7" fmla="*/ 4 h 27"/>
                <a:gd name="T8" fmla="*/ 0 w 26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7">
                  <a:moveTo>
                    <a:pt x="0" y="0"/>
                  </a:moveTo>
                  <a:cubicBezTo>
                    <a:pt x="3" y="9"/>
                    <a:pt x="7" y="17"/>
                    <a:pt x="12" y="25"/>
                  </a:cubicBezTo>
                  <a:cubicBezTo>
                    <a:pt x="16" y="26"/>
                    <a:pt x="21" y="27"/>
                    <a:pt x="26" y="27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17" y="4"/>
                    <a:pt x="9" y="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合 65"/>
          <p:cNvGrpSpPr/>
          <p:nvPr/>
        </p:nvGrpSpPr>
        <p:grpSpPr>
          <a:xfrm>
            <a:off x="2919709" y="3862381"/>
            <a:ext cx="3340582" cy="683053"/>
            <a:chOff x="971600" y="1203598"/>
            <a:chExt cx="6912768" cy="864096"/>
          </a:xfrm>
        </p:grpSpPr>
        <p:sp>
          <p:nvSpPr>
            <p:cNvPr id="1048607" name="圆角矩形 66"/>
            <p:cNvSpPr/>
            <p:nvPr/>
          </p:nvSpPr>
          <p:spPr>
            <a:xfrm>
              <a:off x="971600" y="1203598"/>
              <a:ext cx="6912768" cy="8640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13000">
                  <a:srgbClr val="FCFCFC"/>
                </a:gs>
                <a:gs pos="100000">
                  <a:srgbClr val="CCCCCC"/>
                </a:gs>
              </a:gsLst>
              <a:lin ang="5400000" scaled="0"/>
            </a:gradFill>
            <a:ln w="12700">
              <a:gradFill>
                <a:gsLst>
                  <a:gs pos="2300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0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608" name="圆角矩形 67"/>
            <p:cNvSpPr/>
            <p:nvPr/>
          </p:nvSpPr>
          <p:spPr>
            <a:xfrm>
              <a:off x="1197673" y="1262628"/>
              <a:ext cx="6460622" cy="7460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CCCCCC"/>
                </a:gs>
                <a:gs pos="81000">
                  <a:srgbClr val="FCFCFC"/>
                </a:gs>
              </a:gsLst>
              <a:lin ang="5400000" scaled="0"/>
            </a:gradFill>
            <a:ln w="12700">
              <a:gradFill>
                <a:gsLst>
                  <a:gs pos="0">
                    <a:schemeClr val="bg1"/>
                  </a:gs>
                  <a:gs pos="89000">
                    <a:schemeClr val="bg1">
                      <a:lumMod val="85000"/>
                    </a:schemeClr>
                  </a:gs>
                </a:gsLst>
                <a:lin ang="72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048609" name="TextBox 68"/>
          <p:cNvSpPr txBox="1"/>
          <p:nvPr/>
        </p:nvSpPr>
        <p:spPr>
          <a:xfrm>
            <a:off x="3028958" y="4060437"/>
            <a:ext cx="3084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Muhammad Aziz Habiburrahim</a:t>
            </a:r>
          </a:p>
          <a:p>
            <a:pPr algn="ctr"/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43">
            <a:extLst>
              <a:ext uri="{FF2B5EF4-FFF2-40B4-BE49-F238E27FC236}">
                <a16:creationId xmlns:a16="http://schemas.microsoft.com/office/drawing/2014/main" id="{CF09EFC9-F511-48F0-8F79-362EE5FE6B6D}"/>
              </a:ext>
            </a:extLst>
          </p:cNvPr>
          <p:cNvSpPr/>
          <p:nvPr/>
        </p:nvSpPr>
        <p:spPr>
          <a:xfrm>
            <a:off x="3046050" y="2520646"/>
            <a:ext cx="30878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hink"/>
                <a:ea typeface="微软雅黑" panose="020B0503020204020204" pitchFamily="34" charset="-122"/>
                <a:cs typeface="Shink"/>
              </a:rPr>
              <a:t>&gt; Data Series 16.0 Data Engineer &lt;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DA9829-9933-4BE1-847D-3B55691F54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068" y="2428535"/>
            <a:ext cx="2619375" cy="17430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24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8100372" y="0"/>
            <a:ext cx="307191" cy="307174"/>
          </a:xfrm>
          <a:prstGeom prst="rect">
            <a:avLst/>
          </a:prstGeom>
          <a:noFill/>
        </p:spPr>
      </p:pic>
      <p:sp>
        <p:nvSpPr>
          <p:cNvPr id="1048762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63" name="TextBox 8"/>
          <p:cNvSpPr txBox="1"/>
          <p:nvPr/>
        </p:nvSpPr>
        <p:spPr>
          <a:xfrm>
            <a:off x="8072662" y="920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225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0" y="428586"/>
            <a:ext cx="1046428" cy="312452"/>
          </a:xfrm>
          <a:prstGeom prst="rect">
            <a:avLst/>
          </a:prstGeom>
          <a:noFill/>
        </p:spPr>
      </p:pic>
      <p:sp>
        <p:nvSpPr>
          <p:cNvPr id="1048768" name="矩形 31"/>
          <p:cNvSpPr/>
          <p:nvPr/>
        </p:nvSpPr>
        <p:spPr>
          <a:xfrm>
            <a:off x="420936" y="363449"/>
            <a:ext cx="62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D7BD3-3F5C-464F-B19D-ED55CE669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12" y="-453309"/>
            <a:ext cx="2619375" cy="1743075"/>
          </a:xfrm>
          <a:prstGeom prst="rect">
            <a:avLst/>
          </a:prstGeom>
        </p:spPr>
      </p:pic>
      <p:sp>
        <p:nvSpPr>
          <p:cNvPr id="12" name="矩形 2">
            <a:extLst>
              <a:ext uri="{FF2B5EF4-FFF2-40B4-BE49-F238E27FC236}">
                <a16:creationId xmlns:a16="http://schemas.microsoft.com/office/drawing/2014/main" id="{4DB5E57E-9344-4F14-A762-033408822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1670"/>
            <a:ext cx="143488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B37FE-D227-4669-81EA-CAAD8C7D845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7" r="49280" b="67867"/>
          <a:stretch/>
        </p:blipFill>
        <p:spPr>
          <a:xfrm>
            <a:off x="943026" y="2035413"/>
            <a:ext cx="7255869" cy="10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2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24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8100372" y="0"/>
            <a:ext cx="307191" cy="307174"/>
          </a:xfrm>
          <a:prstGeom prst="rect">
            <a:avLst/>
          </a:prstGeom>
          <a:noFill/>
        </p:spPr>
      </p:pic>
      <p:sp>
        <p:nvSpPr>
          <p:cNvPr id="1048762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63" name="TextBox 8"/>
          <p:cNvSpPr txBox="1"/>
          <p:nvPr/>
        </p:nvSpPr>
        <p:spPr>
          <a:xfrm>
            <a:off x="8072662" y="920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225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0" y="428586"/>
            <a:ext cx="1046428" cy="312452"/>
          </a:xfrm>
          <a:prstGeom prst="rect">
            <a:avLst/>
          </a:prstGeom>
          <a:noFill/>
        </p:spPr>
      </p:pic>
      <p:sp>
        <p:nvSpPr>
          <p:cNvPr id="1048768" name="矩形 31"/>
          <p:cNvSpPr/>
          <p:nvPr/>
        </p:nvSpPr>
        <p:spPr>
          <a:xfrm>
            <a:off x="420936" y="363449"/>
            <a:ext cx="62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D7BD3-3F5C-464F-B19D-ED55CE669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12" y="-453309"/>
            <a:ext cx="2619375" cy="1743075"/>
          </a:xfrm>
          <a:prstGeom prst="rect">
            <a:avLst/>
          </a:prstGeom>
        </p:spPr>
      </p:pic>
      <p:sp>
        <p:nvSpPr>
          <p:cNvPr id="12" name="矩形 2">
            <a:extLst>
              <a:ext uri="{FF2B5EF4-FFF2-40B4-BE49-F238E27FC236}">
                <a16:creationId xmlns:a16="http://schemas.microsoft.com/office/drawing/2014/main" id="{4DB5E57E-9344-4F14-A762-033408822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1670"/>
            <a:ext cx="137319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Chart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38D4A-2001-4922-842C-D8FFF6B6E9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0" r="25588"/>
          <a:stretch/>
        </p:blipFill>
        <p:spPr>
          <a:xfrm>
            <a:off x="1691561" y="1051670"/>
            <a:ext cx="5760878" cy="34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1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5" name="Picture 2" descr="F:\案例二\273\marlenelatourre\backgroun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2097246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0" y="0"/>
            <a:ext cx="9180000" cy="5163750"/>
          </a:xfrm>
          <a:prstGeom prst="rect">
            <a:avLst/>
          </a:prstGeom>
          <a:noFill/>
        </p:spPr>
      </p:pic>
      <p:sp>
        <p:nvSpPr>
          <p:cNvPr id="1048964" name="圆角矩形 12"/>
          <p:cNvSpPr/>
          <p:nvPr/>
        </p:nvSpPr>
        <p:spPr>
          <a:xfrm>
            <a:off x="0" y="2193102"/>
            <a:ext cx="9144000" cy="5946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>
            <a:gradFill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47" name="Picture 15" descr="F:\案例二\273\marlenelatourre\sapin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8925" y="732618"/>
            <a:ext cx="2282712" cy="4267232"/>
          </a:xfrm>
          <a:prstGeom prst="rect">
            <a:avLst/>
          </a:prstGeom>
          <a:noFill/>
        </p:spPr>
      </p:pic>
      <p:pic>
        <p:nvPicPr>
          <p:cNvPr id="2097248" name="Picture 12" descr="F:\案例二\273\marlenelatourre\sapin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96394" y="430045"/>
            <a:ext cx="1727011" cy="4872377"/>
          </a:xfrm>
          <a:prstGeom prst="rect">
            <a:avLst/>
          </a:prstGeom>
          <a:noFill/>
        </p:spPr>
      </p:pic>
      <p:sp>
        <p:nvSpPr>
          <p:cNvPr id="1048965" name="TextBox 10"/>
          <p:cNvSpPr txBox="1"/>
          <p:nvPr/>
        </p:nvSpPr>
        <p:spPr>
          <a:xfrm>
            <a:off x="1527157" y="2053402"/>
            <a:ext cx="1178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00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</a:p>
        </p:txBody>
      </p:sp>
      <p:sp>
        <p:nvSpPr>
          <p:cNvPr id="1048966" name="圆角矩形 13"/>
          <p:cNvSpPr/>
          <p:nvPr/>
        </p:nvSpPr>
        <p:spPr>
          <a:xfrm>
            <a:off x="368050" y="1928879"/>
            <a:ext cx="1071172" cy="1071291"/>
          </a:xfrm>
          <a:prstGeom prst="roundRect">
            <a:avLst>
              <a:gd name="adj" fmla="val 20315"/>
            </a:avLst>
          </a:pr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>
            <a:gradFill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67" name="Freeform 146"/>
          <p:cNvSpPr>
            <a:spLocks noEditPoints="1"/>
          </p:cNvSpPr>
          <p:nvPr/>
        </p:nvSpPr>
        <p:spPr bwMode="auto">
          <a:xfrm>
            <a:off x="677862" y="2268060"/>
            <a:ext cx="451547" cy="494014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rgbClr val="000021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pic>
        <p:nvPicPr>
          <p:cNvPr id="2097249" name="Picture 13" descr="F:\案例二\273\marlenelatourre\sapin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4288" y="1661168"/>
            <a:ext cx="2376264" cy="3652597"/>
          </a:xfrm>
          <a:prstGeom prst="rect">
            <a:avLst/>
          </a:prstGeom>
          <a:noFill/>
        </p:spPr>
      </p:pic>
      <p:pic>
        <p:nvPicPr>
          <p:cNvPr id="2097250" name="Picture 11" descr="F:\案例二\273\marlenelatourre\sapin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63265" y="2314345"/>
            <a:ext cx="2520280" cy="30279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51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8100372" y="0"/>
            <a:ext cx="307191" cy="307174"/>
          </a:xfrm>
          <a:prstGeom prst="rect">
            <a:avLst/>
          </a:prstGeom>
          <a:noFill/>
        </p:spPr>
      </p:pic>
      <p:pic>
        <p:nvPicPr>
          <p:cNvPr id="2097252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0" y="428586"/>
            <a:ext cx="1046428" cy="312452"/>
          </a:xfrm>
          <a:prstGeom prst="rect">
            <a:avLst/>
          </a:prstGeom>
          <a:noFill/>
        </p:spPr>
      </p:pic>
      <p:sp>
        <p:nvSpPr>
          <p:cNvPr id="1048969" name="矩形 5"/>
          <p:cNvSpPr/>
          <p:nvPr/>
        </p:nvSpPr>
        <p:spPr>
          <a:xfrm>
            <a:off x="420936" y="363449"/>
            <a:ext cx="62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</a:p>
        </p:txBody>
      </p:sp>
      <p:sp>
        <p:nvSpPr>
          <p:cNvPr id="1048970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71" name="TextBox 8"/>
          <p:cNvSpPr txBox="1"/>
          <p:nvPr/>
        </p:nvSpPr>
        <p:spPr>
          <a:xfrm>
            <a:off x="8072662" y="920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34"/>
          <p:cNvGrpSpPr/>
          <p:nvPr/>
        </p:nvGrpSpPr>
        <p:grpSpPr>
          <a:xfrm>
            <a:off x="1082168" y="3239571"/>
            <a:ext cx="73893" cy="1448521"/>
            <a:chOff x="814121" y="2423963"/>
            <a:chExt cx="73893" cy="1448521"/>
          </a:xfrm>
        </p:grpSpPr>
        <p:sp>
          <p:nvSpPr>
            <p:cNvPr id="1048977" name="矩形 38"/>
            <p:cNvSpPr/>
            <p:nvPr/>
          </p:nvSpPr>
          <p:spPr>
            <a:xfrm>
              <a:off x="814121" y="2423963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978" name="矩形 39"/>
            <p:cNvSpPr/>
            <p:nvPr/>
          </p:nvSpPr>
          <p:spPr>
            <a:xfrm>
              <a:off x="814121" y="3191094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979" name="矩形 46"/>
            <p:cNvSpPr/>
            <p:nvPr/>
          </p:nvSpPr>
          <p:spPr>
            <a:xfrm>
              <a:off x="814121" y="3798591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E4B8E7B-78E7-48CF-8E43-2D13D79C1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12" y="-442952"/>
            <a:ext cx="2619375" cy="1743075"/>
          </a:xfrm>
          <a:prstGeom prst="rect">
            <a:avLst/>
          </a:prstGeom>
        </p:spPr>
      </p:pic>
      <p:sp>
        <p:nvSpPr>
          <p:cNvPr id="21" name="矩形 29">
            <a:extLst>
              <a:ext uri="{FF2B5EF4-FFF2-40B4-BE49-F238E27FC236}">
                <a16:creationId xmlns:a16="http://schemas.microsoft.com/office/drawing/2014/main" id="{9974CDCB-3574-438A-8F7D-4CE95987B894}"/>
              </a:ext>
            </a:extLst>
          </p:cNvPr>
          <p:cNvSpPr/>
          <p:nvPr/>
        </p:nvSpPr>
        <p:spPr>
          <a:xfrm>
            <a:off x="1367121" y="1786920"/>
            <a:ext cx="6445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Temukan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lima </a:t>
            </a:r>
            <a:r>
              <a:rPr 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rute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dari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community_area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awal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community_area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tujuan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dengan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jumlah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perjalanan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terbanyak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pada </a:t>
            </a:r>
            <a:r>
              <a:rPr lang="en-US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tahun</a:t>
            </a:r>
            <a:r>
              <a:rPr 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2023.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21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51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8100372" y="0"/>
            <a:ext cx="307191" cy="307174"/>
          </a:xfrm>
          <a:prstGeom prst="rect">
            <a:avLst/>
          </a:prstGeom>
          <a:noFill/>
        </p:spPr>
      </p:pic>
      <p:pic>
        <p:nvPicPr>
          <p:cNvPr id="2097252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0" y="428586"/>
            <a:ext cx="1046428" cy="312452"/>
          </a:xfrm>
          <a:prstGeom prst="rect">
            <a:avLst/>
          </a:prstGeom>
          <a:noFill/>
        </p:spPr>
      </p:pic>
      <p:sp>
        <p:nvSpPr>
          <p:cNvPr id="1048969" name="矩形 5"/>
          <p:cNvSpPr/>
          <p:nvPr/>
        </p:nvSpPr>
        <p:spPr>
          <a:xfrm>
            <a:off x="420936" y="363449"/>
            <a:ext cx="62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</a:p>
        </p:txBody>
      </p:sp>
      <p:sp>
        <p:nvSpPr>
          <p:cNvPr id="1048970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71" name="TextBox 8"/>
          <p:cNvSpPr txBox="1"/>
          <p:nvPr/>
        </p:nvSpPr>
        <p:spPr>
          <a:xfrm>
            <a:off x="8072662" y="920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34"/>
          <p:cNvGrpSpPr/>
          <p:nvPr/>
        </p:nvGrpSpPr>
        <p:grpSpPr>
          <a:xfrm>
            <a:off x="1082168" y="3239571"/>
            <a:ext cx="73893" cy="1448521"/>
            <a:chOff x="814121" y="2423963"/>
            <a:chExt cx="73893" cy="1448521"/>
          </a:xfrm>
        </p:grpSpPr>
        <p:sp>
          <p:nvSpPr>
            <p:cNvPr id="1048977" name="矩形 38"/>
            <p:cNvSpPr/>
            <p:nvPr/>
          </p:nvSpPr>
          <p:spPr>
            <a:xfrm>
              <a:off x="814121" y="2423963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978" name="矩形 39"/>
            <p:cNvSpPr/>
            <p:nvPr/>
          </p:nvSpPr>
          <p:spPr>
            <a:xfrm>
              <a:off x="814121" y="3191094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979" name="矩形 46"/>
            <p:cNvSpPr/>
            <p:nvPr/>
          </p:nvSpPr>
          <p:spPr>
            <a:xfrm>
              <a:off x="814121" y="3798591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E4B8E7B-78E7-48CF-8E43-2D13D79C1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12" y="-442952"/>
            <a:ext cx="2619375" cy="1743075"/>
          </a:xfrm>
          <a:prstGeom prst="rect">
            <a:avLst/>
          </a:prstGeom>
        </p:spPr>
      </p:pic>
      <p:sp>
        <p:nvSpPr>
          <p:cNvPr id="14" name="矩形 2">
            <a:extLst>
              <a:ext uri="{FF2B5EF4-FFF2-40B4-BE49-F238E27FC236}">
                <a16:creationId xmlns:a16="http://schemas.microsoft.com/office/drawing/2014/main" id="{717818CE-4185-4114-9B02-DF5DA4970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1670"/>
            <a:ext cx="1340432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0B6BCC-58D3-42FA-B1D8-FDE5F2270D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2" r="56320" b="29524"/>
          <a:stretch/>
        </p:blipFill>
        <p:spPr>
          <a:xfrm>
            <a:off x="2488149" y="1051670"/>
            <a:ext cx="4165624" cy="312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71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51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8100372" y="0"/>
            <a:ext cx="307191" cy="307174"/>
          </a:xfrm>
          <a:prstGeom prst="rect">
            <a:avLst/>
          </a:prstGeom>
          <a:noFill/>
        </p:spPr>
      </p:pic>
      <p:pic>
        <p:nvPicPr>
          <p:cNvPr id="2097252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0" y="428586"/>
            <a:ext cx="1046428" cy="312452"/>
          </a:xfrm>
          <a:prstGeom prst="rect">
            <a:avLst/>
          </a:prstGeom>
          <a:noFill/>
        </p:spPr>
      </p:pic>
      <p:sp>
        <p:nvSpPr>
          <p:cNvPr id="1048969" name="矩形 5"/>
          <p:cNvSpPr/>
          <p:nvPr/>
        </p:nvSpPr>
        <p:spPr>
          <a:xfrm>
            <a:off x="420936" y="363449"/>
            <a:ext cx="62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</a:p>
        </p:txBody>
      </p:sp>
      <p:sp>
        <p:nvSpPr>
          <p:cNvPr id="1048970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71" name="TextBox 8"/>
          <p:cNvSpPr txBox="1"/>
          <p:nvPr/>
        </p:nvSpPr>
        <p:spPr>
          <a:xfrm>
            <a:off x="8072662" y="920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34"/>
          <p:cNvGrpSpPr/>
          <p:nvPr/>
        </p:nvGrpSpPr>
        <p:grpSpPr>
          <a:xfrm>
            <a:off x="1082168" y="3239571"/>
            <a:ext cx="73893" cy="1448521"/>
            <a:chOff x="814121" y="2423963"/>
            <a:chExt cx="73893" cy="1448521"/>
          </a:xfrm>
        </p:grpSpPr>
        <p:sp>
          <p:nvSpPr>
            <p:cNvPr id="1048977" name="矩形 38"/>
            <p:cNvSpPr/>
            <p:nvPr/>
          </p:nvSpPr>
          <p:spPr>
            <a:xfrm>
              <a:off x="814121" y="2423963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978" name="矩形 39"/>
            <p:cNvSpPr/>
            <p:nvPr/>
          </p:nvSpPr>
          <p:spPr>
            <a:xfrm>
              <a:off x="814121" y="3191094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979" name="矩形 46"/>
            <p:cNvSpPr/>
            <p:nvPr/>
          </p:nvSpPr>
          <p:spPr>
            <a:xfrm>
              <a:off x="814121" y="3798591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E4B8E7B-78E7-48CF-8E43-2D13D79C1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12" y="-442952"/>
            <a:ext cx="2619375" cy="1743075"/>
          </a:xfrm>
          <a:prstGeom prst="rect">
            <a:avLst/>
          </a:prstGeom>
        </p:spPr>
      </p:pic>
      <p:sp>
        <p:nvSpPr>
          <p:cNvPr id="14" name="矩形 2">
            <a:extLst>
              <a:ext uri="{FF2B5EF4-FFF2-40B4-BE49-F238E27FC236}">
                <a16:creationId xmlns:a16="http://schemas.microsoft.com/office/drawing/2014/main" id="{717818CE-4185-4114-9B02-DF5DA4970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1670"/>
            <a:ext cx="143488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96F18-75BD-47FB-A985-C2B2B1171B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3" r="60258" b="59875"/>
          <a:stretch/>
        </p:blipFill>
        <p:spPr>
          <a:xfrm>
            <a:off x="1715474" y="1700212"/>
            <a:ext cx="5749049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0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51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8100372" y="0"/>
            <a:ext cx="307191" cy="307174"/>
          </a:xfrm>
          <a:prstGeom prst="rect">
            <a:avLst/>
          </a:prstGeom>
          <a:noFill/>
        </p:spPr>
      </p:pic>
      <p:pic>
        <p:nvPicPr>
          <p:cNvPr id="2097252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0" y="428586"/>
            <a:ext cx="1046428" cy="312452"/>
          </a:xfrm>
          <a:prstGeom prst="rect">
            <a:avLst/>
          </a:prstGeom>
          <a:noFill/>
        </p:spPr>
      </p:pic>
      <p:sp>
        <p:nvSpPr>
          <p:cNvPr id="1048969" name="矩形 5"/>
          <p:cNvSpPr/>
          <p:nvPr/>
        </p:nvSpPr>
        <p:spPr>
          <a:xfrm>
            <a:off x="420936" y="363449"/>
            <a:ext cx="62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</a:p>
        </p:txBody>
      </p:sp>
      <p:sp>
        <p:nvSpPr>
          <p:cNvPr id="1048970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71" name="TextBox 8"/>
          <p:cNvSpPr txBox="1"/>
          <p:nvPr/>
        </p:nvSpPr>
        <p:spPr>
          <a:xfrm>
            <a:off x="8072662" y="920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34"/>
          <p:cNvGrpSpPr/>
          <p:nvPr/>
        </p:nvGrpSpPr>
        <p:grpSpPr>
          <a:xfrm>
            <a:off x="1082168" y="3239571"/>
            <a:ext cx="73893" cy="1448521"/>
            <a:chOff x="814121" y="2423963"/>
            <a:chExt cx="73893" cy="1448521"/>
          </a:xfrm>
        </p:grpSpPr>
        <p:sp>
          <p:nvSpPr>
            <p:cNvPr id="1048977" name="矩形 38"/>
            <p:cNvSpPr/>
            <p:nvPr/>
          </p:nvSpPr>
          <p:spPr>
            <a:xfrm>
              <a:off x="814121" y="2423963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978" name="矩形 39"/>
            <p:cNvSpPr/>
            <p:nvPr/>
          </p:nvSpPr>
          <p:spPr>
            <a:xfrm>
              <a:off x="814121" y="3191094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979" name="矩形 46"/>
            <p:cNvSpPr/>
            <p:nvPr/>
          </p:nvSpPr>
          <p:spPr>
            <a:xfrm>
              <a:off x="814121" y="3798591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E4B8E7B-78E7-48CF-8E43-2D13D79C1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12" y="-442952"/>
            <a:ext cx="2619375" cy="1743075"/>
          </a:xfrm>
          <a:prstGeom prst="rect">
            <a:avLst/>
          </a:prstGeom>
        </p:spPr>
      </p:pic>
      <p:sp>
        <p:nvSpPr>
          <p:cNvPr id="14" name="矩形 2">
            <a:extLst>
              <a:ext uri="{FF2B5EF4-FFF2-40B4-BE49-F238E27FC236}">
                <a16:creationId xmlns:a16="http://schemas.microsoft.com/office/drawing/2014/main" id="{717818CE-4185-4114-9B02-DF5DA4970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1670"/>
            <a:ext cx="137319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Chart SQL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562C7-E6F7-4F95-B822-A4C886A3B9A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6" r="27163" b="1"/>
          <a:stretch/>
        </p:blipFill>
        <p:spPr>
          <a:xfrm>
            <a:off x="1617066" y="1051670"/>
            <a:ext cx="590779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5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45" name="Picture 2" descr="F:\案例二\273\marlenelatourre\backgroun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2097246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0" y="0"/>
            <a:ext cx="9180000" cy="5163750"/>
          </a:xfrm>
          <a:prstGeom prst="rect">
            <a:avLst/>
          </a:prstGeom>
          <a:noFill/>
        </p:spPr>
      </p:pic>
      <p:sp>
        <p:nvSpPr>
          <p:cNvPr id="1048964" name="圆角矩形 12"/>
          <p:cNvSpPr/>
          <p:nvPr/>
        </p:nvSpPr>
        <p:spPr>
          <a:xfrm>
            <a:off x="0" y="2193102"/>
            <a:ext cx="9144000" cy="5946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>
            <a:gradFill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47" name="Picture 15" descr="F:\案例二\273\marlenelatourre\sapin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28925" y="732618"/>
            <a:ext cx="2282712" cy="4267232"/>
          </a:xfrm>
          <a:prstGeom prst="rect">
            <a:avLst/>
          </a:prstGeom>
          <a:noFill/>
        </p:spPr>
      </p:pic>
      <p:pic>
        <p:nvPicPr>
          <p:cNvPr id="2097248" name="Picture 12" descr="F:\案例二\273\marlenelatourre\sapin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96394" y="430045"/>
            <a:ext cx="1727011" cy="4872377"/>
          </a:xfrm>
          <a:prstGeom prst="rect">
            <a:avLst/>
          </a:prstGeom>
          <a:noFill/>
        </p:spPr>
      </p:pic>
      <p:sp>
        <p:nvSpPr>
          <p:cNvPr id="1048965" name="TextBox 10"/>
          <p:cNvSpPr txBox="1"/>
          <p:nvPr/>
        </p:nvSpPr>
        <p:spPr>
          <a:xfrm>
            <a:off x="1527157" y="2053402"/>
            <a:ext cx="1178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00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</a:p>
        </p:txBody>
      </p:sp>
      <p:sp>
        <p:nvSpPr>
          <p:cNvPr id="1048966" name="圆角矩形 13"/>
          <p:cNvSpPr/>
          <p:nvPr/>
        </p:nvSpPr>
        <p:spPr>
          <a:xfrm>
            <a:off x="368050" y="1928879"/>
            <a:ext cx="1071172" cy="1071291"/>
          </a:xfrm>
          <a:prstGeom prst="roundRect">
            <a:avLst>
              <a:gd name="adj" fmla="val 20315"/>
            </a:avLst>
          </a:pr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>
            <a:gradFill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67" name="Freeform 146"/>
          <p:cNvSpPr>
            <a:spLocks noEditPoints="1"/>
          </p:cNvSpPr>
          <p:nvPr/>
        </p:nvSpPr>
        <p:spPr bwMode="auto">
          <a:xfrm>
            <a:off x="677862" y="2268060"/>
            <a:ext cx="451547" cy="494014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rgbClr val="000021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pic>
        <p:nvPicPr>
          <p:cNvPr id="2097249" name="Picture 13" descr="F:\案例二\273\marlenelatourre\sapin3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4288" y="1661168"/>
            <a:ext cx="2376264" cy="3652597"/>
          </a:xfrm>
          <a:prstGeom prst="rect">
            <a:avLst/>
          </a:prstGeom>
          <a:noFill/>
        </p:spPr>
      </p:pic>
      <p:pic>
        <p:nvPicPr>
          <p:cNvPr id="2097250" name="Picture 11" descr="F:\案例二\273\marlenelatourre\sapin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63265" y="2314345"/>
            <a:ext cx="2520280" cy="30279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7584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51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8100372" y="0"/>
            <a:ext cx="307191" cy="307174"/>
          </a:xfrm>
          <a:prstGeom prst="rect">
            <a:avLst/>
          </a:prstGeom>
          <a:noFill/>
        </p:spPr>
      </p:pic>
      <p:pic>
        <p:nvPicPr>
          <p:cNvPr id="2097252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0" y="428586"/>
            <a:ext cx="1046428" cy="312452"/>
          </a:xfrm>
          <a:prstGeom prst="rect">
            <a:avLst/>
          </a:prstGeom>
          <a:noFill/>
        </p:spPr>
      </p:pic>
      <p:sp>
        <p:nvSpPr>
          <p:cNvPr id="1048969" name="矩形 5"/>
          <p:cNvSpPr/>
          <p:nvPr/>
        </p:nvSpPr>
        <p:spPr>
          <a:xfrm>
            <a:off x="420936" y="363449"/>
            <a:ext cx="62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</a:p>
        </p:txBody>
      </p:sp>
      <p:sp>
        <p:nvSpPr>
          <p:cNvPr id="1048970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71" name="TextBox 8"/>
          <p:cNvSpPr txBox="1"/>
          <p:nvPr/>
        </p:nvSpPr>
        <p:spPr>
          <a:xfrm>
            <a:off x="8072662" y="920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34"/>
          <p:cNvGrpSpPr/>
          <p:nvPr/>
        </p:nvGrpSpPr>
        <p:grpSpPr>
          <a:xfrm>
            <a:off x="1082168" y="3239571"/>
            <a:ext cx="73893" cy="1448521"/>
            <a:chOff x="814121" y="2423963"/>
            <a:chExt cx="73893" cy="1448521"/>
          </a:xfrm>
        </p:grpSpPr>
        <p:sp>
          <p:nvSpPr>
            <p:cNvPr id="1048977" name="矩形 38"/>
            <p:cNvSpPr/>
            <p:nvPr/>
          </p:nvSpPr>
          <p:spPr>
            <a:xfrm>
              <a:off x="814121" y="2423963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978" name="矩形 39"/>
            <p:cNvSpPr/>
            <p:nvPr/>
          </p:nvSpPr>
          <p:spPr>
            <a:xfrm>
              <a:off x="814121" y="3191094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979" name="矩形 46"/>
            <p:cNvSpPr/>
            <p:nvPr/>
          </p:nvSpPr>
          <p:spPr>
            <a:xfrm>
              <a:off x="814121" y="3798591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E4B8E7B-78E7-48CF-8E43-2D13D79C1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12" y="-442952"/>
            <a:ext cx="2619375" cy="1743075"/>
          </a:xfrm>
          <a:prstGeom prst="rect">
            <a:avLst/>
          </a:prstGeom>
        </p:spPr>
      </p:pic>
      <p:sp>
        <p:nvSpPr>
          <p:cNvPr id="21" name="矩形 29">
            <a:extLst>
              <a:ext uri="{FF2B5EF4-FFF2-40B4-BE49-F238E27FC236}">
                <a16:creationId xmlns:a16="http://schemas.microsoft.com/office/drawing/2014/main" id="{9974CDCB-3574-438A-8F7D-4CE95987B894}"/>
              </a:ext>
            </a:extLst>
          </p:cNvPr>
          <p:cNvSpPr/>
          <p:nvPr/>
        </p:nvSpPr>
        <p:spPr>
          <a:xfrm>
            <a:off x="1367121" y="1786920"/>
            <a:ext cx="6445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Bandingkan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biaya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rata-rata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perjalanan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taksi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(fare, tips, tolls dan extras)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berdasarkan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metode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pembayaran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pada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tahun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2019.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51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8100372" y="0"/>
            <a:ext cx="307191" cy="307174"/>
          </a:xfrm>
          <a:prstGeom prst="rect">
            <a:avLst/>
          </a:prstGeom>
          <a:noFill/>
        </p:spPr>
      </p:pic>
      <p:pic>
        <p:nvPicPr>
          <p:cNvPr id="2097252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0" y="428586"/>
            <a:ext cx="1046428" cy="312452"/>
          </a:xfrm>
          <a:prstGeom prst="rect">
            <a:avLst/>
          </a:prstGeom>
          <a:noFill/>
        </p:spPr>
      </p:pic>
      <p:sp>
        <p:nvSpPr>
          <p:cNvPr id="1048969" name="矩形 5"/>
          <p:cNvSpPr/>
          <p:nvPr/>
        </p:nvSpPr>
        <p:spPr>
          <a:xfrm>
            <a:off x="420936" y="363449"/>
            <a:ext cx="62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</a:p>
        </p:txBody>
      </p:sp>
      <p:sp>
        <p:nvSpPr>
          <p:cNvPr id="1048970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71" name="TextBox 8"/>
          <p:cNvSpPr txBox="1"/>
          <p:nvPr/>
        </p:nvSpPr>
        <p:spPr>
          <a:xfrm>
            <a:off x="8072662" y="920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34"/>
          <p:cNvGrpSpPr/>
          <p:nvPr/>
        </p:nvGrpSpPr>
        <p:grpSpPr>
          <a:xfrm>
            <a:off x="1082168" y="3239571"/>
            <a:ext cx="73893" cy="1448521"/>
            <a:chOff x="814121" y="2423963"/>
            <a:chExt cx="73893" cy="1448521"/>
          </a:xfrm>
        </p:grpSpPr>
        <p:sp>
          <p:nvSpPr>
            <p:cNvPr id="1048977" name="矩形 38"/>
            <p:cNvSpPr/>
            <p:nvPr/>
          </p:nvSpPr>
          <p:spPr>
            <a:xfrm>
              <a:off x="814121" y="2423963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978" name="矩形 39"/>
            <p:cNvSpPr/>
            <p:nvPr/>
          </p:nvSpPr>
          <p:spPr>
            <a:xfrm>
              <a:off x="814121" y="3191094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979" name="矩形 46"/>
            <p:cNvSpPr/>
            <p:nvPr/>
          </p:nvSpPr>
          <p:spPr>
            <a:xfrm>
              <a:off x="814121" y="3798591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E4B8E7B-78E7-48CF-8E43-2D13D79C1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12" y="-442952"/>
            <a:ext cx="2619375" cy="1743075"/>
          </a:xfrm>
          <a:prstGeom prst="rect">
            <a:avLst/>
          </a:prstGeom>
        </p:spPr>
      </p:pic>
      <p:sp>
        <p:nvSpPr>
          <p:cNvPr id="14" name="矩形 2">
            <a:extLst>
              <a:ext uri="{FF2B5EF4-FFF2-40B4-BE49-F238E27FC236}">
                <a16:creationId xmlns:a16="http://schemas.microsoft.com/office/drawing/2014/main" id="{7B63C1BC-57DD-4E0A-81FD-1FACC8FF4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1670"/>
            <a:ext cx="1340432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20E91-8E58-4FFA-A1C4-C701392833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2" r="50000" b="52873"/>
          <a:stretch/>
        </p:blipFill>
        <p:spPr>
          <a:xfrm>
            <a:off x="1742707" y="1460017"/>
            <a:ext cx="5658586" cy="222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0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Picture 2" descr="F:\案例二\273\marlenelatourre\background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0000" cy="5163750"/>
          </a:xfrm>
          <a:prstGeom prst="rect">
            <a:avLst/>
          </a:prstGeom>
          <a:noFill/>
        </p:spPr>
      </p:pic>
      <p:pic>
        <p:nvPicPr>
          <p:cNvPr id="2097190" name="Picture 9" descr="F:\案例二\273\marlenelatourre\montagne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24544" y="1057387"/>
            <a:ext cx="9144000" cy="3311814"/>
          </a:xfrm>
          <a:prstGeom prst="rect">
            <a:avLst/>
          </a:prstGeom>
          <a:noFill/>
        </p:spPr>
      </p:pic>
      <p:sp>
        <p:nvSpPr>
          <p:cNvPr id="1048615" name="矩形 4"/>
          <p:cNvSpPr/>
          <p:nvPr/>
        </p:nvSpPr>
        <p:spPr>
          <a:xfrm>
            <a:off x="2680881" y="113107"/>
            <a:ext cx="38182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5400" b="1" dirty="0">
              <a:solidFill>
                <a:schemeClr val="bg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91" name="Picture 8" descr="F:\案例二\273\marlenelatourre\montagne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526412"/>
            <a:ext cx="9144000" cy="1617088"/>
          </a:xfrm>
          <a:prstGeom prst="rect">
            <a:avLst/>
          </a:prstGeom>
          <a:noFill/>
        </p:spPr>
      </p:pic>
      <p:sp>
        <p:nvSpPr>
          <p:cNvPr id="1048616" name="圆角矩形 31"/>
          <p:cNvSpPr/>
          <p:nvPr/>
        </p:nvSpPr>
        <p:spPr>
          <a:xfrm>
            <a:off x="1527293" y="2191916"/>
            <a:ext cx="957311" cy="885828"/>
          </a:xfrm>
          <a:prstGeom prst="roundRect">
            <a:avLst>
              <a:gd name="adj" fmla="val 20315"/>
            </a:avLst>
          </a:pr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>
            <a:gradFill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7" name="TextBox 33"/>
          <p:cNvSpPr txBox="1"/>
          <p:nvPr/>
        </p:nvSpPr>
        <p:spPr>
          <a:xfrm>
            <a:off x="1478037" y="2715700"/>
            <a:ext cx="1035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181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1200" b="1" dirty="0">
              <a:solidFill>
                <a:srgbClr val="181D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18" name="圆角矩形 28"/>
          <p:cNvSpPr/>
          <p:nvPr/>
        </p:nvSpPr>
        <p:spPr>
          <a:xfrm>
            <a:off x="3259107" y="2191916"/>
            <a:ext cx="885730" cy="885828"/>
          </a:xfrm>
          <a:prstGeom prst="roundRect">
            <a:avLst>
              <a:gd name="adj" fmla="val 20315"/>
            </a:avLst>
          </a:pr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>
            <a:gradFill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9" name="TextBox 29"/>
          <p:cNvSpPr txBox="1"/>
          <p:nvPr/>
        </p:nvSpPr>
        <p:spPr>
          <a:xfrm>
            <a:off x="3499031" y="2713296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181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  <a:endParaRPr lang="zh-CN" altLang="en-US" sz="1200" b="1" dirty="0">
              <a:solidFill>
                <a:srgbClr val="181D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20" name="圆角矩形 20"/>
          <p:cNvSpPr/>
          <p:nvPr/>
        </p:nvSpPr>
        <p:spPr>
          <a:xfrm>
            <a:off x="4961693" y="2191916"/>
            <a:ext cx="885730" cy="885828"/>
          </a:xfrm>
          <a:prstGeom prst="roundRect">
            <a:avLst>
              <a:gd name="adj" fmla="val 20315"/>
            </a:avLst>
          </a:pr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>
            <a:gradFill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1" name="TextBox 21"/>
          <p:cNvSpPr txBox="1"/>
          <p:nvPr/>
        </p:nvSpPr>
        <p:spPr>
          <a:xfrm>
            <a:off x="5201618" y="2713294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181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Q2</a:t>
            </a:r>
            <a:endParaRPr lang="zh-CN" altLang="en-US" sz="1200" b="1" dirty="0">
              <a:solidFill>
                <a:srgbClr val="181D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22" name="圆角矩形 17"/>
          <p:cNvSpPr/>
          <p:nvPr/>
        </p:nvSpPr>
        <p:spPr>
          <a:xfrm>
            <a:off x="6680898" y="2191916"/>
            <a:ext cx="885731" cy="885828"/>
          </a:xfrm>
          <a:prstGeom prst="roundRect">
            <a:avLst>
              <a:gd name="adj" fmla="val 20315"/>
            </a:avLst>
          </a:pr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>
            <a:gradFill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3" name="TextBox 18"/>
          <p:cNvSpPr txBox="1"/>
          <p:nvPr/>
        </p:nvSpPr>
        <p:spPr>
          <a:xfrm>
            <a:off x="6920823" y="2713295"/>
            <a:ext cx="405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181D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  <a:endParaRPr lang="zh-CN" altLang="en-US" sz="1200" b="1" dirty="0">
              <a:solidFill>
                <a:srgbClr val="181D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24" name="Freeform 146"/>
          <p:cNvSpPr>
            <a:spLocks noEditPoints="1"/>
          </p:cNvSpPr>
          <p:nvPr/>
        </p:nvSpPr>
        <p:spPr bwMode="auto">
          <a:xfrm>
            <a:off x="5271452" y="2391398"/>
            <a:ext cx="266212" cy="291249"/>
          </a:xfrm>
          <a:custGeom>
            <a:avLst/>
            <a:gdLst/>
            <a:ahLst/>
            <a:cxnLst>
              <a:cxn ang="0">
                <a:pos x="49" y="42"/>
              </a:cxn>
              <a:cxn ang="0">
                <a:pos x="33" y="58"/>
              </a:cxn>
              <a:cxn ang="0">
                <a:pos x="33" y="46"/>
              </a:cxn>
              <a:cxn ang="0">
                <a:pos x="31" y="45"/>
              </a:cxn>
              <a:cxn ang="0">
                <a:pos x="31" y="58"/>
              </a:cxn>
              <a:cxn ang="0">
                <a:pos x="14" y="42"/>
              </a:cxn>
              <a:cxn ang="0">
                <a:pos x="1" y="33"/>
              </a:cxn>
              <a:cxn ang="0">
                <a:pos x="3" y="31"/>
              </a:cxn>
              <a:cxn ang="0">
                <a:pos x="4" y="31"/>
              </a:cxn>
              <a:cxn ang="0">
                <a:pos x="4" y="7"/>
              </a:cxn>
              <a:cxn ang="0">
                <a:pos x="9" y="0"/>
              </a:cxn>
              <a:cxn ang="0">
                <a:pos x="54" y="0"/>
              </a:cxn>
              <a:cxn ang="0">
                <a:pos x="60" y="7"/>
              </a:cxn>
              <a:cxn ang="0">
                <a:pos x="60" y="31"/>
              </a:cxn>
              <a:cxn ang="0">
                <a:pos x="61" y="31"/>
              </a:cxn>
              <a:cxn ang="0">
                <a:pos x="63" y="33"/>
              </a:cxn>
              <a:cxn ang="0">
                <a:pos x="49" y="42"/>
              </a:cxn>
              <a:cxn ang="0">
                <a:pos x="57" y="9"/>
              </a:cxn>
              <a:cxn ang="0">
                <a:pos x="52" y="4"/>
              </a:cxn>
              <a:cxn ang="0">
                <a:pos x="12" y="4"/>
              </a:cxn>
              <a:cxn ang="0">
                <a:pos x="7" y="9"/>
              </a:cxn>
              <a:cxn ang="0">
                <a:pos x="7" y="33"/>
              </a:cxn>
              <a:cxn ang="0">
                <a:pos x="27" y="37"/>
              </a:cxn>
              <a:cxn ang="0">
                <a:pos x="30" y="38"/>
              </a:cxn>
              <a:cxn ang="0">
                <a:pos x="30" y="38"/>
              </a:cxn>
              <a:cxn ang="0">
                <a:pos x="33" y="40"/>
              </a:cxn>
              <a:cxn ang="0">
                <a:pos x="37" y="37"/>
              </a:cxn>
              <a:cxn ang="0">
                <a:pos x="57" y="33"/>
              </a:cxn>
              <a:cxn ang="0">
                <a:pos x="57" y="9"/>
              </a:cxn>
              <a:cxn ang="0">
                <a:pos x="23" y="34"/>
              </a:cxn>
              <a:cxn ang="0">
                <a:pos x="16" y="27"/>
              </a:cxn>
              <a:cxn ang="0">
                <a:pos x="23" y="20"/>
              </a:cxn>
              <a:cxn ang="0">
                <a:pos x="31" y="27"/>
              </a:cxn>
              <a:cxn ang="0">
                <a:pos x="23" y="34"/>
              </a:cxn>
              <a:cxn ang="0">
                <a:pos x="41" y="34"/>
              </a:cxn>
              <a:cxn ang="0">
                <a:pos x="33" y="27"/>
              </a:cxn>
              <a:cxn ang="0">
                <a:pos x="41" y="20"/>
              </a:cxn>
              <a:cxn ang="0">
                <a:pos x="49" y="27"/>
              </a:cxn>
              <a:cxn ang="0">
                <a:pos x="41" y="34"/>
              </a:cxn>
            </a:cxnLst>
            <a:rect l="0" t="0" r="r" b="b"/>
            <a:pathLst>
              <a:path w="64" h="70">
                <a:moveTo>
                  <a:pt x="49" y="42"/>
                </a:moveTo>
                <a:cubicBezTo>
                  <a:pt x="56" y="66"/>
                  <a:pt x="32" y="70"/>
                  <a:pt x="33" y="58"/>
                </a:cubicBezTo>
                <a:cubicBezTo>
                  <a:pt x="33" y="58"/>
                  <a:pt x="33" y="51"/>
                  <a:pt x="33" y="46"/>
                </a:cubicBezTo>
                <a:cubicBezTo>
                  <a:pt x="32" y="46"/>
                  <a:pt x="32" y="46"/>
                  <a:pt x="31" y="45"/>
                </a:cubicBezTo>
                <a:cubicBezTo>
                  <a:pt x="31" y="51"/>
                  <a:pt x="31" y="58"/>
                  <a:pt x="31" y="58"/>
                </a:cubicBezTo>
                <a:cubicBezTo>
                  <a:pt x="31" y="70"/>
                  <a:pt x="7" y="66"/>
                  <a:pt x="14" y="42"/>
                </a:cubicBezTo>
                <a:cubicBezTo>
                  <a:pt x="7" y="39"/>
                  <a:pt x="3" y="36"/>
                  <a:pt x="1" y="33"/>
                </a:cubicBezTo>
                <a:cubicBezTo>
                  <a:pt x="0" y="31"/>
                  <a:pt x="1" y="29"/>
                  <a:pt x="3" y="31"/>
                </a:cubicBezTo>
                <a:cubicBezTo>
                  <a:pt x="3" y="31"/>
                  <a:pt x="3" y="31"/>
                  <a:pt x="4" y="31"/>
                </a:cubicBezTo>
                <a:cubicBezTo>
                  <a:pt x="4" y="7"/>
                  <a:pt x="4" y="7"/>
                  <a:pt x="4" y="7"/>
                </a:cubicBezTo>
                <a:cubicBezTo>
                  <a:pt x="4" y="3"/>
                  <a:pt x="6" y="0"/>
                  <a:pt x="9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7" y="0"/>
                  <a:pt x="60" y="3"/>
                  <a:pt x="60" y="7"/>
                </a:cubicBezTo>
                <a:cubicBezTo>
                  <a:pt x="60" y="31"/>
                  <a:pt x="60" y="31"/>
                  <a:pt x="60" y="31"/>
                </a:cubicBezTo>
                <a:cubicBezTo>
                  <a:pt x="60" y="31"/>
                  <a:pt x="60" y="31"/>
                  <a:pt x="61" y="31"/>
                </a:cubicBezTo>
                <a:cubicBezTo>
                  <a:pt x="63" y="29"/>
                  <a:pt x="64" y="31"/>
                  <a:pt x="63" y="33"/>
                </a:cubicBezTo>
                <a:cubicBezTo>
                  <a:pt x="60" y="36"/>
                  <a:pt x="56" y="39"/>
                  <a:pt x="49" y="42"/>
                </a:cubicBezTo>
                <a:close/>
                <a:moveTo>
                  <a:pt x="57" y="9"/>
                </a:moveTo>
                <a:cubicBezTo>
                  <a:pt x="57" y="5"/>
                  <a:pt x="56" y="4"/>
                  <a:pt x="52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8" y="4"/>
                  <a:pt x="7" y="5"/>
                  <a:pt x="7" y="9"/>
                </a:cubicBezTo>
                <a:cubicBezTo>
                  <a:pt x="7" y="33"/>
                  <a:pt x="7" y="33"/>
                  <a:pt x="7" y="33"/>
                </a:cubicBezTo>
                <a:cubicBezTo>
                  <a:pt x="15" y="38"/>
                  <a:pt x="23" y="37"/>
                  <a:pt x="27" y="37"/>
                </a:cubicBezTo>
                <a:cubicBezTo>
                  <a:pt x="28" y="37"/>
                  <a:pt x="29" y="37"/>
                  <a:pt x="30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9"/>
                  <a:pt x="32" y="39"/>
                  <a:pt x="33" y="40"/>
                </a:cubicBezTo>
                <a:cubicBezTo>
                  <a:pt x="33" y="38"/>
                  <a:pt x="34" y="37"/>
                  <a:pt x="37" y="37"/>
                </a:cubicBezTo>
                <a:cubicBezTo>
                  <a:pt x="41" y="37"/>
                  <a:pt x="48" y="38"/>
                  <a:pt x="57" y="33"/>
                </a:cubicBezTo>
                <a:lnTo>
                  <a:pt x="57" y="9"/>
                </a:lnTo>
                <a:close/>
                <a:moveTo>
                  <a:pt x="23" y="34"/>
                </a:moveTo>
                <a:cubicBezTo>
                  <a:pt x="19" y="34"/>
                  <a:pt x="16" y="31"/>
                  <a:pt x="16" y="27"/>
                </a:cubicBezTo>
                <a:cubicBezTo>
                  <a:pt x="16" y="23"/>
                  <a:pt x="19" y="20"/>
                  <a:pt x="23" y="20"/>
                </a:cubicBezTo>
                <a:cubicBezTo>
                  <a:pt x="27" y="20"/>
                  <a:pt x="31" y="23"/>
                  <a:pt x="31" y="27"/>
                </a:cubicBezTo>
                <a:cubicBezTo>
                  <a:pt x="31" y="31"/>
                  <a:pt x="27" y="34"/>
                  <a:pt x="23" y="34"/>
                </a:cubicBezTo>
                <a:close/>
                <a:moveTo>
                  <a:pt x="41" y="34"/>
                </a:moveTo>
                <a:cubicBezTo>
                  <a:pt x="37" y="34"/>
                  <a:pt x="33" y="31"/>
                  <a:pt x="33" y="27"/>
                </a:cubicBezTo>
                <a:cubicBezTo>
                  <a:pt x="33" y="23"/>
                  <a:pt x="37" y="20"/>
                  <a:pt x="41" y="20"/>
                </a:cubicBezTo>
                <a:cubicBezTo>
                  <a:pt x="45" y="20"/>
                  <a:pt x="49" y="23"/>
                  <a:pt x="49" y="27"/>
                </a:cubicBezTo>
                <a:cubicBezTo>
                  <a:pt x="49" y="31"/>
                  <a:pt x="45" y="34"/>
                  <a:pt x="41" y="34"/>
                </a:cubicBezTo>
                <a:close/>
              </a:path>
            </a:pathLst>
          </a:custGeom>
          <a:solidFill>
            <a:srgbClr val="181D26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sp>
        <p:nvSpPr>
          <p:cNvPr id="1048625" name="Freeform 60"/>
          <p:cNvSpPr>
            <a:spLocks noEditPoints="1"/>
          </p:cNvSpPr>
          <p:nvPr/>
        </p:nvSpPr>
        <p:spPr bwMode="auto">
          <a:xfrm>
            <a:off x="3552993" y="2403122"/>
            <a:ext cx="297957" cy="237468"/>
          </a:xfrm>
          <a:custGeom>
            <a:avLst/>
            <a:gdLst/>
            <a:ahLst/>
            <a:cxnLst>
              <a:cxn ang="0">
                <a:pos x="50" y="19"/>
              </a:cxn>
              <a:cxn ang="0">
                <a:pos x="25" y="37"/>
              </a:cxn>
              <a:cxn ang="0">
                <a:pos x="19" y="36"/>
              </a:cxn>
              <a:cxn ang="0">
                <a:pos x="9" y="41"/>
              </a:cxn>
              <a:cxn ang="0">
                <a:pos x="6" y="42"/>
              </a:cxn>
              <a:cxn ang="0">
                <a:pos x="6" y="42"/>
              </a:cxn>
              <a:cxn ang="0">
                <a:pos x="4" y="41"/>
              </a:cxn>
              <a:cxn ang="0">
                <a:pos x="5" y="39"/>
              </a:cxn>
              <a:cxn ang="0">
                <a:pos x="9" y="33"/>
              </a:cxn>
              <a:cxn ang="0">
                <a:pos x="0" y="19"/>
              </a:cxn>
              <a:cxn ang="0">
                <a:pos x="25" y="0"/>
              </a:cxn>
              <a:cxn ang="0">
                <a:pos x="50" y="19"/>
              </a:cxn>
              <a:cxn ang="0">
                <a:pos x="4" y="19"/>
              </a:cxn>
              <a:cxn ang="0">
                <a:pos x="12" y="29"/>
              </a:cxn>
              <a:cxn ang="0">
                <a:pos x="15" y="31"/>
              </a:cxn>
              <a:cxn ang="0">
                <a:pos x="14" y="34"/>
              </a:cxn>
              <a:cxn ang="0">
                <a:pos x="16" y="33"/>
              </a:cxn>
              <a:cxn ang="0">
                <a:pos x="18" y="32"/>
              </a:cxn>
              <a:cxn ang="0">
                <a:pos x="19" y="32"/>
              </a:cxn>
              <a:cxn ang="0">
                <a:pos x="25" y="32"/>
              </a:cxn>
              <a:cxn ang="0">
                <a:pos x="45" y="19"/>
              </a:cxn>
              <a:cxn ang="0">
                <a:pos x="25" y="5"/>
              </a:cxn>
              <a:cxn ang="0">
                <a:pos x="4" y="19"/>
              </a:cxn>
              <a:cxn ang="0">
                <a:pos x="58" y="48"/>
              </a:cxn>
              <a:cxn ang="0">
                <a:pos x="59" y="50"/>
              </a:cxn>
              <a:cxn ang="0">
                <a:pos x="58" y="51"/>
              </a:cxn>
              <a:cxn ang="0">
                <a:pos x="55" y="50"/>
              </a:cxn>
              <a:cxn ang="0">
                <a:pos x="45" y="46"/>
              </a:cxn>
              <a:cxn ang="0">
                <a:pos x="39" y="46"/>
              </a:cxn>
              <a:cxn ang="0">
                <a:pos x="22" y="41"/>
              </a:cxn>
              <a:cxn ang="0">
                <a:pos x="25" y="42"/>
              </a:cxn>
              <a:cxn ang="0">
                <a:pos x="45" y="35"/>
              </a:cxn>
              <a:cxn ang="0">
                <a:pos x="55" y="19"/>
              </a:cxn>
              <a:cxn ang="0">
                <a:pos x="54" y="13"/>
              </a:cxn>
              <a:cxn ang="0">
                <a:pos x="64" y="28"/>
              </a:cxn>
              <a:cxn ang="0">
                <a:pos x="54" y="42"/>
              </a:cxn>
              <a:cxn ang="0">
                <a:pos x="58" y="48"/>
              </a:cxn>
            </a:cxnLst>
            <a:rect l="0" t="0" r="r" b="b"/>
            <a:pathLst>
              <a:path w="64" h="51">
                <a:moveTo>
                  <a:pt x="50" y="19"/>
                </a:moveTo>
                <a:cubicBezTo>
                  <a:pt x="50" y="29"/>
                  <a:pt x="39" y="37"/>
                  <a:pt x="25" y="37"/>
                </a:cubicBezTo>
                <a:cubicBezTo>
                  <a:pt x="23" y="37"/>
                  <a:pt x="21" y="37"/>
                  <a:pt x="19" y="36"/>
                </a:cubicBezTo>
                <a:cubicBezTo>
                  <a:pt x="16" y="39"/>
                  <a:pt x="12" y="40"/>
                  <a:pt x="9" y="41"/>
                </a:cubicBezTo>
                <a:cubicBezTo>
                  <a:pt x="8" y="41"/>
                  <a:pt x="7" y="41"/>
                  <a:pt x="6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4" y="41"/>
                </a:cubicBezTo>
                <a:cubicBezTo>
                  <a:pt x="4" y="40"/>
                  <a:pt x="5" y="39"/>
                  <a:pt x="5" y="39"/>
                </a:cubicBezTo>
                <a:cubicBezTo>
                  <a:pt x="6" y="37"/>
                  <a:pt x="8" y="36"/>
                  <a:pt x="9" y="33"/>
                </a:cubicBezTo>
                <a:cubicBezTo>
                  <a:pt x="3" y="30"/>
                  <a:pt x="0" y="25"/>
                  <a:pt x="0" y="19"/>
                </a:cubicBezTo>
                <a:cubicBezTo>
                  <a:pt x="0" y="9"/>
                  <a:pt x="11" y="0"/>
                  <a:pt x="25" y="0"/>
                </a:cubicBezTo>
                <a:cubicBezTo>
                  <a:pt x="39" y="0"/>
                  <a:pt x="50" y="9"/>
                  <a:pt x="50" y="19"/>
                </a:cubicBezTo>
                <a:close/>
                <a:moveTo>
                  <a:pt x="4" y="19"/>
                </a:moveTo>
                <a:cubicBezTo>
                  <a:pt x="4" y="23"/>
                  <a:pt x="7" y="26"/>
                  <a:pt x="12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3"/>
                  <a:pt x="16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2"/>
                  <a:pt x="23" y="32"/>
                  <a:pt x="25" y="32"/>
                </a:cubicBezTo>
                <a:cubicBezTo>
                  <a:pt x="36" y="32"/>
                  <a:pt x="45" y="26"/>
                  <a:pt x="45" y="19"/>
                </a:cubicBezTo>
                <a:cubicBezTo>
                  <a:pt x="45" y="11"/>
                  <a:pt x="36" y="5"/>
                  <a:pt x="25" y="5"/>
                </a:cubicBezTo>
                <a:cubicBezTo>
                  <a:pt x="14" y="5"/>
                  <a:pt x="4" y="11"/>
                  <a:pt x="4" y="19"/>
                </a:cubicBezTo>
                <a:close/>
                <a:moveTo>
                  <a:pt x="58" y="48"/>
                </a:moveTo>
                <a:cubicBezTo>
                  <a:pt x="59" y="49"/>
                  <a:pt x="59" y="49"/>
                  <a:pt x="59" y="50"/>
                </a:cubicBezTo>
                <a:cubicBezTo>
                  <a:pt x="59" y="50"/>
                  <a:pt x="58" y="51"/>
                  <a:pt x="58" y="51"/>
                </a:cubicBezTo>
                <a:cubicBezTo>
                  <a:pt x="57" y="51"/>
                  <a:pt x="56" y="50"/>
                  <a:pt x="55" y="50"/>
                </a:cubicBezTo>
                <a:cubicBezTo>
                  <a:pt x="51" y="49"/>
                  <a:pt x="48" y="48"/>
                  <a:pt x="45" y="46"/>
                </a:cubicBezTo>
                <a:cubicBezTo>
                  <a:pt x="43" y="46"/>
                  <a:pt x="41" y="46"/>
                  <a:pt x="39" y="46"/>
                </a:cubicBezTo>
                <a:cubicBezTo>
                  <a:pt x="32" y="46"/>
                  <a:pt x="26" y="44"/>
                  <a:pt x="22" y="41"/>
                </a:cubicBezTo>
                <a:cubicBezTo>
                  <a:pt x="23" y="42"/>
                  <a:pt x="24" y="42"/>
                  <a:pt x="25" y="42"/>
                </a:cubicBezTo>
                <a:cubicBezTo>
                  <a:pt x="33" y="42"/>
                  <a:pt x="40" y="39"/>
                  <a:pt x="45" y="35"/>
                </a:cubicBezTo>
                <a:cubicBezTo>
                  <a:pt x="51" y="31"/>
                  <a:pt x="55" y="25"/>
                  <a:pt x="55" y="19"/>
                </a:cubicBezTo>
                <a:cubicBezTo>
                  <a:pt x="55" y="17"/>
                  <a:pt x="54" y="15"/>
                  <a:pt x="54" y="13"/>
                </a:cubicBezTo>
                <a:cubicBezTo>
                  <a:pt x="60" y="17"/>
                  <a:pt x="64" y="22"/>
                  <a:pt x="64" y="28"/>
                </a:cubicBezTo>
                <a:cubicBezTo>
                  <a:pt x="64" y="34"/>
                  <a:pt x="60" y="39"/>
                  <a:pt x="54" y="42"/>
                </a:cubicBezTo>
                <a:cubicBezTo>
                  <a:pt x="55" y="45"/>
                  <a:pt x="57" y="47"/>
                  <a:pt x="58" y="4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sp>
        <p:nvSpPr>
          <p:cNvPr id="1048626" name="Freeform 116"/>
          <p:cNvSpPr>
            <a:spLocks noEditPoints="1"/>
          </p:cNvSpPr>
          <p:nvPr/>
        </p:nvSpPr>
        <p:spPr bwMode="auto">
          <a:xfrm>
            <a:off x="1862070" y="2431243"/>
            <a:ext cx="267730" cy="215880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sp>
        <p:nvSpPr>
          <p:cNvPr id="1048627" name="Freeform 228"/>
          <p:cNvSpPr/>
          <p:nvPr/>
        </p:nvSpPr>
        <p:spPr bwMode="auto">
          <a:xfrm>
            <a:off x="6965068" y="2408573"/>
            <a:ext cx="271228" cy="273034"/>
          </a:xfrm>
          <a:custGeom>
            <a:avLst/>
            <a:gdLst/>
            <a:ahLst/>
            <a:cxnLst>
              <a:cxn ang="0">
                <a:pos x="68" y="3"/>
              </a:cxn>
              <a:cxn ang="0">
                <a:pos x="58" y="61"/>
              </a:cxn>
              <a:cxn ang="0">
                <a:pos x="57" y="63"/>
              </a:cxn>
              <a:cxn ang="0">
                <a:pos x="56" y="63"/>
              </a:cxn>
              <a:cxn ang="0">
                <a:pos x="55" y="63"/>
              </a:cxn>
              <a:cxn ang="0">
                <a:pos x="38" y="56"/>
              </a:cxn>
              <a:cxn ang="0">
                <a:pos x="28" y="67"/>
              </a:cxn>
              <a:cxn ang="0">
                <a:pos x="26" y="68"/>
              </a:cxn>
              <a:cxn ang="0">
                <a:pos x="26" y="68"/>
              </a:cxn>
              <a:cxn ang="0">
                <a:pos x="24" y="65"/>
              </a:cxn>
              <a:cxn ang="0">
                <a:pos x="24" y="52"/>
              </a:cxn>
              <a:cxn ang="0">
                <a:pos x="57" y="12"/>
              </a:cxn>
              <a:cxn ang="0">
                <a:pos x="16" y="47"/>
              </a:cxn>
              <a:cxn ang="0">
                <a:pos x="1" y="41"/>
              </a:cxn>
              <a:cxn ang="0">
                <a:pos x="0" y="39"/>
              </a:cxn>
              <a:cxn ang="0">
                <a:pos x="1" y="36"/>
              </a:cxn>
              <a:cxn ang="0">
                <a:pos x="64" y="0"/>
              </a:cxn>
              <a:cxn ang="0">
                <a:pos x="65" y="0"/>
              </a:cxn>
              <a:cxn ang="0">
                <a:pos x="67" y="0"/>
              </a:cxn>
              <a:cxn ang="0">
                <a:pos x="68" y="3"/>
              </a:cxn>
            </a:cxnLst>
            <a:rect l="0" t="0" r="r" b="b"/>
            <a:pathLst>
              <a:path w="68" h="68">
                <a:moveTo>
                  <a:pt x="68" y="3"/>
                </a:moveTo>
                <a:cubicBezTo>
                  <a:pt x="58" y="61"/>
                  <a:pt x="58" y="61"/>
                  <a:pt x="58" y="61"/>
                </a:cubicBezTo>
                <a:cubicBezTo>
                  <a:pt x="58" y="62"/>
                  <a:pt x="57" y="62"/>
                  <a:pt x="57" y="63"/>
                </a:cubicBezTo>
                <a:cubicBezTo>
                  <a:pt x="56" y="63"/>
                  <a:pt x="56" y="63"/>
                  <a:pt x="56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38" y="56"/>
                  <a:pt x="38" y="56"/>
                  <a:pt x="38" y="56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7"/>
                  <a:pt x="27" y="68"/>
                  <a:pt x="26" y="68"/>
                </a:cubicBezTo>
                <a:cubicBezTo>
                  <a:pt x="26" y="68"/>
                  <a:pt x="26" y="68"/>
                  <a:pt x="26" y="68"/>
                </a:cubicBezTo>
                <a:cubicBezTo>
                  <a:pt x="25" y="67"/>
                  <a:pt x="24" y="66"/>
                  <a:pt x="24" y="65"/>
                </a:cubicBezTo>
                <a:cubicBezTo>
                  <a:pt x="24" y="52"/>
                  <a:pt x="24" y="52"/>
                  <a:pt x="24" y="52"/>
                </a:cubicBezTo>
                <a:cubicBezTo>
                  <a:pt x="57" y="12"/>
                  <a:pt x="57" y="12"/>
                  <a:pt x="57" y="12"/>
                </a:cubicBezTo>
                <a:cubicBezTo>
                  <a:pt x="16" y="47"/>
                  <a:pt x="16" y="47"/>
                  <a:pt x="16" y="47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0"/>
                  <a:pt x="0" y="40"/>
                  <a:pt x="0" y="39"/>
                </a:cubicBezTo>
                <a:cubicBezTo>
                  <a:pt x="0" y="38"/>
                  <a:pt x="0" y="37"/>
                  <a:pt x="1" y="36"/>
                </a:cubicBezTo>
                <a:cubicBezTo>
                  <a:pt x="64" y="0"/>
                  <a:pt x="64" y="0"/>
                  <a:pt x="64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6" y="0"/>
                  <a:pt x="67" y="0"/>
                </a:cubicBezTo>
                <a:cubicBezTo>
                  <a:pt x="68" y="1"/>
                  <a:pt x="68" y="2"/>
                  <a:pt x="68" y="3"/>
                </a:cubicBezTo>
                <a:close/>
              </a:path>
            </a:pathLst>
          </a:custGeom>
          <a:solidFill>
            <a:srgbClr val="181D26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B314A-403A-4447-A7E8-4B225E7095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11" y="3400425"/>
            <a:ext cx="2619375" cy="17430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51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8100372" y="0"/>
            <a:ext cx="307191" cy="307174"/>
          </a:xfrm>
          <a:prstGeom prst="rect">
            <a:avLst/>
          </a:prstGeom>
          <a:noFill/>
        </p:spPr>
      </p:pic>
      <p:pic>
        <p:nvPicPr>
          <p:cNvPr id="2097252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0" y="428586"/>
            <a:ext cx="1046428" cy="312452"/>
          </a:xfrm>
          <a:prstGeom prst="rect">
            <a:avLst/>
          </a:prstGeom>
          <a:noFill/>
        </p:spPr>
      </p:pic>
      <p:sp>
        <p:nvSpPr>
          <p:cNvPr id="1048969" name="矩形 5"/>
          <p:cNvSpPr/>
          <p:nvPr/>
        </p:nvSpPr>
        <p:spPr>
          <a:xfrm>
            <a:off x="420936" y="363449"/>
            <a:ext cx="62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</a:p>
        </p:txBody>
      </p:sp>
      <p:sp>
        <p:nvSpPr>
          <p:cNvPr id="1048970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71" name="TextBox 8"/>
          <p:cNvSpPr txBox="1"/>
          <p:nvPr/>
        </p:nvSpPr>
        <p:spPr>
          <a:xfrm>
            <a:off x="8072662" y="920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34"/>
          <p:cNvGrpSpPr/>
          <p:nvPr/>
        </p:nvGrpSpPr>
        <p:grpSpPr>
          <a:xfrm>
            <a:off x="1082168" y="3239571"/>
            <a:ext cx="73893" cy="1448521"/>
            <a:chOff x="814121" y="2423963"/>
            <a:chExt cx="73893" cy="1448521"/>
          </a:xfrm>
        </p:grpSpPr>
        <p:sp>
          <p:nvSpPr>
            <p:cNvPr id="1048977" name="矩形 38"/>
            <p:cNvSpPr/>
            <p:nvPr/>
          </p:nvSpPr>
          <p:spPr>
            <a:xfrm>
              <a:off x="814121" y="2423963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978" name="矩形 39"/>
            <p:cNvSpPr/>
            <p:nvPr/>
          </p:nvSpPr>
          <p:spPr>
            <a:xfrm>
              <a:off x="814121" y="3191094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979" name="矩形 46"/>
            <p:cNvSpPr/>
            <p:nvPr/>
          </p:nvSpPr>
          <p:spPr>
            <a:xfrm>
              <a:off x="814121" y="3798591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E4B8E7B-78E7-48CF-8E43-2D13D79C1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12" y="-442952"/>
            <a:ext cx="2619375" cy="1743075"/>
          </a:xfrm>
          <a:prstGeom prst="rect">
            <a:avLst/>
          </a:prstGeom>
        </p:spPr>
      </p:pic>
      <p:sp>
        <p:nvSpPr>
          <p:cNvPr id="13" name="矩形 2">
            <a:extLst>
              <a:ext uri="{FF2B5EF4-FFF2-40B4-BE49-F238E27FC236}">
                <a16:creationId xmlns:a16="http://schemas.microsoft.com/office/drawing/2014/main" id="{037E298A-B5AA-43F7-A065-D4D2FC64E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1670"/>
            <a:ext cx="143488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AA4E6-BA8B-424F-A592-881D41E56DB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7" r="38996" b="44446"/>
          <a:stretch/>
        </p:blipFill>
        <p:spPr>
          <a:xfrm>
            <a:off x="1691680" y="1595992"/>
            <a:ext cx="5760640" cy="195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77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8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51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8100372" y="0"/>
            <a:ext cx="307191" cy="307174"/>
          </a:xfrm>
          <a:prstGeom prst="rect">
            <a:avLst/>
          </a:prstGeom>
          <a:noFill/>
        </p:spPr>
      </p:pic>
      <p:pic>
        <p:nvPicPr>
          <p:cNvPr id="2097252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0" y="428586"/>
            <a:ext cx="1046428" cy="312452"/>
          </a:xfrm>
          <a:prstGeom prst="rect">
            <a:avLst/>
          </a:prstGeom>
          <a:noFill/>
        </p:spPr>
      </p:pic>
      <p:sp>
        <p:nvSpPr>
          <p:cNvPr id="1048969" name="矩形 5"/>
          <p:cNvSpPr/>
          <p:nvPr/>
        </p:nvSpPr>
        <p:spPr>
          <a:xfrm>
            <a:off x="420936" y="363449"/>
            <a:ext cx="62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Q3</a:t>
            </a:r>
          </a:p>
        </p:txBody>
      </p:sp>
      <p:sp>
        <p:nvSpPr>
          <p:cNvPr id="1048970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971" name="TextBox 8"/>
          <p:cNvSpPr txBox="1"/>
          <p:nvPr/>
        </p:nvSpPr>
        <p:spPr>
          <a:xfrm>
            <a:off x="8072662" y="920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" name="组合 34"/>
          <p:cNvGrpSpPr/>
          <p:nvPr/>
        </p:nvGrpSpPr>
        <p:grpSpPr>
          <a:xfrm>
            <a:off x="1082168" y="3239571"/>
            <a:ext cx="73893" cy="1448521"/>
            <a:chOff x="814121" y="2423963"/>
            <a:chExt cx="73893" cy="1448521"/>
          </a:xfrm>
        </p:grpSpPr>
        <p:sp>
          <p:nvSpPr>
            <p:cNvPr id="1048977" name="矩形 38"/>
            <p:cNvSpPr/>
            <p:nvPr/>
          </p:nvSpPr>
          <p:spPr>
            <a:xfrm>
              <a:off x="814121" y="2423963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978" name="矩形 39"/>
            <p:cNvSpPr/>
            <p:nvPr/>
          </p:nvSpPr>
          <p:spPr>
            <a:xfrm>
              <a:off x="814121" y="3191094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48979" name="矩形 46"/>
            <p:cNvSpPr/>
            <p:nvPr/>
          </p:nvSpPr>
          <p:spPr>
            <a:xfrm>
              <a:off x="814121" y="3798591"/>
              <a:ext cx="73893" cy="73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E4B8E7B-78E7-48CF-8E43-2D13D79C1E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12" y="-442952"/>
            <a:ext cx="2619375" cy="1743075"/>
          </a:xfrm>
          <a:prstGeom prst="rect">
            <a:avLst/>
          </a:prstGeom>
        </p:spPr>
      </p:pic>
      <p:sp>
        <p:nvSpPr>
          <p:cNvPr id="13" name="矩形 2">
            <a:extLst>
              <a:ext uri="{FF2B5EF4-FFF2-40B4-BE49-F238E27FC236}">
                <a16:creationId xmlns:a16="http://schemas.microsoft.com/office/drawing/2014/main" id="{35FE079E-00C5-4254-892B-A498549BE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1670"/>
            <a:ext cx="1373196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Chart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2707D2-7162-4DBB-9991-937484AF2D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97" r="25588"/>
          <a:stretch/>
        </p:blipFill>
        <p:spPr>
          <a:xfrm>
            <a:off x="1937429" y="1051670"/>
            <a:ext cx="5305140" cy="31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17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68" name="Picture 2" descr="F:\案例二\273\marlenelatourre\backgroun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80000" cy="5163750"/>
          </a:xfrm>
          <a:prstGeom prst="rect">
            <a:avLst/>
          </a:prstGeom>
          <a:noFill/>
        </p:spPr>
      </p:pic>
      <p:pic>
        <p:nvPicPr>
          <p:cNvPr id="2097269" name="Picture 9" descr="F:\案例二\273\marlenelatourre\montagne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70445" y="1026740"/>
            <a:ext cx="9144000" cy="3311814"/>
          </a:xfrm>
          <a:prstGeom prst="rect">
            <a:avLst/>
          </a:prstGeom>
          <a:noFill/>
        </p:spPr>
      </p:pic>
      <p:pic>
        <p:nvPicPr>
          <p:cNvPr id="2097270" name="Picture 8" descr="F:\案例二\273\marlenelatourre\montagne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526412"/>
            <a:ext cx="9144000" cy="1617088"/>
          </a:xfrm>
          <a:prstGeom prst="rect">
            <a:avLst/>
          </a:prstGeom>
          <a:noFill/>
        </p:spPr>
      </p:pic>
      <p:sp>
        <p:nvSpPr>
          <p:cNvPr id="1049081" name="圆角矩形 19"/>
          <p:cNvSpPr/>
          <p:nvPr/>
        </p:nvSpPr>
        <p:spPr>
          <a:xfrm>
            <a:off x="0" y="2193102"/>
            <a:ext cx="9144000" cy="5946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>
            <a:gradFill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082" name="TextBox 22"/>
          <p:cNvSpPr txBox="1"/>
          <p:nvPr/>
        </p:nvSpPr>
        <p:spPr>
          <a:xfrm>
            <a:off x="2603565" y="1974817"/>
            <a:ext cx="3395981" cy="1031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blipFill dpi="0" rotWithShape="1">
                  <a:blip r:embed="rId5"/>
                  <a:srcRect/>
                  <a:stretch>
                    <a:fillRect/>
                  </a:stretch>
                </a:blipFill>
                <a:latin typeface="Shink"/>
                <a:ea typeface="微软雅黑" panose="020B0503020204020204" pitchFamily="34" charset="-122"/>
                <a:cs typeface="Shink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Picture 2" descr="F:\案例二\273\marlenelatourre\background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2097193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 flipV="1">
            <a:off x="0" y="0"/>
            <a:ext cx="9180000" cy="5163750"/>
          </a:xfrm>
          <a:prstGeom prst="rect">
            <a:avLst/>
          </a:prstGeom>
          <a:noFill/>
        </p:spPr>
      </p:pic>
      <p:sp>
        <p:nvSpPr>
          <p:cNvPr id="1048628" name="圆角矩形 12"/>
          <p:cNvSpPr/>
          <p:nvPr/>
        </p:nvSpPr>
        <p:spPr>
          <a:xfrm>
            <a:off x="0" y="2193102"/>
            <a:ext cx="9144000" cy="5946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>
            <a:gradFill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94" name="Picture 13" descr="F:\案例二\273\marlenelatourre\sapin3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99993" y="1490903"/>
            <a:ext cx="2376264" cy="3652597"/>
          </a:xfrm>
          <a:prstGeom prst="rect">
            <a:avLst/>
          </a:prstGeom>
          <a:noFill/>
        </p:spPr>
      </p:pic>
      <p:pic>
        <p:nvPicPr>
          <p:cNvPr id="2097195" name="Picture 15" descr="F:\案例二\273\marlenelatourre\sapin4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32829" y="732619"/>
            <a:ext cx="2282712" cy="4267232"/>
          </a:xfrm>
          <a:prstGeom prst="rect">
            <a:avLst/>
          </a:prstGeom>
          <a:noFill/>
        </p:spPr>
      </p:pic>
      <p:pic>
        <p:nvPicPr>
          <p:cNvPr id="2097196" name="Picture 11" descr="F:\案例二\273\marlenelatourre\sapin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76257" y="2115505"/>
            <a:ext cx="2520280" cy="3027995"/>
          </a:xfrm>
          <a:prstGeom prst="rect">
            <a:avLst/>
          </a:prstGeom>
          <a:noFill/>
        </p:spPr>
      </p:pic>
      <p:pic>
        <p:nvPicPr>
          <p:cNvPr id="2097197" name="Picture 12" descr="F:\案例二\273\marlenelatourre\sapin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69324" y="271123"/>
            <a:ext cx="1727011" cy="4872377"/>
          </a:xfrm>
          <a:prstGeom prst="rect">
            <a:avLst/>
          </a:prstGeom>
          <a:noFill/>
        </p:spPr>
      </p:pic>
      <p:sp>
        <p:nvSpPr>
          <p:cNvPr id="1048629" name="TextBox 10"/>
          <p:cNvSpPr txBox="1"/>
          <p:nvPr/>
        </p:nvSpPr>
        <p:spPr>
          <a:xfrm>
            <a:off x="1363359" y="2051815"/>
            <a:ext cx="4010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00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5400" b="1" dirty="0">
              <a:solidFill>
                <a:srgbClr val="00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30" name="圆角矩形 13"/>
          <p:cNvSpPr/>
          <p:nvPr/>
        </p:nvSpPr>
        <p:spPr>
          <a:xfrm>
            <a:off x="368050" y="1928879"/>
            <a:ext cx="1071172" cy="1071291"/>
          </a:xfrm>
          <a:prstGeom prst="roundRect">
            <a:avLst>
              <a:gd name="adj" fmla="val 20315"/>
            </a:avLst>
          </a:pr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>
            <a:gradFill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1" name="Freeform 116"/>
          <p:cNvSpPr>
            <a:spLocks noEditPoints="1"/>
          </p:cNvSpPr>
          <p:nvPr/>
        </p:nvSpPr>
        <p:spPr bwMode="auto">
          <a:xfrm>
            <a:off x="598842" y="2218758"/>
            <a:ext cx="609588" cy="491533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rgbClr val="000021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>
              <a:solidFill>
                <a:srgbClr val="FC740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E38E3-A10F-4E37-8370-EBFD45BE18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0675"/>
            <a:ext cx="2619375" cy="17430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99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8100372" y="0"/>
            <a:ext cx="307191" cy="307174"/>
          </a:xfrm>
          <a:prstGeom prst="rect">
            <a:avLst/>
          </a:prstGeom>
          <a:noFill/>
        </p:spPr>
      </p:pic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 flipV="1">
            <a:off x="0" y="428586"/>
            <a:ext cx="2411760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1883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5" name="TextBox 8"/>
          <p:cNvSpPr txBox="1"/>
          <p:nvPr/>
        </p:nvSpPr>
        <p:spPr>
          <a:xfrm>
            <a:off x="8072662" y="920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636" name="矩形 2"/>
          <p:cNvSpPr>
            <a:spLocks noChangeArrowheads="1"/>
          </p:cNvSpPr>
          <p:nvPr/>
        </p:nvSpPr>
        <p:spPr bwMode="auto">
          <a:xfrm>
            <a:off x="9994" y="1326816"/>
            <a:ext cx="172803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 </a:t>
            </a:r>
            <a:r>
              <a:rPr lang="en-US" altLang="zh-CN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BigQuery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BC24BF3F-A109-41AE-89F5-FD271E09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55134"/>
            <a:ext cx="9147744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ID" sz="1400" dirty="0" err="1"/>
              <a:t>Layanan</a:t>
            </a:r>
            <a:r>
              <a:rPr lang="en-ID" sz="1400" dirty="0"/>
              <a:t> </a:t>
            </a:r>
            <a:r>
              <a:rPr lang="en-ID" sz="1400" dirty="0" err="1"/>
              <a:t>analisis</a:t>
            </a:r>
            <a:r>
              <a:rPr lang="en-ID" sz="1400" dirty="0"/>
              <a:t> data </a:t>
            </a:r>
            <a:r>
              <a:rPr lang="en-ID" sz="1400" dirty="0" err="1"/>
              <a:t>berbasis</a:t>
            </a:r>
            <a:r>
              <a:rPr lang="en-ID" sz="1400" dirty="0"/>
              <a:t> cloud yang </a:t>
            </a:r>
            <a:r>
              <a:rPr lang="en-ID" sz="1400" dirty="0" err="1"/>
              <a:t>disediakan</a:t>
            </a:r>
            <a:r>
              <a:rPr lang="en-ID" sz="1400" dirty="0"/>
              <a:t> oleh Google Cloud Platform (GCP). </a:t>
            </a:r>
            <a:r>
              <a:rPr lang="en-ID" sz="1400" dirty="0" err="1"/>
              <a:t>BigQuery</a:t>
            </a:r>
            <a:r>
              <a:rPr lang="en-ID" sz="1400" dirty="0"/>
              <a:t> </a:t>
            </a:r>
            <a:r>
              <a:rPr lang="en-ID" sz="1400" dirty="0" err="1"/>
              <a:t>dirancang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memungkinkan</a:t>
            </a:r>
            <a:r>
              <a:rPr lang="en-ID" sz="1400" dirty="0"/>
              <a:t> </a:t>
            </a:r>
            <a:r>
              <a:rPr lang="en-ID" sz="1400" dirty="0" err="1"/>
              <a:t>analisis</a:t>
            </a:r>
            <a:r>
              <a:rPr lang="en-ID" sz="1400" dirty="0"/>
              <a:t> data </a:t>
            </a:r>
            <a:r>
              <a:rPr lang="en-ID" sz="1400" dirty="0" err="1"/>
              <a:t>dalam</a:t>
            </a:r>
            <a:r>
              <a:rPr lang="en-ID" sz="1400" dirty="0"/>
              <a:t> </a:t>
            </a:r>
            <a:r>
              <a:rPr lang="en-ID" sz="1400" dirty="0" err="1"/>
              <a:t>skala</a:t>
            </a:r>
            <a:r>
              <a:rPr lang="en-ID" sz="1400" dirty="0"/>
              <a:t> </a:t>
            </a:r>
            <a:r>
              <a:rPr lang="en-ID" sz="1400" dirty="0" err="1"/>
              <a:t>besar</a:t>
            </a:r>
            <a:r>
              <a:rPr lang="en-ID" sz="1400" dirty="0"/>
              <a:t> </a:t>
            </a:r>
            <a:r>
              <a:rPr lang="en-ID" sz="1400" dirty="0" err="1"/>
              <a:t>secara</a:t>
            </a:r>
            <a:r>
              <a:rPr lang="en-ID" sz="1400" dirty="0"/>
              <a:t> </a:t>
            </a:r>
            <a:r>
              <a:rPr lang="en-ID" sz="1400" dirty="0" err="1"/>
              <a:t>cepat</a:t>
            </a:r>
            <a:r>
              <a:rPr lang="en-ID" sz="1400" dirty="0"/>
              <a:t> dan </a:t>
            </a:r>
            <a:r>
              <a:rPr lang="en-ID" sz="1400" dirty="0" err="1"/>
              <a:t>efisien</a:t>
            </a:r>
            <a:r>
              <a:rPr lang="en-ID" sz="1400" dirty="0"/>
              <a:t> </a:t>
            </a:r>
            <a:r>
              <a:rPr lang="en-ID" sz="1400" dirty="0" err="1"/>
              <a:t>menggunakan</a:t>
            </a:r>
            <a:r>
              <a:rPr lang="en-ID" sz="1400" dirty="0"/>
              <a:t> SQL </a:t>
            </a:r>
            <a:r>
              <a:rPr lang="en-ID" sz="1400" dirty="0" err="1"/>
              <a:t>standar</a:t>
            </a:r>
            <a:r>
              <a:rPr lang="en-ID" sz="1400" dirty="0"/>
              <a:t>. </a:t>
            </a:r>
            <a:r>
              <a:rPr lang="en-ID" sz="1400" dirty="0" err="1"/>
              <a:t>Layanan</a:t>
            </a:r>
            <a:r>
              <a:rPr lang="en-ID" sz="1400" dirty="0"/>
              <a:t>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sangat</a:t>
            </a:r>
            <a:r>
              <a:rPr lang="en-ID" sz="1400" dirty="0"/>
              <a:t> </a:t>
            </a:r>
            <a:r>
              <a:rPr lang="en-ID" sz="1400" dirty="0" err="1"/>
              <a:t>cocok</a:t>
            </a:r>
            <a:r>
              <a:rPr lang="en-ID" sz="1400" dirty="0"/>
              <a:t>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menangani</a:t>
            </a:r>
            <a:r>
              <a:rPr lang="en-ID" sz="1400" dirty="0"/>
              <a:t> data </a:t>
            </a:r>
            <a:r>
              <a:rPr lang="en-ID" sz="1400" dirty="0" err="1"/>
              <a:t>berukuran</a:t>
            </a:r>
            <a:r>
              <a:rPr lang="en-ID" sz="1400" dirty="0"/>
              <a:t> terabyte </a:t>
            </a:r>
            <a:r>
              <a:rPr lang="en-ID" sz="1400" dirty="0" err="1"/>
              <a:t>hingga</a:t>
            </a:r>
            <a:r>
              <a:rPr lang="en-ID" sz="1400" dirty="0"/>
              <a:t> petabyte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performa</a:t>
            </a:r>
            <a:r>
              <a:rPr lang="en-ID" sz="1400" dirty="0"/>
              <a:t> </a:t>
            </a:r>
            <a:r>
              <a:rPr lang="en-ID" sz="1400" dirty="0" err="1"/>
              <a:t>tinggi</a:t>
            </a:r>
            <a:r>
              <a:rPr lang="en-ID" sz="1400" dirty="0"/>
              <a:t> </a:t>
            </a:r>
            <a:r>
              <a:rPr lang="en-ID" sz="1400" dirty="0" err="1"/>
              <a:t>tanpa</a:t>
            </a:r>
            <a:r>
              <a:rPr lang="en-ID" sz="1400" dirty="0"/>
              <a:t> </a:t>
            </a:r>
            <a:r>
              <a:rPr lang="en-ID" sz="1400" dirty="0" err="1"/>
              <a:t>perlu</a:t>
            </a:r>
            <a:r>
              <a:rPr lang="en-ID" sz="1400" dirty="0"/>
              <a:t> </a:t>
            </a:r>
            <a:r>
              <a:rPr lang="en-ID" sz="1400" dirty="0" err="1"/>
              <a:t>mengelola</a:t>
            </a:r>
            <a:r>
              <a:rPr lang="en-ID" sz="1400" dirty="0"/>
              <a:t> </a:t>
            </a:r>
            <a:r>
              <a:rPr lang="en-ID" sz="1400" dirty="0" err="1"/>
              <a:t>infrastruktur</a:t>
            </a:r>
            <a:r>
              <a:rPr lang="en-ID" sz="1400" dirty="0"/>
              <a:t> server.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2937559"/>
            <a:ext cx="2838599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 Chicago Taxi Trips</a:t>
            </a: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" y="3357038"/>
            <a:ext cx="9147744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ID" sz="1400" dirty="0" err="1"/>
              <a:t>Bagian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koleksi</a:t>
            </a:r>
            <a:r>
              <a:rPr lang="en-ID" sz="1400" dirty="0"/>
              <a:t> data </a:t>
            </a:r>
            <a:r>
              <a:rPr lang="en-ID" sz="1400" dirty="0" err="1"/>
              <a:t>publik</a:t>
            </a:r>
            <a:r>
              <a:rPr lang="en-ID" sz="1400" dirty="0"/>
              <a:t> di Google </a:t>
            </a:r>
            <a:r>
              <a:rPr lang="en-ID" sz="1400" dirty="0" err="1"/>
              <a:t>BigQuery</a:t>
            </a:r>
            <a:r>
              <a:rPr lang="en-ID" sz="1400" dirty="0"/>
              <a:t>, yang </a:t>
            </a:r>
            <a:r>
              <a:rPr lang="en-ID" sz="1400" dirty="0" err="1"/>
              <a:t>berasal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layanan</a:t>
            </a:r>
            <a:r>
              <a:rPr lang="en-ID" sz="1400" dirty="0"/>
              <a:t> </a:t>
            </a:r>
            <a:r>
              <a:rPr lang="en-ID" sz="1400" dirty="0" err="1"/>
              <a:t>transportasi</a:t>
            </a:r>
            <a:r>
              <a:rPr lang="en-ID" sz="1400" dirty="0"/>
              <a:t> </a:t>
            </a:r>
            <a:r>
              <a:rPr lang="en-ID" sz="1400" dirty="0" err="1"/>
              <a:t>taksi</a:t>
            </a:r>
            <a:r>
              <a:rPr lang="en-ID" sz="1400" dirty="0"/>
              <a:t> di Chicago, Illinois, Amerika </a:t>
            </a:r>
            <a:r>
              <a:rPr lang="en-ID" sz="1400" dirty="0" err="1"/>
              <a:t>Serikat</a:t>
            </a:r>
            <a:r>
              <a:rPr lang="en-ID" sz="1400" dirty="0"/>
              <a:t>. Dataset </a:t>
            </a:r>
            <a:r>
              <a:rPr lang="en-ID" sz="1400" dirty="0" err="1"/>
              <a:t>ini</a:t>
            </a:r>
            <a:r>
              <a:rPr lang="en-ID" sz="1400" dirty="0"/>
              <a:t> </a:t>
            </a:r>
            <a:r>
              <a:rPr lang="en-ID" sz="1400" dirty="0" err="1"/>
              <a:t>mencatat</a:t>
            </a:r>
            <a:r>
              <a:rPr lang="en-ID" sz="1400" dirty="0"/>
              <a:t> detail </a:t>
            </a:r>
            <a:r>
              <a:rPr lang="en-ID" sz="1400" dirty="0" err="1"/>
              <a:t>perjalanan</a:t>
            </a:r>
            <a:r>
              <a:rPr lang="en-ID" sz="1400" dirty="0"/>
              <a:t> </a:t>
            </a:r>
            <a:r>
              <a:rPr lang="en-ID" sz="1400" dirty="0" err="1"/>
              <a:t>taksi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berbagai</a:t>
            </a:r>
            <a:r>
              <a:rPr lang="en-ID" sz="1400" dirty="0"/>
              <a:t> </a:t>
            </a:r>
            <a:r>
              <a:rPr lang="en-ID" sz="1400" dirty="0" err="1"/>
              <a:t>perusahaan</a:t>
            </a:r>
            <a:r>
              <a:rPr lang="en-ID" sz="1400" dirty="0"/>
              <a:t>, </a:t>
            </a:r>
            <a:r>
              <a:rPr lang="en-ID" sz="1400" dirty="0" err="1"/>
              <a:t>menyediakan</a:t>
            </a:r>
            <a:r>
              <a:rPr lang="en-ID" sz="1400" dirty="0"/>
              <a:t> data yang kaya </a:t>
            </a:r>
            <a:r>
              <a:rPr lang="en-ID" sz="1400" dirty="0" err="1"/>
              <a:t>untuk</a:t>
            </a:r>
            <a:r>
              <a:rPr lang="en-ID" sz="1400" dirty="0"/>
              <a:t> </a:t>
            </a:r>
            <a:r>
              <a:rPr lang="en-ID" sz="1400" dirty="0" err="1"/>
              <a:t>analisis</a:t>
            </a:r>
            <a:r>
              <a:rPr lang="en-ID" sz="1400" dirty="0"/>
              <a:t> </a:t>
            </a:r>
            <a:r>
              <a:rPr lang="en-ID" sz="1400" dirty="0" err="1"/>
              <a:t>terkait</a:t>
            </a:r>
            <a:r>
              <a:rPr lang="en-ID" sz="1400" dirty="0"/>
              <a:t> </a:t>
            </a:r>
            <a:r>
              <a:rPr lang="en-ID" sz="1400" dirty="0" err="1"/>
              <a:t>transportasi</a:t>
            </a:r>
            <a:r>
              <a:rPr lang="en-ID" sz="1400" dirty="0"/>
              <a:t>, </a:t>
            </a:r>
            <a:r>
              <a:rPr lang="en-ID" sz="1400" dirty="0" err="1"/>
              <a:t>ekonomi</a:t>
            </a:r>
            <a:r>
              <a:rPr lang="en-ID" sz="1400" dirty="0"/>
              <a:t>, dan </a:t>
            </a:r>
            <a:r>
              <a:rPr lang="en-ID" sz="1400" dirty="0" err="1"/>
              <a:t>perilaku</a:t>
            </a:r>
            <a:r>
              <a:rPr lang="en-ID" sz="1400" dirty="0"/>
              <a:t> </a:t>
            </a:r>
            <a:r>
              <a:rPr lang="en-ID" sz="1400" dirty="0" err="1"/>
              <a:t>perjalanan</a:t>
            </a:r>
            <a:r>
              <a:rPr lang="en-ID" sz="1400" dirty="0"/>
              <a:t>.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A49CEE-ED6F-43DB-B1D9-0A9C3F855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78" y="-432173"/>
            <a:ext cx="2619375" cy="17430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99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8100372" y="0"/>
            <a:ext cx="307191" cy="307174"/>
          </a:xfrm>
          <a:prstGeom prst="rect">
            <a:avLst/>
          </a:prstGeom>
          <a:noFill/>
        </p:spPr>
      </p:pic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 flipV="1">
            <a:off x="0" y="428586"/>
            <a:ext cx="2411760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1883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5" name="TextBox 8"/>
          <p:cNvSpPr txBox="1"/>
          <p:nvPr/>
        </p:nvSpPr>
        <p:spPr>
          <a:xfrm>
            <a:off x="8072662" y="920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1670"/>
            <a:ext cx="3422092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Detail Dataset Chicago Taxi Trips</a:t>
            </a: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15" y="1555996"/>
            <a:ext cx="9147744" cy="10464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Nama Dataset:</a:t>
            </a:r>
            <a:r>
              <a:rPr lang="en-US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bigquery</a:t>
            </a:r>
            <a:r>
              <a:rPr lang="en-US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-public-</a:t>
            </a:r>
            <a:r>
              <a:rPr lang="en-US" altLang="en-US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data.chicago_taxi_trips.taxi_trips</a:t>
            </a:r>
            <a:endParaRPr lang="en-US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en-ID" sz="1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Periode</a:t>
            </a:r>
            <a:r>
              <a:rPr lang="en-ID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Data: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Data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mencakup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perjalanan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taksi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yang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berlangsung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dari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tahun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2013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hingga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saat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periode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dapat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diperiksa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lebih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lanjut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sesuai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kebutuhan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).</a:t>
            </a:r>
            <a:r>
              <a:rPr lang="en-US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algn="just"/>
            <a:r>
              <a:rPr lang="en-ID" sz="1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Sumber</a:t>
            </a:r>
            <a:r>
              <a:rPr lang="en-ID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Data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dirilis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oleh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Pemerintah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Kota Chicago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melalui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program data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terbuka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mereka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A49CEE-ED6F-43DB-B1D9-0A9C3F855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78" y="-432173"/>
            <a:ext cx="2619375" cy="1743075"/>
          </a:xfrm>
          <a:prstGeom prst="rect">
            <a:avLst/>
          </a:prstGeom>
        </p:spPr>
      </p:pic>
      <p:sp>
        <p:nvSpPr>
          <p:cNvPr id="17" name="矩形 2">
            <a:extLst>
              <a:ext uri="{FF2B5EF4-FFF2-40B4-BE49-F238E27FC236}">
                <a16:creationId xmlns:a16="http://schemas.microsoft.com/office/drawing/2014/main" id="{A05B16EF-6961-4CEA-AECC-044F02725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7513"/>
            <a:ext cx="3796680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Kegunaan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Dataset Chicago Taxi Trips</a:t>
            </a:r>
          </a:p>
        </p:txBody>
      </p:sp>
      <p:sp>
        <p:nvSpPr>
          <p:cNvPr id="18" name="矩形 2">
            <a:extLst>
              <a:ext uri="{FF2B5EF4-FFF2-40B4-BE49-F238E27FC236}">
                <a16:creationId xmlns:a16="http://schemas.microsoft.com/office/drawing/2014/main" id="{1BE6839D-36AB-4174-8C1F-69BB0A626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44" y="3400367"/>
            <a:ext cx="9147744" cy="123110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Dataset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sangat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berguna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untuk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berbagai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analisis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antara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lain:</a:t>
            </a:r>
          </a:p>
          <a:p>
            <a:pPr algn="just"/>
            <a:r>
              <a:rPr lang="en-ID" sz="1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Analisis</a:t>
            </a:r>
            <a:r>
              <a:rPr lang="en-ID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Transportasi</a:t>
            </a:r>
            <a:r>
              <a:rPr lang="en-ID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Pola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perjalanan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durasi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dan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jarak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perjalanan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algn="just"/>
            <a:r>
              <a:rPr lang="en-ID" sz="1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Analisis</a:t>
            </a:r>
            <a:r>
              <a:rPr lang="en-ID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Ekonomi</a:t>
            </a:r>
            <a:r>
              <a:rPr lang="en-ID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Studi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biaya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rata-rata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perjalanan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tip, dan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metode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pembayaran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algn="just"/>
            <a:r>
              <a:rPr lang="en-ID" sz="1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Perencanaan</a:t>
            </a:r>
            <a:r>
              <a:rPr lang="en-ID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Perkotaan</a:t>
            </a:r>
            <a:r>
              <a:rPr lang="en-ID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Distribusi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perjalanan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antar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area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komunitas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identifikasi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area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sibuk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algn="just"/>
            <a:r>
              <a:rPr lang="en-ID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Machine Learning: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Membuat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model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prediksi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seperti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estimasi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durasi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perjalanan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biaya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perjalanan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atau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rekomendasi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rute</a:t>
            </a:r>
            <a:r>
              <a:rPr lang="en-ID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algn="just"/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616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199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 flipV="1">
            <a:off x="8100372" y="0"/>
            <a:ext cx="307191" cy="307174"/>
          </a:xfrm>
          <a:prstGeom prst="rect">
            <a:avLst/>
          </a:prstGeom>
          <a:noFill/>
        </p:spPr>
      </p:pic>
      <p:pic>
        <p:nvPicPr>
          <p:cNvPr id="2097200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 flipV="1">
            <a:off x="0" y="428586"/>
            <a:ext cx="2411760" cy="312452"/>
          </a:xfrm>
          <a:prstGeom prst="rect">
            <a:avLst/>
          </a:prstGeom>
          <a:noFill/>
        </p:spPr>
      </p:pic>
      <p:sp>
        <p:nvSpPr>
          <p:cNvPr id="1048633" name="矩形 5"/>
          <p:cNvSpPr/>
          <p:nvPr/>
        </p:nvSpPr>
        <p:spPr>
          <a:xfrm>
            <a:off x="420936" y="363449"/>
            <a:ext cx="1883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</a:p>
        </p:txBody>
      </p:sp>
      <p:sp>
        <p:nvSpPr>
          <p:cNvPr id="1048634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35" name="TextBox 8"/>
          <p:cNvSpPr txBox="1"/>
          <p:nvPr/>
        </p:nvSpPr>
        <p:spPr>
          <a:xfrm>
            <a:off x="8072662" y="920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>
            <a:extLst>
              <a:ext uri="{FF2B5EF4-FFF2-40B4-BE49-F238E27FC236}">
                <a16:creationId xmlns:a16="http://schemas.microsoft.com/office/drawing/2014/main" id="{353A15D0-5ACC-4574-AF4A-CB57DC0DC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1670"/>
            <a:ext cx="3350789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Filter Dataset Chicago Taxi Trips</a:t>
            </a:r>
          </a:p>
        </p:txBody>
      </p:sp>
      <p:sp>
        <p:nvSpPr>
          <p:cNvPr id="21" name="矩形 2">
            <a:extLst>
              <a:ext uri="{FF2B5EF4-FFF2-40B4-BE49-F238E27FC236}">
                <a16:creationId xmlns:a16="http://schemas.microsoft.com/office/drawing/2014/main" id="{6088B39A-80B5-492D-9B33-6DF8E9B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815" y="1555996"/>
            <a:ext cx="9147744" cy="33855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00050" indent="-400050" algn="just">
              <a:buFont typeface="+mj-lt"/>
              <a:buAutoNum type="romanLcPeriod"/>
            </a:pPr>
            <a:r>
              <a:rPr lang="en-US" altLang="zh-CN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trip_id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fi-FI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 unik untuk setiap perjalanan taksi.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indent="-400050" algn="just">
              <a:buFont typeface="+mj-lt"/>
              <a:buAutoNum type="romanLcPeriod"/>
            </a:pPr>
            <a:r>
              <a:rPr lang="en-US" altLang="zh-CN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taxi_id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unik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untuk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setiap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taksi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indent="-400050" algn="just">
              <a:buFont typeface="+mj-lt"/>
              <a:buAutoNum type="romanLcPeriod"/>
            </a:pPr>
            <a:r>
              <a:rPr lang="en-ID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trip_start_timestamp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nl-NL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Waktu dan tanggal saat perjalanan dimulai.</a:t>
            </a:r>
            <a:endParaRPr lang="en-ID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indent="-400050" algn="just">
              <a:buFont typeface="+mj-lt"/>
              <a:buAutoNum type="romanLcPeriod"/>
            </a:pPr>
            <a:r>
              <a:rPr lang="en-ID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trip_end_timestamp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nl-NL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Waktu dan tanggal saat perjalanan berakhir.</a:t>
            </a:r>
            <a:endParaRPr lang="en-ID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indent="-400050" algn="just">
              <a:buFont typeface="+mj-lt"/>
              <a:buAutoNum type="romanLcPeriod"/>
            </a:pPr>
            <a:r>
              <a:rPr lang="en-ID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trip_seconds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Durasi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perjalanan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dalam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detik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ID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trip_miles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Jarak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perjalanan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dalam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mil.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ID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pickup_community_area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fi-FI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Area komunitas tempat perjalanan dimulai (kode numerik).</a:t>
            </a:r>
            <a:endParaRPr lang="en-ID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indent="-400050" algn="just">
              <a:buFont typeface="+mj-lt"/>
              <a:buAutoNum type="romanLcPeriod"/>
            </a:pPr>
            <a:r>
              <a:rPr lang="en-ID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dropoff_community_area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Area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komunitas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tempat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perjalanan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berakhir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kode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numerik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).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ID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fare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Biaya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perjalanan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dalam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USD).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ID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tips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Jumlah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tip yang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diberikan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dalam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USD).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ID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tolls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sv-SE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Biaya tol (jika ada, dalam USD).</a:t>
            </a:r>
            <a:endParaRPr lang="en-ID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indent="-400050" algn="just">
              <a:buFont typeface="+mj-lt"/>
              <a:buAutoNum type="romanLcPeriod"/>
            </a:pPr>
            <a:r>
              <a:rPr lang="en-ID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extras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s-E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Biaya</a:t>
            </a:r>
            <a:r>
              <a:rPr lang="es-E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s-E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tambahan</a:t>
            </a:r>
            <a:r>
              <a:rPr lang="es-E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s-E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seperti</a:t>
            </a:r>
            <a:r>
              <a:rPr lang="es-E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s-E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biaya</a:t>
            </a:r>
            <a:r>
              <a:rPr lang="es-E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s-E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pemesanan</a:t>
            </a:r>
            <a:r>
              <a:rPr lang="es-E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ID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indent="-400050" algn="just">
              <a:buFont typeface="+mj-lt"/>
              <a:buAutoNum type="romanLcPeriod"/>
            </a:pPr>
            <a:r>
              <a:rPr lang="en-ID" sz="1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payment_type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Metode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pembayaran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yang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digunakan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misalnya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tunai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kartu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kredit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ID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dll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.).</a:t>
            </a:r>
          </a:p>
          <a:p>
            <a:pPr marL="400050" indent="-400050" algn="just">
              <a:buFont typeface="+mj-lt"/>
              <a:buAutoNum type="romanLcPeriod"/>
            </a:pPr>
            <a:r>
              <a:rPr lang="en-ID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company</a:t>
            </a:r>
            <a:r>
              <a:rPr lang="en-ID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fi-FI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Nama perusahaan taksi yang mengelola perjalanan.</a:t>
            </a:r>
            <a:endParaRPr lang="en-ID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00050" indent="-400050" algn="just">
              <a:buFont typeface="+mj-lt"/>
              <a:buAutoNum type="romanLcPeriod"/>
            </a:pP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A49CEE-ED6F-43DB-B1D9-0A9C3F855C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178" y="-432173"/>
            <a:ext cx="2619375" cy="17430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0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6" name="Picture 2" descr="F:\案例二\273\marlenelatourre\background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V="1">
            <a:off x="0" y="0"/>
            <a:ext cx="9144000" cy="5143500"/>
          </a:xfrm>
          <a:prstGeom prst="rect">
            <a:avLst/>
          </a:prstGeom>
          <a:noFill/>
        </p:spPr>
      </p:pic>
      <p:pic>
        <p:nvPicPr>
          <p:cNvPr id="2097217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 flipV="1">
            <a:off x="0" y="0"/>
            <a:ext cx="9180000" cy="5163750"/>
          </a:xfrm>
          <a:prstGeom prst="rect">
            <a:avLst/>
          </a:prstGeom>
          <a:noFill/>
        </p:spPr>
      </p:pic>
      <p:sp>
        <p:nvSpPr>
          <p:cNvPr id="1048747" name="圆角矩形 12"/>
          <p:cNvSpPr/>
          <p:nvPr/>
        </p:nvSpPr>
        <p:spPr>
          <a:xfrm>
            <a:off x="0" y="2193102"/>
            <a:ext cx="9144000" cy="59467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>
            <a:gradFill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18" name="Picture 13" descr="F:\案例二\273\marlenelatourre\sapin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9993" y="1490903"/>
            <a:ext cx="2376264" cy="3652597"/>
          </a:xfrm>
          <a:prstGeom prst="rect">
            <a:avLst/>
          </a:prstGeom>
          <a:noFill/>
        </p:spPr>
      </p:pic>
      <p:pic>
        <p:nvPicPr>
          <p:cNvPr id="2097219" name="Picture 15" descr="F:\案例二\273\marlenelatourre\sapin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2829" y="732619"/>
            <a:ext cx="2282712" cy="4267232"/>
          </a:xfrm>
          <a:prstGeom prst="rect">
            <a:avLst/>
          </a:prstGeom>
          <a:noFill/>
        </p:spPr>
      </p:pic>
      <p:pic>
        <p:nvPicPr>
          <p:cNvPr id="2097220" name="Picture 11" descr="F:\案例二\273\marlenelatourre\sapin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76257" y="2115505"/>
            <a:ext cx="2520280" cy="3027995"/>
          </a:xfrm>
          <a:prstGeom prst="rect">
            <a:avLst/>
          </a:prstGeom>
          <a:noFill/>
        </p:spPr>
      </p:pic>
      <p:pic>
        <p:nvPicPr>
          <p:cNvPr id="2097221" name="Picture 12" descr="F:\案例二\273\marlenelatourre\sapin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869324" y="271123"/>
            <a:ext cx="1727011" cy="4872377"/>
          </a:xfrm>
          <a:prstGeom prst="rect">
            <a:avLst/>
          </a:prstGeom>
          <a:noFill/>
        </p:spPr>
      </p:pic>
      <p:sp>
        <p:nvSpPr>
          <p:cNvPr id="1048748" name="TextBox 10"/>
          <p:cNvSpPr txBox="1"/>
          <p:nvPr/>
        </p:nvSpPr>
        <p:spPr>
          <a:xfrm>
            <a:off x="1527157" y="2053402"/>
            <a:ext cx="1178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rgbClr val="00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</a:p>
        </p:txBody>
      </p:sp>
      <p:sp>
        <p:nvSpPr>
          <p:cNvPr id="1048749" name="圆角矩形 13"/>
          <p:cNvSpPr/>
          <p:nvPr/>
        </p:nvSpPr>
        <p:spPr>
          <a:xfrm>
            <a:off x="368050" y="1928879"/>
            <a:ext cx="1071172" cy="1071291"/>
          </a:xfrm>
          <a:prstGeom prst="roundRect">
            <a:avLst>
              <a:gd name="adj" fmla="val 20315"/>
            </a:avLst>
          </a:prstGeom>
          <a:gradFill flip="none" rotWithShape="1">
            <a:gsLst>
              <a:gs pos="0">
                <a:srgbClr val="CCCCCC"/>
              </a:gs>
              <a:gs pos="100000">
                <a:srgbClr val="FCFCFC"/>
              </a:gs>
            </a:gsLst>
            <a:lin ang="7200000" scaled="0"/>
          </a:gradFill>
          <a:ln w="12700">
            <a:gradFill>
              <a:gsLst>
                <a:gs pos="0">
                  <a:schemeClr val="bg1"/>
                </a:gs>
                <a:gs pos="89000">
                  <a:schemeClr val="bg1">
                    <a:lumMod val="85000"/>
                  </a:schemeClr>
                </a:gs>
              </a:gsLst>
              <a:lin ang="7200000" scaled="0"/>
            </a:gra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50" name="Freeform 60"/>
          <p:cNvSpPr>
            <a:spLocks noEditPoints="1"/>
          </p:cNvSpPr>
          <p:nvPr/>
        </p:nvSpPr>
        <p:spPr bwMode="auto">
          <a:xfrm>
            <a:off x="637604" y="2252500"/>
            <a:ext cx="532064" cy="424048"/>
          </a:xfrm>
          <a:custGeom>
            <a:avLst/>
            <a:gdLst/>
            <a:ahLst/>
            <a:cxnLst>
              <a:cxn ang="0">
                <a:pos x="50" y="19"/>
              </a:cxn>
              <a:cxn ang="0">
                <a:pos x="25" y="37"/>
              </a:cxn>
              <a:cxn ang="0">
                <a:pos x="19" y="36"/>
              </a:cxn>
              <a:cxn ang="0">
                <a:pos x="9" y="41"/>
              </a:cxn>
              <a:cxn ang="0">
                <a:pos x="6" y="42"/>
              </a:cxn>
              <a:cxn ang="0">
                <a:pos x="6" y="42"/>
              </a:cxn>
              <a:cxn ang="0">
                <a:pos x="4" y="41"/>
              </a:cxn>
              <a:cxn ang="0">
                <a:pos x="5" y="39"/>
              </a:cxn>
              <a:cxn ang="0">
                <a:pos x="9" y="33"/>
              </a:cxn>
              <a:cxn ang="0">
                <a:pos x="0" y="19"/>
              </a:cxn>
              <a:cxn ang="0">
                <a:pos x="25" y="0"/>
              </a:cxn>
              <a:cxn ang="0">
                <a:pos x="50" y="19"/>
              </a:cxn>
              <a:cxn ang="0">
                <a:pos x="4" y="19"/>
              </a:cxn>
              <a:cxn ang="0">
                <a:pos x="12" y="29"/>
              </a:cxn>
              <a:cxn ang="0">
                <a:pos x="15" y="31"/>
              </a:cxn>
              <a:cxn ang="0">
                <a:pos x="14" y="34"/>
              </a:cxn>
              <a:cxn ang="0">
                <a:pos x="16" y="33"/>
              </a:cxn>
              <a:cxn ang="0">
                <a:pos x="18" y="32"/>
              </a:cxn>
              <a:cxn ang="0">
                <a:pos x="19" y="32"/>
              </a:cxn>
              <a:cxn ang="0">
                <a:pos x="25" y="32"/>
              </a:cxn>
              <a:cxn ang="0">
                <a:pos x="45" y="19"/>
              </a:cxn>
              <a:cxn ang="0">
                <a:pos x="25" y="5"/>
              </a:cxn>
              <a:cxn ang="0">
                <a:pos x="4" y="19"/>
              </a:cxn>
              <a:cxn ang="0">
                <a:pos x="58" y="48"/>
              </a:cxn>
              <a:cxn ang="0">
                <a:pos x="59" y="50"/>
              </a:cxn>
              <a:cxn ang="0">
                <a:pos x="58" y="51"/>
              </a:cxn>
              <a:cxn ang="0">
                <a:pos x="55" y="50"/>
              </a:cxn>
              <a:cxn ang="0">
                <a:pos x="45" y="46"/>
              </a:cxn>
              <a:cxn ang="0">
                <a:pos x="39" y="46"/>
              </a:cxn>
              <a:cxn ang="0">
                <a:pos x="22" y="41"/>
              </a:cxn>
              <a:cxn ang="0">
                <a:pos x="25" y="42"/>
              </a:cxn>
              <a:cxn ang="0">
                <a:pos x="45" y="35"/>
              </a:cxn>
              <a:cxn ang="0">
                <a:pos x="55" y="19"/>
              </a:cxn>
              <a:cxn ang="0">
                <a:pos x="54" y="13"/>
              </a:cxn>
              <a:cxn ang="0">
                <a:pos x="64" y="28"/>
              </a:cxn>
              <a:cxn ang="0">
                <a:pos x="54" y="42"/>
              </a:cxn>
              <a:cxn ang="0">
                <a:pos x="58" y="48"/>
              </a:cxn>
            </a:cxnLst>
            <a:rect l="0" t="0" r="r" b="b"/>
            <a:pathLst>
              <a:path w="64" h="51">
                <a:moveTo>
                  <a:pt x="50" y="19"/>
                </a:moveTo>
                <a:cubicBezTo>
                  <a:pt x="50" y="29"/>
                  <a:pt x="39" y="37"/>
                  <a:pt x="25" y="37"/>
                </a:cubicBezTo>
                <a:cubicBezTo>
                  <a:pt x="23" y="37"/>
                  <a:pt x="21" y="37"/>
                  <a:pt x="19" y="36"/>
                </a:cubicBezTo>
                <a:cubicBezTo>
                  <a:pt x="16" y="39"/>
                  <a:pt x="12" y="40"/>
                  <a:pt x="9" y="41"/>
                </a:cubicBezTo>
                <a:cubicBezTo>
                  <a:pt x="8" y="41"/>
                  <a:pt x="7" y="41"/>
                  <a:pt x="6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5" y="42"/>
                  <a:pt x="4" y="41"/>
                  <a:pt x="4" y="41"/>
                </a:cubicBezTo>
                <a:cubicBezTo>
                  <a:pt x="4" y="40"/>
                  <a:pt x="5" y="39"/>
                  <a:pt x="5" y="39"/>
                </a:cubicBezTo>
                <a:cubicBezTo>
                  <a:pt x="6" y="37"/>
                  <a:pt x="8" y="36"/>
                  <a:pt x="9" y="33"/>
                </a:cubicBezTo>
                <a:cubicBezTo>
                  <a:pt x="3" y="30"/>
                  <a:pt x="0" y="25"/>
                  <a:pt x="0" y="19"/>
                </a:cubicBezTo>
                <a:cubicBezTo>
                  <a:pt x="0" y="9"/>
                  <a:pt x="11" y="0"/>
                  <a:pt x="25" y="0"/>
                </a:cubicBezTo>
                <a:cubicBezTo>
                  <a:pt x="39" y="0"/>
                  <a:pt x="50" y="9"/>
                  <a:pt x="50" y="19"/>
                </a:cubicBezTo>
                <a:close/>
                <a:moveTo>
                  <a:pt x="4" y="19"/>
                </a:moveTo>
                <a:cubicBezTo>
                  <a:pt x="4" y="23"/>
                  <a:pt x="7" y="26"/>
                  <a:pt x="12" y="29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4"/>
                  <a:pt x="14" y="34"/>
                  <a:pt x="14" y="34"/>
                </a:cubicBezTo>
                <a:cubicBezTo>
                  <a:pt x="15" y="34"/>
                  <a:pt x="15" y="33"/>
                  <a:pt x="16" y="33"/>
                </a:cubicBezTo>
                <a:cubicBezTo>
                  <a:pt x="18" y="32"/>
                  <a:pt x="18" y="32"/>
                  <a:pt x="18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1" y="32"/>
                  <a:pt x="23" y="32"/>
                  <a:pt x="25" y="32"/>
                </a:cubicBezTo>
                <a:cubicBezTo>
                  <a:pt x="36" y="32"/>
                  <a:pt x="45" y="26"/>
                  <a:pt x="45" y="19"/>
                </a:cubicBezTo>
                <a:cubicBezTo>
                  <a:pt x="45" y="11"/>
                  <a:pt x="36" y="5"/>
                  <a:pt x="25" y="5"/>
                </a:cubicBezTo>
                <a:cubicBezTo>
                  <a:pt x="14" y="5"/>
                  <a:pt x="4" y="11"/>
                  <a:pt x="4" y="19"/>
                </a:cubicBezTo>
                <a:close/>
                <a:moveTo>
                  <a:pt x="58" y="48"/>
                </a:moveTo>
                <a:cubicBezTo>
                  <a:pt x="59" y="49"/>
                  <a:pt x="59" y="49"/>
                  <a:pt x="59" y="50"/>
                </a:cubicBezTo>
                <a:cubicBezTo>
                  <a:pt x="59" y="50"/>
                  <a:pt x="58" y="51"/>
                  <a:pt x="58" y="51"/>
                </a:cubicBezTo>
                <a:cubicBezTo>
                  <a:pt x="57" y="51"/>
                  <a:pt x="56" y="50"/>
                  <a:pt x="55" y="50"/>
                </a:cubicBezTo>
                <a:cubicBezTo>
                  <a:pt x="51" y="49"/>
                  <a:pt x="48" y="48"/>
                  <a:pt x="45" y="46"/>
                </a:cubicBezTo>
                <a:cubicBezTo>
                  <a:pt x="43" y="46"/>
                  <a:pt x="41" y="46"/>
                  <a:pt x="39" y="46"/>
                </a:cubicBezTo>
                <a:cubicBezTo>
                  <a:pt x="32" y="46"/>
                  <a:pt x="26" y="44"/>
                  <a:pt x="22" y="41"/>
                </a:cubicBezTo>
                <a:cubicBezTo>
                  <a:pt x="23" y="42"/>
                  <a:pt x="24" y="42"/>
                  <a:pt x="25" y="42"/>
                </a:cubicBezTo>
                <a:cubicBezTo>
                  <a:pt x="33" y="42"/>
                  <a:pt x="40" y="39"/>
                  <a:pt x="45" y="35"/>
                </a:cubicBezTo>
                <a:cubicBezTo>
                  <a:pt x="51" y="31"/>
                  <a:pt x="55" y="25"/>
                  <a:pt x="55" y="19"/>
                </a:cubicBezTo>
                <a:cubicBezTo>
                  <a:pt x="55" y="17"/>
                  <a:pt x="54" y="15"/>
                  <a:pt x="54" y="13"/>
                </a:cubicBezTo>
                <a:cubicBezTo>
                  <a:pt x="60" y="17"/>
                  <a:pt x="64" y="22"/>
                  <a:pt x="64" y="28"/>
                </a:cubicBezTo>
                <a:cubicBezTo>
                  <a:pt x="64" y="34"/>
                  <a:pt x="60" y="39"/>
                  <a:pt x="54" y="42"/>
                </a:cubicBezTo>
                <a:cubicBezTo>
                  <a:pt x="55" y="45"/>
                  <a:pt x="57" y="47"/>
                  <a:pt x="58" y="48"/>
                </a:cubicBezTo>
                <a:close/>
              </a:path>
            </a:pathLst>
          </a:custGeom>
          <a:solidFill>
            <a:srgbClr val="000021"/>
          </a:solidFill>
          <a:ln w="9525">
            <a:noFill/>
            <a:round/>
          </a:ln>
        </p:spPr>
        <p:txBody>
          <a:bodyPr vert="horz" wrap="square" lIns="124358" tIns="62179" rIns="124358" bIns="62179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24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8100372" y="0"/>
            <a:ext cx="307191" cy="307174"/>
          </a:xfrm>
          <a:prstGeom prst="rect">
            <a:avLst/>
          </a:prstGeom>
          <a:noFill/>
        </p:spPr>
      </p:pic>
      <p:sp>
        <p:nvSpPr>
          <p:cNvPr id="1048762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63" name="TextBox 8"/>
          <p:cNvSpPr txBox="1"/>
          <p:nvPr/>
        </p:nvSpPr>
        <p:spPr>
          <a:xfrm>
            <a:off x="8072662" y="920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767" name="矩形 29"/>
          <p:cNvSpPr/>
          <p:nvPr/>
        </p:nvSpPr>
        <p:spPr>
          <a:xfrm>
            <a:off x="1438613" y="1602254"/>
            <a:ext cx="62646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Hitung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rata-rata, median, dan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standar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deviasi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dari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durasi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perjalanan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trip_seconds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untuk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perjalanan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yang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dilakukan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pada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hari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Senin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dan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Sabtu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Bandingkan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hasil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kedua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hari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ID" sz="24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tersebut</a:t>
            </a:r>
            <a:r>
              <a:rPr lang="en-ID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097225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0" y="428586"/>
            <a:ext cx="1046428" cy="312452"/>
          </a:xfrm>
          <a:prstGeom prst="rect">
            <a:avLst/>
          </a:prstGeom>
          <a:noFill/>
        </p:spPr>
      </p:pic>
      <p:sp>
        <p:nvSpPr>
          <p:cNvPr id="1048768" name="矩形 31"/>
          <p:cNvSpPr/>
          <p:nvPr/>
        </p:nvSpPr>
        <p:spPr>
          <a:xfrm>
            <a:off x="420936" y="363449"/>
            <a:ext cx="62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D7BD3-3F5C-464F-B19D-ED55CE669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12" y="-453309"/>
            <a:ext cx="2619375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矩形 3"/>
          <p:cNvSpPr/>
          <p:nvPr/>
        </p:nvSpPr>
        <p:spPr>
          <a:xfrm>
            <a:off x="0" y="0"/>
            <a:ext cx="9180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97224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 flipV="1">
            <a:off x="8100372" y="0"/>
            <a:ext cx="307191" cy="307174"/>
          </a:xfrm>
          <a:prstGeom prst="rect">
            <a:avLst/>
          </a:prstGeom>
          <a:noFill/>
        </p:spPr>
      </p:pic>
      <p:sp>
        <p:nvSpPr>
          <p:cNvPr id="1048762" name="矩形 6"/>
          <p:cNvSpPr/>
          <p:nvPr/>
        </p:nvSpPr>
        <p:spPr>
          <a:xfrm>
            <a:off x="-15815" y="5070350"/>
            <a:ext cx="9173553" cy="72000"/>
          </a:xfrm>
          <a:prstGeom prst="rect">
            <a:avLst/>
          </a:prstGeom>
          <a:solidFill>
            <a:srgbClr val="00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63" name="TextBox 8"/>
          <p:cNvSpPr txBox="1"/>
          <p:nvPr/>
        </p:nvSpPr>
        <p:spPr>
          <a:xfrm>
            <a:off x="8072662" y="920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225" name="Picture 2" descr="F:\案例二\273\marlenelatourre\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 flipV="1">
            <a:off x="0" y="428586"/>
            <a:ext cx="1046428" cy="312452"/>
          </a:xfrm>
          <a:prstGeom prst="rect">
            <a:avLst/>
          </a:prstGeom>
          <a:noFill/>
        </p:spPr>
      </p:pic>
      <p:sp>
        <p:nvSpPr>
          <p:cNvPr id="1048768" name="矩形 31"/>
          <p:cNvSpPr/>
          <p:nvPr/>
        </p:nvSpPr>
        <p:spPr>
          <a:xfrm>
            <a:off x="420936" y="363449"/>
            <a:ext cx="625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D7BD3-3F5C-464F-B19D-ED55CE669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312" y="-453309"/>
            <a:ext cx="2619375" cy="1743075"/>
          </a:xfrm>
          <a:prstGeom prst="rect">
            <a:avLst/>
          </a:prstGeom>
        </p:spPr>
      </p:pic>
      <p:sp>
        <p:nvSpPr>
          <p:cNvPr id="12" name="矩形 2">
            <a:extLst>
              <a:ext uri="{FF2B5EF4-FFF2-40B4-BE49-F238E27FC236}">
                <a16:creationId xmlns:a16="http://schemas.microsoft.com/office/drawing/2014/main" id="{4DB5E57E-9344-4F14-A762-033408822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1670"/>
            <a:ext cx="1340432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 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3C793-0C78-48E5-926C-C854CD6584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2" r="46850" b="20512"/>
          <a:stretch/>
        </p:blipFill>
        <p:spPr>
          <a:xfrm>
            <a:off x="2032679" y="1045885"/>
            <a:ext cx="5076564" cy="36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799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555</Words>
  <Application>Microsoft Office PowerPoint</Application>
  <PresentationFormat>On-screen Show (16:9)</PresentationFormat>
  <Paragraphs>88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Microsoft YaHei</vt:lpstr>
      <vt:lpstr>Microsoft YaHei</vt:lpstr>
      <vt:lpstr>Arial</vt:lpstr>
      <vt:lpstr>Calibri</vt:lpstr>
      <vt:lpstr>Shink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Muhammad Aziz Habiburrahim</cp:lastModifiedBy>
  <cp:revision>12</cp:revision>
  <dcterms:created xsi:type="dcterms:W3CDTF">2015-11-30T17:41:00Z</dcterms:created>
  <dcterms:modified xsi:type="dcterms:W3CDTF">2025-01-13T08:14:06Z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