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sldIdLst>
    <p:sldId id="256" r:id="rId5"/>
    <p:sldId id="257" r:id="rId6"/>
    <p:sldId id="258" r:id="rId7"/>
    <p:sldId id="259" r:id="rId8"/>
    <p:sldId id="260" r:id="rId9"/>
    <p:sldId id="262" r:id="rId10"/>
    <p:sldId id="263" r:id="rId11"/>
    <p:sldId id="264" r:id="rId12"/>
    <p:sldId id="265" r:id="rId13"/>
    <p:sldId id="267" r:id="rId14"/>
    <p:sldId id="268" r:id="rId15"/>
    <p:sldId id="269" r:id="rId16"/>
    <p:sldId id="270" r:id="rId17"/>
    <p:sldId id="271" r:id="rId18"/>
    <p:sldId id="272" r:id="rId19"/>
    <p:sldId id="274" r:id="rId20"/>
    <p:sldId id="275" r:id="rId21"/>
  </p:sldIdLst>
  <p:sldSz cx="12192000" cy="6858000"/>
  <p:notesSz cx="6858000" cy="1857375"/>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44" userDrawn="1">
          <p15:clr>
            <a:srgbClr val="A4A3A4"/>
          </p15:clr>
        </p15:guide>
        <p15:guide id="2" pos="28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BD3AA52-0FB4-F6D0-6D07-1A3D2D9FD3FC}" name="Marianne Seidler" initials="MS" userId="S::mariannes@skillup.tech::bb0b4178-c940-4a9a-9c5e-e97bf5d50d86" providerId="AD"/>
  <p188:author id="{F554C3DC-94B8-9F7D-83FC-6D4CEC0DE845}" name="Dawn Teel-Friedman" initials="DTF" userId="Dawn Teel-Friedman"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Beth Larsen" initials="BL" lastIdx="1" clrIdx="4">
    <p:extLst>
      <p:ext uri="{19B8F6BF-5375-455C-9EA6-DF929625EA0E}">
        <p15:presenceInfo xmlns:p15="http://schemas.microsoft.com/office/powerpoint/2012/main" userId="04edb8684ac0beb8" providerId="Windows Live"/>
      </p:ext>
    </p:extLst>
  </p:cmAuthor>
  <p:cmAuthor id="6" name="Matt Ockenfels" initials="MO" lastIdx="1" clrIdx="5">
    <p:extLst>
      <p:ext uri="{19B8F6BF-5375-455C-9EA6-DF929625EA0E}">
        <p15:presenceInfo xmlns:p15="http://schemas.microsoft.com/office/powerpoint/2012/main" userId="S::matto@skillup.tech::1f5f8b86-5465-4302-9a82-9a36d055e8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3"/>
    <a:srgbClr val="007D79"/>
    <a:srgbClr val="D02670"/>
    <a:srgbClr val="231F20"/>
    <a:srgbClr val="33B1FF"/>
    <a:srgbClr val="262626"/>
    <a:srgbClr val="525252"/>
    <a:srgbClr val="BE95FF"/>
    <a:srgbClr val="FFFFFF"/>
    <a:srgbClr val="C1C7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13" autoAdjust="0"/>
    <p:restoredTop sz="91480" autoAdjust="0"/>
  </p:normalViewPr>
  <p:slideViewPr>
    <p:cSldViewPr snapToGrid="0">
      <p:cViewPr varScale="1">
        <p:scale>
          <a:sx n="60" d="100"/>
          <a:sy n="60" d="100"/>
        </p:scale>
        <p:origin x="42" y="108"/>
      </p:cViewPr>
      <p:guideLst>
        <p:guide orient="horz" pos="744"/>
        <p:guide pos="288"/>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8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8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3/21/2025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r>
              <a:rPr lang="en-US"/>
              <a:t> </a:t>
            </a: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242157471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3873" y="1168401"/>
            <a:ext cx="10964254" cy="2387600"/>
          </a:xfrm>
          <a:solidFill>
            <a:schemeClr val="bg2"/>
          </a:solidFill>
        </p:spPr>
        <p:txBody>
          <a:bodyPr anchor="b">
            <a:normAutofit/>
          </a:bodyPr>
          <a:lstStyle>
            <a:lvl1pPr algn="ctr">
              <a:defRPr sz="4800" b="0" i="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528273" y="3731247"/>
            <a:ext cx="9135454" cy="1655762"/>
          </a:xfrm>
        </p:spPr>
        <p:txBody>
          <a:bodyPr>
            <a:normAutofit/>
          </a:bodyPr>
          <a:lstStyle>
            <a:lvl1pPr marL="0" indent="0" algn="ctr">
              <a:buNone/>
              <a:defRPr sz="2400" b="0" i="0">
                <a:solidFill>
                  <a:srgbClr val="525252"/>
                </a:solidFill>
                <a:latin typeface="IBM Plex Sans" panose="020B050305020300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a:ln>
            <a:solidFill>
              <a:srgbClr val="6C4DEA"/>
            </a:solidFill>
          </a:ln>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a:solidFill>
                  <a:srgbClr val="000000"/>
                </a:solidFill>
                <a:latin typeface="Helv"/>
              </a:rPr>
              <a:t>© IBM Corporation. All rights reserved.</a:t>
            </a:r>
          </a:p>
        </p:txBody>
      </p:sp>
      <p:grpSp>
        <p:nvGrpSpPr>
          <p:cNvPr id="5" name="Group 4">
            <a:extLst>
              <a:ext uri="{FF2B5EF4-FFF2-40B4-BE49-F238E27FC236}">
                <a16:creationId xmlns:a16="http://schemas.microsoft.com/office/drawing/2014/main" id="{CB5BAB42-A6B6-D2DB-EC91-721CA287B900}"/>
              </a:ext>
            </a:extLst>
          </p:cNvPr>
          <p:cNvGrpSpPr/>
          <p:nvPr userDrawn="1"/>
        </p:nvGrpSpPr>
        <p:grpSpPr>
          <a:xfrm>
            <a:off x="11094856" y="6244940"/>
            <a:ext cx="1098532" cy="613059"/>
            <a:chOff x="8965342" y="4231217"/>
            <a:chExt cx="1608171" cy="897474"/>
          </a:xfrm>
        </p:grpSpPr>
        <p:pic>
          <p:nvPicPr>
            <p:cNvPr id="6" name="Graphic 5">
              <a:extLst>
                <a:ext uri="{FF2B5EF4-FFF2-40B4-BE49-F238E27FC236}">
                  <a16:creationId xmlns:a16="http://schemas.microsoft.com/office/drawing/2014/main" id="{D9DAF80D-4D83-4EA4-3B9A-B4DEAA21CF4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321121" y="4418033"/>
              <a:ext cx="897474" cy="355817"/>
            </a:xfrm>
            <a:prstGeom prst="rect">
              <a:avLst/>
            </a:prstGeom>
          </p:spPr>
        </p:pic>
        <p:pic>
          <p:nvPicPr>
            <p:cNvPr id="11" name="Graphic 10" hidden="1">
              <a:extLst>
                <a:ext uri="{FF2B5EF4-FFF2-40B4-BE49-F238E27FC236}">
                  <a16:creationId xmlns:a16="http://schemas.microsoft.com/office/drawing/2014/main" id="{AA1B3EED-0A38-9B4D-C031-B7CFB1F16CD2}"/>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321121" y="4772874"/>
              <a:ext cx="897474" cy="355817"/>
            </a:xfrm>
            <a:prstGeom prst="rect">
              <a:avLst/>
            </a:prstGeom>
          </p:spPr>
        </p:pic>
        <p:pic>
          <p:nvPicPr>
            <p:cNvPr id="12" name="Graphic 11" hidden="1">
              <a:extLst>
                <a:ext uri="{FF2B5EF4-FFF2-40B4-BE49-F238E27FC236}">
                  <a16:creationId xmlns:a16="http://schemas.microsoft.com/office/drawing/2014/main" id="{D8BA40FF-052F-CEA2-8570-24062BFE0A7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6200000">
              <a:off x="9946868" y="4502045"/>
              <a:ext cx="897474" cy="355817"/>
            </a:xfrm>
            <a:prstGeom prst="rect">
              <a:avLst/>
            </a:prstGeom>
          </p:spPr>
        </p:pic>
        <p:pic>
          <p:nvPicPr>
            <p:cNvPr id="13" name="Graphic 12" hidden="1">
              <a:extLst>
                <a:ext uri="{FF2B5EF4-FFF2-40B4-BE49-F238E27FC236}">
                  <a16:creationId xmlns:a16="http://schemas.microsoft.com/office/drawing/2014/main" id="{10305589-4F05-9658-71A7-2F6E7BFE9524}"/>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6200000">
              <a:off x="8694514" y="4502045"/>
              <a:ext cx="897474" cy="355817"/>
            </a:xfrm>
            <a:prstGeom prst="rect">
              <a:avLst/>
            </a:prstGeom>
          </p:spPr>
        </p:pic>
      </p:grpSp>
      <p:pic>
        <p:nvPicPr>
          <p:cNvPr id="14" name="Graphic 13">
            <a:extLst>
              <a:ext uri="{FF2B5EF4-FFF2-40B4-BE49-F238E27FC236}">
                <a16:creationId xmlns:a16="http://schemas.microsoft.com/office/drawing/2014/main" id="{EEFE9B80-1CD0-9614-4D99-C0FA5B74A8B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41053" y="6372101"/>
            <a:ext cx="1630680" cy="247650"/>
          </a:xfrm>
          <a:prstGeom prst="rect">
            <a:avLst/>
          </a:prstGeom>
        </p:spPr>
      </p:pic>
    </p:spTree>
    <p:custDataLst>
      <p:tags r:id="rId1"/>
    </p:custDataLst>
    <p:extLst>
      <p:ext uri="{BB962C8B-B14F-4D97-AF65-F5344CB8AC3E}">
        <p14:creationId xmlns:p14="http://schemas.microsoft.com/office/powerpoint/2010/main" val="3736152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25252"/>
                </a:solidFill>
              </a:defRPr>
            </a:lvl1pPr>
          </a:lstStyle>
          <a:p>
            <a:r>
              <a:rPr lang="en-US"/>
              <a:t>Click to edit Master title style</a:t>
            </a:r>
            <a:endParaRPr lang="en-US" dirty="0"/>
          </a:p>
        </p:txBody>
      </p:sp>
      <p:sp>
        <p:nvSpPr>
          <p:cNvPr id="3" name="Content Placeholder 2"/>
          <p:cNvSpPr>
            <a:spLocks noGrp="1"/>
          </p:cNvSpPr>
          <p:nvPr>
            <p:ph idx="1"/>
          </p:nvPr>
        </p:nvSpPr>
        <p:spPr>
          <a:xfrm>
            <a:off x="838200" y="1600199"/>
            <a:ext cx="10744200" cy="4572000"/>
          </a:xfrm>
        </p:spPr>
        <p:txBody>
          <a:bodyPr/>
          <a:lstStyle>
            <a:lvl1pPr>
              <a:defRPr>
                <a:solidFill>
                  <a:srgbClr val="262626"/>
                </a:solidFill>
              </a:defRPr>
            </a:lvl1pPr>
            <a:lvl2pPr>
              <a:defRPr>
                <a:solidFill>
                  <a:srgbClr val="262626"/>
                </a:solidFill>
              </a:defRPr>
            </a:lvl2pPr>
            <a:lvl3pPr>
              <a:defRPr>
                <a:solidFill>
                  <a:srgbClr val="262626"/>
                </a:solidFill>
              </a:defRPr>
            </a:lvl3pPr>
            <a:lvl4pPr>
              <a:defRPr>
                <a:solidFill>
                  <a:srgbClr val="262626"/>
                </a:solidFill>
              </a:defRPr>
            </a:lvl4pPr>
            <a:lvl5pPr>
              <a:defRPr>
                <a:solidFill>
                  <a:srgbClr val="262626"/>
                </a:solidFill>
              </a:defRPr>
            </a:lvl5pPr>
          </a:lstStyle>
          <a:p>
            <a:pPr lvl="0"/>
            <a:r>
              <a:rPr lang="en-US"/>
              <a:t>Click to edit Master text styles</a:t>
            </a:r>
          </a:p>
          <a:p>
            <a:pPr lvl="1"/>
            <a:r>
              <a:rPr lang="en-US"/>
              <a:t>Second level</a:t>
            </a:r>
          </a:p>
          <a:p>
            <a:pPr lvl="2"/>
            <a:r>
              <a:rPr lang="en-US"/>
              <a:t>Third level</a:t>
            </a:r>
          </a:p>
        </p:txBody>
      </p:sp>
      <p:cxnSp>
        <p:nvCxnSpPr>
          <p:cNvPr id="7" name="Straight Connector 6"/>
          <p:cNvCxnSpPr/>
          <p:nvPr/>
        </p:nvCxnSpPr>
        <p:spPr>
          <a:xfrm>
            <a:off x="838200" y="1296645"/>
            <a:ext cx="10515600" cy="368"/>
          </a:xfrm>
          <a:prstGeom prst="line">
            <a:avLst/>
          </a:prstGeom>
          <a:ln>
            <a:solidFill>
              <a:srgbClr val="6C4DEA"/>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4970299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solidFill>
                  <a:srgbClr val="525252"/>
                </a:solidFill>
                <a:latin typeface="IBM Plex Sans SemiBold" panose="020B0503050203000203"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838200" y="1600200"/>
            <a:ext cx="5181600" cy="4572000"/>
          </a:xfrm>
        </p:spPr>
        <p:txBody>
          <a:bodyPr/>
          <a:lstStyle>
            <a:lvl1pPr>
              <a:defRPr>
                <a:solidFill>
                  <a:srgbClr val="262626"/>
                </a:solidFill>
              </a:defRPr>
            </a:lvl1pPr>
            <a:lvl2pPr>
              <a:defRPr>
                <a:solidFill>
                  <a:srgbClr val="262626"/>
                </a:solidFill>
              </a:defRPr>
            </a:lvl2pPr>
            <a:lvl3pPr>
              <a:defRPr>
                <a:solidFill>
                  <a:srgbClr val="262626"/>
                </a:solidFill>
              </a:defRPr>
            </a:lvl3pPr>
            <a:lvl4pPr>
              <a:defRPr>
                <a:solidFill>
                  <a:srgbClr val="525252"/>
                </a:solidFill>
              </a:defRPr>
            </a:lvl4pPr>
            <a:lvl5pPr>
              <a:defRPr>
                <a:solidFill>
                  <a:srgbClr val="525252"/>
                </a:solidFill>
              </a:defRPr>
            </a:lvl5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72200" y="1600200"/>
            <a:ext cx="5181600" cy="4572000"/>
          </a:xfrm>
        </p:spPr>
        <p:txBody>
          <a:bodyPr/>
          <a:lstStyle>
            <a:lvl1pPr>
              <a:defRPr>
                <a:solidFill>
                  <a:srgbClr val="262626"/>
                </a:solidFill>
              </a:defRPr>
            </a:lvl1pPr>
            <a:lvl2pPr>
              <a:defRPr>
                <a:solidFill>
                  <a:srgbClr val="262626"/>
                </a:solidFill>
              </a:defRPr>
            </a:lvl2pPr>
            <a:lvl3pPr>
              <a:defRPr>
                <a:solidFill>
                  <a:srgbClr val="262626"/>
                </a:solidFill>
              </a:defRPr>
            </a:lvl3pPr>
            <a:lvl4pPr>
              <a:defRPr>
                <a:solidFill>
                  <a:srgbClr val="525252"/>
                </a:solidFill>
              </a:defRPr>
            </a:lvl4pPr>
            <a:lvl5pPr>
              <a:defRPr>
                <a:solidFill>
                  <a:srgbClr val="525252"/>
                </a:solidFill>
              </a:defRPr>
            </a:lvl5pPr>
          </a:lstStyle>
          <a:p>
            <a:pPr lvl="0"/>
            <a:r>
              <a:rPr lang="en-US"/>
              <a:t>Click to edit Master text styles</a:t>
            </a:r>
          </a:p>
          <a:p>
            <a:pPr lvl="1"/>
            <a:r>
              <a:rPr lang="en-US"/>
              <a:t>Second level</a:t>
            </a:r>
          </a:p>
          <a:p>
            <a:pPr lvl="2"/>
            <a:r>
              <a:rPr lang="en-US"/>
              <a:t>Third level</a:t>
            </a:r>
          </a:p>
        </p:txBody>
      </p:sp>
      <p:cxnSp>
        <p:nvCxnSpPr>
          <p:cNvPr id="8" name="Straight Connector 7"/>
          <p:cNvCxnSpPr/>
          <p:nvPr/>
        </p:nvCxnSpPr>
        <p:spPr>
          <a:xfrm>
            <a:off x="838200" y="1364249"/>
            <a:ext cx="10515600" cy="368"/>
          </a:xfrm>
          <a:prstGeom prst="line">
            <a:avLst/>
          </a:prstGeom>
          <a:ln>
            <a:solidFill>
              <a:srgbClr val="6C4DEA"/>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871343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793464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b="1" i="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a:lstStyle>
          <a:p>
            <a:r>
              <a:rPr lang="en-US"/>
              <a:t>Click to edit Master title style</a:t>
            </a:r>
          </a:p>
        </p:txBody>
      </p:sp>
    </p:spTree>
    <p:extLst>
      <p:ext uri="{BB962C8B-B14F-4D97-AF65-F5344CB8AC3E}">
        <p14:creationId xmlns:p14="http://schemas.microsoft.com/office/powerpoint/2010/main" val="1173270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2_Blan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3.svg"/><Relationship Id="rId2" Type="http://schemas.openxmlformats.org/officeDocument/2006/relationships/slideLayout" Target="../slideLayouts/slideLayout2.xml"/><Relationship Id="rId16" Type="http://schemas.openxmlformats.org/officeDocument/2006/relationships/image" Target="../media/image7.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image" Target="../media/image6.png"/><Relationship Id="rId10"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image" Target="../media/image1.png"/><Relationship Id="rId14" Type="http://schemas.openxmlformats.org/officeDocument/2006/relationships/image" Target="../media/image5.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pic>
        <p:nvPicPr>
          <p:cNvPr id="12" name="Picture 11" descr="Text, logo&#10;&#10;Description automatically generated">
            <a:extLst>
              <a:ext uri="{FF2B5EF4-FFF2-40B4-BE49-F238E27FC236}">
                <a16:creationId xmlns:a16="http://schemas.microsoft.com/office/drawing/2014/main" id="{05161552-D656-B925-AB2F-4CA5F6FE7270}"/>
              </a:ext>
            </a:extLst>
          </p:cNvPr>
          <p:cNvPicPr>
            <a:picLocks noChangeAspect="1"/>
          </p:cNvPicPr>
          <p:nvPr userDrawn="1"/>
        </p:nvPicPr>
        <p:blipFill rotWithShape="1">
          <a:blip r:embed="rId9">
            <a:alphaModFix amt="5000"/>
            <a:extLst>
              <a:ext uri="{BEBA8EAE-BF5A-486C-A8C5-ECC9F3942E4B}">
                <a14:imgProps xmlns:a14="http://schemas.microsoft.com/office/drawing/2010/main">
                  <a14:imgLayer r:embed="rId10">
                    <a14:imgEffect>
                      <a14:saturation sat="155000"/>
                    </a14:imgEffect>
                    <a14:imgEffect>
                      <a14:brightnessContrast contrast="-77000"/>
                    </a14:imgEffect>
                  </a14:imgLayer>
                </a14:imgProps>
              </a:ext>
            </a:extLst>
          </a:blip>
          <a:srcRect l="-1923" r="70315"/>
          <a:stretch/>
        </p:blipFill>
        <p:spPr>
          <a:xfrm>
            <a:off x="3345127" y="1418811"/>
            <a:ext cx="5501746" cy="4826130"/>
          </a:xfrm>
          <a:prstGeom prst="rect">
            <a:avLst/>
          </a:prstGeom>
        </p:spPr>
      </p:pic>
      <p:sp>
        <p:nvSpPr>
          <p:cNvPr id="4" name="Rectangle 3">
            <a:extLst>
              <a:ext uri="{FF2B5EF4-FFF2-40B4-BE49-F238E27FC236}">
                <a16:creationId xmlns:a16="http://schemas.microsoft.com/office/drawing/2014/main" id="{AE377BDD-6725-68B2-639C-E47C9B4601F2}"/>
              </a:ext>
            </a:extLst>
          </p:cNvPr>
          <p:cNvSpPr/>
          <p:nvPr userDrawn="1"/>
        </p:nvSpPr>
        <p:spPr>
          <a:xfrm>
            <a:off x="12625444" y="2728308"/>
            <a:ext cx="1235879" cy="1235878"/>
          </a:xfrm>
          <a:prstGeom prst="rect">
            <a:avLst/>
          </a:prstGeom>
          <a:solidFill>
            <a:srgbClr val="BE95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#BE95FF</a:t>
            </a:r>
          </a:p>
        </p:txBody>
      </p:sp>
      <p:sp>
        <p:nvSpPr>
          <p:cNvPr id="5" name="Rectangle 4">
            <a:extLst>
              <a:ext uri="{FF2B5EF4-FFF2-40B4-BE49-F238E27FC236}">
                <a16:creationId xmlns:a16="http://schemas.microsoft.com/office/drawing/2014/main" id="{18771CE0-19C9-5FCF-1B71-ACF36DEE6664}"/>
              </a:ext>
            </a:extLst>
          </p:cNvPr>
          <p:cNvSpPr/>
          <p:nvPr userDrawn="1"/>
        </p:nvSpPr>
        <p:spPr>
          <a:xfrm>
            <a:off x="18071881" y="2728308"/>
            <a:ext cx="1235879" cy="1235878"/>
          </a:xfrm>
          <a:prstGeom prst="rect">
            <a:avLst/>
          </a:prstGeom>
          <a:solidFill>
            <a:srgbClr val="33B1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#33B1FF</a:t>
            </a:r>
          </a:p>
        </p:txBody>
      </p:sp>
      <p:sp>
        <p:nvSpPr>
          <p:cNvPr id="6" name="Rectangle 5">
            <a:extLst>
              <a:ext uri="{FF2B5EF4-FFF2-40B4-BE49-F238E27FC236}">
                <a16:creationId xmlns:a16="http://schemas.microsoft.com/office/drawing/2014/main" id="{832A3F44-3AAC-9557-E214-F323108F6B65}"/>
              </a:ext>
            </a:extLst>
          </p:cNvPr>
          <p:cNvSpPr/>
          <p:nvPr userDrawn="1"/>
        </p:nvSpPr>
        <p:spPr>
          <a:xfrm>
            <a:off x="14440923" y="2728308"/>
            <a:ext cx="1235879" cy="1235878"/>
          </a:xfrm>
          <a:prstGeom prst="rect">
            <a:avLst/>
          </a:prstGeom>
          <a:solidFill>
            <a:srgbClr val="FF7EB6"/>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#FF7EB6</a:t>
            </a:r>
          </a:p>
        </p:txBody>
      </p:sp>
      <p:sp>
        <p:nvSpPr>
          <p:cNvPr id="9" name="Rectangle 8">
            <a:extLst>
              <a:ext uri="{FF2B5EF4-FFF2-40B4-BE49-F238E27FC236}">
                <a16:creationId xmlns:a16="http://schemas.microsoft.com/office/drawing/2014/main" id="{06EA0613-E945-E437-C733-F9F008F63B76}"/>
              </a:ext>
            </a:extLst>
          </p:cNvPr>
          <p:cNvSpPr/>
          <p:nvPr userDrawn="1"/>
        </p:nvSpPr>
        <p:spPr>
          <a:xfrm>
            <a:off x="16256402" y="2728308"/>
            <a:ext cx="1235879" cy="1235878"/>
          </a:xfrm>
          <a:prstGeom prst="rect">
            <a:avLst/>
          </a:prstGeom>
          <a:solidFill>
            <a:srgbClr val="08BDBA"/>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#08BDBA</a:t>
            </a:r>
          </a:p>
        </p:txBody>
      </p:sp>
      <p:sp>
        <p:nvSpPr>
          <p:cNvPr id="10" name="TextBox 9">
            <a:extLst>
              <a:ext uri="{FF2B5EF4-FFF2-40B4-BE49-F238E27FC236}">
                <a16:creationId xmlns:a16="http://schemas.microsoft.com/office/drawing/2014/main" id="{F0EC5687-C25A-A73E-5192-674F560F89FA}"/>
              </a:ext>
            </a:extLst>
          </p:cNvPr>
          <p:cNvSpPr txBox="1"/>
          <p:nvPr userDrawn="1"/>
        </p:nvSpPr>
        <p:spPr>
          <a:xfrm>
            <a:off x="12602453" y="3912427"/>
            <a:ext cx="1237839" cy="369332"/>
          </a:xfrm>
          <a:prstGeom prst="rect">
            <a:avLst/>
          </a:prstGeom>
          <a:noFill/>
        </p:spPr>
        <p:txBody>
          <a:bodyPr wrap="none" rtlCol="0">
            <a:spAutoFit/>
          </a:bodyPr>
          <a:lstStyle/>
          <a:p>
            <a:r>
              <a:rPr lang="en-US" b="1" i="0" dirty="0">
                <a:solidFill>
                  <a:srgbClr val="FFFFFF"/>
                </a:solidFill>
                <a:effectLst/>
              </a:rPr>
              <a:t>Purple 40</a:t>
            </a:r>
            <a:endParaRPr lang="en-US" b="1" dirty="0">
              <a:solidFill>
                <a:srgbClr val="FFFFFF"/>
              </a:solidFill>
            </a:endParaRPr>
          </a:p>
        </p:txBody>
      </p:sp>
      <p:sp>
        <p:nvSpPr>
          <p:cNvPr id="13" name="TextBox 12">
            <a:extLst>
              <a:ext uri="{FF2B5EF4-FFF2-40B4-BE49-F238E27FC236}">
                <a16:creationId xmlns:a16="http://schemas.microsoft.com/office/drawing/2014/main" id="{C31F4021-33FE-506B-3C0D-688FEF669647}"/>
              </a:ext>
            </a:extLst>
          </p:cNvPr>
          <p:cNvSpPr txBox="1"/>
          <p:nvPr userDrawn="1"/>
        </p:nvSpPr>
        <p:spPr>
          <a:xfrm>
            <a:off x="14334144" y="3912427"/>
            <a:ext cx="1449436" cy="369332"/>
          </a:xfrm>
          <a:prstGeom prst="rect">
            <a:avLst/>
          </a:prstGeom>
          <a:noFill/>
        </p:spPr>
        <p:txBody>
          <a:bodyPr wrap="none" rtlCol="0">
            <a:spAutoFit/>
          </a:bodyPr>
          <a:lstStyle/>
          <a:p>
            <a:r>
              <a:rPr lang="en-US" b="1" dirty="0">
                <a:solidFill>
                  <a:srgbClr val="FFFFFF"/>
                </a:solidFill>
              </a:rPr>
              <a:t>Magenta</a:t>
            </a:r>
            <a:r>
              <a:rPr lang="en-US" b="1" i="0" dirty="0">
                <a:solidFill>
                  <a:srgbClr val="FFFFFF"/>
                </a:solidFill>
                <a:effectLst/>
              </a:rPr>
              <a:t> 40</a:t>
            </a:r>
            <a:endParaRPr lang="en-US" b="1" dirty="0">
              <a:solidFill>
                <a:srgbClr val="FFFFFF"/>
              </a:solidFill>
            </a:endParaRPr>
          </a:p>
        </p:txBody>
      </p:sp>
      <p:sp>
        <p:nvSpPr>
          <p:cNvPr id="14" name="TextBox 13">
            <a:extLst>
              <a:ext uri="{FF2B5EF4-FFF2-40B4-BE49-F238E27FC236}">
                <a16:creationId xmlns:a16="http://schemas.microsoft.com/office/drawing/2014/main" id="{586B112C-C780-5B47-83AA-D580E668C866}"/>
              </a:ext>
            </a:extLst>
          </p:cNvPr>
          <p:cNvSpPr txBox="1"/>
          <p:nvPr userDrawn="1"/>
        </p:nvSpPr>
        <p:spPr>
          <a:xfrm>
            <a:off x="16404771" y="3912427"/>
            <a:ext cx="966355" cy="369332"/>
          </a:xfrm>
          <a:prstGeom prst="rect">
            <a:avLst/>
          </a:prstGeom>
          <a:noFill/>
        </p:spPr>
        <p:txBody>
          <a:bodyPr wrap="none" rtlCol="0">
            <a:spAutoFit/>
          </a:bodyPr>
          <a:lstStyle/>
          <a:p>
            <a:r>
              <a:rPr lang="en-US" b="1" dirty="0">
                <a:solidFill>
                  <a:srgbClr val="FFFFFF"/>
                </a:solidFill>
              </a:rPr>
              <a:t>Teal</a:t>
            </a:r>
            <a:r>
              <a:rPr lang="en-US" b="1" i="0" dirty="0">
                <a:solidFill>
                  <a:srgbClr val="FFFFFF"/>
                </a:solidFill>
                <a:effectLst/>
              </a:rPr>
              <a:t> 40</a:t>
            </a:r>
            <a:endParaRPr lang="en-US" b="1" dirty="0">
              <a:solidFill>
                <a:srgbClr val="FFFFFF"/>
              </a:solidFill>
            </a:endParaRPr>
          </a:p>
        </p:txBody>
      </p:sp>
      <p:sp>
        <p:nvSpPr>
          <p:cNvPr id="15" name="TextBox 14">
            <a:extLst>
              <a:ext uri="{FF2B5EF4-FFF2-40B4-BE49-F238E27FC236}">
                <a16:creationId xmlns:a16="http://schemas.microsoft.com/office/drawing/2014/main" id="{D92FC597-9201-21C6-383D-67750826F14D}"/>
              </a:ext>
            </a:extLst>
          </p:cNvPr>
          <p:cNvSpPr txBox="1"/>
          <p:nvPr userDrawn="1"/>
        </p:nvSpPr>
        <p:spPr>
          <a:xfrm>
            <a:off x="18206642" y="3912427"/>
            <a:ext cx="1055097" cy="369332"/>
          </a:xfrm>
          <a:prstGeom prst="rect">
            <a:avLst/>
          </a:prstGeom>
          <a:noFill/>
        </p:spPr>
        <p:txBody>
          <a:bodyPr wrap="none" rtlCol="0">
            <a:spAutoFit/>
          </a:bodyPr>
          <a:lstStyle/>
          <a:p>
            <a:r>
              <a:rPr lang="en-US" b="1" dirty="0">
                <a:solidFill>
                  <a:srgbClr val="FFFFFF"/>
                </a:solidFill>
              </a:rPr>
              <a:t>Cyan</a:t>
            </a:r>
            <a:r>
              <a:rPr lang="en-US" b="1" i="0" dirty="0">
                <a:solidFill>
                  <a:srgbClr val="FFFFFF"/>
                </a:solidFill>
                <a:effectLst/>
              </a:rPr>
              <a:t> 40</a:t>
            </a:r>
            <a:endParaRPr lang="en-US" b="1" dirty="0">
              <a:solidFill>
                <a:srgbClr val="FFFFFF"/>
              </a:solidFill>
            </a:endParaRPr>
          </a:p>
        </p:txBody>
      </p:sp>
      <p:sp>
        <p:nvSpPr>
          <p:cNvPr id="16" name="Rectangle 15">
            <a:extLst>
              <a:ext uri="{FF2B5EF4-FFF2-40B4-BE49-F238E27FC236}">
                <a16:creationId xmlns:a16="http://schemas.microsoft.com/office/drawing/2014/main" id="{6B4A6D56-917B-72D3-81F7-A59A36FC4198}"/>
              </a:ext>
            </a:extLst>
          </p:cNvPr>
          <p:cNvSpPr/>
          <p:nvPr userDrawn="1"/>
        </p:nvSpPr>
        <p:spPr>
          <a:xfrm>
            <a:off x="12625444" y="4418033"/>
            <a:ext cx="1235879" cy="1235878"/>
          </a:xfrm>
          <a:prstGeom prst="rect">
            <a:avLst/>
          </a:prstGeom>
          <a:solidFill>
            <a:srgbClr val="8A3FFC"/>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#8A3FFC</a:t>
            </a:r>
          </a:p>
        </p:txBody>
      </p:sp>
      <p:sp>
        <p:nvSpPr>
          <p:cNvPr id="17" name="Rectangle 16">
            <a:extLst>
              <a:ext uri="{FF2B5EF4-FFF2-40B4-BE49-F238E27FC236}">
                <a16:creationId xmlns:a16="http://schemas.microsoft.com/office/drawing/2014/main" id="{49512372-0859-45E3-8DD7-AE730B4AFD19}"/>
              </a:ext>
            </a:extLst>
          </p:cNvPr>
          <p:cNvSpPr/>
          <p:nvPr userDrawn="1"/>
        </p:nvSpPr>
        <p:spPr>
          <a:xfrm>
            <a:off x="18071881" y="4418033"/>
            <a:ext cx="1235879" cy="1235878"/>
          </a:xfrm>
          <a:prstGeom prst="rect">
            <a:avLst/>
          </a:prstGeom>
          <a:solidFill>
            <a:srgbClr val="0072C3"/>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#0072C3</a:t>
            </a:r>
          </a:p>
        </p:txBody>
      </p:sp>
      <p:sp>
        <p:nvSpPr>
          <p:cNvPr id="18" name="Rectangle 17">
            <a:extLst>
              <a:ext uri="{FF2B5EF4-FFF2-40B4-BE49-F238E27FC236}">
                <a16:creationId xmlns:a16="http://schemas.microsoft.com/office/drawing/2014/main" id="{A4197D57-5F46-DB39-F81D-9205CC53189F}"/>
              </a:ext>
            </a:extLst>
          </p:cNvPr>
          <p:cNvSpPr/>
          <p:nvPr userDrawn="1"/>
        </p:nvSpPr>
        <p:spPr>
          <a:xfrm>
            <a:off x="14440923" y="4418033"/>
            <a:ext cx="1235879" cy="1235878"/>
          </a:xfrm>
          <a:prstGeom prst="rect">
            <a:avLst/>
          </a:prstGeom>
          <a:solidFill>
            <a:srgbClr val="D0267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#D02670</a:t>
            </a:r>
          </a:p>
        </p:txBody>
      </p:sp>
      <p:sp>
        <p:nvSpPr>
          <p:cNvPr id="19" name="Rectangle 18">
            <a:extLst>
              <a:ext uri="{FF2B5EF4-FFF2-40B4-BE49-F238E27FC236}">
                <a16:creationId xmlns:a16="http://schemas.microsoft.com/office/drawing/2014/main" id="{570AA9B1-D6E7-98E2-49EF-C98B6F0E7E2F}"/>
              </a:ext>
            </a:extLst>
          </p:cNvPr>
          <p:cNvSpPr/>
          <p:nvPr userDrawn="1"/>
        </p:nvSpPr>
        <p:spPr>
          <a:xfrm>
            <a:off x="16256402" y="4418033"/>
            <a:ext cx="1235879" cy="1235878"/>
          </a:xfrm>
          <a:prstGeom prst="rect">
            <a:avLst/>
          </a:prstGeom>
          <a:solidFill>
            <a:srgbClr val="007D7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#007D79</a:t>
            </a:r>
          </a:p>
        </p:txBody>
      </p:sp>
      <p:sp>
        <p:nvSpPr>
          <p:cNvPr id="20" name="TextBox 19">
            <a:extLst>
              <a:ext uri="{FF2B5EF4-FFF2-40B4-BE49-F238E27FC236}">
                <a16:creationId xmlns:a16="http://schemas.microsoft.com/office/drawing/2014/main" id="{B0A9DFA7-88D2-04F7-451C-7A2C388B178F}"/>
              </a:ext>
            </a:extLst>
          </p:cNvPr>
          <p:cNvSpPr txBox="1"/>
          <p:nvPr userDrawn="1"/>
        </p:nvSpPr>
        <p:spPr>
          <a:xfrm>
            <a:off x="12602453" y="5602152"/>
            <a:ext cx="1237839" cy="369332"/>
          </a:xfrm>
          <a:prstGeom prst="rect">
            <a:avLst/>
          </a:prstGeom>
          <a:noFill/>
        </p:spPr>
        <p:txBody>
          <a:bodyPr wrap="none" rtlCol="0">
            <a:spAutoFit/>
          </a:bodyPr>
          <a:lstStyle/>
          <a:p>
            <a:r>
              <a:rPr lang="en-US" b="1" i="0" dirty="0">
                <a:solidFill>
                  <a:srgbClr val="FFFFFF"/>
                </a:solidFill>
                <a:effectLst/>
              </a:rPr>
              <a:t>Purple 60</a:t>
            </a:r>
            <a:endParaRPr lang="en-US" b="1" dirty="0">
              <a:solidFill>
                <a:srgbClr val="FFFFFF"/>
              </a:solidFill>
            </a:endParaRPr>
          </a:p>
        </p:txBody>
      </p:sp>
      <p:sp>
        <p:nvSpPr>
          <p:cNvPr id="21" name="TextBox 20">
            <a:extLst>
              <a:ext uri="{FF2B5EF4-FFF2-40B4-BE49-F238E27FC236}">
                <a16:creationId xmlns:a16="http://schemas.microsoft.com/office/drawing/2014/main" id="{92C98F8E-1DCD-3647-3613-DFFC7CDFF372}"/>
              </a:ext>
            </a:extLst>
          </p:cNvPr>
          <p:cNvSpPr txBox="1"/>
          <p:nvPr userDrawn="1"/>
        </p:nvSpPr>
        <p:spPr>
          <a:xfrm>
            <a:off x="14334144" y="5602152"/>
            <a:ext cx="1448025" cy="369332"/>
          </a:xfrm>
          <a:prstGeom prst="rect">
            <a:avLst/>
          </a:prstGeom>
          <a:noFill/>
        </p:spPr>
        <p:txBody>
          <a:bodyPr wrap="none" rtlCol="0">
            <a:spAutoFit/>
          </a:bodyPr>
          <a:lstStyle/>
          <a:p>
            <a:r>
              <a:rPr lang="en-US" b="1" dirty="0">
                <a:solidFill>
                  <a:srgbClr val="FFFFFF"/>
                </a:solidFill>
              </a:rPr>
              <a:t>Magenta</a:t>
            </a:r>
            <a:r>
              <a:rPr lang="en-US" b="1" i="0" dirty="0">
                <a:solidFill>
                  <a:srgbClr val="FFFFFF"/>
                </a:solidFill>
                <a:effectLst/>
              </a:rPr>
              <a:t> 60</a:t>
            </a:r>
            <a:endParaRPr lang="en-US" b="1" dirty="0">
              <a:solidFill>
                <a:srgbClr val="FFFFFF"/>
              </a:solidFill>
            </a:endParaRPr>
          </a:p>
        </p:txBody>
      </p:sp>
      <p:sp>
        <p:nvSpPr>
          <p:cNvPr id="22" name="TextBox 21">
            <a:extLst>
              <a:ext uri="{FF2B5EF4-FFF2-40B4-BE49-F238E27FC236}">
                <a16:creationId xmlns:a16="http://schemas.microsoft.com/office/drawing/2014/main" id="{129F1073-373D-249D-C1F2-A527EB0210C9}"/>
              </a:ext>
            </a:extLst>
          </p:cNvPr>
          <p:cNvSpPr txBox="1"/>
          <p:nvPr userDrawn="1"/>
        </p:nvSpPr>
        <p:spPr>
          <a:xfrm>
            <a:off x="16404771" y="5602152"/>
            <a:ext cx="966931" cy="369332"/>
          </a:xfrm>
          <a:prstGeom prst="rect">
            <a:avLst/>
          </a:prstGeom>
          <a:noFill/>
        </p:spPr>
        <p:txBody>
          <a:bodyPr wrap="none" rtlCol="0">
            <a:spAutoFit/>
          </a:bodyPr>
          <a:lstStyle/>
          <a:p>
            <a:r>
              <a:rPr lang="en-US" b="1" dirty="0">
                <a:solidFill>
                  <a:srgbClr val="FFFFFF"/>
                </a:solidFill>
              </a:rPr>
              <a:t>Teal</a:t>
            </a:r>
            <a:r>
              <a:rPr lang="en-US" b="1" i="0" dirty="0">
                <a:solidFill>
                  <a:srgbClr val="FFFFFF"/>
                </a:solidFill>
                <a:effectLst/>
              </a:rPr>
              <a:t> 60</a:t>
            </a:r>
            <a:endParaRPr lang="en-US" b="1" dirty="0">
              <a:solidFill>
                <a:srgbClr val="FFFFFF"/>
              </a:solidFill>
            </a:endParaRPr>
          </a:p>
        </p:txBody>
      </p:sp>
      <p:sp>
        <p:nvSpPr>
          <p:cNvPr id="23" name="TextBox 22">
            <a:extLst>
              <a:ext uri="{FF2B5EF4-FFF2-40B4-BE49-F238E27FC236}">
                <a16:creationId xmlns:a16="http://schemas.microsoft.com/office/drawing/2014/main" id="{0D12B31A-8903-A616-B756-B8695FC8F38A}"/>
              </a:ext>
            </a:extLst>
          </p:cNvPr>
          <p:cNvSpPr txBox="1"/>
          <p:nvPr userDrawn="1"/>
        </p:nvSpPr>
        <p:spPr>
          <a:xfrm>
            <a:off x="18206642" y="5602152"/>
            <a:ext cx="1055097" cy="369332"/>
          </a:xfrm>
          <a:prstGeom prst="rect">
            <a:avLst/>
          </a:prstGeom>
          <a:noFill/>
        </p:spPr>
        <p:txBody>
          <a:bodyPr wrap="none" rtlCol="0">
            <a:spAutoFit/>
          </a:bodyPr>
          <a:lstStyle/>
          <a:p>
            <a:r>
              <a:rPr lang="en-US" b="1" dirty="0">
                <a:solidFill>
                  <a:srgbClr val="FFFFFF"/>
                </a:solidFill>
              </a:rPr>
              <a:t>Cyan</a:t>
            </a:r>
            <a:r>
              <a:rPr lang="en-US" b="1" i="0" dirty="0">
                <a:solidFill>
                  <a:srgbClr val="FFFFFF"/>
                </a:solidFill>
                <a:effectLst/>
              </a:rPr>
              <a:t> 60</a:t>
            </a:r>
            <a:endParaRPr lang="en-US" b="1" dirty="0">
              <a:solidFill>
                <a:srgbClr val="FFFFFF"/>
              </a:solidFill>
            </a:endParaRPr>
          </a:p>
        </p:txBody>
      </p:sp>
      <p:sp>
        <p:nvSpPr>
          <p:cNvPr id="24" name="Rectangle 23">
            <a:extLst>
              <a:ext uri="{FF2B5EF4-FFF2-40B4-BE49-F238E27FC236}">
                <a16:creationId xmlns:a16="http://schemas.microsoft.com/office/drawing/2014/main" id="{61892CDF-E500-AD18-C0DB-5405AF35ADE4}"/>
              </a:ext>
            </a:extLst>
          </p:cNvPr>
          <p:cNvSpPr/>
          <p:nvPr userDrawn="1"/>
        </p:nvSpPr>
        <p:spPr>
          <a:xfrm>
            <a:off x="19512379" y="2712316"/>
            <a:ext cx="1267863" cy="1267862"/>
          </a:xfrm>
          <a:prstGeom prst="rect">
            <a:avLst/>
          </a:prstGeom>
          <a:solidFill>
            <a:srgbClr val="12161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IBM Plex Sans" panose="020B0503050203000203" pitchFamily="34" charset="0"/>
              </a:rPr>
              <a:t>Icon</a:t>
            </a:r>
          </a:p>
          <a:p>
            <a:pPr algn="ctr"/>
            <a:r>
              <a:rPr lang="en-US" dirty="0">
                <a:solidFill>
                  <a:schemeClr val="bg2"/>
                </a:solidFill>
                <a:latin typeface="IBM Plex Sans" panose="020B0503050203000203" pitchFamily="34" charset="0"/>
              </a:rPr>
              <a:t>#</a:t>
            </a:r>
            <a:r>
              <a:rPr lang="en-US" b="0" i="0" dirty="0">
                <a:solidFill>
                  <a:srgbClr val="FFFFFF"/>
                </a:solidFill>
                <a:effectLst/>
                <a:latin typeface="IBM Plex Mono" panose="020B0509050203000203" pitchFamily="49" charset="0"/>
              </a:rPr>
              <a:t>000000</a:t>
            </a:r>
            <a:endParaRPr lang="en-US" dirty="0">
              <a:solidFill>
                <a:schemeClr val="bg2"/>
              </a:solidFill>
              <a:latin typeface="IBM Plex Sans" panose="020B0503050203000203" pitchFamily="34" charset="0"/>
            </a:endParaRPr>
          </a:p>
        </p:txBody>
      </p:sp>
      <p:sp>
        <p:nvSpPr>
          <p:cNvPr id="25" name="Rectangle 24">
            <a:extLst>
              <a:ext uri="{FF2B5EF4-FFF2-40B4-BE49-F238E27FC236}">
                <a16:creationId xmlns:a16="http://schemas.microsoft.com/office/drawing/2014/main" id="{FACF072D-B1FC-4829-B71E-556F57965D46}"/>
              </a:ext>
            </a:extLst>
          </p:cNvPr>
          <p:cNvSpPr/>
          <p:nvPr userDrawn="1"/>
        </p:nvSpPr>
        <p:spPr>
          <a:xfrm>
            <a:off x="19510690" y="4403963"/>
            <a:ext cx="1264019" cy="1264018"/>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262626"/>
                </a:solidFill>
                <a:latin typeface="IBM Plex Sans" panose="020B0503050203000203" pitchFamily="34" charset="0"/>
              </a:rPr>
              <a:t>Icon</a:t>
            </a:r>
          </a:p>
          <a:p>
            <a:pPr algn="ctr"/>
            <a:r>
              <a:rPr lang="en-US" dirty="0">
                <a:solidFill>
                  <a:srgbClr val="262626"/>
                </a:solidFill>
                <a:latin typeface="IBM Plex Sans" panose="020B0503050203000203" pitchFamily="34" charset="0"/>
              </a:rPr>
              <a:t>#</a:t>
            </a:r>
            <a:r>
              <a:rPr lang="en-US" b="0" i="0" dirty="0">
                <a:solidFill>
                  <a:srgbClr val="262626"/>
                </a:solidFill>
                <a:effectLst/>
                <a:latin typeface="IBM Plex Mono" panose="020B0509050203000203" pitchFamily="49" charset="0"/>
              </a:rPr>
              <a:t>FFFFFF</a:t>
            </a:r>
            <a:endParaRPr lang="en-US" dirty="0">
              <a:solidFill>
                <a:srgbClr val="262626"/>
              </a:solidFill>
              <a:latin typeface="IBM Plex Sans" panose="020B0503050203000203" pitchFamily="34" charset="0"/>
            </a:endParaRPr>
          </a:p>
        </p:txBody>
      </p:sp>
      <p:sp>
        <p:nvSpPr>
          <p:cNvPr id="26" name="Rectangle 25">
            <a:extLst>
              <a:ext uri="{FF2B5EF4-FFF2-40B4-BE49-F238E27FC236}">
                <a16:creationId xmlns:a16="http://schemas.microsoft.com/office/drawing/2014/main" id="{398BBA60-CCFF-F95A-ECC9-46204EA2214B}"/>
              </a:ext>
            </a:extLst>
          </p:cNvPr>
          <p:cNvSpPr/>
          <p:nvPr userDrawn="1"/>
        </p:nvSpPr>
        <p:spPr>
          <a:xfrm>
            <a:off x="12625444" y="1072749"/>
            <a:ext cx="1235879" cy="1235878"/>
          </a:xfrm>
          <a:prstGeom prst="rect">
            <a:avLst/>
          </a:prstGeom>
          <a:solidFill>
            <a:srgbClr val="F6F2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#F6F2FF</a:t>
            </a:r>
          </a:p>
        </p:txBody>
      </p:sp>
      <p:sp>
        <p:nvSpPr>
          <p:cNvPr id="27" name="Rectangle 26">
            <a:extLst>
              <a:ext uri="{FF2B5EF4-FFF2-40B4-BE49-F238E27FC236}">
                <a16:creationId xmlns:a16="http://schemas.microsoft.com/office/drawing/2014/main" id="{63F05CFF-A449-FBB3-5F13-F7A72C2E43DE}"/>
              </a:ext>
            </a:extLst>
          </p:cNvPr>
          <p:cNvSpPr/>
          <p:nvPr userDrawn="1"/>
        </p:nvSpPr>
        <p:spPr>
          <a:xfrm>
            <a:off x="18071881" y="1072749"/>
            <a:ext cx="1235879" cy="1235878"/>
          </a:xfrm>
          <a:prstGeom prst="rect">
            <a:avLst/>
          </a:prstGeom>
          <a:solidFill>
            <a:srgbClr val="E5F6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#E5F6FF</a:t>
            </a:r>
          </a:p>
        </p:txBody>
      </p:sp>
      <p:sp>
        <p:nvSpPr>
          <p:cNvPr id="28" name="Rectangle 27">
            <a:extLst>
              <a:ext uri="{FF2B5EF4-FFF2-40B4-BE49-F238E27FC236}">
                <a16:creationId xmlns:a16="http://schemas.microsoft.com/office/drawing/2014/main" id="{A4895BC4-B52A-2D00-62C1-71A44604BBB4}"/>
              </a:ext>
            </a:extLst>
          </p:cNvPr>
          <p:cNvSpPr/>
          <p:nvPr userDrawn="1"/>
        </p:nvSpPr>
        <p:spPr>
          <a:xfrm>
            <a:off x="14440923" y="1072749"/>
            <a:ext cx="1235879" cy="1235878"/>
          </a:xfrm>
          <a:prstGeom prst="rect">
            <a:avLst/>
          </a:prstGeom>
          <a:solidFill>
            <a:srgbClr val="FFF0F7"/>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#FFF0F7</a:t>
            </a:r>
          </a:p>
        </p:txBody>
      </p:sp>
      <p:sp>
        <p:nvSpPr>
          <p:cNvPr id="29" name="Rectangle 28">
            <a:extLst>
              <a:ext uri="{FF2B5EF4-FFF2-40B4-BE49-F238E27FC236}">
                <a16:creationId xmlns:a16="http://schemas.microsoft.com/office/drawing/2014/main" id="{F5B5B6C5-97CB-45FD-FDEC-1F5C2A0BDC3E}"/>
              </a:ext>
            </a:extLst>
          </p:cNvPr>
          <p:cNvSpPr/>
          <p:nvPr userDrawn="1"/>
        </p:nvSpPr>
        <p:spPr>
          <a:xfrm>
            <a:off x="16256402" y="1072749"/>
            <a:ext cx="1235879" cy="1235878"/>
          </a:xfrm>
          <a:prstGeom prst="rect">
            <a:avLst/>
          </a:prstGeom>
          <a:solidFill>
            <a:srgbClr val="D9FBFB"/>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#D9FBFB</a:t>
            </a:r>
          </a:p>
        </p:txBody>
      </p:sp>
      <p:sp>
        <p:nvSpPr>
          <p:cNvPr id="30" name="TextBox 29">
            <a:extLst>
              <a:ext uri="{FF2B5EF4-FFF2-40B4-BE49-F238E27FC236}">
                <a16:creationId xmlns:a16="http://schemas.microsoft.com/office/drawing/2014/main" id="{94DCC439-D448-E0FC-26EF-94C7A8B8D0DB}"/>
              </a:ext>
            </a:extLst>
          </p:cNvPr>
          <p:cNvSpPr txBox="1"/>
          <p:nvPr userDrawn="1"/>
        </p:nvSpPr>
        <p:spPr>
          <a:xfrm>
            <a:off x="12602453" y="2256868"/>
            <a:ext cx="1237839" cy="369332"/>
          </a:xfrm>
          <a:prstGeom prst="rect">
            <a:avLst/>
          </a:prstGeom>
          <a:noFill/>
        </p:spPr>
        <p:txBody>
          <a:bodyPr wrap="none" rtlCol="0">
            <a:spAutoFit/>
          </a:bodyPr>
          <a:lstStyle/>
          <a:p>
            <a:r>
              <a:rPr lang="en-US" b="1" i="0" dirty="0">
                <a:solidFill>
                  <a:srgbClr val="FFFFFF"/>
                </a:solidFill>
                <a:effectLst/>
              </a:rPr>
              <a:t>Purple 10</a:t>
            </a:r>
            <a:endParaRPr lang="en-US" b="1" dirty="0">
              <a:solidFill>
                <a:srgbClr val="FFFFFF"/>
              </a:solidFill>
            </a:endParaRPr>
          </a:p>
        </p:txBody>
      </p:sp>
      <p:sp>
        <p:nvSpPr>
          <p:cNvPr id="31" name="TextBox 30">
            <a:extLst>
              <a:ext uri="{FF2B5EF4-FFF2-40B4-BE49-F238E27FC236}">
                <a16:creationId xmlns:a16="http://schemas.microsoft.com/office/drawing/2014/main" id="{004B7B48-2E66-50BA-96FE-D24C4E60BFD7}"/>
              </a:ext>
            </a:extLst>
          </p:cNvPr>
          <p:cNvSpPr txBox="1"/>
          <p:nvPr userDrawn="1"/>
        </p:nvSpPr>
        <p:spPr>
          <a:xfrm>
            <a:off x="14334144" y="2256868"/>
            <a:ext cx="1449436" cy="369332"/>
          </a:xfrm>
          <a:prstGeom prst="rect">
            <a:avLst/>
          </a:prstGeom>
          <a:noFill/>
        </p:spPr>
        <p:txBody>
          <a:bodyPr wrap="none" rtlCol="0">
            <a:spAutoFit/>
          </a:bodyPr>
          <a:lstStyle/>
          <a:p>
            <a:r>
              <a:rPr lang="en-US" b="1" dirty="0">
                <a:solidFill>
                  <a:srgbClr val="FFFFFF"/>
                </a:solidFill>
              </a:rPr>
              <a:t>Magenta</a:t>
            </a:r>
            <a:r>
              <a:rPr lang="en-US" b="1" i="0" dirty="0">
                <a:solidFill>
                  <a:srgbClr val="FFFFFF"/>
                </a:solidFill>
                <a:effectLst/>
              </a:rPr>
              <a:t> 10</a:t>
            </a:r>
            <a:endParaRPr lang="en-US" b="1" dirty="0">
              <a:solidFill>
                <a:srgbClr val="FFFFFF"/>
              </a:solidFill>
            </a:endParaRPr>
          </a:p>
        </p:txBody>
      </p:sp>
      <p:sp>
        <p:nvSpPr>
          <p:cNvPr id="32" name="TextBox 31">
            <a:extLst>
              <a:ext uri="{FF2B5EF4-FFF2-40B4-BE49-F238E27FC236}">
                <a16:creationId xmlns:a16="http://schemas.microsoft.com/office/drawing/2014/main" id="{07C767BF-EB72-86A2-DBA6-0D26C6C02894}"/>
              </a:ext>
            </a:extLst>
          </p:cNvPr>
          <p:cNvSpPr txBox="1"/>
          <p:nvPr userDrawn="1"/>
        </p:nvSpPr>
        <p:spPr>
          <a:xfrm>
            <a:off x="16404771" y="2256868"/>
            <a:ext cx="966355" cy="369332"/>
          </a:xfrm>
          <a:prstGeom prst="rect">
            <a:avLst/>
          </a:prstGeom>
          <a:noFill/>
        </p:spPr>
        <p:txBody>
          <a:bodyPr wrap="none" rtlCol="0">
            <a:spAutoFit/>
          </a:bodyPr>
          <a:lstStyle/>
          <a:p>
            <a:r>
              <a:rPr lang="en-US" b="1" dirty="0">
                <a:solidFill>
                  <a:srgbClr val="FFFFFF"/>
                </a:solidFill>
              </a:rPr>
              <a:t>Teal</a:t>
            </a:r>
            <a:r>
              <a:rPr lang="en-US" b="1" i="0" dirty="0">
                <a:solidFill>
                  <a:srgbClr val="FFFFFF"/>
                </a:solidFill>
                <a:effectLst/>
              </a:rPr>
              <a:t> 10</a:t>
            </a:r>
            <a:endParaRPr lang="en-US" b="1" dirty="0">
              <a:solidFill>
                <a:srgbClr val="FFFFFF"/>
              </a:solidFill>
            </a:endParaRPr>
          </a:p>
        </p:txBody>
      </p:sp>
      <p:sp>
        <p:nvSpPr>
          <p:cNvPr id="33" name="TextBox 32">
            <a:extLst>
              <a:ext uri="{FF2B5EF4-FFF2-40B4-BE49-F238E27FC236}">
                <a16:creationId xmlns:a16="http://schemas.microsoft.com/office/drawing/2014/main" id="{BFEDF829-6CB0-F03B-E025-85D510B4DC26}"/>
              </a:ext>
            </a:extLst>
          </p:cNvPr>
          <p:cNvSpPr txBox="1"/>
          <p:nvPr userDrawn="1"/>
        </p:nvSpPr>
        <p:spPr>
          <a:xfrm>
            <a:off x="18206642" y="2256868"/>
            <a:ext cx="1055097" cy="369332"/>
          </a:xfrm>
          <a:prstGeom prst="rect">
            <a:avLst/>
          </a:prstGeom>
          <a:noFill/>
        </p:spPr>
        <p:txBody>
          <a:bodyPr wrap="none" rtlCol="0">
            <a:spAutoFit/>
          </a:bodyPr>
          <a:lstStyle/>
          <a:p>
            <a:r>
              <a:rPr lang="en-US" b="1" dirty="0">
                <a:solidFill>
                  <a:srgbClr val="FFFFFF"/>
                </a:solidFill>
              </a:rPr>
              <a:t>Cyan</a:t>
            </a:r>
            <a:r>
              <a:rPr lang="en-US" b="1" i="0" dirty="0">
                <a:solidFill>
                  <a:srgbClr val="FFFFFF"/>
                </a:solidFill>
                <a:effectLst/>
              </a:rPr>
              <a:t> 10</a:t>
            </a:r>
            <a:endParaRPr lang="en-US" b="1" dirty="0">
              <a:solidFill>
                <a:srgbClr val="FFFFFF"/>
              </a:solidFill>
            </a:endParaRPr>
          </a:p>
        </p:txBody>
      </p:sp>
      <p:sp>
        <p:nvSpPr>
          <p:cNvPr id="34" name="Rectangle 33">
            <a:extLst>
              <a:ext uri="{FF2B5EF4-FFF2-40B4-BE49-F238E27FC236}">
                <a16:creationId xmlns:a16="http://schemas.microsoft.com/office/drawing/2014/main" id="{7FF97BF5-A64D-02F2-4B04-BC95CE39DF3F}"/>
              </a:ext>
            </a:extLst>
          </p:cNvPr>
          <p:cNvSpPr/>
          <p:nvPr userDrawn="1"/>
        </p:nvSpPr>
        <p:spPr>
          <a:xfrm>
            <a:off x="16222135" y="-2341897"/>
            <a:ext cx="1267863" cy="1267862"/>
          </a:xfrm>
          <a:prstGeom prst="rect">
            <a:avLst/>
          </a:prstGeom>
          <a:solidFill>
            <a:srgbClr val="C1C7CD"/>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#C1C7CD</a:t>
            </a:r>
          </a:p>
        </p:txBody>
      </p:sp>
      <p:sp>
        <p:nvSpPr>
          <p:cNvPr id="37" name="Rectangle 36">
            <a:extLst>
              <a:ext uri="{FF2B5EF4-FFF2-40B4-BE49-F238E27FC236}">
                <a16:creationId xmlns:a16="http://schemas.microsoft.com/office/drawing/2014/main" id="{63738F9B-27C5-3C49-8FD7-0731EE9AC3BF}"/>
              </a:ext>
            </a:extLst>
          </p:cNvPr>
          <p:cNvSpPr/>
          <p:nvPr userDrawn="1"/>
        </p:nvSpPr>
        <p:spPr>
          <a:xfrm>
            <a:off x="16222135" y="-801901"/>
            <a:ext cx="1267863" cy="1267862"/>
          </a:xfrm>
          <a:prstGeom prst="rect">
            <a:avLst/>
          </a:prstGeom>
          <a:solidFill>
            <a:srgbClr val="F2F4F8"/>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#F2F4F8</a:t>
            </a:r>
          </a:p>
        </p:txBody>
      </p:sp>
      <p:sp>
        <p:nvSpPr>
          <p:cNvPr id="38" name="Rectangle 37">
            <a:extLst>
              <a:ext uri="{FF2B5EF4-FFF2-40B4-BE49-F238E27FC236}">
                <a16:creationId xmlns:a16="http://schemas.microsoft.com/office/drawing/2014/main" id="{A7194F16-D83C-3057-9151-A884EA8F0931}"/>
              </a:ext>
            </a:extLst>
          </p:cNvPr>
          <p:cNvSpPr/>
          <p:nvPr userDrawn="1"/>
        </p:nvSpPr>
        <p:spPr>
          <a:xfrm>
            <a:off x="14397282" y="-2352139"/>
            <a:ext cx="1267863" cy="1267862"/>
          </a:xfrm>
          <a:prstGeom prst="rect">
            <a:avLst/>
          </a:prstGeom>
          <a:solidFill>
            <a:srgbClr val="BE95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#BE95FF</a:t>
            </a:r>
          </a:p>
        </p:txBody>
      </p:sp>
      <p:sp>
        <p:nvSpPr>
          <p:cNvPr id="39" name="Rectangle 38">
            <a:extLst>
              <a:ext uri="{FF2B5EF4-FFF2-40B4-BE49-F238E27FC236}">
                <a16:creationId xmlns:a16="http://schemas.microsoft.com/office/drawing/2014/main" id="{80C7A661-0FF9-B849-2771-84AA24CF5EFF}"/>
              </a:ext>
            </a:extLst>
          </p:cNvPr>
          <p:cNvSpPr/>
          <p:nvPr userDrawn="1"/>
        </p:nvSpPr>
        <p:spPr>
          <a:xfrm>
            <a:off x="14397282" y="-812143"/>
            <a:ext cx="1267863" cy="1267862"/>
          </a:xfrm>
          <a:prstGeom prst="rect">
            <a:avLst/>
          </a:prstGeom>
          <a:solidFill>
            <a:srgbClr val="33B1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#33B1FF</a:t>
            </a:r>
          </a:p>
        </p:txBody>
      </p:sp>
      <p:sp>
        <p:nvSpPr>
          <p:cNvPr id="42" name="Rectangle 41">
            <a:extLst>
              <a:ext uri="{FF2B5EF4-FFF2-40B4-BE49-F238E27FC236}">
                <a16:creationId xmlns:a16="http://schemas.microsoft.com/office/drawing/2014/main" id="{784675A9-3F9A-460D-D8D6-C5D9516859D4}"/>
              </a:ext>
            </a:extLst>
          </p:cNvPr>
          <p:cNvSpPr/>
          <p:nvPr userDrawn="1"/>
        </p:nvSpPr>
        <p:spPr>
          <a:xfrm>
            <a:off x="12572429" y="-2309174"/>
            <a:ext cx="1267863" cy="1267862"/>
          </a:xfrm>
          <a:prstGeom prst="rect">
            <a:avLst/>
          </a:prstGeom>
          <a:solidFill>
            <a:srgbClr val="08BDBA"/>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#08BDBA</a:t>
            </a:r>
          </a:p>
        </p:txBody>
      </p:sp>
      <p:sp>
        <p:nvSpPr>
          <p:cNvPr id="43" name="Rectangle 42">
            <a:extLst>
              <a:ext uri="{FF2B5EF4-FFF2-40B4-BE49-F238E27FC236}">
                <a16:creationId xmlns:a16="http://schemas.microsoft.com/office/drawing/2014/main" id="{FD8C7787-7D0E-ED5D-DB99-53C4B52AA8F2}"/>
              </a:ext>
            </a:extLst>
          </p:cNvPr>
          <p:cNvSpPr/>
          <p:nvPr userDrawn="1"/>
        </p:nvSpPr>
        <p:spPr>
          <a:xfrm>
            <a:off x="12572429" y="-769178"/>
            <a:ext cx="1267863" cy="1267862"/>
          </a:xfrm>
          <a:prstGeom prst="rect">
            <a:avLst/>
          </a:prstGeom>
          <a:solidFill>
            <a:srgbClr val="78A9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#78A9FF</a:t>
            </a:r>
          </a:p>
        </p:txBody>
      </p:sp>
      <p:sp>
        <p:nvSpPr>
          <p:cNvPr id="46" name="Rectangle 45">
            <a:extLst>
              <a:ext uri="{FF2B5EF4-FFF2-40B4-BE49-F238E27FC236}">
                <a16:creationId xmlns:a16="http://schemas.microsoft.com/office/drawing/2014/main" id="{20CCBF62-5F94-E366-51BD-6C8DCBF90955}"/>
              </a:ext>
            </a:extLst>
          </p:cNvPr>
          <p:cNvSpPr/>
          <p:nvPr userDrawn="1"/>
        </p:nvSpPr>
        <p:spPr>
          <a:xfrm>
            <a:off x="17993876" y="-2309174"/>
            <a:ext cx="1267863" cy="1267862"/>
          </a:xfrm>
          <a:prstGeom prst="rect">
            <a:avLst/>
          </a:prstGeom>
          <a:solidFill>
            <a:srgbClr val="52525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IBM Plex Sans" panose="020B0503050203000203" pitchFamily="34" charset="0"/>
              </a:rPr>
              <a:t>Labels</a:t>
            </a:r>
          </a:p>
          <a:p>
            <a:pPr algn="ctr"/>
            <a:r>
              <a:rPr lang="en-US" dirty="0">
                <a:solidFill>
                  <a:schemeClr val="bg2"/>
                </a:solidFill>
                <a:latin typeface="IBM Plex Sans" panose="020B0503050203000203" pitchFamily="34" charset="0"/>
              </a:rPr>
              <a:t>#525252</a:t>
            </a:r>
          </a:p>
        </p:txBody>
      </p:sp>
      <p:sp>
        <p:nvSpPr>
          <p:cNvPr id="47" name="Rectangle 46">
            <a:extLst>
              <a:ext uri="{FF2B5EF4-FFF2-40B4-BE49-F238E27FC236}">
                <a16:creationId xmlns:a16="http://schemas.microsoft.com/office/drawing/2014/main" id="{E5880850-0EBA-AD14-E6FD-BB1DC94F3DA5}"/>
              </a:ext>
            </a:extLst>
          </p:cNvPr>
          <p:cNvSpPr/>
          <p:nvPr userDrawn="1"/>
        </p:nvSpPr>
        <p:spPr>
          <a:xfrm>
            <a:off x="17993875" y="-812143"/>
            <a:ext cx="1267863" cy="1267862"/>
          </a:xfrm>
          <a:prstGeom prst="rect">
            <a:avLst/>
          </a:prstGeom>
          <a:solidFill>
            <a:srgbClr val="262626"/>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IBM Plex Sans" panose="020B0503050203000203" pitchFamily="34" charset="0"/>
              </a:rPr>
              <a:t>Text</a:t>
            </a:r>
          </a:p>
          <a:p>
            <a:pPr algn="ctr"/>
            <a:r>
              <a:rPr lang="en-US" dirty="0">
                <a:solidFill>
                  <a:schemeClr val="bg2"/>
                </a:solidFill>
                <a:latin typeface="IBM Plex Sans" panose="020B0503050203000203" pitchFamily="34" charset="0"/>
              </a:rPr>
              <a:t>#262626</a:t>
            </a:r>
          </a:p>
        </p:txBody>
      </p:sp>
      <p:grpSp>
        <p:nvGrpSpPr>
          <p:cNvPr id="64" name="Group 63">
            <a:extLst>
              <a:ext uri="{FF2B5EF4-FFF2-40B4-BE49-F238E27FC236}">
                <a16:creationId xmlns:a16="http://schemas.microsoft.com/office/drawing/2014/main" id="{56209ACE-A4F7-EAC9-E98F-D141BE77F994}"/>
              </a:ext>
            </a:extLst>
          </p:cNvPr>
          <p:cNvGrpSpPr/>
          <p:nvPr userDrawn="1"/>
        </p:nvGrpSpPr>
        <p:grpSpPr>
          <a:xfrm>
            <a:off x="11094856" y="6244940"/>
            <a:ext cx="1098532" cy="613059"/>
            <a:chOff x="8965342" y="4231217"/>
            <a:chExt cx="1608171" cy="897474"/>
          </a:xfrm>
        </p:grpSpPr>
        <p:pic>
          <p:nvPicPr>
            <p:cNvPr id="60" name="Graphic 59">
              <a:extLst>
                <a:ext uri="{FF2B5EF4-FFF2-40B4-BE49-F238E27FC236}">
                  <a16:creationId xmlns:a16="http://schemas.microsoft.com/office/drawing/2014/main" id="{EFEE4105-67FB-F40B-E7BD-8C9B80C32F89}"/>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9321121" y="4418033"/>
              <a:ext cx="897474" cy="355817"/>
            </a:xfrm>
            <a:prstGeom prst="rect">
              <a:avLst/>
            </a:prstGeom>
          </p:spPr>
        </p:pic>
        <p:pic>
          <p:nvPicPr>
            <p:cNvPr id="61" name="Graphic 60" hidden="1">
              <a:extLst>
                <a:ext uri="{FF2B5EF4-FFF2-40B4-BE49-F238E27FC236}">
                  <a16:creationId xmlns:a16="http://schemas.microsoft.com/office/drawing/2014/main" id="{9AB2407C-B3E2-DCDD-0692-DD32E3C45227}"/>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9321121" y="4772874"/>
              <a:ext cx="897474" cy="355817"/>
            </a:xfrm>
            <a:prstGeom prst="rect">
              <a:avLst/>
            </a:prstGeom>
          </p:spPr>
        </p:pic>
        <p:pic>
          <p:nvPicPr>
            <p:cNvPr id="62" name="Graphic 61" hidden="1">
              <a:extLst>
                <a:ext uri="{FF2B5EF4-FFF2-40B4-BE49-F238E27FC236}">
                  <a16:creationId xmlns:a16="http://schemas.microsoft.com/office/drawing/2014/main" id="{9128FFA9-E729-6051-FE44-5C57854D2B9B}"/>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rot="16200000">
              <a:off x="9946868" y="4502045"/>
              <a:ext cx="897474" cy="355817"/>
            </a:xfrm>
            <a:prstGeom prst="rect">
              <a:avLst/>
            </a:prstGeom>
          </p:spPr>
        </p:pic>
        <p:pic>
          <p:nvPicPr>
            <p:cNvPr id="63" name="Graphic 62" hidden="1">
              <a:extLst>
                <a:ext uri="{FF2B5EF4-FFF2-40B4-BE49-F238E27FC236}">
                  <a16:creationId xmlns:a16="http://schemas.microsoft.com/office/drawing/2014/main" id="{21D1BE07-55D7-FEB6-D90F-FC214DFBDA4C}"/>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rot="16200000">
              <a:off x="8694514" y="4502045"/>
              <a:ext cx="897474" cy="355817"/>
            </a:xfrm>
            <a:prstGeom prst="rect">
              <a:avLst/>
            </a:prstGeom>
          </p:spPr>
        </p:pic>
      </p:grpSp>
      <p:pic>
        <p:nvPicPr>
          <p:cNvPr id="66" name="Graphic 65">
            <a:extLst>
              <a:ext uri="{FF2B5EF4-FFF2-40B4-BE49-F238E27FC236}">
                <a16:creationId xmlns:a16="http://schemas.microsoft.com/office/drawing/2014/main" id="{FD0E63E5-36ED-0A5F-F2A0-E31AD11555EA}"/>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241053" y="6372101"/>
            <a:ext cx="1630680" cy="247650"/>
          </a:xfrm>
          <a:prstGeom prst="rect">
            <a:avLst/>
          </a:prstGeom>
        </p:spPr>
      </p:pic>
      <p:sp>
        <p:nvSpPr>
          <p:cNvPr id="67" name="Rectangle 66" hidden="1">
            <a:extLst>
              <a:ext uri="{FF2B5EF4-FFF2-40B4-BE49-F238E27FC236}">
                <a16:creationId xmlns:a16="http://schemas.microsoft.com/office/drawing/2014/main" id="{04EE5960-43EB-4B14-0782-2876BE85A607}"/>
              </a:ext>
            </a:extLst>
          </p:cNvPr>
          <p:cNvSpPr/>
          <p:nvPr userDrawn="1"/>
        </p:nvSpPr>
        <p:spPr>
          <a:xfrm>
            <a:off x="-76201" y="6356350"/>
            <a:ext cx="12353925" cy="276797"/>
          </a:xfrm>
          <a:prstGeom prst="rect">
            <a:avLst/>
          </a:prstGeom>
          <a:no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8"/>
    </p:custDataLst>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 id="2147483667" r:id="rId5"/>
    <p:sldLayoutId id="2147483673" r:id="rId6"/>
  </p:sldLayoutIdLst>
  <p:txStyles>
    <p:titleStyle>
      <a:lvl1pPr algn="l" defTabSz="914400" rtl="0" eaLnBrk="1" latinLnBrk="0" hangingPunct="1">
        <a:lnSpc>
          <a:spcPct val="90000"/>
        </a:lnSpc>
        <a:spcBef>
          <a:spcPct val="0"/>
        </a:spcBef>
        <a:buNone/>
        <a:defRPr sz="4000" b="1" i="0" kern="120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customXml" Target="../ink/ink8.xml"/><Relationship Id="rId3" Type="http://schemas.openxmlformats.org/officeDocument/2006/relationships/image" Target="../media/image9.png"/><Relationship Id="rId7" Type="http://schemas.openxmlformats.org/officeDocument/2006/relationships/customXml" Target="../ink/ink3.xml"/><Relationship Id="rId12" Type="http://schemas.openxmlformats.org/officeDocument/2006/relationships/customXml" Target="../ink/ink7.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customXml" Target="../ink/ink2.xml"/><Relationship Id="rId11" Type="http://schemas.openxmlformats.org/officeDocument/2006/relationships/customXml" Target="../ink/ink6.xml"/><Relationship Id="rId5" Type="http://schemas.openxmlformats.org/officeDocument/2006/relationships/image" Target="../media/image10.png"/><Relationship Id="rId10" Type="http://schemas.openxmlformats.org/officeDocument/2006/relationships/customXml" Target="../ink/ink5.xml"/><Relationship Id="rId4" Type="http://schemas.openxmlformats.org/officeDocument/2006/relationships/customXml" Target="../ink/ink1.xml"/><Relationship Id="rId9" Type="http://schemas.openxmlformats.org/officeDocument/2006/relationships/image" Target="../media/image11.png"/><Relationship Id="rId14" Type="http://schemas.openxmlformats.org/officeDocument/2006/relationships/customXml" Target="../ink/ink9.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Layout" Target="../slideLayouts/slideLayout3.xml"/><Relationship Id="rId1" Type="http://schemas.openxmlformats.org/officeDocument/2006/relationships/tags" Target="../tags/tag12.xml"/><Relationship Id="rId4" Type="http://schemas.openxmlformats.org/officeDocument/2006/relationships/image" Target="../media/image16.jp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slideLayout" Target="../slideLayouts/slideLayout3.xml"/><Relationship Id="rId1" Type="http://schemas.openxmlformats.org/officeDocument/2006/relationships/tags" Target="../tags/tag14.xml"/><Relationship Id="rId4" Type="http://schemas.openxmlformats.org/officeDocument/2006/relationships/image" Target="../media/image18.jp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5631-0297-E86E-7069-C969B141FD7D}"/>
              </a:ext>
            </a:extLst>
          </p:cNvPr>
          <p:cNvSpPr>
            <a:spLocks noGrp="1"/>
          </p:cNvSpPr>
          <p:nvPr>
            <p:ph type="ctrTitle"/>
          </p:nvPr>
        </p:nvSpPr>
        <p:spPr>
          <a:xfrm>
            <a:off x="79532" y="1017270"/>
            <a:ext cx="7105187" cy="2387600"/>
          </a:xfrm>
          <a:noFill/>
        </p:spPr>
        <p:txBody>
          <a:bodyPr/>
          <a:lstStyle/>
          <a:p>
            <a:r>
              <a:rPr lang="en-US" dirty="0"/>
              <a:t>Programming Language :</a:t>
            </a:r>
            <a:br>
              <a:rPr lang="en-US" dirty="0"/>
            </a:br>
            <a:r>
              <a:rPr lang="en-US" dirty="0"/>
              <a:t>Popularity Used Trends </a:t>
            </a:r>
          </a:p>
        </p:txBody>
      </p:sp>
      <p:sp>
        <p:nvSpPr>
          <p:cNvPr id="3" name="Subtitle 2">
            <a:extLst>
              <a:ext uri="{FF2B5EF4-FFF2-40B4-BE49-F238E27FC236}">
                <a16:creationId xmlns:a16="http://schemas.microsoft.com/office/drawing/2014/main" id="{59DF6B8D-2BAC-11F8-7D28-B631D08C8D90}"/>
              </a:ext>
            </a:extLst>
          </p:cNvPr>
          <p:cNvSpPr>
            <a:spLocks noGrp="1"/>
          </p:cNvSpPr>
          <p:nvPr>
            <p:ph type="subTitle" idx="1"/>
          </p:nvPr>
        </p:nvSpPr>
        <p:spPr>
          <a:xfrm>
            <a:off x="-935602" y="3749835"/>
            <a:ext cx="9135454" cy="1655762"/>
          </a:xfrm>
          <a:noFill/>
        </p:spPr>
        <p:txBody>
          <a:bodyPr/>
          <a:lstStyle/>
          <a:p>
            <a:r>
              <a:rPr lang="en-US" dirty="0"/>
              <a:t>Muhammad Aziz Habiburrahim</a:t>
            </a:r>
          </a:p>
          <a:p>
            <a:r>
              <a:rPr lang="en-US" dirty="0"/>
              <a:t>2025-03-21</a:t>
            </a:r>
          </a:p>
        </p:txBody>
      </p:sp>
      <p:pic>
        <p:nvPicPr>
          <p:cNvPr id="4" name="Picture 3">
            <a:extLst>
              <a:ext uri="{FF2B5EF4-FFF2-40B4-BE49-F238E27FC236}">
                <a16:creationId xmlns:a16="http://schemas.microsoft.com/office/drawing/2014/main" id="{77323E2C-8982-861D-BE1D-3E30E5CC437C}"/>
              </a:ext>
            </a:extLst>
          </p:cNvPr>
          <p:cNvPicPr>
            <a:picLocks noChangeAspect="1"/>
          </p:cNvPicPr>
          <p:nvPr/>
        </p:nvPicPr>
        <p:blipFill>
          <a:blip r:embed="rId4"/>
          <a:stretch>
            <a:fillRect/>
          </a:stretch>
        </p:blipFill>
        <p:spPr>
          <a:xfrm>
            <a:off x="7397139" y="1054259"/>
            <a:ext cx="4794861" cy="4351338"/>
          </a:xfrm>
          <a:prstGeom prst="rect">
            <a:avLst/>
          </a:prstGeom>
          <a:noFill/>
        </p:spPr>
      </p:pic>
    </p:spTree>
    <p:custDataLst>
      <p:tags r:id="rId1"/>
    </p:custDataLst>
    <p:extLst>
      <p:ext uri="{BB962C8B-B14F-4D97-AF65-F5344CB8AC3E}">
        <p14:creationId xmlns:p14="http://schemas.microsoft.com/office/powerpoint/2010/main" val="4009730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42F0CA-55D1-0835-20D4-03D017A1D5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393914-A678-A34E-C52A-16D0ADAA25AF}"/>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sp>
        <p:nvSpPr>
          <p:cNvPr id="3" name="Content Placeholder 2">
            <a:extLst>
              <a:ext uri="{FF2B5EF4-FFF2-40B4-BE49-F238E27FC236}">
                <a16:creationId xmlns:a16="http://schemas.microsoft.com/office/drawing/2014/main" id="{B396FB03-F857-3EC0-249E-AE03F391502E}"/>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F93E5C0E-CF94-4AF7-B890-92CCFB29AF0D}"/>
              </a:ext>
            </a:extLst>
          </p:cNvPr>
          <p:cNvPicPr>
            <a:picLocks noChangeAspect="1"/>
          </p:cNvPicPr>
          <p:nvPr/>
        </p:nvPicPr>
        <p:blipFill>
          <a:blip r:embed="rId3"/>
          <a:stretch>
            <a:fillRect/>
          </a:stretch>
        </p:blipFill>
        <p:spPr>
          <a:xfrm>
            <a:off x="2424182" y="1741173"/>
            <a:ext cx="7343636" cy="5116827"/>
          </a:xfrm>
          <a:prstGeom prst="rect">
            <a:avLst/>
          </a:prstGeom>
        </p:spPr>
      </p:pic>
    </p:spTree>
    <p:custDataLst>
      <p:tags r:id="rId1"/>
    </p:custDataLst>
    <p:extLst>
      <p:ext uri="{BB962C8B-B14F-4D97-AF65-F5344CB8AC3E}">
        <p14:creationId xmlns:p14="http://schemas.microsoft.com/office/powerpoint/2010/main" val="2429736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8F23D-B8D7-D0E4-EDC5-E0F023884D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4F933A-3681-3D82-68EF-62EC07822DAD}"/>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sp>
        <p:nvSpPr>
          <p:cNvPr id="3" name="Content Placeholder 2">
            <a:extLst>
              <a:ext uri="{FF2B5EF4-FFF2-40B4-BE49-F238E27FC236}">
                <a16:creationId xmlns:a16="http://schemas.microsoft.com/office/drawing/2014/main" id="{73960BF9-AB8D-4916-3BC9-E2E92E0872BE}"/>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9E16C653-5325-4ECA-A3BE-D90DB3C455F1}"/>
              </a:ext>
            </a:extLst>
          </p:cNvPr>
          <p:cNvPicPr>
            <a:picLocks noChangeAspect="1"/>
          </p:cNvPicPr>
          <p:nvPr/>
        </p:nvPicPr>
        <p:blipFill>
          <a:blip r:embed="rId3"/>
          <a:stretch>
            <a:fillRect/>
          </a:stretch>
        </p:blipFill>
        <p:spPr>
          <a:xfrm>
            <a:off x="2202775" y="1690688"/>
            <a:ext cx="8449184" cy="4915981"/>
          </a:xfrm>
          <a:prstGeom prst="rect">
            <a:avLst/>
          </a:prstGeom>
        </p:spPr>
      </p:pic>
    </p:spTree>
    <p:custDataLst>
      <p:tags r:id="rId1"/>
    </p:custDataLst>
    <p:extLst>
      <p:ext uri="{BB962C8B-B14F-4D97-AF65-F5344CB8AC3E}">
        <p14:creationId xmlns:p14="http://schemas.microsoft.com/office/powerpoint/2010/main" val="2048496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A10D3-267F-7A90-5160-775BFEBCA6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2C0C82-5F1A-F7B1-2C56-5C08240C1647}"/>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sp>
        <p:nvSpPr>
          <p:cNvPr id="3" name="Content Placeholder 2">
            <a:extLst>
              <a:ext uri="{FF2B5EF4-FFF2-40B4-BE49-F238E27FC236}">
                <a16:creationId xmlns:a16="http://schemas.microsoft.com/office/drawing/2014/main" id="{84961A98-8DF3-E66E-19C4-7D7642551E90}"/>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833EED5D-C79B-4681-A3ED-2A5E6E468644}"/>
              </a:ext>
            </a:extLst>
          </p:cNvPr>
          <p:cNvPicPr>
            <a:picLocks noChangeAspect="1"/>
          </p:cNvPicPr>
          <p:nvPr/>
        </p:nvPicPr>
        <p:blipFill>
          <a:blip r:embed="rId3"/>
          <a:stretch>
            <a:fillRect/>
          </a:stretch>
        </p:blipFill>
        <p:spPr>
          <a:xfrm>
            <a:off x="2397528" y="1728370"/>
            <a:ext cx="7969769" cy="4764505"/>
          </a:xfrm>
          <a:prstGeom prst="rect">
            <a:avLst/>
          </a:prstGeom>
        </p:spPr>
      </p:pic>
    </p:spTree>
    <p:custDataLst>
      <p:tags r:id="rId1"/>
    </p:custDataLst>
    <p:extLst>
      <p:ext uri="{BB962C8B-B14F-4D97-AF65-F5344CB8AC3E}">
        <p14:creationId xmlns:p14="http://schemas.microsoft.com/office/powerpoint/2010/main" val="2405636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62C0A-56EF-B349-A097-27B4D460D1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298769-531F-C6A5-406F-D1C3D2805950}"/>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1F45ECC1-C956-CADF-DDFD-F54C6608E401}"/>
              </a:ext>
            </a:extLst>
          </p:cNvPr>
          <p:cNvPicPr>
            <a:picLocks noGrp="1" noChangeAspect="1"/>
          </p:cNvPicPr>
          <p:nvPr>
            <p:ph sz="half" idx="1"/>
          </p:nvPr>
        </p:nvPicPr>
        <p:blipFill>
          <a:blip r:embed="rId3"/>
          <a:stretch>
            <a:fillRect/>
          </a:stretch>
        </p:blipFill>
        <p:spPr>
          <a:xfrm>
            <a:off x="1253331" y="1825625"/>
            <a:ext cx="4351338" cy="4351338"/>
          </a:xfrm>
          <a:prstGeom prst="rect">
            <a:avLst/>
          </a:prstGeom>
          <a:noFill/>
        </p:spPr>
      </p:pic>
      <p:sp>
        <p:nvSpPr>
          <p:cNvPr id="4" name="Content Placeholder 3">
            <a:extLst>
              <a:ext uri="{FF2B5EF4-FFF2-40B4-BE49-F238E27FC236}">
                <a16:creationId xmlns:a16="http://schemas.microsoft.com/office/drawing/2014/main" id="{0F67EF50-003F-6BB0-4367-42BB884C77A4}"/>
              </a:ext>
            </a:extLst>
          </p:cNvPr>
          <p:cNvSpPr>
            <a:spLocks noGrp="1"/>
          </p:cNvSpPr>
          <p:nvPr>
            <p:ph sz="half" idx="2"/>
          </p:nvPr>
        </p:nvSpPr>
        <p:spPr>
          <a:xfrm>
            <a:off x="6172200" y="1825625"/>
            <a:ext cx="5181600" cy="4351338"/>
          </a:xfrm>
        </p:spPr>
        <p:txBody>
          <a:bodyPr>
            <a:normAutofit lnSpcReduction="10000"/>
          </a:bodyPr>
          <a:lstStyle/>
          <a:p>
            <a:r>
              <a:rPr lang="en-US" sz="1800" dirty="0"/>
              <a:t>JavaScript remains the dominant programming language, with usage increasing from 1,156 users in current year to 1,499 in next year, reinforcing its essential role in web development.</a:t>
            </a:r>
          </a:p>
          <a:p>
            <a:r>
              <a:rPr lang="en-US" sz="1800" dirty="0"/>
              <a:t>PostgreSQL is poised to overtake MySQL as the top database, rising from 672 to 1,024 units, while MySQL declines from 794 to 622 units, indicating a shift toward more robust database solutions.</a:t>
            </a:r>
          </a:p>
          <a:p>
            <a:r>
              <a:rPr lang="en-US" sz="1800" dirty="0"/>
              <a:t>The strong growth in cloud platforms, led by Amazon Web Services (AWS) increasing from 1,466 to 1,473 users, highlights the industry’s shift toward cloud computing for scalability and innovation.</a:t>
            </a:r>
          </a:p>
          <a:p>
            <a:r>
              <a:rPr lang="en-US" sz="1800" dirty="0"/>
              <a:t>These trends imply businesses should prioritize JavaScript, PostgreSQL, and cloud technologies to remain competitive, while evaluating transitions to modern solutions for long-term success. </a:t>
            </a:r>
          </a:p>
        </p:txBody>
      </p:sp>
    </p:spTree>
    <p:custDataLst>
      <p:tags r:id="rId1"/>
    </p:custDataLst>
    <p:extLst>
      <p:ext uri="{BB962C8B-B14F-4D97-AF65-F5344CB8AC3E}">
        <p14:creationId xmlns:p14="http://schemas.microsoft.com/office/powerpoint/2010/main" val="857333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05330-0589-A550-601A-037CA416F6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BA8902-AF46-DDE8-D792-7940E18AF629}"/>
              </a:ext>
            </a:extLst>
          </p:cNvPr>
          <p:cNvSpPr>
            <a:spLocks noGrp="1"/>
          </p:cNvSpPr>
          <p:nvPr>
            <p:ph type="title"/>
          </p:nvPr>
        </p:nvSpPr>
        <p:spPr>
          <a:xfrm>
            <a:off x="838200" y="365125"/>
            <a:ext cx="10515600" cy="1325563"/>
          </a:xfrm>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D196B89C-35B9-C514-4E9C-FCBE8D68D3FD}"/>
              </a:ext>
            </a:extLst>
          </p:cNvPr>
          <p:cNvSpPr>
            <a:spLocks noGrp="1"/>
          </p:cNvSpPr>
          <p:nvPr>
            <p:ph sz="half" idx="1"/>
          </p:nvPr>
        </p:nvSpPr>
        <p:spPr>
          <a:xfrm>
            <a:off x="813816" y="1825625"/>
            <a:ext cx="5181600" cy="4351338"/>
          </a:xfrm>
        </p:spPr>
        <p:txBody>
          <a:bodyPr>
            <a:normAutofit fontScale="47500" lnSpcReduction="20000"/>
          </a:bodyPr>
          <a:lstStyle/>
          <a:p>
            <a:pPr marL="0" indent="0">
              <a:buNone/>
            </a:pPr>
            <a:r>
              <a:rPr lang="en-US" dirty="0"/>
              <a:t>Findings</a:t>
            </a:r>
          </a:p>
          <a:p>
            <a:pPr marL="0" indent="0">
              <a:buNone/>
            </a:pPr>
            <a:endParaRPr lang="en-US" dirty="0"/>
          </a:p>
          <a:p>
            <a:r>
              <a:rPr lang="en-US" sz="3800" dirty="0"/>
              <a:t>Finding 1: JavaScript leads as the top programming language this year with 1,156 users, expected to grow to 1,499 next year, while PostgreSQL surpasses MySQL as the primary database, rising from 672 to 1,024 units as MySQL drops from 794 to 622 units.</a:t>
            </a:r>
          </a:p>
          <a:p>
            <a:r>
              <a:rPr lang="en-US" sz="3800" dirty="0"/>
              <a:t>Finding 2: AWS dominates platforms with 1,466 users this year, increasing to 1,473 next year, and Python grows from 699 to 1,066 users, with TypeScript surging from 128 to 1,141 users</a:t>
            </a:r>
          </a:p>
          <a:p>
            <a:r>
              <a:rPr lang="en-US" sz="3800" dirty="0"/>
              <a:t>Finding 3: Respondents are mostly aged 25-34 (44%) with bachelor’s degrees (7,962), primarily from the U.S. and Russia, while niche technologies like Rust, Ruby, Cosmos DB, and </a:t>
            </a:r>
            <a:r>
              <a:rPr lang="en-US" sz="3800" dirty="0" err="1"/>
              <a:t>Supabase</a:t>
            </a:r>
            <a:r>
              <a:rPr lang="en-US" sz="3800" dirty="0"/>
              <a:t> show modest growth (108–254 units or users).</a:t>
            </a:r>
          </a:p>
        </p:txBody>
      </p:sp>
      <p:sp>
        <p:nvSpPr>
          <p:cNvPr id="4" name="Content Placeholder 3">
            <a:extLst>
              <a:ext uri="{FF2B5EF4-FFF2-40B4-BE49-F238E27FC236}">
                <a16:creationId xmlns:a16="http://schemas.microsoft.com/office/drawing/2014/main" id="{2FDBBA5A-826D-FFFD-F1BE-92269842D330}"/>
              </a:ext>
            </a:extLst>
          </p:cNvPr>
          <p:cNvSpPr>
            <a:spLocks noGrp="1"/>
          </p:cNvSpPr>
          <p:nvPr>
            <p:ph sz="half" idx="2"/>
          </p:nvPr>
        </p:nvSpPr>
        <p:spPr>
          <a:xfrm>
            <a:off x="6172200" y="1825625"/>
            <a:ext cx="5181600" cy="4351338"/>
          </a:xfrm>
        </p:spPr>
        <p:txBody>
          <a:bodyPr>
            <a:normAutofit fontScale="47500" lnSpcReduction="20000"/>
          </a:bodyPr>
          <a:lstStyle/>
          <a:p>
            <a:pPr marL="0" indent="0">
              <a:buNone/>
            </a:pPr>
            <a:r>
              <a:rPr lang="en-US" dirty="0"/>
              <a:t>Implications</a:t>
            </a:r>
          </a:p>
          <a:p>
            <a:pPr marL="0" indent="0">
              <a:buNone/>
            </a:pPr>
            <a:endParaRPr lang="en-US" dirty="0"/>
          </a:p>
          <a:p>
            <a:r>
              <a:rPr lang="en-US" sz="3300" dirty="0"/>
              <a:t>Implication 1: Businesses should prioritize investments in JavaScript, PostgreSQL, Python, and cloud platforms like AWS to remain competitive, potentially reshaping training programs and technology stacks to align with these dominant trends.</a:t>
            </a:r>
          </a:p>
          <a:p>
            <a:r>
              <a:rPr lang="en-US" sz="3300" dirty="0"/>
              <a:t>Implication 2: The decline in MySQL and the rise of PostgreSQL, along with the growth of TypeScript and niche technologies, indicate a need for organizations to evaluate and possibly transition to modern or specialized solutions, which could require resources but offer long-term scalability and innovation benefits.</a:t>
            </a:r>
          </a:p>
          <a:p>
            <a:r>
              <a:rPr lang="en-US" sz="3300" dirty="0"/>
              <a:t>Implication 3: The demographic focus on younger, highly educated professionals in the U.S. and Russia suggests targeted opportunities for tech companies but also underscores the importance of global accessibility and education initiatives to broaden technology adoption and address regional disparities.</a:t>
            </a:r>
          </a:p>
        </p:txBody>
      </p:sp>
    </p:spTree>
    <p:custDataLst>
      <p:tags r:id="rId1"/>
    </p:custDataLst>
    <p:extLst>
      <p:ext uri="{BB962C8B-B14F-4D97-AF65-F5344CB8AC3E}">
        <p14:creationId xmlns:p14="http://schemas.microsoft.com/office/powerpoint/2010/main" val="3865637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3A16F-6AB5-5C0B-5466-65B2A6AE811E}"/>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5E978FF3-BC93-079A-1687-DD4786B81DF4}"/>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12" name="Content Placeholder 3">
            <a:extLst>
              <a:ext uri="{FF2B5EF4-FFF2-40B4-BE49-F238E27FC236}">
                <a16:creationId xmlns:a16="http://schemas.microsoft.com/office/drawing/2014/main" id="{2E75918E-509D-16F8-F478-FA41759FEFE9}"/>
              </a:ext>
            </a:extLst>
          </p:cNvPr>
          <p:cNvSpPr txBox="1">
            <a:spLocks/>
          </p:cNvSpPr>
          <p:nvPr/>
        </p:nvSpPr>
        <p:spPr>
          <a:xfrm>
            <a:off x="4544291" y="1825625"/>
            <a:ext cx="6809509" cy="435133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A keen understanding of diverse programming languages, such as JavaScript, Python, and TypeScript, is essential to meet modern application demands, enabling developers to create versatile, high-performance software aligned with industry trends and user needs, ensuring successful software development outcomes.</a:t>
            </a:r>
          </a:p>
          <a:p>
            <a:r>
              <a:rPr lang="en-US" dirty="0"/>
              <a:t>Database systems, like PostgreSQL and emerging solutions such as Cosmos DB and </a:t>
            </a:r>
            <a:r>
              <a:rPr lang="en-US" dirty="0" err="1"/>
              <a:t>Supabase</a:t>
            </a:r>
            <a:r>
              <a:rPr lang="en-US" dirty="0"/>
              <a:t>, are vital for efficient data management, scalability, and adaptability, directly contributing to successful project delivery and reliable systems.</a:t>
            </a:r>
          </a:p>
          <a:p>
            <a:r>
              <a:rPr lang="en-US" dirty="0"/>
              <a:t>Staying adaptable to cloud platforms like AWS ensures competitiveness by leveraging scalability, flexibility, and advanced infrastructure, helping organizations meet business needs, reduce costs, and innovate quickly in a cloud-driven market.</a:t>
            </a:r>
          </a:p>
          <a:p>
            <a:r>
              <a:rPr lang="en-US" dirty="0"/>
              <a:t>Embracing emerging tools, such as Rust for performance-critical applications, Ruby for web development, or niche databases like </a:t>
            </a:r>
            <a:r>
              <a:rPr lang="en-US" dirty="0" err="1"/>
              <a:t>Supabase</a:t>
            </a:r>
            <a:r>
              <a:rPr lang="en-US" dirty="0"/>
              <a:t>, fosters innovation, addresses specialized use cases, and positions developers and companies as leaders in cutting-edge technology, maintaining relevance in a rapidly evolving industry.</a:t>
            </a:r>
          </a:p>
        </p:txBody>
      </p:sp>
      <p:pic>
        <p:nvPicPr>
          <p:cNvPr id="13" name="Content Placeholder 5">
            <a:extLst>
              <a:ext uri="{FF2B5EF4-FFF2-40B4-BE49-F238E27FC236}">
                <a16:creationId xmlns:a16="http://schemas.microsoft.com/office/drawing/2014/main" id="{CD985AE9-0D12-3398-B9B7-4395CABF1707}"/>
              </a:ext>
            </a:extLst>
          </p:cNvPr>
          <p:cNvPicPr>
            <a:picLocks noGrp="1" noChangeAspect="1"/>
          </p:cNvPicPr>
          <p:nvPr>
            <p:ph sz="half" idx="1"/>
          </p:nvPr>
        </p:nvPicPr>
        <p:blipFill>
          <a:blip r:embed="rId3"/>
          <a:stretch>
            <a:fillRect/>
          </a:stretch>
        </p:blipFill>
        <p:spPr>
          <a:xfrm>
            <a:off x="1125967" y="2113896"/>
            <a:ext cx="3054361" cy="3054361"/>
          </a:xfrm>
          <a:prstGeom prst="rect">
            <a:avLst/>
          </a:prstGeom>
        </p:spPr>
      </p:pic>
    </p:spTree>
    <p:custDataLst>
      <p:tags r:id="rId1"/>
    </p:custDataLst>
    <p:extLst>
      <p:ext uri="{BB962C8B-B14F-4D97-AF65-F5344CB8AC3E}">
        <p14:creationId xmlns:p14="http://schemas.microsoft.com/office/powerpoint/2010/main" val="840378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FC4E31-32FC-4A23-CEF9-98F0BB9F13E9}"/>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8334EF5D-2E2A-7FE5-06C6-01ACAB1F420F}"/>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sp>
        <p:nvSpPr>
          <p:cNvPr id="10" name="Content Placeholder 2">
            <a:extLst>
              <a:ext uri="{FF2B5EF4-FFF2-40B4-BE49-F238E27FC236}">
                <a16:creationId xmlns:a16="http://schemas.microsoft.com/office/drawing/2014/main" id="{83F79416-0AFB-FC80-07E8-3CF2B4E7E798}"/>
              </a:ext>
            </a:extLst>
          </p:cNvPr>
          <p:cNvSpPr txBox="1">
            <a:spLocks/>
          </p:cNvSpPr>
          <p:nvPr/>
        </p:nvSpPr>
        <p:spPr>
          <a:xfrm>
            <a:off x="914400" y="2191385"/>
            <a:ext cx="10489276" cy="2862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endParaRPr lang="en-US" sz="2200" dirty="0"/>
          </a:p>
        </p:txBody>
      </p:sp>
      <p:pic>
        <p:nvPicPr>
          <p:cNvPr id="3" name="Picture 2">
            <a:extLst>
              <a:ext uri="{FF2B5EF4-FFF2-40B4-BE49-F238E27FC236}">
                <a16:creationId xmlns:a16="http://schemas.microsoft.com/office/drawing/2014/main" id="{AF274CFA-B7A7-4FC3-B4DA-E0B5AB71FB6B}"/>
              </a:ext>
            </a:extLst>
          </p:cNvPr>
          <p:cNvPicPr>
            <a:picLocks noChangeAspect="1"/>
          </p:cNvPicPr>
          <p:nvPr/>
        </p:nvPicPr>
        <p:blipFill rotWithShape="1">
          <a:blip r:embed="rId3"/>
          <a:srcRect l="2237" t="23568" r="2237" b="11406"/>
          <a:stretch/>
        </p:blipFill>
        <p:spPr>
          <a:xfrm>
            <a:off x="538248" y="1645320"/>
            <a:ext cx="11335064" cy="4338069"/>
          </a:xfrm>
          <a:prstGeom prst="rect">
            <a:avLst/>
          </a:prstGeom>
        </p:spPr>
      </p:pic>
    </p:spTree>
    <p:custDataLst>
      <p:tags r:id="rId1"/>
    </p:custDataLst>
    <p:extLst>
      <p:ext uri="{BB962C8B-B14F-4D97-AF65-F5344CB8AC3E}">
        <p14:creationId xmlns:p14="http://schemas.microsoft.com/office/powerpoint/2010/main" val="1935373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6DB558-7141-B0CE-D399-712C1073BFD7}"/>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12CF5900-71B3-70B0-7CF1-4A1C535AD04B}"/>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sp>
        <p:nvSpPr>
          <p:cNvPr id="7" name="Content Placeholder 2">
            <a:extLst>
              <a:ext uri="{FF2B5EF4-FFF2-40B4-BE49-F238E27FC236}">
                <a16:creationId xmlns:a16="http://schemas.microsoft.com/office/drawing/2014/main" id="{95B1AABA-34AF-B1F5-3C7F-11AEB9E03637}"/>
              </a:ext>
            </a:extLst>
          </p:cNvPr>
          <p:cNvSpPr txBox="1">
            <a:spLocks/>
          </p:cNvSpPr>
          <p:nvPr/>
        </p:nvSpPr>
        <p:spPr>
          <a:xfrm>
            <a:off x="878305" y="2191385"/>
            <a:ext cx="10525371" cy="28627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endParaRPr lang="en-US" sz="2200" dirty="0"/>
          </a:p>
        </p:txBody>
      </p:sp>
      <p:pic>
        <p:nvPicPr>
          <p:cNvPr id="3" name="Picture 2">
            <a:extLst>
              <a:ext uri="{FF2B5EF4-FFF2-40B4-BE49-F238E27FC236}">
                <a16:creationId xmlns:a16="http://schemas.microsoft.com/office/drawing/2014/main" id="{7E879789-1680-4745-B836-F130DCD6454B}"/>
              </a:ext>
            </a:extLst>
          </p:cNvPr>
          <p:cNvPicPr>
            <a:picLocks noChangeAspect="1"/>
          </p:cNvPicPr>
          <p:nvPr/>
        </p:nvPicPr>
        <p:blipFill rotWithShape="1">
          <a:blip r:embed="rId3"/>
          <a:srcRect l="4415" t="22442" r="4415" b="9688"/>
          <a:stretch/>
        </p:blipFill>
        <p:spPr>
          <a:xfrm>
            <a:off x="1458152" y="1708614"/>
            <a:ext cx="9275695" cy="3882190"/>
          </a:xfrm>
          <a:prstGeom prst="rect">
            <a:avLst/>
          </a:prstGeom>
        </p:spPr>
      </p:pic>
    </p:spTree>
    <p:custDataLst>
      <p:tags r:id="rId1"/>
    </p:custDataLst>
    <p:extLst>
      <p:ext uri="{BB962C8B-B14F-4D97-AF65-F5344CB8AC3E}">
        <p14:creationId xmlns:p14="http://schemas.microsoft.com/office/powerpoint/2010/main" val="1945902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13BC838-B25A-D37F-BC71-DD617895704C}"/>
              </a:ext>
            </a:extLst>
          </p:cNvPr>
          <p:cNvPicPr>
            <a:picLocks noChangeAspect="1"/>
          </p:cNvPicPr>
          <p:nvPr/>
        </p:nvPicPr>
        <p:blipFill>
          <a:blip r:embed="rId3"/>
          <a:stretch>
            <a:fillRect/>
          </a:stretch>
        </p:blipFill>
        <p:spPr>
          <a:xfrm>
            <a:off x="1450711" y="2025672"/>
            <a:ext cx="3194581" cy="3194581"/>
          </a:xfrm>
          <a:prstGeom prst="rect">
            <a:avLst/>
          </a:prstGeom>
        </p:spPr>
      </p:pic>
      <p:sp>
        <p:nvSpPr>
          <p:cNvPr id="9" name="Title 1">
            <a:extLst>
              <a:ext uri="{FF2B5EF4-FFF2-40B4-BE49-F238E27FC236}">
                <a16:creationId xmlns:a16="http://schemas.microsoft.com/office/drawing/2014/main" id="{EEC79264-7E04-A135-9158-F7EF333AC3D8}"/>
              </a:ext>
            </a:extLst>
          </p:cNvPr>
          <p:cNvSpPr txBox="1">
            <a:spLocks/>
          </p:cNvSpPr>
          <p:nvPr/>
        </p:nvSpPr>
        <p:spPr>
          <a:xfrm>
            <a:off x="782054" y="263810"/>
            <a:ext cx="850852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i="0" kern="120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a:lstStyle>
          <a:p>
            <a:r>
              <a:rPr lang="en-US" dirty="0"/>
              <a:t>OUTLINE</a:t>
            </a:r>
          </a:p>
        </p:txBody>
      </p:sp>
      <p:sp>
        <p:nvSpPr>
          <p:cNvPr id="10" name="Content Placeholder 2">
            <a:extLst>
              <a:ext uri="{FF2B5EF4-FFF2-40B4-BE49-F238E27FC236}">
                <a16:creationId xmlns:a16="http://schemas.microsoft.com/office/drawing/2014/main" id="{79639434-C7DB-C6DD-28C9-5FE3588C5BC8}"/>
              </a:ext>
            </a:extLst>
          </p:cNvPr>
          <p:cNvSpPr txBox="1">
            <a:spLocks/>
          </p:cNvSpPr>
          <p:nvPr/>
        </p:nvSpPr>
        <p:spPr>
          <a:xfrm>
            <a:off x="6172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17992DA0-58E4-05C4-71CF-DD740B996440}"/>
                  </a:ext>
                </a:extLst>
              </p14:cNvPr>
              <p14:cNvContentPartPr/>
              <p14:nvPr/>
            </p14:nvContentPartPr>
            <p14:xfrm>
              <a:off x="1889280" y="999312"/>
              <a:ext cx="360" cy="360"/>
            </p14:xfrm>
          </p:contentPart>
        </mc:Choice>
        <mc:Fallback xmlns="">
          <p:pic>
            <p:nvPicPr>
              <p:cNvPr id="11" name="Ink 10">
                <a:extLst>
                  <a:ext uri="{FF2B5EF4-FFF2-40B4-BE49-F238E27FC236}">
                    <a16:creationId xmlns:a16="http://schemas.microsoft.com/office/drawing/2014/main" id="{17992DA0-58E4-05C4-71CF-DD740B996440}"/>
                  </a:ext>
                </a:extLst>
              </p:cNvPr>
              <p:cNvPicPr/>
              <p:nvPr/>
            </p:nvPicPr>
            <p:blipFill>
              <a:blip r:embed="rId5"/>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482A2257-403C-392A-475C-257A25E95802}"/>
                  </a:ext>
                </a:extLst>
              </p14:cNvPr>
              <p14:cNvContentPartPr/>
              <p14:nvPr/>
            </p14:nvContentPartPr>
            <p14:xfrm>
              <a:off x="2328120" y="962952"/>
              <a:ext cx="360" cy="360"/>
            </p14:xfrm>
          </p:contentPart>
        </mc:Choice>
        <mc:Fallback xmlns="">
          <p:pic>
            <p:nvPicPr>
              <p:cNvPr id="12" name="Ink 11">
                <a:extLst>
                  <a:ext uri="{FF2B5EF4-FFF2-40B4-BE49-F238E27FC236}">
                    <a16:creationId xmlns:a16="http://schemas.microsoft.com/office/drawing/2014/main" id="{482A2257-403C-392A-475C-257A25E95802}"/>
                  </a:ext>
                </a:extLst>
              </p:cNvPr>
              <p:cNvPicPr/>
              <p:nvPr/>
            </p:nvPicPr>
            <p:blipFill>
              <a:blip r:embed="rId5"/>
              <a:stretch>
                <a:fillRect/>
              </a:stretch>
            </p:blipFill>
            <p:spPr>
              <a:xfrm>
                <a:off x="2238120" y="782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D029E5DF-95C3-9324-3430-6C07411D941C}"/>
                  </a:ext>
                </a:extLst>
              </p14:cNvPr>
              <p14:cNvContentPartPr/>
              <p14:nvPr/>
            </p14:nvContentPartPr>
            <p14:xfrm>
              <a:off x="2828160" y="926232"/>
              <a:ext cx="360" cy="360"/>
            </p14:xfrm>
          </p:contentPart>
        </mc:Choice>
        <mc:Fallback xmlns="">
          <p:pic>
            <p:nvPicPr>
              <p:cNvPr id="13" name="Ink 12">
                <a:extLst>
                  <a:ext uri="{FF2B5EF4-FFF2-40B4-BE49-F238E27FC236}">
                    <a16:creationId xmlns:a16="http://schemas.microsoft.com/office/drawing/2014/main" id="{D029E5DF-95C3-9324-3430-6C07411D941C}"/>
                  </a:ext>
                </a:extLst>
              </p:cNvPr>
              <p:cNvPicPr/>
              <p:nvPr/>
            </p:nvPicPr>
            <p:blipFill>
              <a:blip r:embed="rId5"/>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51E65F16-DA3B-6993-F729-45193F9CF124}"/>
                  </a:ext>
                </a:extLst>
              </p14:cNvPr>
              <p14:cNvContentPartPr/>
              <p14:nvPr/>
            </p14:nvContentPartPr>
            <p14:xfrm>
              <a:off x="2828160" y="926232"/>
              <a:ext cx="3240" cy="5040"/>
            </p14:xfrm>
          </p:contentPart>
        </mc:Choice>
        <mc:Fallback xmlns="">
          <p:pic>
            <p:nvPicPr>
              <p:cNvPr id="14" name="Ink 13">
                <a:extLst>
                  <a:ext uri="{FF2B5EF4-FFF2-40B4-BE49-F238E27FC236}">
                    <a16:creationId xmlns:a16="http://schemas.microsoft.com/office/drawing/2014/main" id="{51E65F16-DA3B-6993-F729-45193F9CF124}"/>
                  </a:ext>
                </a:extLst>
              </p:cNvPr>
              <p:cNvPicPr/>
              <p:nvPr/>
            </p:nvPicPr>
            <p:blipFill>
              <a:blip r:embed="rId9"/>
              <a:stretch>
                <a:fillRect/>
              </a:stretch>
            </p:blipFill>
            <p:spPr>
              <a:xfrm>
                <a:off x="2738160" y="758232"/>
                <a:ext cx="182880" cy="340704"/>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DA4954AB-7AA6-D07E-B72B-071B959556E6}"/>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DA4954AB-7AA6-D07E-B72B-071B959556E6}"/>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4C9430D9-2989-125F-94DC-1DA2D66BDD55}"/>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4C9430D9-2989-125F-94DC-1DA2D66BDD55}"/>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009380E8-5542-6CEB-DEF5-1F0E98FBDFC2}"/>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9380E8-5542-6CEB-DEF5-1F0E98FBDFC2}"/>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73A9B50E-8658-465E-AEAA-D97CD87BB40D}"/>
                  </a:ext>
                </a:extLst>
              </p14:cNvPr>
              <p14:cNvContentPartPr/>
              <p14:nvPr/>
            </p14:nvContentPartPr>
            <p14:xfrm>
              <a:off x="7266240" y="2888952"/>
              <a:ext cx="360" cy="360"/>
            </p14:xfrm>
          </p:contentPart>
        </mc:Choice>
        <mc:Fallback xmlns="">
          <p:pic>
            <p:nvPicPr>
              <p:cNvPr id="18" name="Ink 17">
                <a:extLst>
                  <a:ext uri="{FF2B5EF4-FFF2-40B4-BE49-F238E27FC236}">
                    <a16:creationId xmlns:a16="http://schemas.microsoft.com/office/drawing/2014/main" id="{73A9B50E-8658-465E-AEAA-D97CD87BB40D}"/>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329C95BA-F81E-F99B-4BF2-F62AECFA21A6}"/>
                  </a:ext>
                </a:extLst>
              </p14:cNvPr>
              <p14:cNvContentPartPr/>
              <p14:nvPr/>
            </p14:nvContentPartPr>
            <p14:xfrm>
              <a:off x="6680880" y="2877072"/>
              <a:ext cx="360" cy="360"/>
            </p14:xfrm>
          </p:contentPart>
        </mc:Choice>
        <mc:Fallback xmlns="">
          <p:pic>
            <p:nvPicPr>
              <p:cNvPr id="19" name="Ink 18">
                <a:extLst>
                  <a:ext uri="{FF2B5EF4-FFF2-40B4-BE49-F238E27FC236}">
                    <a16:creationId xmlns:a16="http://schemas.microsoft.com/office/drawing/2014/main" id="{329C95BA-F81E-F99B-4BF2-F62AECFA21A6}"/>
                  </a:ext>
                </a:extLst>
              </p:cNvPr>
              <p:cNvPicPr/>
              <p:nvPr/>
            </p:nvPicPr>
            <p:blipFill>
              <a:blip r:embed="rId5"/>
              <a:stretch>
                <a:fillRect/>
              </a:stretch>
            </p:blipFill>
            <p:spPr>
              <a:xfrm>
                <a:off x="6590880" y="2697072"/>
                <a:ext cx="180000" cy="360000"/>
              </a:xfrm>
              <a:prstGeom prst="rect">
                <a:avLst/>
              </a:prstGeom>
            </p:spPr>
          </p:pic>
        </mc:Fallback>
      </mc:AlternateContent>
    </p:spTree>
    <p:custDataLst>
      <p:tags r:id="rId1"/>
    </p:custDataLst>
    <p:extLst>
      <p:ext uri="{BB962C8B-B14F-4D97-AF65-F5344CB8AC3E}">
        <p14:creationId xmlns:p14="http://schemas.microsoft.com/office/powerpoint/2010/main" val="1453241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48DC5-8A48-2A34-31B9-FC8CB168CAED}"/>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06B44109-938A-7A63-C3A8-FDDB5C799EA5}"/>
              </a:ext>
            </a:extLst>
          </p:cNvPr>
          <p:cNvSpPr txBox="1">
            <a:spLocks/>
          </p:cNvSpPr>
          <p:nvPr/>
        </p:nvSpPr>
        <p:spPr>
          <a:xfrm>
            <a:off x="4285075" y="1825624"/>
            <a:ext cx="7068725" cy="44654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400" dirty="0"/>
              <a:t>Top Programming Languages in Demand:</a:t>
            </a:r>
            <a:endParaRPr lang="en-US" sz="2200" dirty="0"/>
          </a:p>
          <a:p>
            <a:pPr lvl="1"/>
            <a:r>
              <a:rPr lang="en-US" sz="1800" dirty="0"/>
              <a:t>Python, </a:t>
            </a:r>
            <a:r>
              <a:rPr lang="en-US" sz="1800" dirty="0" err="1"/>
              <a:t>Javascript</a:t>
            </a:r>
            <a:r>
              <a:rPr lang="en-US" sz="1800" dirty="0"/>
              <a:t>, Java, C++, and GO</a:t>
            </a:r>
            <a:endParaRPr lang="en-US" sz="2200" dirty="0"/>
          </a:p>
          <a:p>
            <a:r>
              <a:rPr lang="en-US" sz="2400" dirty="0"/>
              <a:t>Top Database Skills in Demand:</a:t>
            </a:r>
            <a:endParaRPr lang="en-US" sz="2200" dirty="0"/>
          </a:p>
          <a:p>
            <a:pPr lvl="1"/>
            <a:r>
              <a:rPr lang="en-US" sz="1800" dirty="0"/>
              <a:t>SQL, NoSQL, </a:t>
            </a:r>
            <a:r>
              <a:rPr lang="en-ID" sz="2000" dirty="0"/>
              <a:t>Snowflake, Amazon RDS, and Azure SQL</a:t>
            </a:r>
            <a:endParaRPr lang="en-US" sz="2200" dirty="0"/>
          </a:p>
          <a:p>
            <a:r>
              <a:rPr lang="en-ID" sz="2400" dirty="0"/>
              <a:t>Popular Platforms:</a:t>
            </a:r>
            <a:endParaRPr lang="en-US" sz="2200" dirty="0"/>
          </a:p>
          <a:p>
            <a:pPr lvl="1"/>
            <a:r>
              <a:rPr lang="en-ID" sz="2000" dirty="0"/>
              <a:t>Oracle, MySQL, MongoDB, PostgreSQL, and Redis</a:t>
            </a:r>
            <a:endParaRPr lang="en-US" sz="2200" dirty="0"/>
          </a:p>
          <a:p>
            <a:r>
              <a:rPr lang="en-ID" sz="2400" dirty="0"/>
              <a:t>Popular Web Frames:</a:t>
            </a:r>
            <a:endParaRPr lang="en-US" sz="2200" dirty="0"/>
          </a:p>
          <a:p>
            <a:pPr lvl="1"/>
            <a:r>
              <a:rPr lang="en-ID" sz="2000" dirty="0"/>
              <a:t>React.js, Vue.js, Angular, Svelte, and Svelte</a:t>
            </a:r>
            <a:endParaRPr lang="en-US" sz="2200" dirty="0"/>
          </a:p>
          <a:p>
            <a:r>
              <a:rPr lang="en-ID" sz="2400" dirty="0"/>
              <a:t>Future Technology Trend</a:t>
            </a:r>
            <a:endParaRPr lang="en-US" sz="1800" dirty="0"/>
          </a:p>
          <a:p>
            <a:pPr lvl="1"/>
            <a:r>
              <a:rPr lang="en-ID" sz="1800" dirty="0"/>
              <a:t>Generative AI</a:t>
            </a:r>
            <a:r>
              <a:rPr lang="en-US" sz="1800" dirty="0"/>
              <a:t>, </a:t>
            </a:r>
            <a:r>
              <a:rPr lang="en-ID" sz="1800" dirty="0"/>
              <a:t>Quantum Computing, Biotechnology Innovations, Immersive Reality Technologies, and Autonomous Systems</a:t>
            </a:r>
            <a:endParaRPr lang="en-US" sz="1800" dirty="0"/>
          </a:p>
          <a:p>
            <a:pPr lvl="1"/>
            <a:endParaRPr lang="en-US" sz="1800" dirty="0"/>
          </a:p>
        </p:txBody>
      </p:sp>
      <p:pic>
        <p:nvPicPr>
          <p:cNvPr id="7" name="Picture 6">
            <a:extLst>
              <a:ext uri="{FF2B5EF4-FFF2-40B4-BE49-F238E27FC236}">
                <a16:creationId xmlns:a16="http://schemas.microsoft.com/office/drawing/2014/main" id="{DA6795A9-FE70-B337-8B17-B79ACA60A9C1}"/>
              </a:ext>
            </a:extLst>
          </p:cNvPr>
          <p:cNvPicPr>
            <a:picLocks noChangeAspect="1"/>
          </p:cNvPicPr>
          <p:nvPr/>
        </p:nvPicPr>
        <p:blipFill>
          <a:blip r:embed="rId3"/>
          <a:stretch>
            <a:fillRect/>
          </a:stretch>
        </p:blipFill>
        <p:spPr>
          <a:xfrm>
            <a:off x="1090494" y="2302762"/>
            <a:ext cx="3194581" cy="3194581"/>
          </a:xfrm>
          <a:prstGeom prst="rect">
            <a:avLst/>
          </a:prstGeom>
        </p:spPr>
      </p:pic>
    </p:spTree>
    <p:custDataLst>
      <p:tags r:id="rId1"/>
    </p:custDataLst>
    <p:extLst>
      <p:ext uri="{BB962C8B-B14F-4D97-AF65-F5344CB8AC3E}">
        <p14:creationId xmlns:p14="http://schemas.microsoft.com/office/powerpoint/2010/main" val="1555385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76FB0-8465-86A8-332A-32CC35A5D2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B7DC8D-244C-F7EC-5F66-ACB99A7D61C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3" name="Picture 2">
            <a:extLst>
              <a:ext uri="{FF2B5EF4-FFF2-40B4-BE49-F238E27FC236}">
                <a16:creationId xmlns:a16="http://schemas.microsoft.com/office/drawing/2014/main" id="{BBCC879F-E713-B75A-D2DE-0953EB0EA469}"/>
              </a:ext>
            </a:extLst>
          </p:cNvPr>
          <p:cNvPicPr>
            <a:picLocks noChangeAspect="1"/>
          </p:cNvPicPr>
          <p:nvPr/>
        </p:nvPicPr>
        <p:blipFill>
          <a:blip r:embed="rId3"/>
          <a:stretch>
            <a:fillRect/>
          </a:stretch>
        </p:blipFill>
        <p:spPr>
          <a:xfrm>
            <a:off x="994347" y="2262036"/>
            <a:ext cx="3054361" cy="3054361"/>
          </a:xfrm>
          <a:prstGeom prst="rect">
            <a:avLst/>
          </a:prstGeom>
        </p:spPr>
      </p:pic>
      <p:sp>
        <p:nvSpPr>
          <p:cNvPr id="4" name="Content Placeholder 2">
            <a:extLst>
              <a:ext uri="{FF2B5EF4-FFF2-40B4-BE49-F238E27FC236}">
                <a16:creationId xmlns:a16="http://schemas.microsoft.com/office/drawing/2014/main" id="{ED35578F-30C9-4905-FD4E-7366FEFAEA7F}"/>
              </a:ext>
            </a:extLst>
          </p:cNvPr>
          <p:cNvSpPr txBox="1">
            <a:spLocks/>
          </p:cNvSpPr>
          <p:nvPr/>
        </p:nvSpPr>
        <p:spPr>
          <a:xfrm>
            <a:off x="4285075" y="1825625"/>
            <a:ext cx="7068725"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400" dirty="0">
                <a:solidFill>
                  <a:schemeClr val="tx1"/>
                </a:solidFill>
              </a:rPr>
              <a:t>Over the past decades, programming languages have evolved significantly, with new languages emerging to meet the demands of modern computing and software development.</a:t>
            </a:r>
          </a:p>
          <a:p>
            <a:r>
              <a:rPr lang="en-US" sz="2400" dirty="0">
                <a:solidFill>
                  <a:schemeClr val="tx1"/>
                </a:solidFill>
              </a:rPr>
              <a:t>The popularity of programming languages is influenced by various factors, including performance, ease of use, community support, industry demand, and compatibility with emerging technologies.</a:t>
            </a:r>
          </a:p>
          <a:p>
            <a:r>
              <a:rPr lang="en-US" sz="2400" dirty="0">
                <a:solidFill>
                  <a:schemeClr val="tx1"/>
                </a:solidFill>
              </a:rPr>
              <a:t>Programming language rankings often rely on metrics such as developer surveys, job postings, GitHub repositories, and the frequency of language use in industry-specific projects.</a:t>
            </a:r>
          </a:p>
          <a:p>
            <a:r>
              <a:rPr lang="en-US" sz="2400" dirty="0">
                <a:solidFill>
                  <a:schemeClr val="tx1"/>
                </a:solidFill>
              </a:rPr>
              <a:t>As new technologies like artificial intelligence (AI), machine learning (ML), cloud computing, and blockchain continue to grow, the popularity of certain programming languages is shifting to accommodate these changes.</a:t>
            </a:r>
            <a:endParaRPr lang="en-US" sz="2200" dirty="0">
              <a:solidFill>
                <a:schemeClr val="tx1"/>
              </a:solidFill>
            </a:endParaRPr>
          </a:p>
        </p:txBody>
      </p:sp>
    </p:spTree>
    <p:custDataLst>
      <p:tags r:id="rId1"/>
    </p:custDataLst>
    <p:extLst>
      <p:ext uri="{BB962C8B-B14F-4D97-AF65-F5344CB8AC3E}">
        <p14:creationId xmlns:p14="http://schemas.microsoft.com/office/powerpoint/2010/main" val="2040863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11DCFD-8450-17AD-05D4-229BA1C66C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5AB7E7-7534-10CB-A359-88015C285B97}"/>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5EF8C842-232A-AE37-3471-90353781809D}"/>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400" dirty="0"/>
              <a:t>Data is based on the survey conducted by Stack Overflow from January 23 to February 14 and involved 88,883 software developers from 186 countries.</a:t>
            </a:r>
            <a:endParaRPr lang="en-US" sz="2200" dirty="0"/>
          </a:p>
          <a:p>
            <a:r>
              <a:rPr lang="en-US" sz="2400" dirty="0"/>
              <a:t>Familiarization with this dataset was achieved through completing IBM labs on Coursera, which encompassed topics such as Web Scraping, Dataset Exploration, Data Wrangling, Exploratory Data Analysis, and Data Visualization.</a:t>
            </a:r>
            <a:endParaRPr lang="en-US" sz="2200" dirty="0"/>
          </a:p>
          <a:p>
            <a:r>
              <a:rPr lang="en-US" sz="2400" dirty="0"/>
              <a:t>Data analysis and visualization was conducted via IBM Cognos Analytics</a:t>
            </a:r>
            <a:endParaRPr lang="en-US" sz="2200" dirty="0"/>
          </a:p>
        </p:txBody>
      </p:sp>
      <p:pic>
        <p:nvPicPr>
          <p:cNvPr id="4" name="Picture 3">
            <a:extLst>
              <a:ext uri="{FF2B5EF4-FFF2-40B4-BE49-F238E27FC236}">
                <a16:creationId xmlns:a16="http://schemas.microsoft.com/office/drawing/2014/main" id="{280CF71F-8A03-DAC7-4BC2-F05644ECBFFF}"/>
              </a:ext>
            </a:extLst>
          </p:cNvPr>
          <p:cNvPicPr>
            <a:picLocks noChangeAspect="1"/>
          </p:cNvPicPr>
          <p:nvPr/>
        </p:nvPicPr>
        <p:blipFill>
          <a:blip r:embed="rId3"/>
          <a:stretch>
            <a:fillRect/>
          </a:stretch>
        </p:blipFill>
        <p:spPr>
          <a:xfrm>
            <a:off x="979655" y="1831709"/>
            <a:ext cx="3194581" cy="3194581"/>
          </a:xfrm>
          <a:prstGeom prst="rect">
            <a:avLst/>
          </a:prstGeom>
        </p:spPr>
      </p:pic>
    </p:spTree>
    <p:custDataLst>
      <p:tags r:id="rId1"/>
    </p:custDataLst>
    <p:extLst>
      <p:ext uri="{BB962C8B-B14F-4D97-AF65-F5344CB8AC3E}">
        <p14:creationId xmlns:p14="http://schemas.microsoft.com/office/powerpoint/2010/main" val="3791692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27A2E-C667-F6D3-A1E3-47F70603EABA}"/>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5539A591-4DF0-3912-FF72-3FD0BD7B9C1F}"/>
              </a:ext>
            </a:extLst>
          </p:cNvPr>
          <p:cNvSpPr>
            <a:spLocks noGrp="1"/>
          </p:cNvSpPr>
          <p:nvPr>
            <p:ph type="title"/>
          </p:nvPr>
        </p:nvSpPr>
        <p:spPr>
          <a:xfrm>
            <a:off x="838200" y="365125"/>
            <a:ext cx="10515600" cy="1325563"/>
          </a:xfrm>
        </p:spPr>
        <p:txBody>
          <a:bodyPr/>
          <a:lstStyle/>
          <a:p>
            <a:r>
              <a:rPr lang="en-US" dirty="0"/>
              <a:t>PROGRAMMING LANGUAGE TRENDS</a:t>
            </a:r>
          </a:p>
        </p:txBody>
      </p:sp>
      <p:sp>
        <p:nvSpPr>
          <p:cNvPr id="8" name="Content Placeholder 2">
            <a:extLst>
              <a:ext uri="{FF2B5EF4-FFF2-40B4-BE49-F238E27FC236}">
                <a16:creationId xmlns:a16="http://schemas.microsoft.com/office/drawing/2014/main" id="{54B8C8AD-F58A-1F17-9CA2-E737E1949923}"/>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9" name="Content Placeholder 3">
            <a:extLst>
              <a:ext uri="{FF2B5EF4-FFF2-40B4-BE49-F238E27FC236}">
                <a16:creationId xmlns:a16="http://schemas.microsoft.com/office/drawing/2014/main" id="{D9FB3B79-D3E9-99FC-ECF2-28CCBF64752F}"/>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10" name="Content Placeholder 2">
            <a:extLst>
              <a:ext uri="{FF2B5EF4-FFF2-40B4-BE49-F238E27FC236}">
                <a16:creationId xmlns:a16="http://schemas.microsoft.com/office/drawing/2014/main" id="{2DFAC5CF-1B58-ABB4-D63B-1D931D572459}"/>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solidFill>
                <a:schemeClr val="tx1"/>
              </a:solidFill>
            </a:endParaRPr>
          </a:p>
        </p:txBody>
      </p:sp>
      <p:sp>
        <p:nvSpPr>
          <p:cNvPr id="11" name="Content Placeholder 2">
            <a:extLst>
              <a:ext uri="{FF2B5EF4-FFF2-40B4-BE49-F238E27FC236}">
                <a16:creationId xmlns:a16="http://schemas.microsoft.com/office/drawing/2014/main" id="{FBAA9DB0-9EAC-9B25-C7F3-3CE83758128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solidFill>
                <a:schemeClr val="tx1"/>
              </a:solidFill>
            </a:endParaRPr>
          </a:p>
        </p:txBody>
      </p:sp>
      <p:pic>
        <p:nvPicPr>
          <p:cNvPr id="5" name="Picture 4">
            <a:extLst>
              <a:ext uri="{FF2B5EF4-FFF2-40B4-BE49-F238E27FC236}">
                <a16:creationId xmlns:a16="http://schemas.microsoft.com/office/drawing/2014/main" id="{D67A6F67-6023-4997-BA4B-6DD2D38890B1}"/>
              </a:ext>
            </a:extLst>
          </p:cNvPr>
          <p:cNvPicPr>
            <a:picLocks noChangeAspect="1"/>
          </p:cNvPicPr>
          <p:nvPr/>
        </p:nvPicPr>
        <p:blipFill>
          <a:blip r:embed="rId3"/>
          <a:stretch>
            <a:fillRect/>
          </a:stretch>
        </p:blipFill>
        <p:spPr>
          <a:xfrm>
            <a:off x="325388" y="2619876"/>
            <a:ext cx="5694413" cy="2962776"/>
          </a:xfrm>
          <a:prstGeom prst="rect">
            <a:avLst/>
          </a:prstGeom>
        </p:spPr>
      </p:pic>
      <p:pic>
        <p:nvPicPr>
          <p:cNvPr id="12" name="Picture 11">
            <a:extLst>
              <a:ext uri="{FF2B5EF4-FFF2-40B4-BE49-F238E27FC236}">
                <a16:creationId xmlns:a16="http://schemas.microsoft.com/office/drawing/2014/main" id="{087BC7B3-3DD4-4868-AF66-140BF981AE95}"/>
              </a:ext>
            </a:extLst>
          </p:cNvPr>
          <p:cNvPicPr>
            <a:picLocks noChangeAspect="1"/>
          </p:cNvPicPr>
          <p:nvPr/>
        </p:nvPicPr>
        <p:blipFill>
          <a:blip r:embed="rId4"/>
          <a:stretch>
            <a:fillRect/>
          </a:stretch>
        </p:blipFill>
        <p:spPr>
          <a:xfrm>
            <a:off x="6019801" y="2506661"/>
            <a:ext cx="5157488" cy="3075991"/>
          </a:xfrm>
          <a:prstGeom prst="rect">
            <a:avLst/>
          </a:prstGeom>
        </p:spPr>
      </p:pic>
    </p:spTree>
    <p:custDataLst>
      <p:tags r:id="rId1"/>
    </p:custDataLst>
    <p:extLst>
      <p:ext uri="{BB962C8B-B14F-4D97-AF65-F5344CB8AC3E}">
        <p14:creationId xmlns:p14="http://schemas.microsoft.com/office/powerpoint/2010/main" val="3684467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7BF14-48B4-018D-63EE-DF24A5A8CF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444DA4-C4B2-2A92-8A96-C527D8D026A7}"/>
              </a:ext>
            </a:extLst>
          </p:cNvPr>
          <p:cNvSpPr>
            <a:spLocks noGrp="1"/>
          </p:cNvSpPr>
          <p:nvPr>
            <p:ph type="title"/>
          </p:nvPr>
        </p:nvSpPr>
        <p:spPr>
          <a:xfrm>
            <a:off x="838200" y="365125"/>
            <a:ext cx="10515600" cy="1325563"/>
          </a:xfrm>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0E85DDBB-31B7-4F81-1E76-90009348F1DE}"/>
              </a:ext>
            </a:extLst>
          </p:cNvPr>
          <p:cNvSpPr>
            <a:spLocks noGrp="1"/>
          </p:cNvSpPr>
          <p:nvPr>
            <p:ph sz="half" idx="1"/>
          </p:nvPr>
        </p:nvSpPr>
        <p:spPr>
          <a:xfrm>
            <a:off x="813816" y="1825625"/>
            <a:ext cx="5181600" cy="4351338"/>
          </a:xfrm>
        </p:spPr>
        <p:txBody>
          <a:bodyPr>
            <a:normAutofit fontScale="92500" lnSpcReduction="20000"/>
          </a:bodyPr>
          <a:lstStyle/>
          <a:p>
            <a:pPr marL="0" indent="0">
              <a:buNone/>
            </a:pPr>
            <a:r>
              <a:rPr lang="en-US" dirty="0"/>
              <a:t>Findings</a:t>
            </a:r>
          </a:p>
          <a:p>
            <a:pPr marL="0" indent="0">
              <a:buNone/>
            </a:pPr>
            <a:endParaRPr lang="en-US" dirty="0"/>
          </a:p>
          <a:p>
            <a:r>
              <a:rPr lang="en-US" dirty="0"/>
              <a:t>JavaScript leads with 1,156 current users and grows to 1,449 next year, remaining the top language.</a:t>
            </a:r>
          </a:p>
          <a:p>
            <a:r>
              <a:rPr lang="en-US" dirty="0"/>
              <a:t>Python’s popularity rises from 699 current users to 1,066 next year, driven by data science demand.</a:t>
            </a:r>
          </a:p>
          <a:p>
            <a:r>
              <a:rPr lang="en-US" dirty="0"/>
              <a:t>Rust and TypeScript gain interest, with 708 and 1,341 developers wanting to use them next year for performance and type safety</a:t>
            </a:r>
          </a:p>
        </p:txBody>
      </p:sp>
      <p:sp>
        <p:nvSpPr>
          <p:cNvPr id="4" name="Content Placeholder 3">
            <a:extLst>
              <a:ext uri="{FF2B5EF4-FFF2-40B4-BE49-F238E27FC236}">
                <a16:creationId xmlns:a16="http://schemas.microsoft.com/office/drawing/2014/main" id="{D2166E7F-5223-7C98-EBC0-E8FA35940F98}"/>
              </a:ext>
            </a:extLst>
          </p:cNvPr>
          <p:cNvSpPr>
            <a:spLocks noGrp="1"/>
          </p:cNvSpPr>
          <p:nvPr>
            <p:ph sz="half" idx="2"/>
          </p:nvPr>
        </p:nvSpPr>
        <p:spPr>
          <a:xfrm>
            <a:off x="6172200" y="1825625"/>
            <a:ext cx="5181600" cy="4351338"/>
          </a:xfrm>
        </p:spPr>
        <p:txBody>
          <a:bodyPr>
            <a:normAutofit fontScale="92500" lnSpcReduction="20000"/>
          </a:bodyPr>
          <a:lstStyle/>
          <a:p>
            <a:pPr marL="0" indent="0">
              <a:buNone/>
            </a:pPr>
            <a:r>
              <a:rPr lang="en-US" dirty="0"/>
              <a:t>Implications</a:t>
            </a:r>
          </a:p>
          <a:p>
            <a:pPr marL="0" indent="0">
              <a:buNone/>
            </a:pPr>
            <a:endParaRPr lang="en-US" dirty="0"/>
          </a:p>
          <a:p>
            <a:r>
              <a:rPr lang="en-US" dirty="0"/>
              <a:t>Companies should prioritize JavaScript and Python training to stay competitive in web and data projects.</a:t>
            </a:r>
          </a:p>
          <a:p>
            <a:r>
              <a:rPr lang="en-US" dirty="0"/>
              <a:t>Rising interest in Rust and TypeScript may shape future software designs favoring performance and safety.</a:t>
            </a:r>
          </a:p>
          <a:p>
            <a:r>
              <a:rPr lang="en-US" dirty="0"/>
              <a:t>Developers and educators need to focus on Rust and TypeScript to align with emerging industry needs</a:t>
            </a:r>
          </a:p>
        </p:txBody>
      </p:sp>
    </p:spTree>
    <p:custDataLst>
      <p:tags r:id="rId1"/>
    </p:custDataLst>
    <p:extLst>
      <p:ext uri="{BB962C8B-B14F-4D97-AF65-F5344CB8AC3E}">
        <p14:creationId xmlns:p14="http://schemas.microsoft.com/office/powerpoint/2010/main" val="3701288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A0F35-C02C-0C12-3664-049CAC5AFA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0B430B-2D6C-26E3-5D00-4D061A250E06}"/>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6C2B3FA5-2985-EAFB-8885-6820D4058AF4}"/>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30E0AA0B-A66B-F896-65D9-69DDA700D8E7}"/>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5" name="Content Placeholder 2">
            <a:extLst>
              <a:ext uri="{FF2B5EF4-FFF2-40B4-BE49-F238E27FC236}">
                <a16:creationId xmlns:a16="http://schemas.microsoft.com/office/drawing/2014/main" id="{B4E86EFD-B801-5996-879A-7A13CF75507C}"/>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solidFill>
                <a:schemeClr val="tx1"/>
              </a:solidFill>
            </a:endParaRPr>
          </a:p>
        </p:txBody>
      </p:sp>
      <p:sp>
        <p:nvSpPr>
          <p:cNvPr id="6" name="Content Placeholder 2">
            <a:extLst>
              <a:ext uri="{FF2B5EF4-FFF2-40B4-BE49-F238E27FC236}">
                <a16:creationId xmlns:a16="http://schemas.microsoft.com/office/drawing/2014/main" id="{EF288C39-3E30-44CF-06C3-D46763CC8E0C}"/>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solidFill>
                <a:schemeClr val="tx1"/>
              </a:solidFill>
            </a:endParaRPr>
          </a:p>
        </p:txBody>
      </p:sp>
      <p:pic>
        <p:nvPicPr>
          <p:cNvPr id="8" name="Picture 7">
            <a:extLst>
              <a:ext uri="{FF2B5EF4-FFF2-40B4-BE49-F238E27FC236}">
                <a16:creationId xmlns:a16="http://schemas.microsoft.com/office/drawing/2014/main" id="{C65759D0-D484-4EFE-8E57-150165A82DEC}"/>
              </a:ext>
            </a:extLst>
          </p:cNvPr>
          <p:cNvPicPr>
            <a:picLocks noChangeAspect="1"/>
          </p:cNvPicPr>
          <p:nvPr/>
        </p:nvPicPr>
        <p:blipFill>
          <a:blip r:embed="rId3"/>
          <a:stretch>
            <a:fillRect/>
          </a:stretch>
        </p:blipFill>
        <p:spPr>
          <a:xfrm>
            <a:off x="613043" y="2506661"/>
            <a:ext cx="5406758" cy="3552324"/>
          </a:xfrm>
          <a:prstGeom prst="rect">
            <a:avLst/>
          </a:prstGeom>
        </p:spPr>
      </p:pic>
      <p:pic>
        <p:nvPicPr>
          <p:cNvPr id="10" name="Picture 9">
            <a:extLst>
              <a:ext uri="{FF2B5EF4-FFF2-40B4-BE49-F238E27FC236}">
                <a16:creationId xmlns:a16="http://schemas.microsoft.com/office/drawing/2014/main" id="{02C8E279-DCAD-4735-ADA1-CCAAFB63BA59}"/>
              </a:ext>
            </a:extLst>
          </p:cNvPr>
          <p:cNvPicPr>
            <a:picLocks noChangeAspect="1"/>
          </p:cNvPicPr>
          <p:nvPr/>
        </p:nvPicPr>
        <p:blipFill>
          <a:blip r:embed="rId4"/>
          <a:stretch>
            <a:fillRect/>
          </a:stretch>
        </p:blipFill>
        <p:spPr>
          <a:xfrm>
            <a:off x="6036564" y="2506661"/>
            <a:ext cx="6171448" cy="3552324"/>
          </a:xfrm>
          <a:prstGeom prst="rect">
            <a:avLst/>
          </a:prstGeom>
        </p:spPr>
      </p:pic>
    </p:spTree>
    <p:custDataLst>
      <p:tags r:id="rId1"/>
    </p:custDataLst>
    <p:extLst>
      <p:ext uri="{BB962C8B-B14F-4D97-AF65-F5344CB8AC3E}">
        <p14:creationId xmlns:p14="http://schemas.microsoft.com/office/powerpoint/2010/main" val="1502887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8A6A9C-70D0-119E-38BE-1738DA5AD3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797E2B-01DB-9C21-4CF2-1586AB1C34C4}"/>
              </a:ext>
            </a:extLst>
          </p:cNvPr>
          <p:cNvSpPr>
            <a:spLocks noGrp="1"/>
          </p:cNvSpPr>
          <p:nvPr>
            <p:ph type="title"/>
          </p:nvPr>
        </p:nvSpPr>
        <p:spPr>
          <a:xfrm>
            <a:off x="48985" y="365125"/>
            <a:ext cx="12094029" cy="1325563"/>
          </a:xfrm>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F73EC42F-75A2-FA08-F2B6-EB2817BBF83F}"/>
              </a:ext>
            </a:extLst>
          </p:cNvPr>
          <p:cNvSpPr>
            <a:spLocks noGrp="1"/>
          </p:cNvSpPr>
          <p:nvPr>
            <p:ph sz="half" idx="1"/>
          </p:nvPr>
        </p:nvSpPr>
        <p:spPr>
          <a:xfrm>
            <a:off x="813816" y="1825625"/>
            <a:ext cx="5181600" cy="4351338"/>
          </a:xfrm>
        </p:spPr>
        <p:txBody>
          <a:bodyPr>
            <a:normAutofit fontScale="40000" lnSpcReduction="20000"/>
          </a:bodyPr>
          <a:lstStyle/>
          <a:p>
            <a:pPr marL="0" indent="0">
              <a:buNone/>
            </a:pPr>
            <a:r>
              <a:rPr lang="en-US" dirty="0"/>
              <a:t>Findings</a:t>
            </a:r>
          </a:p>
          <a:p>
            <a:pPr marL="0" indent="0">
              <a:buNone/>
            </a:pPr>
            <a:endParaRPr lang="en-US" dirty="0"/>
          </a:p>
          <a:p>
            <a:r>
              <a:rPr lang="en-US" sz="5000" dirty="0"/>
              <a:t>MySQL remains the most popular database in the current year with 794 units of usage, but its popularity decreases significantly in the next year to 622 units, indicating a decline in its dominance.</a:t>
            </a:r>
          </a:p>
          <a:p>
            <a:r>
              <a:rPr lang="en-US" sz="5000" dirty="0"/>
              <a:t>PostgreSQL shows a substantial increase in usage from 672 units in the current year to 1,024 units in the next year, suggesting it is becoming the leading database technology.</a:t>
            </a:r>
          </a:p>
          <a:p>
            <a:r>
              <a:rPr lang="en-US" sz="5000" dirty="0"/>
              <a:t>Other databases like MongoDB, Microsoft SQL Server, and Redis experience moderate declines or stability in usage, while newer databases like Cosmos DB and </a:t>
            </a:r>
            <a:r>
              <a:rPr lang="en-US" sz="5000" dirty="0" err="1"/>
              <a:t>Supabase</a:t>
            </a:r>
            <a:r>
              <a:rPr lang="en-US" sz="5000" dirty="0"/>
              <a:t> emerge with lower but growing adoption in the next year (115 and 109 units, respectively).</a:t>
            </a:r>
          </a:p>
        </p:txBody>
      </p:sp>
      <p:sp>
        <p:nvSpPr>
          <p:cNvPr id="4" name="Content Placeholder 3">
            <a:extLst>
              <a:ext uri="{FF2B5EF4-FFF2-40B4-BE49-F238E27FC236}">
                <a16:creationId xmlns:a16="http://schemas.microsoft.com/office/drawing/2014/main" id="{D327B10A-E9C3-5B71-0345-782E28BDB37C}"/>
              </a:ext>
            </a:extLst>
          </p:cNvPr>
          <p:cNvSpPr>
            <a:spLocks noGrp="1"/>
          </p:cNvSpPr>
          <p:nvPr>
            <p:ph sz="half" idx="2"/>
          </p:nvPr>
        </p:nvSpPr>
        <p:spPr>
          <a:xfrm>
            <a:off x="6172200" y="1825625"/>
            <a:ext cx="5181600" cy="4351338"/>
          </a:xfrm>
        </p:spPr>
        <p:txBody>
          <a:bodyPr>
            <a:normAutofit fontScale="40000" lnSpcReduction="20000"/>
          </a:bodyPr>
          <a:lstStyle/>
          <a:p>
            <a:pPr marL="0" indent="0">
              <a:buNone/>
            </a:pPr>
            <a:r>
              <a:rPr lang="en-US" dirty="0"/>
              <a:t>Implications</a:t>
            </a:r>
          </a:p>
          <a:p>
            <a:pPr marL="0" indent="0">
              <a:buNone/>
            </a:pPr>
            <a:endParaRPr lang="en-US" dirty="0"/>
          </a:p>
          <a:p>
            <a:r>
              <a:rPr lang="en-US" sz="5000" dirty="0"/>
              <a:t>Organizations may need to prioritize migration strategies or training for PostgreSQL to capitalize on its rising popularity and ensure compatibility with future systems.</a:t>
            </a:r>
          </a:p>
          <a:p>
            <a:r>
              <a:rPr lang="en-US" sz="5000" dirty="0"/>
              <a:t>The decline in MySQL usage could signal a shift in developer preferences or technological requirements, potentially impacting legacy systems reliant on MySQL.</a:t>
            </a:r>
          </a:p>
          <a:p>
            <a:r>
              <a:rPr lang="en-US" sz="5000" dirty="0"/>
              <a:t>The emergence of newer databases like Cosmos DB and </a:t>
            </a:r>
            <a:r>
              <a:rPr lang="en-US" sz="5000" dirty="0" err="1"/>
              <a:t>Supabase</a:t>
            </a:r>
            <a:r>
              <a:rPr lang="en-US" sz="5000" dirty="0"/>
              <a:t> suggests a trend toward specialized or cloud-native solutions, which could drive innovation but also require investment in learning and integration.</a:t>
            </a:r>
          </a:p>
        </p:txBody>
      </p:sp>
    </p:spTree>
    <p:custDataLst>
      <p:tags r:id="rId1"/>
    </p:custDataLst>
    <p:extLst>
      <p:ext uri="{BB962C8B-B14F-4D97-AF65-F5344CB8AC3E}">
        <p14:creationId xmlns:p14="http://schemas.microsoft.com/office/powerpoint/2010/main" val="31881259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8"/>
  <p:tag name="ARTICULATE_DESIGN_ID_SLIDE_TEMPLATE_SKILL_NETWORK" val="762xjmeN"/>
  <p:tag name="ARTICULATE_DESIGN_ID_IBM DEVELOPER 2018 WHITE BACKGROUND" val="AcyDFp8V"/>
  <p:tag name="ARTICULATE_SLIDE_THUMBNAIL_REFRESH"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LIDE_TEMPLATE_skill_network">
  <a:themeElements>
    <a:clrScheme name="IBM Skills Network">
      <a:dk1>
        <a:srgbClr val="262626"/>
      </a:dk1>
      <a:lt1>
        <a:srgbClr val="525252"/>
      </a:lt1>
      <a:dk2>
        <a:srgbClr val="FFFFFF"/>
      </a:dk2>
      <a:lt2>
        <a:srgbClr val="FFFFFF"/>
      </a:lt2>
      <a:accent1>
        <a:srgbClr val="6C4DEA"/>
      </a:accent1>
      <a:accent2>
        <a:srgbClr val="82CFFF"/>
      </a:accent2>
      <a:accent3>
        <a:srgbClr val="FF7EB6"/>
      </a:accent3>
      <a:accent4>
        <a:srgbClr val="3DDBD9"/>
      </a:accent4>
      <a:accent5>
        <a:srgbClr val="5B9BD5"/>
      </a:accent5>
      <a:accent6>
        <a:srgbClr val="525252"/>
      </a:accent6>
      <a:hlink>
        <a:srgbClr val="C1C7CD"/>
      </a:hlink>
      <a:folHlink>
        <a:srgbClr val="DA1E28"/>
      </a:folHlink>
    </a:clrScheme>
    <a:fontScheme name="IBM Skills Network">
      <a:majorFont>
        <a:latin typeface="IBM Plex Sans SemiBold"/>
        <a:ea typeface=""/>
        <a:cs typeface=""/>
      </a:majorFont>
      <a:minorFont>
        <a:latin typeface="IBM Plex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Skills Network PPT Template 01.2023.pptx" id="{565886F7-76CC-4370-877F-2511E1EB1B28}" vid="{AD061E48-3596-4052-9172-46F1919207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155be751-a274-42e8-93fb-f39d3b9bccc8">
      <Terms xmlns="http://schemas.microsoft.com/office/infopath/2007/PartnerControls"/>
    </lcf76f155ced4ddcb4097134ff3c332f>
    <TaxCatchAll xmlns="f80a141d-92ca-4d3d-9308-f7e7b1d44ce8" xsi:nil="true"/>
    <AWBlink xmlns="155be751-a274-42e8-93fb-f39d3b9bccc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9" ma:contentTypeDescription="Create a new document." ma:contentTypeScope="" ma:versionID="d7279d4efbac013e02c1e816bc7f7c13">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0a3fd1dbe83fc08387abb87098562ef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element ref="ns2:MediaLengthInSeconds" minOccurs="0"/>
                <xsd:element ref="ns2:lcf76f155ced4ddcb4097134ff3c332f" minOccurs="0"/>
                <xsd:element ref="ns3:TaxCatchAll" minOccurs="0"/>
                <xsd:element ref="ns2:MediaServiceObjectDetectorVersions" minOccurs="0"/>
                <xsd:element ref="ns2:AWBlink"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1bfc8dc1-ab14-4a6b-8a4a-9f7f0b948a9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AWBlink" ma:index="25" nillable="true" ma:displayName="AWB link" ma:description="Author Workbench link" ma:format="Dropdown" ma:internalName="AWBlink">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2edd55d-11a0-43df-8094-42adcb6055ca}" ma:internalName="TaxCatchAll" ma:showField="CatchAllData" ma:web="f80a141d-92ca-4d3d-9308-f7e7b1d44ce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155be751-a274-42e8-93fb-f39d3b9bccc8"/>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f80a141d-92ca-4d3d-9308-f7e7b1d44ce8"/>
    <ds:schemaRef ds:uri="http://www.w3.org/XML/1998/namespace"/>
    <ds:schemaRef ds:uri="http://purl.org/dc/terms/"/>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BEAB06F8-DBB4-44C7-AF84-8B098C8B03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IBM PPT Temp Jan 2023</Template>
  <TotalTime>134</TotalTime>
  <Words>1218</Words>
  <Application>Microsoft Office PowerPoint</Application>
  <PresentationFormat>Widescreen</PresentationFormat>
  <Paragraphs>89</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Helv</vt:lpstr>
      <vt:lpstr>IBM Plex Mono</vt:lpstr>
      <vt:lpstr>IBM Plex Mono Text</vt:lpstr>
      <vt:lpstr>IBM Plex Sans</vt:lpstr>
      <vt:lpstr>IBM Plex Sans SemiBold</vt:lpstr>
      <vt:lpstr>SLIDE_TEMPLATE_skill_network</vt:lpstr>
      <vt:lpstr>Programming Language : Popularity Used Trends </vt:lpstr>
      <vt:lpstr>PowerPoint Presentation</vt:lpstr>
      <vt:lpstr>EXECUTIVE SUMMARY</vt:lpstr>
      <vt:lpstr>INTRODUCTION</vt:lpstr>
      <vt:lpstr>METHODOLOGY</vt:lpstr>
      <vt:lpstr>PROGRAMMING LANGUAGE TRENDS</vt:lpstr>
      <vt:lpstr>PROGRAMMING LANGUAGE TRENDS - FINDINGS &amp; IMPLICATIONS</vt:lpstr>
      <vt:lpstr>DATABASE TRENDS</vt:lpstr>
      <vt:lpstr>DATABASE TRENDS - FINDINGS &amp; IMPLICATIONS</vt:lpstr>
      <vt:lpstr>DASHBOARD TAB 1</vt:lpstr>
      <vt:lpstr>DASHBOARD TAB 2</vt:lpstr>
      <vt:lpstr>DASHBOARD TAB 3</vt:lpstr>
      <vt:lpstr>DISCUSSION</vt:lpstr>
      <vt:lpstr>OVERALL FINDINGS &amp; IMPLICATIONS</vt:lpstr>
      <vt:lpstr>CONCLUSION</vt:lpstr>
      <vt:lpstr> JOB POSTINGS</vt:lpstr>
      <vt:lpstr>POPULAR LANGUAGES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Dashboard</dc:title>
  <dc:creator>Tori Sleeper</dc:creator>
  <cp:lastModifiedBy>Muhammad Aziz Habiburrahim</cp:lastModifiedBy>
  <cp:revision>12</cp:revision>
  <dcterms:created xsi:type="dcterms:W3CDTF">2024-10-30T05:40:03Z</dcterms:created>
  <dcterms:modified xsi:type="dcterms:W3CDTF">2025-03-21T10:18:25Z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y fmtid="{D5CDD505-2E9C-101B-9397-08002B2CF9AE}" pid="3" name="MediaServiceImageTags">
    <vt:lpwstr/>
  </property>
  <property fmtid="{D5CDD505-2E9C-101B-9397-08002B2CF9AE}" pid="4" name="ArticulateGUID">
    <vt:lpwstr>07C438A6-8092-445C-AC0D-AE1422093206</vt:lpwstr>
  </property>
  <property fmtid="{D5CDD505-2E9C-101B-9397-08002B2CF9AE}" pid="5" name="ArticulatePath">
    <vt:lpwstr>https://skilluptech.sharepoint.com/sites/Coursera/Shared Documents/General/PPT template/IBM Skills Network PPT Template 01.2023</vt:lpwstr>
  </property>
</Properties>
</file>