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5" r:id="rId2"/>
    <p:sldId id="256" r:id="rId3"/>
    <p:sldId id="263" r:id="rId4"/>
    <p:sldId id="257" r:id="rId5"/>
    <p:sldId id="258" r:id="rId6"/>
    <p:sldId id="264" r:id="rId7"/>
    <p:sldId id="262"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l-PL" smtClean="0"/>
              <a:t>Kliknij, aby edytować styl</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2231136" y="101808"/>
            <a:ext cx="7729728" cy="761077"/>
          </a:xfrm>
        </p:spPr>
        <p:txBody>
          <a:bodyPr/>
          <a:lstStyle/>
          <a:p>
            <a:r>
              <a:rPr lang="pl-PL" dirty="0" smtClean="0"/>
              <a:t>Kliknij, aby edytować styl</a:t>
            </a:r>
            <a:endParaRPr lang="en-US" dirty="0"/>
          </a:p>
        </p:txBody>
      </p:sp>
      <p:sp>
        <p:nvSpPr>
          <p:cNvPr id="3" name="Content Placeholder 2"/>
          <p:cNvSpPr>
            <a:spLocks noGrp="1"/>
          </p:cNvSpPr>
          <p:nvPr>
            <p:ph idx="1"/>
          </p:nvPr>
        </p:nvSpPr>
        <p:spPr>
          <a:xfrm>
            <a:off x="695459" y="1171977"/>
            <a:ext cx="10818254" cy="4893972"/>
          </a:xfrm>
        </p:spPr>
        <p:txBody>
          <a:bodyPr/>
          <a:lstStyle/>
          <a:p>
            <a:pPr lvl="0"/>
            <a:r>
              <a:rPr lang="pl-PL" dirty="0" smtClean="0"/>
              <a:t>Edytuj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sp>
        <p:nvSpPr>
          <p:cNvPr id="7" name="Date Placeholder 6"/>
          <p:cNvSpPr>
            <a:spLocks noGrp="1"/>
          </p:cNvSpPr>
          <p:nvPr>
            <p:ph type="dt" sz="half" idx="10"/>
          </p:nvPr>
        </p:nvSpPr>
        <p:spPr>
          <a:xfrm>
            <a:off x="8759967" y="6213284"/>
            <a:ext cx="2753746" cy="323968"/>
          </a:xfrm>
        </p:spPr>
        <p:txBody>
          <a:bodyPr/>
          <a:lstStyle/>
          <a:p>
            <a:fld id="{F070A7B3-6521-4DCA-87E5-044747A908C1}" type="datetimeFigureOut">
              <a:rPr lang="en-US" dirty="0"/>
              <a:t>1/5/2018</a:t>
            </a:fld>
            <a:endParaRPr lang="en-US" dirty="0"/>
          </a:p>
        </p:txBody>
      </p:sp>
      <p:sp>
        <p:nvSpPr>
          <p:cNvPr id="8" name="Footer Placeholder 7"/>
          <p:cNvSpPr>
            <a:spLocks noGrp="1"/>
          </p:cNvSpPr>
          <p:nvPr>
            <p:ph type="ftr" sz="quarter" idx="11"/>
          </p:nvPr>
        </p:nvSpPr>
        <p:spPr>
          <a:xfrm>
            <a:off x="695459" y="6213284"/>
            <a:ext cx="5901189" cy="320040"/>
          </a:xfrm>
        </p:spPr>
        <p:txBody>
          <a:bodyPr/>
          <a:lstStyle/>
          <a:p>
            <a:endParaRPr lang="en-US" dirty="0"/>
          </a:p>
        </p:txBody>
      </p:sp>
      <p:sp>
        <p:nvSpPr>
          <p:cNvPr id="9" name="Slide Number Placeholder 8"/>
          <p:cNvSpPr>
            <a:spLocks noGrp="1"/>
          </p:cNvSpPr>
          <p:nvPr>
            <p:ph type="sldNum" sz="quarter" idx="12"/>
          </p:nvPr>
        </p:nvSpPr>
        <p:spPr>
          <a:xfrm>
            <a:off x="11724838" y="6236208"/>
            <a:ext cx="365760" cy="365760"/>
          </a:xfrm>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l-PL" smtClean="0"/>
              <a:t>Kliknij, aby edytować styl</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360C6404-AD6E-4860-8E75-697CA40B95DA}" type="datetimeFigureOut">
              <a:rPr lang="en-US" dirty="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1583436" y="3143250"/>
            <a:ext cx="4270248" cy="2596776"/>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7" name="Date Placeholder 6"/>
          <p:cNvSpPr>
            <a:spLocks noGrp="1"/>
          </p:cNvSpPr>
          <p:nvPr>
            <p:ph type="dt" sz="half" idx="10"/>
          </p:nvPr>
        </p:nvSpPr>
        <p:spPr/>
        <p:txBody>
          <a:bodyPr/>
          <a:lstStyle/>
          <a:p>
            <a:fld id="{4F7D4976-E339-4826-83B7-FBD03F55ECF8}" type="datetimeFigureOut">
              <a:rPr lang="en-US" dirty="0"/>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pl-PL" smtClean="0"/>
              <a:t>Kliknij, aby edytować styl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l-PL" smtClean="0"/>
              <a:t>Kliknij, aby edytować styl</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9" name="Date Placeholder 8"/>
          <p:cNvSpPr>
            <a:spLocks noGrp="1"/>
          </p:cNvSpPr>
          <p:nvPr>
            <p:ph type="dt" sz="half" idx="10"/>
          </p:nvPr>
        </p:nvSpPr>
        <p:spPr/>
        <p:txBody>
          <a:bodyPr/>
          <a:lstStyle/>
          <a:p>
            <a:fld id="{D1BE4249-C0D0-4B06-8692-E8BB871AF643}" type="datetimeFigureOut">
              <a:rPr lang="en-US" dirty="0"/>
              <a:t>1/5/2018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1/5/2018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1/5/2018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TECHNOLOGIE AGENTOWE</a:t>
            </a:r>
            <a:r>
              <a:rPr lang="pl-PL" dirty="0" smtClean="0"/>
              <a:t>: BOTY</a:t>
            </a:r>
            <a:endParaRPr lang="pl-PL" dirty="0"/>
          </a:p>
        </p:txBody>
      </p:sp>
      <p:sp>
        <p:nvSpPr>
          <p:cNvPr id="3" name="Subtitle 2"/>
          <p:cNvSpPr>
            <a:spLocks noGrp="1"/>
          </p:cNvSpPr>
          <p:nvPr>
            <p:ph type="subTitle" idx="1"/>
          </p:nvPr>
        </p:nvSpPr>
        <p:spPr/>
        <p:txBody>
          <a:bodyPr/>
          <a:lstStyle/>
          <a:p>
            <a:r>
              <a:rPr lang="pl-PL" dirty="0" smtClean="0"/>
              <a:t>Patryk Fulara, Michał Habigier, Andrzej Horowski</a:t>
            </a:r>
            <a:endParaRPr lang="pl-PL" dirty="0"/>
          </a:p>
        </p:txBody>
      </p:sp>
    </p:spTree>
    <p:extLst>
      <p:ext uri="{BB962C8B-B14F-4D97-AF65-F5344CB8AC3E}">
        <p14:creationId xmlns:p14="http://schemas.microsoft.com/office/powerpoint/2010/main" val="183725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pc="-1" dirty="0">
                <a:solidFill>
                  <a:srgbClr val="000000"/>
                </a:solidFill>
                <a:uFill>
                  <a:solidFill>
                    <a:srgbClr val="FFFFFF"/>
                  </a:solidFill>
                </a:uFill>
              </a:rPr>
              <a:t>Ochrona przed </a:t>
            </a:r>
            <a:r>
              <a:rPr lang="pl-PL" spc="-1" dirty="0" smtClean="0">
                <a:solidFill>
                  <a:srgbClr val="000000"/>
                </a:solidFill>
                <a:uFill>
                  <a:solidFill>
                    <a:srgbClr val="FFFFFF"/>
                  </a:solidFill>
                </a:uFill>
              </a:rPr>
              <a:t>botami</a:t>
            </a:r>
            <a:endParaRPr lang="pl-PL" dirty="0"/>
          </a:p>
        </p:txBody>
      </p:sp>
      <p:sp>
        <p:nvSpPr>
          <p:cNvPr id="3" name="Symbol zastępczy zawartości 2"/>
          <p:cNvSpPr>
            <a:spLocks noGrp="1"/>
          </p:cNvSpPr>
          <p:nvPr>
            <p:ph idx="1"/>
          </p:nvPr>
        </p:nvSpPr>
        <p:spPr>
          <a:xfrm>
            <a:off x="686873" y="1171977"/>
            <a:ext cx="8718384" cy="4893972"/>
          </a:xfrm>
        </p:spPr>
        <p:txBody>
          <a:bodyPr>
            <a:normAutofit/>
          </a:bodyPr>
          <a:lstStyle/>
          <a:p>
            <a:pPr marL="0" indent="0">
              <a:buNone/>
            </a:pPr>
            <a:r>
              <a:rPr lang="pl-PL" spc="-1" dirty="0">
                <a:solidFill>
                  <a:srgbClr val="000000"/>
                </a:solidFill>
                <a:uFill>
                  <a:solidFill>
                    <a:srgbClr val="FFFFFF"/>
                  </a:solidFill>
                </a:uFill>
                <a:latin typeface="+mj-lt"/>
              </a:rPr>
              <a:t>Aby ochronić się przed niepożądanymi działaniami botów należy przede wszystkim</a:t>
            </a:r>
            <a:r>
              <a:rPr lang="pl-PL" spc="-1" dirty="0" smtClean="0">
                <a:solidFill>
                  <a:srgbClr val="000000"/>
                </a:solidFill>
                <a:uFill>
                  <a:solidFill>
                    <a:srgbClr val="FFFFFF"/>
                  </a:solidFill>
                </a:uFill>
                <a:latin typeface="+mj-lt"/>
              </a:rPr>
              <a:t>:</a:t>
            </a:r>
            <a:endParaRPr lang="pl-PL" spc="-1" dirty="0">
              <a:solidFill>
                <a:srgbClr val="000000"/>
              </a:solidFill>
              <a:uFill>
                <a:solidFill>
                  <a:srgbClr val="FFFFFF"/>
                </a:solidFill>
              </a:uFill>
              <a:latin typeface="+mj-lt"/>
            </a:endParaRPr>
          </a:p>
          <a:p>
            <a:pPr lvl="1"/>
            <a:r>
              <a:rPr lang="pl-PL" spc="-1" dirty="0" smtClean="0">
                <a:solidFill>
                  <a:srgbClr val="000000"/>
                </a:solidFill>
                <a:uFill>
                  <a:solidFill>
                    <a:srgbClr val="FFFFFF"/>
                  </a:solidFill>
                </a:uFill>
                <a:latin typeface="+mj-lt"/>
              </a:rPr>
              <a:t>Korzystając </a:t>
            </a:r>
            <a:r>
              <a:rPr lang="pl-PL" spc="-1" dirty="0">
                <a:solidFill>
                  <a:srgbClr val="000000"/>
                </a:solidFill>
                <a:uFill>
                  <a:solidFill>
                    <a:srgbClr val="FFFFFF"/>
                  </a:solidFill>
                </a:uFill>
                <a:latin typeface="+mj-lt"/>
              </a:rPr>
              <a:t>z internetu kierować się zdrowym rozsądkiem za czym idzie </a:t>
            </a:r>
            <a:r>
              <a:rPr lang="pl-PL" spc="-1" dirty="0" smtClean="0">
                <a:solidFill>
                  <a:srgbClr val="000000"/>
                </a:solidFill>
                <a:uFill>
                  <a:solidFill>
                    <a:srgbClr val="FFFFFF"/>
                  </a:solidFill>
                </a:uFill>
                <a:latin typeface="+mj-lt"/>
              </a:rPr>
              <a:t>nieodwiedzanie nieznajomych </a:t>
            </a:r>
            <a:r>
              <a:rPr lang="pl-PL" spc="-1" dirty="0">
                <a:solidFill>
                  <a:srgbClr val="000000"/>
                </a:solidFill>
                <a:uFill>
                  <a:solidFill>
                    <a:srgbClr val="FFFFFF"/>
                  </a:solidFill>
                </a:uFill>
                <a:latin typeface="+mj-lt"/>
              </a:rPr>
              <a:t>lub podejrzanych stron czy też tych niezabezpieczonych odpowiednim protokołem</a:t>
            </a:r>
          </a:p>
          <a:p>
            <a:pPr lvl="1"/>
            <a:r>
              <a:rPr lang="pl-PL" spc="-1" dirty="0" smtClean="0">
                <a:solidFill>
                  <a:srgbClr val="000000"/>
                </a:solidFill>
                <a:uFill>
                  <a:solidFill>
                    <a:srgbClr val="FFFFFF"/>
                  </a:solidFill>
                </a:uFill>
                <a:latin typeface="+mj-lt"/>
              </a:rPr>
              <a:t>Nie </a:t>
            </a:r>
            <a:r>
              <a:rPr lang="pl-PL" spc="-1" dirty="0">
                <a:solidFill>
                  <a:srgbClr val="000000"/>
                </a:solidFill>
                <a:uFill>
                  <a:solidFill>
                    <a:srgbClr val="FFFFFF"/>
                  </a:solidFill>
                </a:uFill>
                <a:latin typeface="+mj-lt"/>
              </a:rPr>
              <a:t>otwierać załączników od nieznanych nadawców oraz załączników o podejrzanej treści</a:t>
            </a:r>
          </a:p>
          <a:p>
            <a:pPr lvl="1"/>
            <a:r>
              <a:rPr lang="pl-PL" spc="-1" dirty="0" smtClean="0">
                <a:solidFill>
                  <a:srgbClr val="000000"/>
                </a:solidFill>
                <a:uFill>
                  <a:solidFill>
                    <a:srgbClr val="FFFFFF"/>
                  </a:solidFill>
                </a:uFill>
                <a:latin typeface="+mj-lt"/>
              </a:rPr>
              <a:t>Dbać </a:t>
            </a:r>
            <a:r>
              <a:rPr lang="pl-PL" spc="-1" dirty="0">
                <a:solidFill>
                  <a:srgbClr val="000000"/>
                </a:solidFill>
                <a:uFill>
                  <a:solidFill>
                    <a:srgbClr val="FFFFFF"/>
                  </a:solidFill>
                </a:uFill>
                <a:latin typeface="+mj-lt"/>
              </a:rPr>
              <a:t>o aktualizację oprogramowania antywirusowego oraz </a:t>
            </a:r>
            <a:r>
              <a:rPr lang="pl-PL" spc="-1" dirty="0" err="1">
                <a:solidFill>
                  <a:srgbClr val="000000"/>
                </a:solidFill>
                <a:uFill>
                  <a:solidFill>
                    <a:srgbClr val="FFFFFF"/>
                  </a:solidFill>
                </a:uFill>
                <a:latin typeface="+mj-lt"/>
              </a:rPr>
              <a:t>oprogramowań</a:t>
            </a:r>
            <a:r>
              <a:rPr lang="pl-PL" spc="-1" dirty="0">
                <a:solidFill>
                  <a:srgbClr val="000000"/>
                </a:solidFill>
                <a:uFill>
                  <a:solidFill>
                    <a:srgbClr val="FFFFFF"/>
                  </a:solidFill>
                </a:uFill>
                <a:latin typeface="+mj-lt"/>
              </a:rPr>
              <a:t>, które mogą </a:t>
            </a:r>
            <a:r>
              <a:rPr lang="pl-PL" spc="-1" dirty="0" smtClean="0">
                <a:solidFill>
                  <a:srgbClr val="000000"/>
                </a:solidFill>
                <a:uFill>
                  <a:solidFill>
                    <a:srgbClr val="FFFFFF"/>
                  </a:solidFill>
                </a:uFill>
                <a:latin typeface="+mj-lt"/>
              </a:rPr>
              <a:t>posiadać luki </a:t>
            </a:r>
            <a:r>
              <a:rPr lang="pl-PL" spc="-1" dirty="0">
                <a:solidFill>
                  <a:srgbClr val="000000"/>
                </a:solidFill>
                <a:uFill>
                  <a:solidFill>
                    <a:srgbClr val="FFFFFF"/>
                  </a:solidFill>
                </a:uFill>
                <a:latin typeface="+mj-lt"/>
              </a:rPr>
              <a:t>bezpieczeństwa</a:t>
            </a:r>
          </a:p>
          <a:p>
            <a:endParaRPr lang="pl-PL" spc="-1" dirty="0">
              <a:solidFill>
                <a:srgbClr val="000000"/>
              </a:solidFill>
              <a:uFill>
                <a:solidFill>
                  <a:srgbClr val="FFFFFF"/>
                </a:solidFill>
              </a:uFill>
              <a:latin typeface="+mj-lt"/>
            </a:endParaRPr>
          </a:p>
          <a:p>
            <a:pPr marL="0" indent="0">
              <a:buNone/>
            </a:pPr>
            <a:r>
              <a:rPr lang="pl-PL" spc="-1" dirty="0">
                <a:solidFill>
                  <a:srgbClr val="000000"/>
                </a:solidFill>
                <a:uFill>
                  <a:solidFill>
                    <a:srgbClr val="FFFFFF"/>
                  </a:solidFill>
                </a:uFill>
                <a:latin typeface="+mj-lt"/>
              </a:rPr>
              <a:t>Programiści powinni z kolei stosować automatyczne metody takie jak np.:</a:t>
            </a:r>
          </a:p>
          <a:p>
            <a:pPr lvl="1"/>
            <a:r>
              <a:rPr lang="pl-PL" spc="-1" dirty="0" smtClean="0">
                <a:solidFill>
                  <a:srgbClr val="000000"/>
                </a:solidFill>
                <a:uFill>
                  <a:solidFill>
                    <a:srgbClr val="FFFFFF"/>
                  </a:solidFill>
                </a:uFill>
                <a:latin typeface="+mj-lt"/>
              </a:rPr>
              <a:t>captcha</a:t>
            </a:r>
            <a:endParaRPr lang="pl-PL" spc="-1" dirty="0">
              <a:solidFill>
                <a:srgbClr val="000000"/>
              </a:solidFill>
              <a:uFill>
                <a:solidFill>
                  <a:srgbClr val="FFFFFF"/>
                </a:solidFill>
              </a:uFill>
              <a:latin typeface="+mj-lt"/>
            </a:endParaRPr>
          </a:p>
          <a:p>
            <a:pPr lvl="1"/>
            <a:r>
              <a:rPr lang="pl-PL" spc="-1" dirty="0" smtClean="0">
                <a:solidFill>
                  <a:srgbClr val="000000"/>
                </a:solidFill>
                <a:uFill>
                  <a:solidFill>
                    <a:srgbClr val="FFFFFF"/>
                  </a:solidFill>
                </a:uFill>
                <a:latin typeface="+mj-lt"/>
              </a:rPr>
              <a:t>pytania </a:t>
            </a:r>
            <a:r>
              <a:rPr lang="pl-PL" spc="-1" dirty="0">
                <a:solidFill>
                  <a:srgbClr val="000000"/>
                </a:solidFill>
                <a:uFill>
                  <a:solidFill>
                    <a:srgbClr val="FFFFFF"/>
                  </a:solidFill>
                </a:uFill>
                <a:latin typeface="+mj-lt"/>
              </a:rPr>
              <a:t>logiczne/matematyczne</a:t>
            </a:r>
          </a:p>
          <a:p>
            <a:pPr lvl="1"/>
            <a:r>
              <a:rPr lang="pl-PL" spc="-1" dirty="0" smtClean="0">
                <a:solidFill>
                  <a:srgbClr val="000000"/>
                </a:solidFill>
                <a:uFill>
                  <a:solidFill>
                    <a:srgbClr val="FFFFFF"/>
                  </a:solidFill>
                </a:uFill>
                <a:latin typeface="+mj-lt"/>
              </a:rPr>
              <a:t>weryfikacja </a:t>
            </a:r>
            <a:r>
              <a:rPr lang="pl-PL" spc="-1" dirty="0">
                <a:solidFill>
                  <a:srgbClr val="000000"/>
                </a:solidFill>
                <a:uFill>
                  <a:solidFill>
                    <a:srgbClr val="FFFFFF"/>
                  </a:solidFill>
                </a:uFill>
                <a:latin typeface="+mj-lt"/>
              </a:rPr>
              <a:t>adresu e-mail</a:t>
            </a:r>
          </a:p>
          <a:p>
            <a:pPr lvl="1"/>
            <a:r>
              <a:rPr lang="pl-PL" spc="-1" dirty="0" smtClean="0">
                <a:solidFill>
                  <a:srgbClr val="000000"/>
                </a:solidFill>
                <a:uFill>
                  <a:solidFill>
                    <a:srgbClr val="FFFFFF"/>
                  </a:solidFill>
                </a:uFill>
                <a:latin typeface="+mj-lt"/>
              </a:rPr>
              <a:t>wszystkie </a:t>
            </a:r>
            <a:r>
              <a:rPr lang="pl-PL" spc="-1" dirty="0">
                <a:solidFill>
                  <a:srgbClr val="000000"/>
                </a:solidFill>
                <a:uFill>
                  <a:solidFill>
                    <a:srgbClr val="FFFFFF"/>
                  </a:solidFill>
                </a:uFill>
                <a:latin typeface="+mj-lt"/>
              </a:rPr>
              <a:t>powyższe razem</a:t>
            </a:r>
          </a:p>
          <a:p>
            <a:pPr lvl="1"/>
            <a:r>
              <a:rPr lang="pl-PL" spc="-1" dirty="0" smtClean="0">
                <a:solidFill>
                  <a:srgbClr val="000000"/>
                </a:solidFill>
                <a:uFill>
                  <a:solidFill>
                    <a:srgbClr val="FFFFFF"/>
                  </a:solidFill>
                </a:uFill>
                <a:latin typeface="+mj-lt"/>
              </a:rPr>
              <a:t>zezwolenie </a:t>
            </a:r>
            <a:r>
              <a:rPr lang="pl-PL" spc="-1" dirty="0">
                <a:solidFill>
                  <a:srgbClr val="000000"/>
                </a:solidFill>
                <a:uFill>
                  <a:solidFill>
                    <a:srgbClr val="FFFFFF"/>
                  </a:solidFill>
                </a:uFill>
                <a:latin typeface="+mj-lt"/>
              </a:rPr>
              <a:t>na korzystanie z pełnej funkcjonalności serwisu po pewnym czasie od rejestracji</a:t>
            </a:r>
          </a:p>
          <a:p>
            <a:endParaRPr lang="pl-PL" dirty="0"/>
          </a:p>
        </p:txBody>
      </p:sp>
      <p:pic>
        <p:nvPicPr>
          <p:cNvPr id="4" name="Obraz 3"/>
          <p:cNvPicPr/>
          <p:nvPr/>
        </p:nvPicPr>
        <p:blipFill>
          <a:blip r:embed="rId2"/>
          <a:stretch/>
        </p:blipFill>
        <p:spPr>
          <a:xfrm>
            <a:off x="9609429" y="1012835"/>
            <a:ext cx="2304000" cy="2303280"/>
          </a:xfrm>
          <a:prstGeom prst="rect">
            <a:avLst/>
          </a:prstGeom>
          <a:ln>
            <a:noFill/>
          </a:ln>
        </p:spPr>
      </p:pic>
    </p:spTree>
    <p:extLst>
      <p:ext uri="{BB962C8B-B14F-4D97-AF65-F5344CB8AC3E}">
        <p14:creationId xmlns:p14="http://schemas.microsoft.com/office/powerpoint/2010/main" val="418420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Bot</a:t>
            </a:r>
            <a:endParaRPr lang="pl-PL" dirty="0"/>
          </a:p>
        </p:txBody>
      </p:sp>
      <p:sp>
        <p:nvSpPr>
          <p:cNvPr id="5" name="Symbol zastępczy zawartości 4"/>
          <p:cNvSpPr>
            <a:spLocks noGrp="1"/>
          </p:cNvSpPr>
          <p:nvPr>
            <p:ph idx="1"/>
          </p:nvPr>
        </p:nvSpPr>
        <p:spPr/>
        <p:txBody>
          <a:bodyPr/>
          <a:lstStyle/>
          <a:p>
            <a:r>
              <a:rPr lang="pl-PL" dirty="0" smtClean="0"/>
              <a:t>Boty </a:t>
            </a:r>
            <a:r>
              <a:rPr lang="pl-PL" dirty="0"/>
              <a:t>to programy służące do wykonywania określonych czynności przez maszynę na polecenie człowieka</a:t>
            </a:r>
            <a:r>
              <a:rPr lang="pl-PL" dirty="0" smtClean="0"/>
              <a:t>. </a:t>
            </a:r>
            <a:r>
              <a:rPr lang="pl-PL" dirty="0"/>
              <a:t>Czasem </a:t>
            </a:r>
            <a:r>
              <a:rPr lang="pl-PL" dirty="0" smtClean="0"/>
              <a:t>ich </a:t>
            </a:r>
            <a:r>
              <a:rPr lang="pl-PL" dirty="0"/>
              <a:t>funkcją jest udawanie ludzkiego zachowania</a:t>
            </a:r>
            <a:r>
              <a:rPr lang="pl-PL" dirty="0" smtClean="0"/>
              <a:t>. </a:t>
            </a:r>
            <a:r>
              <a:rPr lang="pl-PL" dirty="0"/>
              <a:t>Nazwa </a:t>
            </a:r>
            <a:r>
              <a:rPr lang="pl-PL" b="1" dirty="0"/>
              <a:t>bot</a:t>
            </a:r>
            <a:r>
              <a:rPr lang="pl-PL" dirty="0"/>
              <a:t> pochodzi od słowa robot</a:t>
            </a:r>
            <a:r>
              <a:rPr lang="pl-PL" dirty="0" smtClean="0"/>
              <a:t>.</a:t>
            </a:r>
          </a:p>
          <a:p>
            <a:r>
              <a:rPr lang="pl-PL" dirty="0"/>
              <a:t>Mogą mieć postać np. aplikacji, która po uprzedni ustawieniu będzie np. informować na bieżąco o zmianach pogody czy utrudnieniach w komunikacji miejskiej. </a:t>
            </a:r>
            <a:r>
              <a:rPr lang="pl-PL" dirty="0" smtClean="0"/>
              <a:t>Przykładami </a:t>
            </a:r>
            <a:r>
              <a:rPr lang="pl-PL" dirty="0"/>
              <a:t>botów </a:t>
            </a:r>
            <a:r>
              <a:rPr lang="pl-PL" dirty="0" smtClean="0"/>
              <a:t>mogą być </a:t>
            </a:r>
            <a:r>
              <a:rPr lang="pl-PL" dirty="0" err="1"/>
              <a:t>Siri</a:t>
            </a:r>
            <a:r>
              <a:rPr lang="pl-PL" dirty="0"/>
              <a:t> (Apple</a:t>
            </a:r>
            <a:r>
              <a:rPr lang="pl-PL" dirty="0" smtClean="0"/>
              <a:t>), Cortana </a:t>
            </a:r>
            <a:r>
              <a:rPr lang="pl-PL" dirty="0"/>
              <a:t>(Microsoft</a:t>
            </a:r>
            <a:r>
              <a:rPr lang="pl-PL" dirty="0" smtClean="0"/>
              <a:t>) czy Google </a:t>
            </a:r>
            <a:r>
              <a:rPr lang="pl-PL" dirty="0" err="1" smtClean="0"/>
              <a:t>Now</a:t>
            </a:r>
            <a:r>
              <a:rPr lang="pl-PL" dirty="0"/>
              <a:t> </a:t>
            </a:r>
            <a:r>
              <a:rPr lang="pl-PL" dirty="0" smtClean="0"/>
              <a:t>czyli inteligentny </a:t>
            </a:r>
            <a:r>
              <a:rPr lang="pl-PL" dirty="0"/>
              <a:t>osobisty </a:t>
            </a:r>
            <a:r>
              <a:rPr lang="pl-PL" dirty="0" smtClean="0"/>
              <a:t>asystent, który potrafi </a:t>
            </a:r>
            <a:r>
              <a:rPr lang="pl-PL" dirty="0"/>
              <a:t>odpowiadać na pytania, wykonywać polecenia w systemie oraz wskazywać informacje, </a:t>
            </a:r>
            <a:r>
              <a:rPr lang="pl-PL" dirty="0" smtClean="0"/>
              <a:t>które </a:t>
            </a:r>
            <a:r>
              <a:rPr lang="pl-PL" dirty="0"/>
              <a:t>uzna za przydatne </a:t>
            </a:r>
            <a:r>
              <a:rPr lang="pl-PL" dirty="0" smtClean="0"/>
              <a:t>użytkownikowi. </a:t>
            </a:r>
            <a:r>
              <a:rPr lang="pl-PL" dirty="0"/>
              <a:t>Ta ostatnia funkcja dostępna jest poprzez zbieranie informacji o użytkowniku (lokalizacji GPS, </a:t>
            </a:r>
            <a:r>
              <a:rPr lang="pl-PL" dirty="0" smtClean="0"/>
              <a:t>wyszukiwane hasła).</a:t>
            </a:r>
          </a:p>
          <a:p>
            <a:r>
              <a:rPr lang="pl-PL" dirty="0"/>
              <a:t>Mianem bota określa się także program (zwłaszcza w grach typu FPP), który wyręcza gracza w celowaniu i strzelaniu (tzw. </a:t>
            </a:r>
            <a:r>
              <a:rPr lang="pl-PL" dirty="0" err="1"/>
              <a:t>aimbot</a:t>
            </a:r>
            <a:r>
              <a:rPr lang="pl-PL" dirty="0" smtClean="0"/>
              <a:t>). Boty </a:t>
            </a:r>
            <a:r>
              <a:rPr lang="pl-PL" dirty="0"/>
              <a:t>można również spotkać w grach MMORPG, gdzie są używane do automatyzowania czynności wykonywanych przez gracza (np. ciągłe zabijanie potworów). </a:t>
            </a:r>
            <a:endParaRPr lang="pl-PL" dirty="0" smtClean="0"/>
          </a:p>
          <a:p>
            <a:r>
              <a:rPr lang="pl-PL" dirty="0"/>
              <a:t>Przykładem komercyjnego wykorzystania botów są automatyczni asystenci </a:t>
            </a:r>
            <a:r>
              <a:rPr lang="pl-PL" dirty="0" smtClean="0"/>
              <a:t>			       obsługujący </a:t>
            </a:r>
            <a:r>
              <a:rPr lang="pl-PL" dirty="0"/>
              <a:t>klientów on-line (</a:t>
            </a:r>
            <a:r>
              <a:rPr lang="pl-PL" dirty="0" err="1"/>
              <a:t>Chatboty</a:t>
            </a:r>
            <a:r>
              <a:rPr lang="pl-PL" dirty="0"/>
              <a:t>). Są oni głównie wykorzystywani </a:t>
            </a:r>
            <a:r>
              <a:rPr lang="pl-PL" dirty="0" smtClean="0"/>
              <a:t>                                                    przez </a:t>
            </a:r>
            <a:r>
              <a:rPr lang="pl-PL" dirty="0"/>
              <a:t>organizacje do komunikacji z konsumentami i użytkownikami usług. </a:t>
            </a:r>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914" y="4380104"/>
            <a:ext cx="3183799" cy="1790348"/>
          </a:xfrm>
          <a:prstGeom prst="rect">
            <a:avLst/>
          </a:prstGeom>
        </p:spPr>
      </p:pic>
    </p:spTree>
    <p:extLst>
      <p:ext uri="{BB962C8B-B14F-4D97-AF65-F5344CB8AC3E}">
        <p14:creationId xmlns:p14="http://schemas.microsoft.com/office/powerpoint/2010/main" val="2774480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099" y="476276"/>
            <a:ext cx="7729728" cy="761077"/>
          </a:xfrm>
        </p:spPr>
        <p:txBody>
          <a:bodyPr/>
          <a:lstStyle/>
          <a:p>
            <a:r>
              <a:rPr lang="pl-PL" dirty="0" smtClean="0"/>
              <a:t>Podział Botów</a:t>
            </a:r>
            <a:endParaRPr lang="pl-PL" dirty="0"/>
          </a:p>
        </p:txBody>
      </p:sp>
      <p:sp>
        <p:nvSpPr>
          <p:cNvPr id="3" name="Content Placeholder 2"/>
          <p:cNvSpPr>
            <a:spLocks noGrp="1"/>
          </p:cNvSpPr>
          <p:nvPr>
            <p:ph idx="1"/>
          </p:nvPr>
        </p:nvSpPr>
        <p:spPr>
          <a:xfrm>
            <a:off x="773836" y="2121212"/>
            <a:ext cx="10818254" cy="4893972"/>
          </a:xfrm>
        </p:spPr>
        <p:txBody>
          <a:bodyPr>
            <a:normAutofit/>
          </a:bodyPr>
          <a:lstStyle/>
          <a:p>
            <a:pPr>
              <a:spcBef>
                <a:spcPts val="1200"/>
              </a:spcBef>
            </a:pPr>
            <a:r>
              <a:rPr lang="pl-PL" sz="1900" dirty="0" smtClean="0"/>
              <a:t>Infoboty </a:t>
            </a:r>
            <a:r>
              <a:rPr lang="pl-PL" sz="1900" dirty="0"/>
              <a:t>- gromadzące i później udostępniające rozmaite informacje (dane </a:t>
            </a:r>
            <a:r>
              <a:rPr lang="pl-PL" sz="1900" dirty="0" smtClean="0"/>
              <a:t>statystyczne</a:t>
            </a:r>
            <a:br>
              <a:rPr lang="pl-PL" sz="1900" dirty="0" smtClean="0"/>
            </a:br>
            <a:r>
              <a:rPr lang="pl-PL" sz="1900" dirty="0" smtClean="0"/>
              <a:t>kanału</a:t>
            </a:r>
            <a:r>
              <a:rPr lang="pl-PL" sz="1900" dirty="0"/>
              <a:t>, boty tworzące bazy danych użytkowników</a:t>
            </a:r>
            <a:r>
              <a:rPr lang="pl-PL" sz="1900" dirty="0" smtClean="0"/>
              <a:t>).</a:t>
            </a:r>
            <a:endParaRPr lang="pl-PL" sz="1900" dirty="0"/>
          </a:p>
          <a:p>
            <a:pPr>
              <a:spcBef>
                <a:spcPts val="1200"/>
              </a:spcBef>
            </a:pPr>
            <a:r>
              <a:rPr lang="pl-PL" sz="1900" dirty="0" smtClean="0"/>
              <a:t>Boty </a:t>
            </a:r>
            <a:r>
              <a:rPr lang="pl-PL" sz="1900" dirty="0"/>
              <a:t>usługowo-specjalistyczne - są rodzajem łącznika między rozbudowanym programem </a:t>
            </a:r>
            <a:r>
              <a:rPr lang="pl-PL" sz="1900" dirty="0" smtClean="0"/>
              <a:t>a </a:t>
            </a:r>
            <a:br>
              <a:rPr lang="pl-PL" sz="1900" dirty="0" smtClean="0"/>
            </a:br>
            <a:r>
              <a:rPr lang="pl-PL" sz="1900" dirty="0" smtClean="0"/>
              <a:t>określonym </a:t>
            </a:r>
            <a:r>
              <a:rPr lang="pl-PL" sz="1900" dirty="0"/>
              <a:t>kanałem </a:t>
            </a:r>
            <a:r>
              <a:rPr lang="pl-PL" sz="1900" dirty="0" smtClean="0"/>
              <a:t>IRC, np. chatbot.</a:t>
            </a:r>
            <a:endParaRPr lang="pl-PL" sz="1900" dirty="0"/>
          </a:p>
          <a:p>
            <a:pPr>
              <a:spcBef>
                <a:spcPts val="1200"/>
              </a:spcBef>
            </a:pPr>
            <a:r>
              <a:rPr lang="pl-PL" sz="1900" dirty="0" smtClean="0"/>
              <a:t>Boty </a:t>
            </a:r>
            <a:r>
              <a:rPr lang="pl-PL" sz="1900" dirty="0"/>
              <a:t>“rozrywkowe” - boty do przeprowadzania quizów, gier, boty z bibliotekami </a:t>
            </a:r>
            <a:r>
              <a:rPr lang="pl-PL" sz="1900" dirty="0" smtClean="0"/>
              <a:t>żartów.</a:t>
            </a:r>
            <a:endParaRPr lang="pl-PL" sz="1900" dirty="0"/>
          </a:p>
          <a:p>
            <a:pPr>
              <a:spcBef>
                <a:spcPts val="1200"/>
              </a:spcBef>
            </a:pPr>
            <a:r>
              <a:rPr lang="pl-PL" sz="1900" dirty="0" smtClean="0"/>
              <a:t>Boty </a:t>
            </a:r>
            <a:r>
              <a:rPr lang="pl-PL" sz="1900" dirty="0"/>
              <a:t>“serwery plików” - spełniają rolę serwerów FTP - udostępniają zasoby </a:t>
            </a:r>
            <a:r>
              <a:rPr lang="pl-PL" sz="1900" dirty="0" smtClean="0"/>
              <a:t>plików multimedialnych.</a:t>
            </a:r>
            <a:endParaRPr lang="pl-PL" sz="1900" dirty="0"/>
          </a:p>
          <a:p>
            <a:pPr>
              <a:spcBef>
                <a:spcPts val="1200"/>
              </a:spcBef>
            </a:pPr>
            <a:r>
              <a:rPr lang="pl-PL" sz="1900" dirty="0" smtClean="0"/>
              <a:t>Boty </a:t>
            </a:r>
            <a:r>
              <a:rPr lang="pl-PL" sz="1900" dirty="0"/>
              <a:t>“nadzorcy” - najczęściej spotykane - służą do ochrony i pilnowania porządku </a:t>
            </a:r>
            <a:r>
              <a:rPr lang="pl-PL" sz="1900" dirty="0" smtClean="0"/>
              <a:t>w kanałach.</a:t>
            </a:r>
            <a:endParaRPr lang="pl-PL" sz="1900" dirty="0"/>
          </a:p>
        </p:txBody>
      </p:sp>
    </p:spTree>
    <p:extLst>
      <p:ext uri="{BB962C8B-B14F-4D97-AF65-F5344CB8AC3E}">
        <p14:creationId xmlns:p14="http://schemas.microsoft.com/office/powerpoint/2010/main" val="14392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Chatbot</a:t>
            </a:r>
            <a:endParaRPr lang="pl-PL" dirty="0"/>
          </a:p>
        </p:txBody>
      </p:sp>
      <p:sp>
        <p:nvSpPr>
          <p:cNvPr id="3" name="Symbol zastępczy zawartości 2"/>
          <p:cNvSpPr>
            <a:spLocks noGrp="1"/>
          </p:cNvSpPr>
          <p:nvPr>
            <p:ph idx="1"/>
          </p:nvPr>
        </p:nvSpPr>
        <p:spPr>
          <a:xfrm>
            <a:off x="695459" y="1171977"/>
            <a:ext cx="8801238" cy="5281074"/>
          </a:xfrm>
        </p:spPr>
        <p:txBody>
          <a:bodyPr/>
          <a:lstStyle/>
          <a:p>
            <a:r>
              <a:rPr lang="pl-PL" b="1" dirty="0" err="1"/>
              <a:t>Chatbot</a:t>
            </a:r>
            <a:r>
              <a:rPr lang="pl-PL" dirty="0"/>
              <a:t> (</a:t>
            </a:r>
            <a:r>
              <a:rPr lang="pl-PL" b="1" dirty="0" err="1" smtClean="0"/>
              <a:t>chatterbot</a:t>
            </a:r>
            <a:r>
              <a:rPr lang="pl-PL" dirty="0" smtClean="0"/>
              <a:t>) </a:t>
            </a:r>
            <a:r>
              <a:rPr lang="pl-PL" dirty="0"/>
              <a:t>– program komputerowy, którego zadaniem jest prowadzenie konwersacji przy użyciu języka naturalnego bądź interfejsu tekstowego i sprawianie wrażenia inteligentnego. Zabieg ten ma na celu oszukanie rozmówcy, tak aby myślał, iż rozmawia on z żywym człowiekiem. Najpopularniejszym klasycznym </a:t>
            </a:r>
            <a:r>
              <a:rPr lang="pl-PL" dirty="0" err="1"/>
              <a:t>chatbotem</a:t>
            </a:r>
            <a:r>
              <a:rPr lang="pl-PL" dirty="0"/>
              <a:t> jest ELIZA zaprojektowana w 1966 roku  jako program symulujący psychoanalityka, który parodiował </a:t>
            </a:r>
            <a:r>
              <a:rPr lang="pl-PL" dirty="0" smtClean="0"/>
              <a:t>terapeutę.</a:t>
            </a:r>
          </a:p>
          <a:p>
            <a:r>
              <a:rPr lang="pl-PL" dirty="0"/>
              <a:t>Najprostsze </a:t>
            </a:r>
            <a:r>
              <a:rPr lang="pl-PL" dirty="0" err="1"/>
              <a:t>chatboty</a:t>
            </a:r>
            <a:r>
              <a:rPr lang="pl-PL" dirty="0"/>
              <a:t> posługują się stałą bazą wiedzy złożoną ze słów </a:t>
            </a:r>
            <a:r>
              <a:rPr lang="pl-PL" dirty="0" smtClean="0"/>
              <a:t>kluczowych              </a:t>
            </a:r>
            <a:r>
              <a:rPr lang="pl-PL" dirty="0"/>
              <a:t>i przypisanych im komunikatów, które wysyłają w odpowiedzi użytkownikowi, gdy w jego tekście znajdą dane słowo. Przykładowy prosty </a:t>
            </a:r>
            <a:r>
              <a:rPr lang="pl-PL" dirty="0" err="1"/>
              <a:t>czatbot</a:t>
            </a:r>
            <a:r>
              <a:rPr lang="pl-PL" dirty="0"/>
              <a:t> dostając pytanie "Jaka jest u ciebie pogoda?" mógłby odpowiadać komunikatem "Jest bardzo słonecznie" przypisanym do słowa "pogoda</a:t>
            </a:r>
            <a:r>
              <a:rPr lang="pl-PL" dirty="0" smtClean="0"/>
              <a:t>". </a:t>
            </a:r>
          </a:p>
          <a:p>
            <a:r>
              <a:rPr lang="pl-PL" dirty="0" smtClean="0"/>
              <a:t>Inną </a:t>
            </a:r>
            <a:r>
              <a:rPr lang="pl-PL" dirty="0"/>
              <a:t>metodą używaną przez bota </a:t>
            </a:r>
            <a:r>
              <a:rPr lang="pl-PL" b="1" dirty="0"/>
              <a:t>ELIZA</a:t>
            </a:r>
            <a:r>
              <a:rPr lang="pl-PL" dirty="0"/>
              <a:t> jest nieznaczna zamiana wiadomości otrzymanej i odesłanie </a:t>
            </a:r>
            <a:r>
              <a:rPr lang="pl-PL" dirty="0" smtClean="0"/>
              <a:t>jej z </a:t>
            </a:r>
            <a:r>
              <a:rPr lang="pl-PL" dirty="0"/>
              <a:t>powrotem. Przykładowo, jeśli rozmówca wysyła "Nie jest dobrze", program może łatwo zamienić to na pytanie "Dlaczego nie jest dobrze?" i odesłać.</a:t>
            </a:r>
            <a:r>
              <a:rPr lang="pl-PL" dirty="0" smtClean="0"/>
              <a:t> Bardziej </a:t>
            </a:r>
            <a:r>
              <a:rPr lang="pl-PL" dirty="0"/>
              <a:t>zaawansowane </a:t>
            </a:r>
            <a:r>
              <a:rPr lang="pl-PL" dirty="0" err="1"/>
              <a:t>chatboty</a:t>
            </a:r>
            <a:r>
              <a:rPr lang="pl-PL" dirty="0"/>
              <a:t> poszerzają swoją bazę wiedzy w trakcie kolejnych rozmów. </a:t>
            </a:r>
            <a:endParaRPr lang="pl-PL" dirty="0" smtClean="0"/>
          </a:p>
        </p:txBody>
      </p:sp>
      <p:pic>
        <p:nvPicPr>
          <p:cNvPr id="4" name="Obraz 3"/>
          <p:cNvPicPr>
            <a:picLocks noChangeAspect="1"/>
          </p:cNvPicPr>
          <p:nvPr/>
        </p:nvPicPr>
        <p:blipFill>
          <a:blip r:embed="rId2"/>
          <a:stretch>
            <a:fillRect/>
          </a:stretch>
        </p:blipFill>
        <p:spPr>
          <a:xfrm>
            <a:off x="9664065" y="1171977"/>
            <a:ext cx="2190750" cy="4476750"/>
          </a:xfrm>
          <a:prstGeom prst="rect">
            <a:avLst/>
          </a:prstGeom>
        </p:spPr>
      </p:pic>
    </p:spTree>
    <p:extLst>
      <p:ext uri="{BB962C8B-B14F-4D97-AF65-F5344CB8AC3E}">
        <p14:creationId xmlns:p14="http://schemas.microsoft.com/office/powerpoint/2010/main" val="2297298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008166" y="182799"/>
            <a:ext cx="4494998" cy="1134640"/>
          </a:xfrm>
        </p:spPr>
        <p:txBody>
          <a:bodyPr/>
          <a:lstStyle/>
          <a:p>
            <a:r>
              <a:rPr lang="pl-PL" b="1" dirty="0"/>
              <a:t>AIML</a:t>
            </a:r>
            <a:endParaRPr lang="pl-PL" dirty="0"/>
          </a:p>
        </p:txBody>
      </p:sp>
      <p:sp>
        <p:nvSpPr>
          <p:cNvPr id="12" name="Symbol zastępczy obrazu 11"/>
          <p:cNvSpPr>
            <a:spLocks noGrp="1"/>
          </p:cNvSpPr>
          <p:nvPr>
            <p:ph type="pic" idx="1"/>
          </p:nvPr>
        </p:nvSpPr>
        <p:spPr/>
      </p:sp>
      <p:sp>
        <p:nvSpPr>
          <p:cNvPr id="6" name="Symbol zastępczy tekstu 5"/>
          <p:cNvSpPr>
            <a:spLocks noGrp="1"/>
          </p:cNvSpPr>
          <p:nvPr>
            <p:ph type="body" sz="half" idx="2"/>
          </p:nvPr>
        </p:nvSpPr>
        <p:spPr>
          <a:xfrm>
            <a:off x="566057" y="1524000"/>
            <a:ext cx="5227249" cy="4219955"/>
          </a:xfrm>
        </p:spPr>
        <p:txBody>
          <a:bodyPr/>
          <a:lstStyle/>
          <a:p>
            <a:pPr algn="l"/>
            <a:r>
              <a:rPr lang="pl-PL" dirty="0" smtClean="0"/>
              <a:t>Język </a:t>
            </a:r>
            <a:r>
              <a:rPr lang="pl-PL" dirty="0"/>
              <a:t>znaczników oparty na języku XML, służący do tworzenia baz wiedzy </a:t>
            </a:r>
            <a:r>
              <a:rPr lang="pl-PL" dirty="0" err="1" smtClean="0"/>
              <a:t>chatterbotów</a:t>
            </a:r>
            <a:r>
              <a:rPr lang="pl-PL" dirty="0" smtClean="0"/>
              <a:t>.</a:t>
            </a:r>
          </a:p>
          <a:p>
            <a:pPr algn="l"/>
            <a:r>
              <a:rPr lang="pl-PL" dirty="0"/>
              <a:t>Język </a:t>
            </a:r>
            <a:r>
              <a:rPr lang="pl-PL" dirty="0" smtClean="0"/>
              <a:t>ten </a:t>
            </a:r>
            <a:r>
              <a:rPr lang="pl-PL" dirty="0"/>
              <a:t>zawiera kilka różnych elementów</a:t>
            </a:r>
            <a:r>
              <a:rPr lang="pl-PL" dirty="0" smtClean="0"/>
              <a:t>.</a:t>
            </a:r>
          </a:p>
          <a:p>
            <a:pPr marL="285750" indent="-285750" algn="l">
              <a:buFont typeface="Wingdings" panose="05000000000000000000" pitchFamily="2" charset="2"/>
              <a:buChar char="Ø"/>
            </a:pPr>
            <a:r>
              <a:rPr lang="pl-PL" dirty="0" smtClean="0"/>
              <a:t>Kategorie &lt;</a:t>
            </a:r>
            <a:r>
              <a:rPr lang="pl-PL" dirty="0" err="1" smtClean="0"/>
              <a:t>category</a:t>
            </a:r>
            <a:r>
              <a:rPr lang="pl-PL" dirty="0" smtClean="0"/>
              <a:t>&gt; są </a:t>
            </a:r>
            <a:r>
              <a:rPr lang="pl-PL" dirty="0"/>
              <a:t>najważniejszymi znacznikami AIML. Kategorie składają się z przynajmniej dwóch elementów: </a:t>
            </a:r>
            <a:r>
              <a:rPr lang="pl-PL" dirty="0" smtClean="0"/>
              <a:t>znacznika &lt;</a:t>
            </a:r>
            <a:r>
              <a:rPr lang="pl-PL" dirty="0" err="1" smtClean="0"/>
              <a:t>pattern</a:t>
            </a:r>
            <a:r>
              <a:rPr lang="pl-PL" dirty="0" smtClean="0"/>
              <a:t>&gt; oraz znacznika &lt;</a:t>
            </a:r>
            <a:r>
              <a:rPr lang="pl-PL" dirty="0" err="1" smtClean="0"/>
              <a:t>template</a:t>
            </a:r>
            <a:r>
              <a:rPr lang="pl-PL" dirty="0" smtClean="0"/>
              <a:t>&gt;</a:t>
            </a:r>
          </a:p>
          <a:p>
            <a:pPr marL="285750" indent="-285750" algn="l">
              <a:buFont typeface="Wingdings" panose="05000000000000000000" pitchFamily="2" charset="2"/>
              <a:buChar char="Ø"/>
            </a:pPr>
            <a:r>
              <a:rPr lang="pl-PL" dirty="0" smtClean="0"/>
              <a:t>Wzorzec &lt;</a:t>
            </a:r>
            <a:r>
              <a:rPr lang="pl-PL" dirty="0" err="1" smtClean="0"/>
              <a:t>pattern</a:t>
            </a:r>
            <a:r>
              <a:rPr lang="pl-PL" dirty="0" smtClean="0"/>
              <a:t>&gt; </a:t>
            </a:r>
            <a:r>
              <a:rPr lang="pl-PL" dirty="0"/>
              <a:t>jest ciągiem znaków dopasowanych do jednego lub więcej zapytań użytkownika</a:t>
            </a:r>
            <a:r>
              <a:rPr lang="pl-PL" dirty="0" smtClean="0"/>
              <a:t>.</a:t>
            </a:r>
          </a:p>
          <a:p>
            <a:pPr algn="l"/>
            <a:r>
              <a:rPr lang="pl-PL" sz="1600" i="1" dirty="0" smtClean="0"/>
              <a:t>      JAK MASZ NA IMIĘ</a:t>
            </a:r>
          </a:p>
          <a:p>
            <a:pPr algn="l"/>
            <a:r>
              <a:rPr lang="pl-PL" sz="1600" i="1" dirty="0"/>
              <a:t> </a:t>
            </a:r>
            <a:r>
              <a:rPr lang="pl-PL" sz="1600" i="1" dirty="0" smtClean="0"/>
              <a:t>     JAK MASZ *</a:t>
            </a:r>
          </a:p>
          <a:p>
            <a:pPr marL="285750" indent="-285750" algn="l">
              <a:buFont typeface="Wingdings" panose="05000000000000000000" pitchFamily="2" charset="2"/>
              <a:buChar char="Ø"/>
            </a:pPr>
            <a:r>
              <a:rPr lang="pl-PL" sz="1600" i="1" dirty="0" smtClean="0"/>
              <a:t>Szablony &lt;</a:t>
            </a:r>
            <a:r>
              <a:rPr lang="pl-PL" sz="1600" i="1" dirty="0" err="1" smtClean="0"/>
              <a:t>template</a:t>
            </a:r>
            <a:r>
              <a:rPr lang="pl-PL" sz="1600" i="1" dirty="0" smtClean="0"/>
              <a:t>&gt; </a:t>
            </a:r>
            <a:r>
              <a:rPr lang="pl-PL" dirty="0"/>
              <a:t>określają reakcje na wzorzec. Szablony mogą być całą </a:t>
            </a:r>
            <a:r>
              <a:rPr lang="pl-PL" dirty="0" smtClean="0"/>
              <a:t>odpowiedzią.</a:t>
            </a:r>
            <a:endParaRPr lang="pl-PL" sz="1600" i="1" dirty="0"/>
          </a:p>
        </p:txBody>
      </p:sp>
      <p:pic>
        <p:nvPicPr>
          <p:cNvPr id="10" name="Obraz 9"/>
          <p:cNvPicPr>
            <a:picLocks noChangeAspect="1"/>
          </p:cNvPicPr>
          <p:nvPr/>
        </p:nvPicPr>
        <p:blipFill>
          <a:blip r:embed="rId2"/>
          <a:stretch>
            <a:fillRect/>
          </a:stretch>
        </p:blipFill>
        <p:spPr>
          <a:xfrm>
            <a:off x="6283326" y="3498994"/>
            <a:ext cx="5424750" cy="2497908"/>
          </a:xfrm>
          <a:prstGeom prst="rect">
            <a:avLst/>
          </a:prstGeom>
        </p:spPr>
      </p:pic>
      <p:pic>
        <p:nvPicPr>
          <p:cNvPr id="11" name="Obraz 10"/>
          <p:cNvPicPr>
            <a:picLocks noChangeAspect="1"/>
          </p:cNvPicPr>
          <p:nvPr/>
        </p:nvPicPr>
        <p:blipFill>
          <a:blip r:embed="rId3"/>
          <a:stretch>
            <a:fillRect/>
          </a:stretch>
        </p:blipFill>
        <p:spPr>
          <a:xfrm>
            <a:off x="6283326" y="1090707"/>
            <a:ext cx="3513816" cy="1684308"/>
          </a:xfrm>
          <a:prstGeom prst="rect">
            <a:avLst/>
          </a:prstGeom>
        </p:spPr>
      </p:pic>
    </p:spTree>
    <p:extLst>
      <p:ext uri="{BB962C8B-B14F-4D97-AF65-F5344CB8AC3E}">
        <p14:creationId xmlns:p14="http://schemas.microsoft.com/office/powerpoint/2010/main" val="2068031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Zastosowanie Chatbotów</a:t>
            </a:r>
            <a:endParaRPr lang="pl-PL" dirty="0"/>
          </a:p>
        </p:txBody>
      </p:sp>
      <p:sp>
        <p:nvSpPr>
          <p:cNvPr id="3" name="Content Placeholder 2"/>
          <p:cNvSpPr>
            <a:spLocks noGrp="1"/>
          </p:cNvSpPr>
          <p:nvPr>
            <p:ph idx="1"/>
          </p:nvPr>
        </p:nvSpPr>
        <p:spPr>
          <a:xfrm>
            <a:off x="695459" y="1171977"/>
            <a:ext cx="10818254" cy="5455246"/>
          </a:xfrm>
        </p:spPr>
        <p:txBody>
          <a:bodyPr>
            <a:normAutofit lnSpcReduction="10000"/>
          </a:bodyPr>
          <a:lstStyle/>
          <a:p>
            <a:pPr fontAlgn="base"/>
            <a:r>
              <a:rPr lang="pl-PL" b="1" dirty="0"/>
              <a:t>Boty dla </a:t>
            </a:r>
            <a:r>
              <a:rPr lang="pl-PL" b="1" dirty="0" smtClean="0"/>
              <a:t>biznesu</a:t>
            </a:r>
            <a:r>
              <a:rPr lang="pl-PL" dirty="0"/>
              <a:t/>
            </a:r>
            <a:br>
              <a:rPr lang="pl-PL" dirty="0"/>
            </a:br>
            <a:r>
              <a:rPr lang="pl-PL" dirty="0" smtClean="0"/>
              <a:t>Ze </a:t>
            </a:r>
            <a:r>
              <a:rPr lang="pl-PL" dirty="0"/>
              <a:t>względu na rosnący problem niedoboru pracowników to będzie najszybciej rozwijający się kierunek wykorzystania sztucznej inteligencji AI. Przy pomocy chatbotów możemy zamówić swoje ulubione danie, kupić buty, wybrać książkę czy film na wieczór. To właśnie działy obsługi klienta i telemarketingu mogą bardzo szeroko wykorzystywać boty w procesie komunikacji od momentu przedstawienia oferty produktów, poprzez rekomendacje na informacjach o dostawie kończąc.  Innym sposobem wykorzystania botów są procesy związane z księgowością. Boty do wystawiania faktur</a:t>
            </a:r>
            <a:r>
              <a:rPr lang="pl-PL" b="1" dirty="0"/>
              <a:t> </a:t>
            </a:r>
            <a:r>
              <a:rPr lang="pl-PL" dirty="0"/>
              <a:t>mogą poprawić efektywność oraz zminimalizować liczbę pomyłek.</a:t>
            </a:r>
          </a:p>
          <a:p>
            <a:pPr fontAlgn="base"/>
            <a:r>
              <a:rPr lang="pl-PL" b="1" dirty="0" smtClean="0"/>
              <a:t>Boty </a:t>
            </a:r>
            <a:r>
              <a:rPr lang="pl-PL" b="1" dirty="0"/>
              <a:t>dla służby </a:t>
            </a:r>
            <a:r>
              <a:rPr lang="pl-PL" b="1" dirty="0" smtClean="0"/>
              <a:t>zdrowia</a:t>
            </a:r>
            <a:br>
              <a:rPr lang="pl-PL" b="1" dirty="0" smtClean="0"/>
            </a:br>
            <a:r>
              <a:rPr lang="pl-PL" dirty="0" smtClean="0"/>
              <a:t>Wykorzystanie </a:t>
            </a:r>
            <a:r>
              <a:rPr lang="pl-PL" dirty="0"/>
              <a:t>tej technologii pozwoli bardzo łatwo wybrać odpowiedniego lekarza i zebrać opinię na jego temat, umówić wizytę czy sprawdzić jaki zakres działania ma konkretna placówka oraz wskazać w jaki sposób powinno się stosować leki.</a:t>
            </a:r>
            <a:br>
              <a:rPr lang="pl-PL" dirty="0"/>
            </a:br>
            <a:r>
              <a:rPr lang="pl-PL" dirty="0"/>
              <a:t>Wirtualny asystent </a:t>
            </a:r>
            <a:r>
              <a:rPr lang="pl-PL" dirty="0" smtClean="0"/>
              <a:t>medyczny</a:t>
            </a:r>
            <a:r>
              <a:rPr lang="pl-PL" dirty="0"/>
              <a:t> </a:t>
            </a:r>
            <a:r>
              <a:rPr lang="pl-PL" dirty="0" smtClean="0"/>
              <a:t>-  aplikacje </a:t>
            </a:r>
            <a:r>
              <a:rPr lang="pl-PL" dirty="0"/>
              <a:t>z botami w przyszłości pomogą również odnaleźć najbliższą otwartą aptekę czy gabinet dentystyczny. </a:t>
            </a:r>
          </a:p>
          <a:p>
            <a:pPr fontAlgn="base"/>
            <a:r>
              <a:rPr lang="pl-PL" b="1" dirty="0"/>
              <a:t>Boty dla </a:t>
            </a:r>
            <a:r>
              <a:rPr lang="pl-PL" b="1" dirty="0" smtClean="0"/>
              <a:t>turystyki</a:t>
            </a:r>
            <a:br>
              <a:rPr lang="pl-PL" b="1" dirty="0" smtClean="0"/>
            </a:br>
            <a:r>
              <a:rPr lang="pl-PL" dirty="0" smtClean="0"/>
              <a:t>Wirtualny </a:t>
            </a:r>
            <a:r>
              <a:rPr lang="pl-PL" dirty="0"/>
              <a:t>przewodnik - może towarzyszyć nam w zwiedzaniu nowych miejsc, opowiedzieć ich historię wskazać ciekawostki </a:t>
            </a:r>
            <a:r>
              <a:rPr lang="pl-PL" dirty="0" smtClean="0"/>
              <a:t>i </a:t>
            </a:r>
            <a:r>
              <a:rPr lang="pl-PL" dirty="0"/>
              <a:t>anegdoty z nimi związane. Będzie do naszej dyspozycji 24/7 właśnie wtedy kiedy będziemy chcieli skorzystać z jego </a:t>
            </a:r>
            <a:r>
              <a:rPr lang="pl-PL" dirty="0" smtClean="0"/>
              <a:t>pomocy. AI </a:t>
            </a:r>
            <a:r>
              <a:rPr lang="pl-PL" dirty="0"/>
              <a:t>może być wykorzystywana do wsparcia biur informacji turystycznej, jako </a:t>
            </a:r>
            <a:r>
              <a:rPr lang="pl-PL"/>
              <a:t>pomoc </a:t>
            </a:r>
            <a:r>
              <a:rPr lang="pl-PL" smtClean="0"/>
              <a:t/>
            </a:r>
            <a:br>
              <a:rPr lang="pl-PL" smtClean="0"/>
            </a:br>
            <a:r>
              <a:rPr lang="pl-PL" smtClean="0"/>
              <a:t>w </a:t>
            </a:r>
            <a:r>
              <a:rPr lang="pl-PL"/>
              <a:t>wyszukiwaniu </a:t>
            </a:r>
            <a:r>
              <a:rPr lang="pl-PL" smtClean="0"/>
              <a:t>i </a:t>
            </a:r>
            <a:r>
              <a:rPr lang="pl-PL" dirty="0"/>
              <a:t>rezerwacji pokojów hotelowych oraz innych miejsc potrzebnych w podróży jak restauracje czy stacje paliw itd. Chatboty mogą pomagać również w wyszukiwaniu połączeń lotniczych i bookowaniu biletów</a:t>
            </a:r>
            <a:r>
              <a:rPr lang="pl-PL" dirty="0" smtClean="0"/>
              <a:t>.</a:t>
            </a:r>
            <a:endParaRPr lang="pl-PL" dirty="0"/>
          </a:p>
        </p:txBody>
      </p:sp>
    </p:spTree>
    <p:extLst>
      <p:ext uri="{BB962C8B-B14F-4D97-AF65-F5344CB8AC3E}">
        <p14:creationId xmlns:p14="http://schemas.microsoft.com/office/powerpoint/2010/main" val="138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BOTY w Grach</a:t>
            </a:r>
            <a:endParaRPr lang="pl-PL" dirty="0"/>
          </a:p>
        </p:txBody>
      </p:sp>
      <p:sp>
        <p:nvSpPr>
          <p:cNvPr id="3" name="Content Placeholder 2"/>
          <p:cNvSpPr>
            <a:spLocks noGrp="1"/>
          </p:cNvSpPr>
          <p:nvPr>
            <p:ph idx="1"/>
          </p:nvPr>
        </p:nvSpPr>
        <p:spPr/>
        <p:txBody>
          <a:bodyPr>
            <a:normAutofit/>
          </a:bodyPr>
          <a:lstStyle/>
          <a:p>
            <a:pPr marL="0" indent="0">
              <a:buNone/>
            </a:pPr>
            <a:r>
              <a:rPr lang="pl-PL" dirty="0"/>
              <a:t>W grach wideo bot jest rodzajem oprogramowania systemu </a:t>
            </a:r>
            <a:r>
              <a:rPr lang="pl-PL" dirty="0" smtClean="0"/>
              <a:t>AI</a:t>
            </a:r>
            <a:r>
              <a:rPr lang="pl-PL" dirty="0"/>
              <a:t>, który gra w grę wideo zamiast człowieka. Boty są wykorzystywane w różnych gatunkach gier wideo do różnych zadań: bot napisany do strzelanki FPS działa inaczej niż ten napisany </a:t>
            </a:r>
            <a:r>
              <a:rPr lang="pl-PL" dirty="0" smtClean="0"/>
              <a:t>dla gry </a:t>
            </a:r>
            <a:r>
              <a:rPr lang="pl-PL" dirty="0"/>
              <a:t>MMORPG. Te pierwsze mogą obejmować analizę mapy, a nawet podstawową strategię; ten ostatni może być wykorzystywany do automatyzacji powtarzalnych i żmudnych </a:t>
            </a:r>
            <a:r>
              <a:rPr lang="pl-PL" dirty="0" smtClean="0"/>
              <a:t>zadań.</a:t>
            </a:r>
            <a:endParaRPr lang="pl-PL" dirty="0"/>
          </a:p>
          <a:p>
            <a:pPr marL="0" indent="0">
              <a:buNone/>
            </a:pPr>
            <a:r>
              <a:rPr lang="pl-PL" dirty="0"/>
              <a:t>Boty napisane dla strzelanek pierwszoosobowych zazwyczaj starają się naśladować sposób, w jaki człowiek zagrałby w grę. Boty sterowane komputerowo mogą grać w pojedynkę z innymi botami i / lub </a:t>
            </a:r>
            <a:r>
              <a:rPr lang="pl-PL" dirty="0" smtClean="0"/>
              <a:t>graczami. </a:t>
            </a:r>
            <a:r>
              <a:rPr lang="pl-PL" dirty="0"/>
              <a:t>Funkcje </a:t>
            </a:r>
            <a:r>
              <a:rPr lang="pl-PL" dirty="0" smtClean="0"/>
              <a:t/>
            </a:r>
            <a:br>
              <a:rPr lang="pl-PL" dirty="0" smtClean="0"/>
            </a:br>
            <a:r>
              <a:rPr lang="pl-PL" dirty="0" smtClean="0"/>
              <a:t>i </a:t>
            </a:r>
            <a:r>
              <a:rPr lang="pl-PL" dirty="0"/>
              <a:t>inteligencja botów mogą się znacznie </a:t>
            </a:r>
            <a:r>
              <a:rPr lang="pl-PL" dirty="0" smtClean="0"/>
              <a:t>różnić. Zaawansowane </a:t>
            </a:r>
            <a:r>
              <a:rPr lang="pl-PL" dirty="0"/>
              <a:t>boty posiadają uczenie maszynowe do dynamicznego uczenia się wzorców przeciwnika, a także dynamicznego uczenia się wcześniej nieznanych map - podczas gdy bardziej trywialne boty mogą całkowicie polegać na listach punktów tworzonych dla każdej mapy przez programistę, ograniczając bota do odtwarzania tylko map z wspomniane punkty trasy</a:t>
            </a:r>
            <a:r>
              <a:rPr lang="pl-PL" dirty="0" smtClean="0"/>
              <a:t>.</a:t>
            </a:r>
            <a:endParaRPr lang="pl-PL" dirty="0"/>
          </a:p>
          <a:p>
            <a:pPr marL="0" indent="0">
              <a:buNone/>
            </a:pPr>
            <a:r>
              <a:rPr lang="pl-PL" dirty="0" smtClean="0"/>
              <a:t>Boty </a:t>
            </a:r>
            <a:r>
              <a:rPr lang="pl-PL" dirty="0"/>
              <a:t>statyczne są zaprojektowane tak, aby śledzić gotowe punkty na każdym poziomie lub mapie. Te boty muszą mieć unikalny plik punktów drogi dla każdej mapy, jeśli </a:t>
            </a:r>
            <a:r>
              <a:rPr lang="pl-PL" dirty="0" smtClean="0"/>
              <a:t>mają </a:t>
            </a:r>
            <a:r>
              <a:rPr lang="pl-PL" dirty="0"/>
              <a:t>funkcjonować. </a:t>
            </a:r>
            <a:r>
              <a:rPr lang="pl-PL" dirty="0" smtClean="0"/>
              <a:t/>
            </a:r>
            <a:br>
              <a:rPr lang="pl-PL" dirty="0" smtClean="0"/>
            </a:br>
            <a:r>
              <a:rPr lang="pl-PL" dirty="0" smtClean="0"/>
              <a:t>Dynamiczne </a:t>
            </a:r>
            <a:r>
              <a:rPr lang="pl-PL" dirty="0"/>
              <a:t>boty, </a:t>
            </a:r>
            <a:r>
              <a:rPr lang="pl-PL" dirty="0" smtClean="0"/>
              <a:t>uczą </a:t>
            </a:r>
            <a:r>
              <a:rPr lang="pl-PL" dirty="0"/>
              <a:t>się poziomów i map podczas ich gry. </a:t>
            </a:r>
            <a:endParaRPr lang="pl-PL" dirty="0" smtClean="0"/>
          </a:p>
          <a:p>
            <a:pPr marL="0" indent="0">
              <a:buNone/>
            </a:pPr>
            <a:r>
              <a:rPr lang="pl-PL" dirty="0" smtClean="0"/>
              <a:t>Mianem </a:t>
            </a:r>
            <a:r>
              <a:rPr lang="pl-PL" dirty="0"/>
              <a:t>bota określa się także </a:t>
            </a:r>
            <a:r>
              <a:rPr lang="pl-PL" dirty="0" smtClean="0"/>
              <a:t>program, </a:t>
            </a:r>
            <a:r>
              <a:rPr lang="pl-PL" dirty="0"/>
              <a:t>który </a:t>
            </a:r>
            <a:r>
              <a:rPr lang="pl-PL" dirty="0" smtClean="0"/>
              <a:t>automatycznie </a:t>
            </a:r>
            <a:r>
              <a:rPr lang="pl-PL" dirty="0"/>
              <a:t>ustawia celownik broni na przeciwników znacząco ułatwiając grę osobie korzystającej z tego programu – musi ona tylko nacisnąć przycisk</a:t>
            </a:r>
            <a:r>
              <a:rPr lang="pl-PL" dirty="0" smtClean="0"/>
              <a:t>. (aimbot)</a:t>
            </a:r>
            <a:endParaRPr lang="pl-PL" dirty="0"/>
          </a:p>
          <a:p>
            <a:endParaRPr lang="pl-PL" dirty="0"/>
          </a:p>
          <a:p>
            <a:endParaRPr lang="pl-PL" dirty="0"/>
          </a:p>
        </p:txBody>
      </p:sp>
    </p:spTree>
    <p:extLst>
      <p:ext uri="{BB962C8B-B14F-4D97-AF65-F5344CB8AC3E}">
        <p14:creationId xmlns:p14="http://schemas.microsoft.com/office/powerpoint/2010/main" val="221491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normAutofit/>
          </a:bodyPr>
          <a:lstStyle/>
          <a:p>
            <a:r>
              <a:rPr lang="pl-PL" spc="-1" dirty="0">
                <a:solidFill>
                  <a:srgbClr val="000000"/>
                </a:solidFill>
                <a:uFill>
                  <a:solidFill>
                    <a:srgbClr val="FFFFFF"/>
                  </a:solidFill>
                </a:uFill>
              </a:rPr>
              <a:t>Boty – rosnące </a:t>
            </a:r>
            <a:r>
              <a:rPr lang="pl-PL" spc="-1" dirty="0" smtClean="0">
                <a:solidFill>
                  <a:srgbClr val="000000"/>
                </a:solidFill>
                <a:uFill>
                  <a:solidFill>
                    <a:srgbClr val="FFFFFF"/>
                  </a:solidFill>
                </a:uFill>
              </a:rPr>
              <a:t>zagrożenie</a:t>
            </a:r>
            <a:endParaRPr lang="pl-PL" dirty="0"/>
          </a:p>
        </p:txBody>
      </p:sp>
      <p:sp>
        <p:nvSpPr>
          <p:cNvPr id="6" name="Symbol zastępczy zawartości 5"/>
          <p:cNvSpPr>
            <a:spLocks noGrp="1"/>
          </p:cNvSpPr>
          <p:nvPr>
            <p:ph idx="1"/>
          </p:nvPr>
        </p:nvSpPr>
        <p:spPr/>
        <p:txBody>
          <a:bodyPr>
            <a:normAutofit fontScale="92500" lnSpcReduction="20000"/>
          </a:bodyPr>
          <a:lstStyle/>
          <a:p>
            <a:r>
              <a:rPr lang="pl-PL" spc="-1" dirty="0">
                <a:solidFill>
                  <a:srgbClr val="000000"/>
                </a:solidFill>
                <a:uFill>
                  <a:solidFill>
                    <a:srgbClr val="FFFFFF"/>
                  </a:solidFill>
                </a:uFill>
                <a:latin typeface="+mj-lt"/>
              </a:rPr>
              <a:t>Boty są obecnie jednym z najbardziej złożonych i popularnych rodzajów przestępczości internetowej. Pozwalają hakerom na przejęcie kontroli nad wieloma komputerami jednocześnie i przekształcenie ich w komputery „zombi”, które działają jako część potężnej sieci typu „bot” służącej do rozsyłania wirusów, generowania spamu oraz dokonywania innych przestępstw i oszustw internetowych.</a:t>
            </a:r>
          </a:p>
          <a:p>
            <a:endParaRPr lang="pl-PL" spc="-1" dirty="0">
              <a:solidFill>
                <a:srgbClr val="000000"/>
              </a:solidFill>
              <a:uFill>
                <a:solidFill>
                  <a:srgbClr val="FFFFFF"/>
                </a:solidFill>
              </a:uFill>
              <a:latin typeface="+mj-lt"/>
            </a:endParaRPr>
          </a:p>
          <a:p>
            <a:r>
              <a:rPr lang="pl-PL" spc="-1" dirty="0">
                <a:solidFill>
                  <a:srgbClr val="000000"/>
                </a:solidFill>
                <a:uFill>
                  <a:solidFill>
                    <a:srgbClr val="FFFFFF"/>
                  </a:solidFill>
                </a:uFill>
                <a:latin typeface="+mj-lt"/>
              </a:rPr>
              <a:t>Zanim komputer zainfekowany botem wykona polecenie od głównego bota, wiele osób określa taki komputer mianem „zombi”. Przestępców internetowych, którzy kontrolują te boty, nazywa się botmasterami (używane jest także określenie botherder).</a:t>
            </a:r>
          </a:p>
          <a:p>
            <a:endParaRPr lang="pl-PL" spc="-1" dirty="0">
              <a:solidFill>
                <a:srgbClr val="000000"/>
              </a:solidFill>
              <a:uFill>
                <a:solidFill>
                  <a:srgbClr val="FFFFFF"/>
                </a:solidFill>
              </a:uFill>
              <a:latin typeface="+mj-lt"/>
            </a:endParaRPr>
          </a:p>
          <a:p>
            <a:r>
              <a:rPr lang="pl-PL" spc="-1" dirty="0">
                <a:solidFill>
                  <a:srgbClr val="000000"/>
                </a:solidFill>
                <a:uFill>
                  <a:solidFill>
                    <a:srgbClr val="FFFFFF"/>
                  </a:solidFill>
                </a:uFill>
                <a:latin typeface="+mj-lt"/>
              </a:rPr>
              <a:t>Niektóre sieci typu „bot” mogą obejmować kilkaset lub kilka tysięcy komputerów, podczas gdy inne dysponują dziesiątkami lub nawet setkami tysięcy komputerów „zombi”. Wiele z tych komputerów jest zainfekowanych bez wiedzy ich właścicieli. Jakie są możliwe sygnały ostrzegawcze? Bot może spowalniać pracę komputera lub prędkości łącza, powodować wyświetlanie tajemniczych komunikatów lub nawet prowadzić do awarii komputera.</a:t>
            </a:r>
          </a:p>
          <a:p>
            <a:endParaRPr lang="pl-PL" spc="-1" dirty="0">
              <a:solidFill>
                <a:srgbClr val="000000"/>
              </a:solidFill>
              <a:uFill>
                <a:solidFill>
                  <a:srgbClr val="FFFFFF"/>
                </a:solidFill>
              </a:uFill>
              <a:latin typeface="+mj-lt"/>
            </a:endParaRPr>
          </a:p>
          <a:p>
            <a:r>
              <a:rPr lang="pl-PL" spc="-1" dirty="0">
                <a:solidFill>
                  <a:srgbClr val="000000"/>
                </a:solidFill>
                <a:uFill>
                  <a:solidFill>
                    <a:srgbClr val="FFFFFF"/>
                  </a:solidFill>
                </a:uFill>
                <a:latin typeface="+mj-lt"/>
              </a:rPr>
              <a:t>Boty przenikają do komputerów na wiele sposobów. Często rozprzestrzeniają się w Internecie, wyszukując niechronione komputery, które można zainfekować przez wykorzystanie luk w zabezpieczeniach. Po znalezieniu celu ataku boty szybko infekują komputer, a następnie wysyłają raport do głównego bota. Później pozostają w ukryciu do momentu otrzymania polecenia wykonania jakiegoś zadania.</a:t>
            </a:r>
          </a:p>
          <a:p>
            <a:endParaRPr lang="pl-PL" dirty="0">
              <a:latin typeface="+mj-lt"/>
            </a:endParaRPr>
          </a:p>
        </p:txBody>
      </p:sp>
    </p:spTree>
    <p:extLst>
      <p:ext uri="{BB962C8B-B14F-4D97-AF65-F5344CB8AC3E}">
        <p14:creationId xmlns:p14="http://schemas.microsoft.com/office/powerpoint/2010/main" val="186651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pc="-1" dirty="0">
                <a:solidFill>
                  <a:srgbClr val="000000"/>
                </a:solidFill>
                <a:uFill>
                  <a:solidFill>
                    <a:srgbClr val="FFFFFF"/>
                  </a:solidFill>
                </a:uFill>
              </a:rPr>
              <a:t>Boty – działania </a:t>
            </a:r>
            <a:r>
              <a:rPr lang="pl-PL" spc="-1" dirty="0" smtClean="0">
                <a:solidFill>
                  <a:srgbClr val="000000"/>
                </a:solidFill>
                <a:uFill>
                  <a:solidFill>
                    <a:srgbClr val="FFFFFF"/>
                  </a:solidFill>
                </a:uFill>
              </a:rPr>
              <a:t>niepożądane</a:t>
            </a:r>
            <a:endParaRPr lang="pl-PL" dirty="0"/>
          </a:p>
        </p:txBody>
      </p:sp>
      <p:sp>
        <p:nvSpPr>
          <p:cNvPr id="3" name="Symbol zastępczy zawartości 2"/>
          <p:cNvSpPr>
            <a:spLocks noGrp="1"/>
          </p:cNvSpPr>
          <p:nvPr>
            <p:ph idx="1"/>
          </p:nvPr>
        </p:nvSpPr>
        <p:spPr>
          <a:xfrm>
            <a:off x="695459" y="1171977"/>
            <a:ext cx="10818254" cy="813577"/>
          </a:xfrm>
        </p:spPr>
        <p:txBody>
          <a:bodyPr/>
          <a:lstStyle/>
          <a:p>
            <a:pPr marL="0" indent="0" algn="ctr">
              <a:buNone/>
            </a:pPr>
            <a:r>
              <a:rPr lang="pl-PL" spc="-1" dirty="0">
                <a:solidFill>
                  <a:srgbClr val="000000"/>
                </a:solidFill>
                <a:uFill>
                  <a:solidFill>
                    <a:srgbClr val="FFFFFF"/>
                  </a:solidFill>
                </a:uFill>
                <a:latin typeface="+mj-lt"/>
              </a:rPr>
              <a:t>Komputer przejęty przez bota może zostać użyty do przeprowadzenia różnorodnych zautomatyzowanych zadań takich jak:</a:t>
            </a:r>
          </a:p>
          <a:p>
            <a:endParaRPr lang="pl-PL" dirty="0"/>
          </a:p>
        </p:txBody>
      </p:sp>
      <p:graphicFrame>
        <p:nvGraphicFramePr>
          <p:cNvPr id="4" name="Table 1"/>
          <p:cNvGraphicFramePr/>
          <p:nvPr>
            <p:extLst>
              <p:ext uri="{D42A27DB-BD31-4B8C-83A1-F6EECF244321}">
                <p14:modId xmlns:p14="http://schemas.microsoft.com/office/powerpoint/2010/main" val="979765468"/>
              </p:ext>
            </p:extLst>
          </p:nvPr>
        </p:nvGraphicFramePr>
        <p:xfrm>
          <a:off x="876000" y="2176237"/>
          <a:ext cx="10440000" cy="4472400"/>
        </p:xfrm>
        <a:graphic>
          <a:graphicData uri="http://schemas.openxmlformats.org/drawingml/2006/table">
            <a:tbl>
              <a:tblPr/>
              <a:tblGrid>
                <a:gridCol w="2608560">
                  <a:extLst>
                    <a:ext uri="{9D8B030D-6E8A-4147-A177-3AD203B41FA5}">
                      <a16:colId xmlns:a16="http://schemas.microsoft.com/office/drawing/2014/main" val="20000"/>
                    </a:ext>
                  </a:extLst>
                </a:gridCol>
                <a:gridCol w="2608560">
                  <a:extLst>
                    <a:ext uri="{9D8B030D-6E8A-4147-A177-3AD203B41FA5}">
                      <a16:colId xmlns:a16="http://schemas.microsoft.com/office/drawing/2014/main" val="20001"/>
                    </a:ext>
                  </a:extLst>
                </a:gridCol>
                <a:gridCol w="2608560">
                  <a:extLst>
                    <a:ext uri="{9D8B030D-6E8A-4147-A177-3AD203B41FA5}">
                      <a16:colId xmlns:a16="http://schemas.microsoft.com/office/drawing/2014/main" val="20002"/>
                    </a:ext>
                  </a:extLst>
                </a:gridCol>
                <a:gridCol w="2614320">
                  <a:extLst>
                    <a:ext uri="{9D8B030D-6E8A-4147-A177-3AD203B41FA5}">
                      <a16:colId xmlns:a16="http://schemas.microsoft.com/office/drawing/2014/main" val="20003"/>
                    </a:ext>
                  </a:extLst>
                </a:gridCol>
              </a:tblGrid>
              <a:tr h="1211040">
                <a:tc>
                  <a:txBody>
                    <a:bodyPr/>
                    <a:lstStyle/>
                    <a:p>
                      <a:pPr algn="l"/>
                      <a:r>
                        <a:rPr lang="pl-PL" sz="1600" b="0" strike="noStrike" spc="-1" dirty="0">
                          <a:solidFill>
                            <a:srgbClr val="000000"/>
                          </a:solidFill>
                          <a:uFill>
                            <a:solidFill>
                              <a:srgbClr val="FFFFFF"/>
                            </a:solidFill>
                          </a:uFill>
                          <a:latin typeface="+mj-lt"/>
                        </a:rPr>
                        <a:t>Rozsyłanie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l"/>
                      <a:r>
                        <a:rPr lang="pl-PL" sz="1600" b="0" strike="noStrike" spc="-1" dirty="0">
                          <a:solidFill>
                            <a:srgbClr val="000000"/>
                          </a:solidFill>
                          <a:uFill>
                            <a:solidFill>
                              <a:srgbClr val="FFFFFF"/>
                            </a:solidFill>
                          </a:uFill>
                          <a:latin typeface="+mj-lt"/>
                        </a:rPr>
                        <a:t>Kradzieże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l"/>
                      <a:r>
                        <a:rPr lang="pl-PL" sz="1600" b="0" strike="noStrike" spc="-1">
                          <a:solidFill>
                            <a:srgbClr val="000000"/>
                          </a:solidFill>
                          <a:uFill>
                            <a:solidFill>
                              <a:srgbClr val="FFFFFF"/>
                            </a:solidFill>
                          </a:uFill>
                          <a:latin typeface="+mj-lt"/>
                        </a:rPr>
                        <a:t>Ataki typu DdoS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l"/>
                      <a:r>
                        <a:rPr lang="pl-PL" sz="1600" b="0" strike="noStrike" spc="-1" dirty="0">
                          <a:solidFill>
                            <a:srgbClr val="000000"/>
                          </a:solidFill>
                          <a:uFill>
                            <a:solidFill>
                              <a:srgbClr val="FFFFFF"/>
                            </a:solidFill>
                          </a:uFill>
                          <a:latin typeface="+mj-lt"/>
                        </a:rPr>
                        <a:t>Fałszywe kliknięcia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096640">
                <a:tc>
                  <a:txBody>
                    <a:bodyPr/>
                    <a:lstStyle/>
                    <a:p>
                      <a:pPr algn="l"/>
                      <a:r>
                        <a:rPr lang="pl-PL" sz="1600" b="0" strike="noStrike" spc="-1" dirty="0">
                          <a:solidFill>
                            <a:srgbClr val="000000"/>
                          </a:solidFill>
                          <a:uFill>
                            <a:solidFill>
                              <a:srgbClr val="FFFFFF"/>
                            </a:solidFill>
                          </a:uFill>
                          <a:latin typeface="+mj-lt"/>
                        </a:rPr>
                        <a:t>Boty mogą rozsyłać:</a:t>
                      </a:r>
                    </a:p>
                    <a:p>
                      <a:pPr algn="l"/>
                      <a:r>
                        <a:rPr lang="pl-PL" sz="1600" b="0" strike="noStrike" spc="-1" dirty="0">
                          <a:solidFill>
                            <a:srgbClr val="000000"/>
                          </a:solidFill>
                          <a:uFill>
                            <a:solidFill>
                              <a:srgbClr val="FFFFFF"/>
                            </a:solidFill>
                          </a:uFill>
                          <a:latin typeface="+mj-lt"/>
                        </a:rPr>
                        <a:t>— spam</a:t>
                      </a:r>
                    </a:p>
                    <a:p>
                      <a:pPr algn="l"/>
                      <a:r>
                        <a:rPr lang="pl-PL" sz="1600" b="0" strike="noStrike" spc="-1" dirty="0">
                          <a:solidFill>
                            <a:srgbClr val="000000"/>
                          </a:solidFill>
                          <a:uFill>
                            <a:solidFill>
                              <a:srgbClr val="FFFFFF"/>
                            </a:solidFill>
                          </a:uFill>
                          <a:latin typeface="+mj-lt"/>
                        </a:rPr>
                        <a:t>— wirusy</a:t>
                      </a:r>
                    </a:p>
                    <a:p>
                      <a:pPr algn="l"/>
                      <a:r>
                        <a:rPr lang="pl-PL" sz="1600" b="0" strike="noStrike" spc="-1" dirty="0">
                          <a:solidFill>
                            <a:srgbClr val="000000"/>
                          </a:solidFill>
                          <a:uFill>
                            <a:solidFill>
                              <a:srgbClr val="FFFFFF"/>
                            </a:solidFill>
                          </a:uFill>
                          <a:latin typeface="+mj-lt"/>
                        </a:rPr>
                        <a:t>— programy typu „spyware”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l"/>
                      <a:r>
                        <a:rPr lang="pl-PL" sz="1600" b="0" strike="noStrike" spc="-1" dirty="0">
                          <a:solidFill>
                            <a:srgbClr val="000000"/>
                          </a:solidFill>
                          <a:uFill>
                            <a:solidFill>
                              <a:srgbClr val="FFFFFF"/>
                            </a:solidFill>
                          </a:uFill>
                          <a:latin typeface="+mj-lt"/>
                        </a:rPr>
                        <a:t>Umożliwiają wykradanie informacji osobistych w celach przekazania ich osobom nieupoważnionym o wrogich zamiarach: </a:t>
                      </a:r>
                    </a:p>
                    <a:p>
                      <a:pPr algn="l"/>
                      <a:r>
                        <a:rPr lang="pl-PL" sz="1600" b="0" strike="noStrike" spc="-1" dirty="0">
                          <a:solidFill>
                            <a:srgbClr val="000000"/>
                          </a:solidFill>
                          <a:uFill>
                            <a:solidFill>
                              <a:srgbClr val="FFFFFF"/>
                            </a:solidFill>
                          </a:uFill>
                          <a:latin typeface="+mj-lt"/>
                        </a:rPr>
                        <a:t>— numery kart kredytowych</a:t>
                      </a:r>
                    </a:p>
                    <a:p>
                      <a:pPr algn="l"/>
                      <a:r>
                        <a:rPr lang="pl-PL" sz="1600" b="0" strike="noStrike" spc="-1" dirty="0">
                          <a:solidFill>
                            <a:srgbClr val="000000"/>
                          </a:solidFill>
                          <a:uFill>
                            <a:solidFill>
                              <a:srgbClr val="FFFFFF"/>
                            </a:solidFill>
                          </a:uFill>
                          <a:latin typeface="+mj-lt"/>
                        </a:rPr>
                        <a:t>— informacje dające dostęp do kont bankowych</a:t>
                      </a:r>
                    </a:p>
                    <a:p>
                      <a:pPr algn="l"/>
                      <a:r>
                        <a:rPr lang="pl-PL" sz="1600" b="0" strike="noStrike" spc="-1" dirty="0">
                          <a:solidFill>
                            <a:srgbClr val="000000"/>
                          </a:solidFill>
                          <a:uFill>
                            <a:solidFill>
                              <a:srgbClr val="FFFFFF"/>
                            </a:solidFill>
                          </a:uFill>
                          <a:latin typeface="+mj-lt"/>
                        </a:rPr>
                        <a:t>— inne poufne dane osobiste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l"/>
                      <a:r>
                        <a:rPr lang="pl-PL" sz="1600" b="0" strike="noStrike" spc="-1">
                          <a:solidFill>
                            <a:srgbClr val="000000"/>
                          </a:solidFill>
                          <a:uFill>
                            <a:solidFill>
                              <a:srgbClr val="FFFFFF"/>
                            </a:solidFill>
                          </a:uFill>
                          <a:latin typeface="+mj-lt"/>
                        </a:rPr>
                        <a:t>Służą do przeprowadzania ataków typu „odmowa usługi” (DdoS, Distributed denial of Service) na określony cel. Przestępcy internetowi wyłudzają pieniądze od właścicieli witryn internetowych w zamian za odzyskanie kontroli nad zaatakowanymi witrynami.</a:t>
                      </a:r>
                    </a:p>
                    <a:p>
                      <a:pPr algn="l"/>
                      <a:endParaRPr lang="pl-PL" sz="1600" b="0" strike="noStrike" spc="-1">
                        <a:solidFill>
                          <a:srgbClr val="000000"/>
                        </a:solidFill>
                        <a:uFill>
                          <a:solidFill>
                            <a:srgbClr val="FFFFFF"/>
                          </a:solidFill>
                        </a:uFill>
                        <a:latin typeface="+mj-lt"/>
                      </a:endParaRPr>
                    </a:p>
                    <a:p>
                      <a:pPr algn="l"/>
                      <a:endParaRPr lang="pl-PL" sz="1600" b="0" strike="noStrike" spc="-1">
                        <a:solidFill>
                          <a:srgbClr val="000000"/>
                        </a:solidFill>
                        <a:uFill>
                          <a:solidFill>
                            <a:srgbClr val="FFFFFF"/>
                          </a:solidFill>
                        </a:uFill>
                        <a:latin typeface="+mj-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l"/>
                      <a:r>
                        <a:rPr lang="pl-PL" sz="1600" b="0" strike="noStrike" spc="-1" dirty="0">
                          <a:solidFill>
                            <a:srgbClr val="000000"/>
                          </a:solidFill>
                          <a:uFill>
                            <a:solidFill>
                              <a:srgbClr val="FFFFFF"/>
                            </a:solidFill>
                          </a:uFill>
                          <a:latin typeface="+mj-lt"/>
                        </a:rPr>
                        <a:t>Oszuści używają botów w celu zwiększenia przychodów z reklam internetowych przez automatyczne klikanie reklam.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bl>
          </a:graphicData>
        </a:graphic>
      </p:graphicFrame>
      <p:pic>
        <p:nvPicPr>
          <p:cNvPr id="5" name="Obraz 4"/>
          <p:cNvPicPr/>
          <p:nvPr/>
        </p:nvPicPr>
        <p:blipFill>
          <a:blip r:embed="rId2"/>
          <a:stretch/>
        </p:blipFill>
        <p:spPr>
          <a:xfrm>
            <a:off x="2231136" y="2176237"/>
            <a:ext cx="1249380" cy="1200158"/>
          </a:xfrm>
          <a:prstGeom prst="rect">
            <a:avLst/>
          </a:prstGeom>
          <a:ln>
            <a:noFill/>
          </a:ln>
        </p:spPr>
      </p:pic>
      <p:pic>
        <p:nvPicPr>
          <p:cNvPr id="6" name="Obraz 5"/>
          <p:cNvPicPr/>
          <p:nvPr/>
        </p:nvPicPr>
        <p:blipFill>
          <a:blip r:embed="rId3"/>
          <a:stretch/>
        </p:blipFill>
        <p:spPr>
          <a:xfrm>
            <a:off x="4660611" y="2326856"/>
            <a:ext cx="1296000" cy="898920"/>
          </a:xfrm>
          <a:prstGeom prst="rect">
            <a:avLst/>
          </a:prstGeom>
          <a:ln>
            <a:noFill/>
          </a:ln>
        </p:spPr>
      </p:pic>
      <p:pic>
        <p:nvPicPr>
          <p:cNvPr id="7" name="Obraz 6"/>
          <p:cNvPicPr/>
          <p:nvPr/>
        </p:nvPicPr>
        <p:blipFill>
          <a:blip r:embed="rId4"/>
          <a:stretch/>
        </p:blipFill>
        <p:spPr>
          <a:xfrm>
            <a:off x="7485017" y="2541334"/>
            <a:ext cx="1271130" cy="835061"/>
          </a:xfrm>
          <a:prstGeom prst="rect">
            <a:avLst/>
          </a:prstGeom>
          <a:ln>
            <a:noFill/>
          </a:ln>
        </p:spPr>
      </p:pic>
      <p:pic>
        <p:nvPicPr>
          <p:cNvPr id="8" name="Obraz 7"/>
          <p:cNvPicPr/>
          <p:nvPr/>
        </p:nvPicPr>
        <p:blipFill>
          <a:blip r:embed="rId5"/>
          <a:stretch/>
        </p:blipFill>
        <p:spPr>
          <a:xfrm>
            <a:off x="10284553" y="2494755"/>
            <a:ext cx="881640" cy="881640"/>
          </a:xfrm>
          <a:prstGeom prst="rect">
            <a:avLst/>
          </a:prstGeom>
          <a:ln>
            <a:noFill/>
          </a:ln>
        </p:spPr>
      </p:pic>
    </p:spTree>
    <p:extLst>
      <p:ext uri="{BB962C8B-B14F-4D97-AF65-F5344CB8AC3E}">
        <p14:creationId xmlns:p14="http://schemas.microsoft.com/office/powerpoint/2010/main" val="24746006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TM10001115[[fn=Paczka]]</Template>
  <TotalTime>355</TotalTime>
  <Words>594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Parcel</vt:lpstr>
      <vt:lpstr>TECHNOLOGIE AGENTOWE: BOTY</vt:lpstr>
      <vt:lpstr>Bot</vt:lpstr>
      <vt:lpstr>Podział Botów</vt:lpstr>
      <vt:lpstr>Chatbot</vt:lpstr>
      <vt:lpstr>AIML</vt:lpstr>
      <vt:lpstr>Zastosowanie Chatbotów</vt:lpstr>
      <vt:lpstr>BOTY w Grach</vt:lpstr>
      <vt:lpstr>Boty – rosnące zagrożenie</vt:lpstr>
      <vt:lpstr>Boty – działania niepożądane</vt:lpstr>
      <vt:lpstr>Ochrona przed botami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patryk.fulara@interia.eu</dc:creator>
  <cp:lastModifiedBy>Andrzej Horowski</cp:lastModifiedBy>
  <cp:revision>20</cp:revision>
  <dcterms:created xsi:type="dcterms:W3CDTF">2018-01-02T12:08:20Z</dcterms:created>
  <dcterms:modified xsi:type="dcterms:W3CDTF">2018-01-05T00:26:58Z</dcterms:modified>
</cp:coreProperties>
</file>