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25"/>
  </p:notesMasterIdLst>
  <p:sldIdLst>
    <p:sldId id="257" r:id="rId4"/>
    <p:sldId id="269" r:id="rId5"/>
    <p:sldId id="263" r:id="rId6"/>
    <p:sldId id="270" r:id="rId7"/>
    <p:sldId id="271" r:id="rId8"/>
    <p:sldId id="272" r:id="rId9"/>
    <p:sldId id="273" r:id="rId10"/>
    <p:sldId id="265" r:id="rId11"/>
    <p:sldId id="274" r:id="rId12"/>
    <p:sldId id="277" r:id="rId13"/>
    <p:sldId id="276" r:id="rId14"/>
    <p:sldId id="278" r:id="rId15"/>
    <p:sldId id="279" r:id="rId16"/>
    <p:sldId id="285" r:id="rId17"/>
    <p:sldId id="275" r:id="rId18"/>
    <p:sldId id="280" r:id="rId19"/>
    <p:sldId id="281" r:id="rId20"/>
    <p:sldId id="282" r:id="rId21"/>
    <p:sldId id="283" r:id="rId22"/>
    <p:sldId id="258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1" autoAdjust="0"/>
    <p:restoredTop sz="98485" autoAdjust="0"/>
  </p:normalViewPr>
  <p:slideViewPr>
    <p:cSldViewPr>
      <p:cViewPr varScale="1">
        <p:scale>
          <a:sx n="77" d="100"/>
          <a:sy n="77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DFA2A-D892-44E3-B4B9-4F720C02E3C1}" type="datetimeFigureOut">
              <a:rPr lang="en-AU" smtClean="0"/>
              <a:t>30/05/2021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2ECCD-BF57-47F6-918A-DC884320F5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1486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christianperner?utm_source=unsplash&amp;utm_medium=referral&amp;utm_content=creditCopyTex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trapani?utm_source=unsplash&amp;utm_medium=referral&amp;utm_content=creditCopyTex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trapani?utm_source=unsplash&amp;utm_medium=referral&amp;utm_content=creditCopyTex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trapani?utm_source=unsplash&amp;utm_medium=referral&amp;utm_content=creditCopyText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trapani?utm_source=unsplash&amp;utm_medium=referral&amp;utm_content=creditCopyText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trapani?utm_source=unsplash&amp;utm_medium=referral&amp;utm_content=creditCopyTex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idanmh?utm_source=unsplash&amp;utm_medium=referral&amp;utm_content=creditCopyText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trapani?utm_source=unsplash&amp;utm_medium=referral&amp;utm_content=creditCopyText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idanmh?utm_source=unsplash&amp;utm_medium=referral&amp;utm_content=creditCopyText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idanmh?utm_source=unsplash&amp;utm_medium=referral&amp;utm_content=creditCopyText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idanmh?utm_source=unsplash&amp;utm_medium=referral&amp;utm_content=creditCopyText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trapani?utm_source=unsplash&amp;utm_medium=referral&amp;utm_content=creditCopyTex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idanmh?utm_source=unsplash&amp;utm_medium=referral&amp;utm_content=creditCopyText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idanmh?utm_source=unsplash&amp;utm_medium=referral&amp;utm_content=creditCopyTex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idanmh?utm_source=unsplash&amp;utm_medium=referral&amp;utm_content=creditCopyTex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idanmh?utm_source=unsplash&amp;utm_medium=referral&amp;utm_content=creditCopyTex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idanmh?utm_source=unsplash&amp;utm_medium=referral&amp;utm_content=creditCopyTex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idanmh?utm_source=unsplash&amp;utm_medium=referral&amp;utm_content=creditCopyTex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idanmh?utm_source=unsplash&amp;utm_medium=referral&amp;utm_content=creditCopyTex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idanmh?utm_source=unsplash&amp;utm_medium=referral&amp;utm_content=creditCopyTex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Christian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Perner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C495D-300E-44D3-9681-88B731DF9B8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355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Todd Trapani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C495D-300E-44D3-9681-88B731DF9B8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55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Todd Trapani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C495D-300E-44D3-9681-88B731DF9B8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55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Todd Trapani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C495D-300E-44D3-9681-88B731DF9B83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55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Todd Trapani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C495D-300E-44D3-9681-88B731DF9B83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55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Todd Trapani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C495D-300E-44D3-9681-88B731DF9B83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55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Aidan Hancock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C495D-300E-44D3-9681-88B731DF9B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64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Todd Trapani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C495D-300E-44D3-9681-88B731DF9B83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55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Aidan Hancock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C495D-300E-44D3-9681-88B731DF9B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64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Aidan Hancock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C495D-300E-44D3-9681-88B731DF9B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64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Aidan Hancock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C495D-300E-44D3-9681-88B731DF9B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6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Todd Trapani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C495D-300E-44D3-9681-88B731DF9B83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55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Aidan Hancock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C495D-300E-44D3-9681-88B731DF9B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64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Aidan Hancock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C495D-300E-44D3-9681-88B731DF9B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6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Aidan Hancock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C495D-300E-44D3-9681-88B731DF9B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64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Aidan Hancock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C495D-300E-44D3-9681-88B731DF9B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64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Aidan Hancock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C495D-300E-44D3-9681-88B731DF9B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64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Aidan Hancock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C495D-300E-44D3-9681-88B731DF9B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64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Aidan Hancock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C495D-300E-44D3-9681-88B731DF9B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64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Aidan Hancock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C495D-300E-44D3-9681-88B731DF9B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64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51983F-F0B0-4A2A-A712-D8766D51A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1F7BA8-EB85-42C3-8C9B-868220F72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EF5DE0-3E4A-4076-85C4-3DAB2976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AAAF-6997-497E-BDEC-E467F818E29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D6BA8F8-D62B-4292-B122-8DE60E4A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DE4565-7734-4D06-8F5A-A0B20062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57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DBA473-83CB-4223-98AD-A53E8D94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E90A7AD-6489-45EC-B373-EA48150D2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B2C452-1563-4EC3-B34D-ABB43B37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957-25E6-492C-BA06-8ACF7154AA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029C1A-6C73-4BE6-8813-9A5F6FA4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FDFBFE-9FCF-4AF4-98CA-F96167F9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3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4BAEA3F-D24A-45A3-A3F2-6851A24C8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DFCDD96-1B7B-45CB-A23F-CD0B79A1A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B9CCDB5-39C0-46DC-8F5B-9F833152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6D5E-6E28-499D-B619-D527B347DD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72130B-BCB4-4665-BD2C-8BF586A3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2D9CC0-D8A9-4347-8909-81DC1B8A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28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51983F-F0B0-4A2A-A712-D8766D51A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1F7BA8-EB85-42C3-8C9B-868220F72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EF5DE0-3E4A-4076-85C4-3DAB2976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AAAF-6997-497E-BDEC-E467F818E29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D6BA8F8-D62B-4292-B122-8DE60E4A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DE4565-7734-4D06-8F5A-A0B20062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511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BD5297-BD9C-4DE3-A6E5-52F0B513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30" y="239715"/>
            <a:ext cx="8120744" cy="941161"/>
          </a:xfrm>
        </p:spPr>
        <p:txBody>
          <a:bodyPr>
            <a:normAutofit/>
          </a:bodyPr>
          <a:lstStyle>
            <a:lvl1pPr>
              <a:defRPr sz="4000">
                <a:latin typeface="Bahnschrift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39F39F-23CB-4496-8C07-4DC3D99AA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30" y="1654629"/>
            <a:ext cx="8120744" cy="4522334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3768C5-D6AC-4E60-AD40-0C97E46374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628" y="6356357"/>
            <a:ext cx="2057400" cy="365125"/>
          </a:xfrm>
        </p:spPr>
        <p:txBody>
          <a:bodyPr/>
          <a:lstStyle/>
          <a:p>
            <a:fld id="{51B15CCD-A72F-4F19-ACC0-DC92A1F712A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C62D86-00E0-4076-8036-622325A5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324CC8-B705-4D44-96AF-92431AC2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8942" y="239715"/>
            <a:ext cx="291624" cy="206704"/>
          </a:xfrm>
        </p:spPr>
        <p:txBody>
          <a:bodyPr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D5D7BC1-51E5-4D18-9B24-44CAE3285616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6B08516E-A2D5-462F-A79F-E3EF6D0D5C43}"/>
              </a:ext>
            </a:extLst>
          </p:cNvPr>
          <p:cNvSpPr/>
          <p:nvPr userDrawn="1"/>
        </p:nvSpPr>
        <p:spPr>
          <a:xfrm rot="5400000">
            <a:off x="8780768" y="204633"/>
            <a:ext cx="284494" cy="199083"/>
          </a:xfrm>
          <a:custGeom>
            <a:avLst/>
            <a:gdLst>
              <a:gd name="connsiteX0" fmla="*/ 0 w 284494"/>
              <a:gd name="connsiteY0" fmla="*/ 284494 h 284494"/>
              <a:gd name="connsiteX1" fmla="*/ 0 w 284494"/>
              <a:gd name="connsiteY1" fmla="*/ 0 h 284494"/>
              <a:gd name="connsiteX2" fmla="*/ 57151 w 284494"/>
              <a:gd name="connsiteY2" fmla="*/ 0 h 284494"/>
              <a:gd name="connsiteX3" fmla="*/ 57151 w 284494"/>
              <a:gd name="connsiteY3" fmla="*/ 2 h 284494"/>
              <a:gd name="connsiteX4" fmla="*/ 284494 w 284494"/>
              <a:gd name="connsiteY4" fmla="*/ 2 h 284494"/>
              <a:gd name="connsiteX5" fmla="*/ 284494 w 284494"/>
              <a:gd name="connsiteY5" fmla="*/ 57152 h 284494"/>
              <a:gd name="connsiteX6" fmla="*/ 57151 w 284494"/>
              <a:gd name="connsiteY6" fmla="*/ 57152 h 284494"/>
              <a:gd name="connsiteX7" fmla="*/ 57151 w 284494"/>
              <a:gd name="connsiteY7" fmla="*/ 284494 h 28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494" h="284494">
                <a:moveTo>
                  <a:pt x="0" y="284494"/>
                </a:moveTo>
                <a:lnTo>
                  <a:pt x="0" y="0"/>
                </a:lnTo>
                <a:lnTo>
                  <a:pt x="57151" y="0"/>
                </a:lnTo>
                <a:lnTo>
                  <a:pt x="57151" y="2"/>
                </a:lnTo>
                <a:lnTo>
                  <a:pt x="284494" y="2"/>
                </a:lnTo>
                <a:lnTo>
                  <a:pt x="284494" y="57152"/>
                </a:lnTo>
                <a:lnTo>
                  <a:pt x="57151" y="57152"/>
                </a:lnTo>
                <a:lnTo>
                  <a:pt x="57151" y="284494"/>
                </a:lnTo>
                <a:close/>
              </a:path>
            </a:pathLst>
          </a:custGeom>
          <a:gradFill>
            <a:gsLst>
              <a:gs pos="12000">
                <a:srgbClr val="EF7C1B"/>
              </a:gs>
              <a:gs pos="100000">
                <a:srgbClr val="F0CB0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250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6883D1-D94E-4949-BAC4-4A56CA0D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B9369E4-361C-4D00-8135-0B1890ABE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958FC2-3D48-4F7A-AC2C-55FFCDB3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5B6D-B9AE-4F28-9D99-AD5FD668851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639D47-BC73-4019-9A39-ADA954D9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7BAB76-755D-46F3-BA19-64BE69A5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754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36EA4-BC76-45AE-BE16-7E08B9CC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210421-0DF7-4B50-94D3-76C6EEDA9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3373535-974C-4ED4-9144-E28AAE594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92C9BC9-32A8-4401-84E2-3770F56B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E73E-8D32-4F5D-A547-E4BCEBE505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210C475-72EE-4870-BB37-AB9F3C70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837FF20-BA35-402C-ACC6-2FFB7F29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1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564215-97DF-473E-9481-C79035B9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0AF25A-B349-4920-BA17-51D46E0E7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97DD6A7-FE21-4F35-BE90-4788AFE04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8B97069-443E-4CB0-A609-B6E85A740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7A9E24C-A7F6-44D1-922E-0A2B189F9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027CA37-41CF-4F3C-B293-FDB10645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99A5-8C76-4860-BBFD-E1AF4BAAC0D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1E7A976-373F-4B8B-B15C-FEA70249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652DBCB-2B67-487A-B69E-FF8EC58E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213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6AA1B1-2F0D-488D-9CFC-5220643C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E660CD0-2132-43B5-BE18-06C0B5474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D8F9-15FF-4A92-BC6B-C9948EC794D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1911CA2-8F64-427E-9397-5D7E8FC9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265E45-7E14-47C4-A25C-DFC01AC1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25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A0FD45A-0283-419A-ADA0-BC3C319E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70F0-93F3-440C-A30D-18DDCE8E1B3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D2A425A-6BF1-4130-A96B-7150E714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DFF5C1D-47E2-41E5-89BA-39B5EA02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02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B04D7A-84E0-4F65-9874-55A5E12C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CCA168-482B-4FA3-B170-E6DA921F0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67AAC07-A271-459B-8DB3-C5073C5B2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483198-41DB-431E-8783-96448487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27E2-B00D-430F-84DC-3826C9513CD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F59CF27-86EA-4B56-AC8E-2BDED331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727CCF2-BF7E-4BD5-AF7A-861A837A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47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BD5297-BD9C-4DE3-A6E5-52F0B513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30" y="239719"/>
            <a:ext cx="8120744" cy="941161"/>
          </a:xfrm>
        </p:spPr>
        <p:txBody>
          <a:bodyPr>
            <a:normAutofit/>
          </a:bodyPr>
          <a:lstStyle>
            <a:lvl1pPr>
              <a:defRPr sz="4000">
                <a:latin typeface="Bahnschrift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39F39F-23CB-4496-8C07-4DC3D99AA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30" y="1654629"/>
            <a:ext cx="8120744" cy="4522334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3768C5-D6AC-4E60-AD40-0C97E46374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628" y="6356361"/>
            <a:ext cx="2057400" cy="365125"/>
          </a:xfrm>
        </p:spPr>
        <p:txBody>
          <a:bodyPr/>
          <a:lstStyle/>
          <a:p>
            <a:fld id="{51B15CCD-A72F-4F19-ACC0-DC92A1F712A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C62D86-00E0-4076-8036-622325A5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324CC8-B705-4D44-96AF-92431AC2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8942" y="239715"/>
            <a:ext cx="291624" cy="206704"/>
          </a:xfrm>
        </p:spPr>
        <p:txBody>
          <a:bodyPr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D5D7BC1-51E5-4D18-9B24-44CAE3285616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6B08516E-A2D5-462F-A79F-E3EF6D0D5C43}"/>
              </a:ext>
            </a:extLst>
          </p:cNvPr>
          <p:cNvSpPr/>
          <p:nvPr userDrawn="1"/>
        </p:nvSpPr>
        <p:spPr>
          <a:xfrm rot="5400000">
            <a:off x="8780768" y="204633"/>
            <a:ext cx="284494" cy="199083"/>
          </a:xfrm>
          <a:custGeom>
            <a:avLst/>
            <a:gdLst>
              <a:gd name="connsiteX0" fmla="*/ 0 w 284494"/>
              <a:gd name="connsiteY0" fmla="*/ 284494 h 284494"/>
              <a:gd name="connsiteX1" fmla="*/ 0 w 284494"/>
              <a:gd name="connsiteY1" fmla="*/ 0 h 284494"/>
              <a:gd name="connsiteX2" fmla="*/ 57151 w 284494"/>
              <a:gd name="connsiteY2" fmla="*/ 0 h 284494"/>
              <a:gd name="connsiteX3" fmla="*/ 57151 w 284494"/>
              <a:gd name="connsiteY3" fmla="*/ 2 h 284494"/>
              <a:gd name="connsiteX4" fmla="*/ 284494 w 284494"/>
              <a:gd name="connsiteY4" fmla="*/ 2 h 284494"/>
              <a:gd name="connsiteX5" fmla="*/ 284494 w 284494"/>
              <a:gd name="connsiteY5" fmla="*/ 57152 h 284494"/>
              <a:gd name="connsiteX6" fmla="*/ 57151 w 284494"/>
              <a:gd name="connsiteY6" fmla="*/ 57152 h 284494"/>
              <a:gd name="connsiteX7" fmla="*/ 57151 w 284494"/>
              <a:gd name="connsiteY7" fmla="*/ 284494 h 28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494" h="284494">
                <a:moveTo>
                  <a:pt x="0" y="284494"/>
                </a:moveTo>
                <a:lnTo>
                  <a:pt x="0" y="0"/>
                </a:lnTo>
                <a:lnTo>
                  <a:pt x="57151" y="0"/>
                </a:lnTo>
                <a:lnTo>
                  <a:pt x="57151" y="2"/>
                </a:lnTo>
                <a:lnTo>
                  <a:pt x="284494" y="2"/>
                </a:lnTo>
                <a:lnTo>
                  <a:pt x="284494" y="57152"/>
                </a:lnTo>
                <a:lnTo>
                  <a:pt x="57151" y="57152"/>
                </a:lnTo>
                <a:lnTo>
                  <a:pt x="57151" y="284494"/>
                </a:lnTo>
                <a:close/>
              </a:path>
            </a:pathLst>
          </a:custGeom>
          <a:gradFill>
            <a:gsLst>
              <a:gs pos="12000">
                <a:srgbClr val="EF7C1B"/>
              </a:gs>
              <a:gs pos="100000">
                <a:srgbClr val="F0CB0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068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7845C5-CC8D-4FC0-A9E8-6B85A05B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9AB4CD9-AE3E-4AA6-9CEB-3CBA1EADE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A4EBF87-1E7C-4070-9E8D-582DA7869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CEC5795-D193-4F57-A776-33C92BA5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180D-D1F7-4A38-AD28-65BA9E2AB6A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1F7D502-4468-4016-A3DC-A3D5D394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3B8FB53-B1A5-4DF2-982A-5EC1CD8F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311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DBA473-83CB-4223-98AD-A53E8D94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E90A7AD-6489-45EC-B373-EA48150D2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B2C452-1563-4EC3-B34D-ABB43B37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957-25E6-492C-BA06-8ACF7154AA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029C1A-6C73-4BE6-8813-9A5F6FA4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FDFBFE-9FCF-4AF4-98CA-F96167F9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923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4BAEA3F-D24A-45A3-A3F2-6851A24C8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DFCDD96-1B7B-45CB-A23F-CD0B79A1A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B9CCDB5-39C0-46DC-8F5B-9F833152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6D5E-6E28-499D-B619-D527B347DD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72130B-BCB4-4665-BD2C-8BF586A3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2D9CC0-D8A9-4347-8909-81DC1B8A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712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51983F-F0B0-4A2A-A712-D8766D51A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1F7BA8-EB85-42C3-8C9B-868220F72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EF5DE0-3E4A-4076-85C4-3DAB2976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AAAF-6997-497E-BDEC-E467F818E29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D6BA8F8-D62B-4292-B122-8DE60E4A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DE4565-7734-4D06-8F5A-A0B20062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76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BD5297-BD9C-4DE3-A6E5-52F0B513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8" y="239714"/>
            <a:ext cx="8120744" cy="941161"/>
          </a:xfrm>
        </p:spPr>
        <p:txBody>
          <a:bodyPr>
            <a:normAutofit/>
          </a:bodyPr>
          <a:lstStyle>
            <a:lvl1pPr>
              <a:defRPr sz="4000">
                <a:latin typeface="Bahnschrift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39F39F-23CB-4496-8C07-4DC3D99AA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1654629"/>
            <a:ext cx="8120744" cy="4522334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3768C5-D6AC-4E60-AD40-0C97E46374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628" y="6356351"/>
            <a:ext cx="2057400" cy="365125"/>
          </a:xfrm>
        </p:spPr>
        <p:txBody>
          <a:bodyPr/>
          <a:lstStyle/>
          <a:p>
            <a:fld id="{51B15CCD-A72F-4F19-ACC0-DC92A1F712A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C62D86-00E0-4076-8036-622325A5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324CC8-B705-4D44-96AF-92431AC2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8942" y="239715"/>
            <a:ext cx="291624" cy="206704"/>
          </a:xfrm>
        </p:spPr>
        <p:txBody>
          <a:bodyPr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D5D7BC1-51E5-4D18-9B24-44CAE3285616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6B08516E-A2D5-462F-A79F-E3EF6D0D5C43}"/>
              </a:ext>
            </a:extLst>
          </p:cNvPr>
          <p:cNvSpPr/>
          <p:nvPr userDrawn="1"/>
        </p:nvSpPr>
        <p:spPr>
          <a:xfrm rot="5400000">
            <a:off x="8780768" y="204630"/>
            <a:ext cx="284494" cy="199083"/>
          </a:xfrm>
          <a:custGeom>
            <a:avLst/>
            <a:gdLst>
              <a:gd name="connsiteX0" fmla="*/ 0 w 284494"/>
              <a:gd name="connsiteY0" fmla="*/ 284494 h 284494"/>
              <a:gd name="connsiteX1" fmla="*/ 0 w 284494"/>
              <a:gd name="connsiteY1" fmla="*/ 0 h 284494"/>
              <a:gd name="connsiteX2" fmla="*/ 57151 w 284494"/>
              <a:gd name="connsiteY2" fmla="*/ 0 h 284494"/>
              <a:gd name="connsiteX3" fmla="*/ 57151 w 284494"/>
              <a:gd name="connsiteY3" fmla="*/ 2 h 284494"/>
              <a:gd name="connsiteX4" fmla="*/ 284494 w 284494"/>
              <a:gd name="connsiteY4" fmla="*/ 2 h 284494"/>
              <a:gd name="connsiteX5" fmla="*/ 284494 w 284494"/>
              <a:gd name="connsiteY5" fmla="*/ 57152 h 284494"/>
              <a:gd name="connsiteX6" fmla="*/ 57151 w 284494"/>
              <a:gd name="connsiteY6" fmla="*/ 57152 h 284494"/>
              <a:gd name="connsiteX7" fmla="*/ 57151 w 284494"/>
              <a:gd name="connsiteY7" fmla="*/ 284494 h 28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494" h="284494">
                <a:moveTo>
                  <a:pt x="0" y="284494"/>
                </a:moveTo>
                <a:lnTo>
                  <a:pt x="0" y="0"/>
                </a:lnTo>
                <a:lnTo>
                  <a:pt x="57151" y="0"/>
                </a:lnTo>
                <a:lnTo>
                  <a:pt x="57151" y="2"/>
                </a:lnTo>
                <a:lnTo>
                  <a:pt x="284494" y="2"/>
                </a:lnTo>
                <a:lnTo>
                  <a:pt x="284494" y="57152"/>
                </a:lnTo>
                <a:lnTo>
                  <a:pt x="57151" y="57152"/>
                </a:lnTo>
                <a:lnTo>
                  <a:pt x="57151" y="284494"/>
                </a:lnTo>
                <a:close/>
              </a:path>
            </a:pathLst>
          </a:custGeom>
          <a:gradFill>
            <a:gsLst>
              <a:gs pos="12000">
                <a:srgbClr val="EF7C1B"/>
              </a:gs>
              <a:gs pos="100000">
                <a:srgbClr val="F0CB0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1816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6883D1-D94E-4949-BAC4-4A56CA0D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B9369E4-361C-4D00-8135-0B1890ABE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958FC2-3D48-4F7A-AC2C-55FFCDB3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5B6D-B9AE-4F28-9D99-AD5FD668851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639D47-BC73-4019-9A39-ADA954D9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7BAB76-755D-46F3-BA19-64BE69A5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456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36EA4-BC76-45AE-BE16-7E08B9CC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210421-0DF7-4B50-94D3-76C6EEDA9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3373535-974C-4ED4-9144-E28AAE594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92C9BC9-32A8-4401-84E2-3770F56B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E73E-8D32-4F5D-A547-E4BCEBE505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210C475-72EE-4870-BB37-AB9F3C70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837FF20-BA35-402C-ACC6-2FFB7F29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7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564215-97DF-473E-9481-C79035B9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0AF25A-B349-4920-BA17-51D46E0E7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97DD6A7-FE21-4F35-BE90-4788AFE04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8B97069-443E-4CB0-A609-B6E85A740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7A9E24C-A7F6-44D1-922E-0A2B189F9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027CA37-41CF-4F3C-B293-FDB10645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99A5-8C76-4860-BBFD-E1AF4BAAC0D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1E7A976-373F-4B8B-B15C-FEA70249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652DBCB-2B67-487A-B69E-FF8EC58E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5976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6AA1B1-2F0D-488D-9CFC-5220643C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E660CD0-2132-43B5-BE18-06C0B5474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D8F9-15FF-4A92-BC6B-C9948EC794D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1911CA2-8F64-427E-9397-5D7E8FC9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265E45-7E14-47C4-A25C-DFC01AC1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457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A0FD45A-0283-419A-ADA0-BC3C319E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70F0-93F3-440C-A30D-18DDCE8E1B3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D2A425A-6BF1-4130-A96B-7150E714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DFF5C1D-47E2-41E5-89BA-39B5EA02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3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6883D1-D94E-4949-BAC4-4A56CA0D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B9369E4-361C-4D00-8135-0B1890ABE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7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958FC2-3D48-4F7A-AC2C-55FFCDB3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5B6D-B9AE-4F28-9D99-AD5FD668851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639D47-BC73-4019-9A39-ADA954D9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7BAB76-755D-46F3-BA19-64BE69A5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6255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B04D7A-84E0-4F65-9874-55A5E12C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CCA168-482B-4FA3-B170-E6DA921F0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67AAC07-A271-459B-8DB3-C5073C5B2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483198-41DB-431E-8783-96448487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27E2-B00D-430F-84DC-3826C9513CD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F59CF27-86EA-4B56-AC8E-2BDED331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727CCF2-BF7E-4BD5-AF7A-861A837A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856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7845C5-CC8D-4FC0-A9E8-6B85A05B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9AB4CD9-AE3E-4AA6-9CEB-3CBA1EADE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A4EBF87-1E7C-4070-9E8D-582DA7869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CEC5795-D193-4F57-A776-33C92BA5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180D-D1F7-4A38-AD28-65BA9E2AB6A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1F7D502-4468-4016-A3DC-A3D5D394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3B8FB53-B1A5-4DF2-982A-5EC1CD8F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365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DBA473-83CB-4223-98AD-A53E8D94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E90A7AD-6489-45EC-B373-EA48150D2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B2C452-1563-4EC3-B34D-ABB43B37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957-25E6-492C-BA06-8ACF7154AA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029C1A-6C73-4BE6-8813-9A5F6FA4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FDFBFE-9FCF-4AF4-98CA-F96167F9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877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4BAEA3F-D24A-45A3-A3F2-6851A24C8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DFCDD96-1B7B-45CB-A23F-CD0B79A1A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B9CCDB5-39C0-46DC-8F5B-9F833152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6D5E-6E28-499D-B619-D527B347DD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72130B-BCB4-4665-BD2C-8BF586A3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2D9CC0-D8A9-4347-8909-81DC1B8A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6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36EA4-BC76-45AE-BE16-7E08B9CC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210421-0DF7-4B50-94D3-76C6EEDA9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3373535-974C-4ED4-9144-E28AAE594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92C9BC9-32A8-4401-84E2-3770F56B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E73E-8D32-4F5D-A547-E4BCEBE505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210C475-72EE-4870-BB37-AB9F3C70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837FF20-BA35-402C-ACC6-2FFB7F29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77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564215-97DF-473E-9481-C79035B9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0AF25A-B349-4920-BA17-51D46E0E7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97DD6A7-FE21-4F35-BE90-4788AFE04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8B97069-443E-4CB0-A609-B6E85A740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7A9E24C-A7F6-44D1-922E-0A2B189F9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027CA37-41CF-4F3C-B293-FDB10645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99A5-8C76-4860-BBFD-E1AF4BAAC0D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1E7A976-373F-4B8B-B15C-FEA70249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652DBCB-2B67-487A-B69E-FF8EC58E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1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6AA1B1-2F0D-488D-9CFC-5220643C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E660CD0-2132-43B5-BE18-06C0B5474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D8F9-15FF-4A92-BC6B-C9948EC794D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1911CA2-8F64-427E-9397-5D7E8FC9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265E45-7E14-47C4-A25C-DFC01AC1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37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A0FD45A-0283-419A-ADA0-BC3C319E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70F0-93F3-440C-A30D-18DDCE8E1B3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D2A425A-6BF1-4130-A96B-7150E714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DFF5C1D-47E2-41E5-89BA-39B5EA02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27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B04D7A-84E0-4F65-9874-55A5E12C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CCA168-482B-4FA3-B170-E6DA921F0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1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67AAC07-A271-459B-8DB3-C5073C5B2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483198-41DB-431E-8783-96448487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27E2-B00D-430F-84DC-3826C9513CD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F59CF27-86EA-4B56-AC8E-2BDED331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727CCF2-BF7E-4BD5-AF7A-861A837A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03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7845C5-CC8D-4FC0-A9E8-6B85A05B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9AB4CD9-AE3E-4AA6-9CEB-3CBA1EADE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1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A4EBF87-1E7C-4070-9E8D-582DA7869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CEC5795-D193-4F57-A776-33C92BA5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180D-D1F7-4A38-AD28-65BA9E2AB6A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1F7D502-4468-4016-A3DC-A3D5D394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3B8FB53-B1A5-4DF2-982A-5EC1CD8F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40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2325237-5C23-4E17-B8BB-F09D0D21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0FEE2E1-16CB-4A41-8222-85E8A2829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15C7739-F90B-4B51-AE3C-4013543FB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73DF7-07DD-4B9A-ADEE-FE2C0C66222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D82456-35F1-4543-9039-0C8E04748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6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7E6594-4AC1-4AB8-9C63-7F2DE1F02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27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2325237-5C23-4E17-B8BB-F09D0D21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0FEE2E1-16CB-4A41-8222-85E8A2829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15C7739-F90B-4B51-AE3C-4013543FB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73DF7-07DD-4B9A-ADEE-FE2C0C66222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D82456-35F1-4543-9039-0C8E04748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7E6594-4AC1-4AB8-9C63-7F2DE1F02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19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2325237-5C23-4E17-B8BB-F09D0D21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0FEE2E1-16CB-4A41-8222-85E8A2829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15C7739-F90B-4B51-AE3C-4013543FB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73DF7-07DD-4B9A-ADEE-FE2C0C66222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D82456-35F1-4543-9039-0C8E04748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7E6594-4AC1-4AB8-9C63-7F2DE1F02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D7BC1-51E5-4D18-9B24-44CAE3285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32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pen, row, group, laying&#10;&#10;Description automatically generated">
            <a:extLst>
              <a:ext uri="{FF2B5EF4-FFF2-40B4-BE49-F238E27FC236}">
                <a16:creationId xmlns="" xmlns:a16="http://schemas.microsoft.com/office/drawing/2014/main" id="{86EFEDDC-D391-442E-927B-9FEB94E5CD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40BCAF1-17BF-484F-B525-9B555702F38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220DF3E-106C-46EF-89FB-D923858ECE43}"/>
              </a:ext>
            </a:extLst>
          </p:cNvPr>
          <p:cNvSpPr/>
          <p:nvPr/>
        </p:nvSpPr>
        <p:spPr>
          <a:xfrm>
            <a:off x="942977" y="1555750"/>
            <a:ext cx="2124075" cy="37465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9" name="Picture 38" descr="A picture containing open, row, group, laying&#10;&#10;Description automatically generated">
            <a:extLst>
              <a:ext uri="{FF2B5EF4-FFF2-40B4-BE49-F238E27FC236}">
                <a16:creationId xmlns="" xmlns:a16="http://schemas.microsoft.com/office/drawing/2014/main" id="{0C89059C-1391-4461-BBF8-4ADC9574E9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646" t="34759" r="10313" b="34759"/>
          <a:stretch/>
        </p:blipFill>
        <p:spPr>
          <a:xfrm>
            <a:off x="1704975" y="2383743"/>
            <a:ext cx="6496050" cy="2090514"/>
          </a:xfrm>
          <a:custGeom>
            <a:avLst/>
            <a:gdLst>
              <a:gd name="connsiteX0" fmla="*/ 0 w 8661400"/>
              <a:gd name="connsiteY0" fmla="*/ 0 h 2090514"/>
              <a:gd name="connsiteX1" fmla="*/ 8661400 w 8661400"/>
              <a:gd name="connsiteY1" fmla="*/ 0 h 2090514"/>
              <a:gd name="connsiteX2" fmla="*/ 8661400 w 8661400"/>
              <a:gd name="connsiteY2" fmla="*/ 2090514 h 2090514"/>
              <a:gd name="connsiteX3" fmla="*/ 0 w 8661400"/>
              <a:gd name="connsiteY3" fmla="*/ 2090514 h 2090514"/>
              <a:gd name="connsiteX4" fmla="*/ 0 w 8661400"/>
              <a:gd name="connsiteY4" fmla="*/ 0 h 2090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1400" h="2090514">
                <a:moveTo>
                  <a:pt x="0" y="0"/>
                </a:moveTo>
                <a:lnTo>
                  <a:pt x="8661400" y="0"/>
                </a:lnTo>
                <a:lnTo>
                  <a:pt x="8661400" y="2090514"/>
                </a:lnTo>
                <a:lnTo>
                  <a:pt x="0" y="209051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72CD6EFD-234B-4321-AECE-BE3BEC7FA497}"/>
              </a:ext>
            </a:extLst>
          </p:cNvPr>
          <p:cNvSpPr/>
          <p:nvPr/>
        </p:nvSpPr>
        <p:spPr>
          <a:xfrm>
            <a:off x="1704975" y="2383743"/>
            <a:ext cx="6496050" cy="2090514"/>
          </a:xfrm>
          <a:prstGeom prst="rect">
            <a:avLst/>
          </a:prstGeom>
          <a:gradFill>
            <a:gsLst>
              <a:gs pos="14000">
                <a:srgbClr val="EF7C1B">
                  <a:alpha val="87000"/>
                </a:srgbClr>
              </a:gs>
              <a:gs pos="100000">
                <a:srgbClr val="F0CB05">
                  <a:alpha val="81000"/>
                </a:srgb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53FB62A-6B91-489D-B321-803604211EEC}"/>
              </a:ext>
            </a:extLst>
          </p:cNvPr>
          <p:cNvGrpSpPr/>
          <p:nvPr/>
        </p:nvGrpSpPr>
        <p:grpSpPr>
          <a:xfrm>
            <a:off x="1832376" y="2383746"/>
            <a:ext cx="6293321" cy="3796395"/>
            <a:chOff x="2543605" y="2189386"/>
            <a:chExt cx="8391095" cy="3796395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96E1805-E862-45DD-8262-48EC80C067FD}"/>
                </a:ext>
              </a:extLst>
            </p:cNvPr>
            <p:cNvSpPr txBox="1"/>
            <p:nvPr/>
          </p:nvSpPr>
          <p:spPr>
            <a:xfrm>
              <a:off x="2543605" y="2189386"/>
              <a:ext cx="8160907" cy="19082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600" b="1" dirty="0" smtClean="0">
                  <a:solidFill>
                    <a:prstClr val="white"/>
                  </a:solidFill>
                  <a:latin typeface="Bahnschrift SemiBold" panose="020B0502040204020203" pitchFamily="34" charset="0"/>
                </a:rPr>
                <a:t>INVESTIGATING THE AUSTRALIAN ROAD TOLL</a:t>
              </a:r>
            </a:p>
            <a:p>
              <a:r>
                <a:rPr lang="en-US" sz="2800" b="1" dirty="0" smtClean="0">
                  <a:solidFill>
                    <a:prstClr val="white"/>
                  </a:solidFill>
                  <a:latin typeface="Bahnschrift SemiBold" panose="020B0502040204020203" pitchFamily="34" charset="0"/>
                </a:rPr>
                <a:t>(1989 – 2021)</a:t>
              </a:r>
            </a:p>
            <a:p>
              <a:r>
                <a:rPr lang="en-US" sz="2400" b="1" dirty="0" smtClean="0">
                  <a:solidFill>
                    <a:prstClr val="white"/>
                  </a:solidFill>
                  <a:latin typeface="Bahnschrift SemiBold" panose="020B0502040204020203" pitchFamily="34" charset="0"/>
                </a:rPr>
                <a:t>CAPSTONE PROJECT</a:t>
              </a:r>
              <a:endParaRPr lang="en-US" sz="2400" b="1" dirty="0">
                <a:solidFill>
                  <a:prstClr val="white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C6F5D97D-B000-4D5A-86ED-D718C017A065}"/>
                </a:ext>
              </a:extLst>
            </p:cNvPr>
            <p:cNvSpPr txBox="1"/>
            <p:nvPr/>
          </p:nvSpPr>
          <p:spPr>
            <a:xfrm>
              <a:off x="3721100" y="5247117"/>
              <a:ext cx="7213600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2400" dirty="0" smtClean="0">
                  <a:solidFill>
                    <a:prstClr val="white"/>
                  </a:solidFill>
                  <a:latin typeface="Calibri Light" panose="020F0302020204030204"/>
                  <a:cs typeface="Calibri" panose="020F0502020204030204" pitchFamily="34" charset="0"/>
                </a:rPr>
                <a:t>Matt Hacket</a:t>
              </a:r>
            </a:p>
            <a:p>
              <a:pPr algn="r"/>
              <a:r>
                <a:rPr lang="en-US" sz="2400" dirty="0" smtClean="0">
                  <a:solidFill>
                    <a:prstClr val="white"/>
                  </a:solidFill>
                  <a:latin typeface="Calibri Light" panose="020F0302020204030204"/>
                  <a:cs typeface="Calibri" panose="020F0502020204030204" pitchFamily="34" charset="0"/>
                </a:rPr>
                <a:t>Data Scientist </a:t>
              </a:r>
              <a:endParaRPr lang="en-US" sz="2400" dirty="0">
                <a:solidFill>
                  <a:prstClr val="white"/>
                </a:solidFill>
                <a:latin typeface="Calibri Light" panose="020F0302020204030204"/>
                <a:cs typeface="Calibri" panose="020F050202020403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79950844-483A-4270-904D-237EA2784EB2}"/>
                </a:ext>
              </a:extLst>
            </p:cNvPr>
            <p:cNvCxnSpPr/>
            <p:nvPr/>
          </p:nvCxnSpPr>
          <p:spPr>
            <a:xfrm>
              <a:off x="10341429" y="4176665"/>
              <a:ext cx="593271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05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D5E4B9B-EA2D-4B9B-A0DA-3971391DC56C}"/>
              </a:ext>
            </a:extLst>
          </p:cNvPr>
          <p:cNvSpPr/>
          <p:nvPr/>
        </p:nvSpPr>
        <p:spPr>
          <a:xfrm>
            <a:off x="471323" y="1259485"/>
            <a:ext cx="730460" cy="5598516"/>
          </a:xfrm>
          <a:prstGeom prst="rect">
            <a:avLst/>
          </a:prstGeom>
          <a:gradFill>
            <a:gsLst>
              <a:gs pos="14000">
                <a:srgbClr val="EF7C1B"/>
              </a:gs>
              <a:gs pos="100000">
                <a:srgbClr val="F0CB05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38056-A572-4892-A85A-F2344571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510483"/>
            <a:ext cx="3672408" cy="553998"/>
          </a:xfrm>
        </p:spPr>
        <p:txBody>
          <a:bodyPr wrap="square" lIns="0" tIns="0" rIns="0" bIns="0">
            <a:spAutoFit/>
          </a:bodyPr>
          <a:lstStyle/>
          <a:p>
            <a:r>
              <a:rPr lang="en-US" dirty="0" smtClean="0"/>
              <a:t>VISUALISATION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8B92101-068B-4970-B74F-B5B4ECD3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448" y="239714"/>
            <a:ext cx="356118" cy="236957"/>
          </a:xfrm>
        </p:spPr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285733"/>
            <a:ext cx="5612698" cy="44571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5696" y="5871635"/>
            <a:ext cx="6325450" cy="55399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March and December feature the most fatalities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February has the least (data has not been scaled to days/month)</a:t>
            </a:r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59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D5E4B9B-EA2D-4B9B-A0DA-3971391DC56C}"/>
              </a:ext>
            </a:extLst>
          </p:cNvPr>
          <p:cNvSpPr/>
          <p:nvPr/>
        </p:nvSpPr>
        <p:spPr>
          <a:xfrm>
            <a:off x="471323" y="1259485"/>
            <a:ext cx="730460" cy="5598516"/>
          </a:xfrm>
          <a:prstGeom prst="rect">
            <a:avLst/>
          </a:prstGeom>
          <a:gradFill>
            <a:gsLst>
              <a:gs pos="14000">
                <a:srgbClr val="EF7C1B"/>
              </a:gs>
              <a:gs pos="100000">
                <a:srgbClr val="F0CB05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38056-A572-4892-A85A-F2344571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510483"/>
            <a:ext cx="3672408" cy="553998"/>
          </a:xfrm>
        </p:spPr>
        <p:txBody>
          <a:bodyPr wrap="square" lIns="0" tIns="0" rIns="0" bIns="0">
            <a:spAutoFit/>
          </a:bodyPr>
          <a:lstStyle/>
          <a:p>
            <a:r>
              <a:rPr lang="en-US" dirty="0" smtClean="0"/>
              <a:t>VISUALISATION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8B92101-068B-4970-B74F-B5B4ECD3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2440" y="239714"/>
            <a:ext cx="428126" cy="236957"/>
          </a:xfrm>
        </p:spPr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278459"/>
            <a:ext cx="5803174" cy="3860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7704" y="5275948"/>
            <a:ext cx="4759508" cy="55399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Weekends are more conducive to road fatalities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Monday/Tuesday are the least</a:t>
            </a:r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38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D5E4B9B-EA2D-4B9B-A0DA-3971391DC56C}"/>
              </a:ext>
            </a:extLst>
          </p:cNvPr>
          <p:cNvSpPr/>
          <p:nvPr/>
        </p:nvSpPr>
        <p:spPr>
          <a:xfrm>
            <a:off x="471323" y="1259485"/>
            <a:ext cx="730460" cy="5598516"/>
          </a:xfrm>
          <a:prstGeom prst="rect">
            <a:avLst/>
          </a:prstGeom>
          <a:gradFill>
            <a:gsLst>
              <a:gs pos="14000">
                <a:srgbClr val="EF7C1B"/>
              </a:gs>
              <a:gs pos="100000">
                <a:srgbClr val="F0CB05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38056-A572-4892-A85A-F2344571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510483"/>
            <a:ext cx="3672408" cy="553998"/>
          </a:xfrm>
        </p:spPr>
        <p:txBody>
          <a:bodyPr wrap="square" lIns="0" tIns="0" rIns="0" bIns="0">
            <a:spAutoFit/>
          </a:bodyPr>
          <a:lstStyle/>
          <a:p>
            <a:r>
              <a:rPr lang="en-US" dirty="0" smtClean="0"/>
              <a:t>VISUALISATION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8B92101-068B-4970-B74F-B5B4ECD3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2440" y="239714"/>
            <a:ext cx="428126" cy="236957"/>
          </a:xfrm>
        </p:spPr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06" y="1259485"/>
            <a:ext cx="5663492" cy="39746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62435" y="5267053"/>
            <a:ext cx="5889302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1989 had the most fatalities; 2021 data incomplete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General downward trend between 1989-2012, levelling off since</a:t>
            </a:r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98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D5E4B9B-EA2D-4B9B-A0DA-3971391DC56C}"/>
              </a:ext>
            </a:extLst>
          </p:cNvPr>
          <p:cNvSpPr/>
          <p:nvPr/>
        </p:nvSpPr>
        <p:spPr>
          <a:xfrm>
            <a:off x="471323" y="1259485"/>
            <a:ext cx="730460" cy="5598516"/>
          </a:xfrm>
          <a:prstGeom prst="rect">
            <a:avLst/>
          </a:prstGeom>
          <a:gradFill>
            <a:gsLst>
              <a:gs pos="14000">
                <a:srgbClr val="EF7C1B"/>
              </a:gs>
              <a:gs pos="100000">
                <a:srgbClr val="F0CB05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38056-A572-4892-A85A-F2344571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510483"/>
            <a:ext cx="3672408" cy="553998"/>
          </a:xfrm>
        </p:spPr>
        <p:txBody>
          <a:bodyPr wrap="square" lIns="0" tIns="0" rIns="0" bIns="0">
            <a:spAutoFit/>
          </a:bodyPr>
          <a:lstStyle/>
          <a:p>
            <a:r>
              <a:rPr lang="en-US" dirty="0" smtClean="0"/>
              <a:t>VISUALISATION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8B92101-068B-4970-B74F-B5B4ECD3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2440" y="239714"/>
            <a:ext cx="428126" cy="236957"/>
          </a:xfrm>
        </p:spPr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59" y="1441698"/>
            <a:ext cx="5739682" cy="39746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94106" y="5589240"/>
            <a:ext cx="6117829" cy="83099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Note: Not in age order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Can see that males outnumber females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Largest groups are 17 – 64: most common age of drivers</a:t>
            </a:r>
            <a:endParaRPr lang="en-AU" sz="24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02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D5E4B9B-EA2D-4B9B-A0DA-3971391DC56C}"/>
              </a:ext>
            </a:extLst>
          </p:cNvPr>
          <p:cNvSpPr/>
          <p:nvPr/>
        </p:nvSpPr>
        <p:spPr>
          <a:xfrm>
            <a:off x="471323" y="1259485"/>
            <a:ext cx="730460" cy="5598516"/>
          </a:xfrm>
          <a:prstGeom prst="rect">
            <a:avLst/>
          </a:prstGeom>
          <a:gradFill>
            <a:gsLst>
              <a:gs pos="14000">
                <a:srgbClr val="EF7C1B"/>
              </a:gs>
              <a:gs pos="100000">
                <a:srgbClr val="F0CB05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38056-A572-4892-A85A-F2344571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510483"/>
            <a:ext cx="3672408" cy="553998"/>
          </a:xfrm>
        </p:spPr>
        <p:txBody>
          <a:bodyPr wrap="square" lIns="0" tIns="0" rIns="0" bIns="0">
            <a:spAutoFit/>
          </a:bodyPr>
          <a:lstStyle/>
          <a:p>
            <a:r>
              <a:rPr lang="en-US" dirty="0" smtClean="0"/>
              <a:t>VISUALISATION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8B92101-068B-4970-B74F-B5B4ECD3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448" y="239714"/>
            <a:ext cx="356118" cy="236957"/>
          </a:xfrm>
        </p:spPr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4106" y="5696962"/>
            <a:ext cx="5450851" cy="61555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Most fatalities occur between 1400 – 1800 (peak)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Schools, tradies, office workers commuting</a:t>
            </a:r>
            <a:endParaRPr lang="en-AU" sz="24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555" y="1441698"/>
            <a:ext cx="5688889" cy="39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2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open, row, group, laying&#10;&#10;Description automatically generated">
            <a:extLst>
              <a:ext uri="{FF2B5EF4-FFF2-40B4-BE49-F238E27FC236}">
                <a16:creationId xmlns="" xmlns:a16="http://schemas.microsoft.com/office/drawing/2014/main" id="{3B8F55A7-A983-4509-B5E0-56929293BC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019" r="42708" b="18796"/>
          <a:stretch/>
        </p:blipFill>
        <p:spPr>
          <a:xfrm>
            <a:off x="0" y="2127250"/>
            <a:ext cx="5238750" cy="3441700"/>
          </a:xfrm>
          <a:custGeom>
            <a:avLst/>
            <a:gdLst>
              <a:gd name="connsiteX0" fmla="*/ 0 w 6985000"/>
              <a:gd name="connsiteY0" fmla="*/ 0 h 3441700"/>
              <a:gd name="connsiteX1" fmla="*/ 6985000 w 6985000"/>
              <a:gd name="connsiteY1" fmla="*/ 0 h 3441700"/>
              <a:gd name="connsiteX2" fmla="*/ 6985000 w 6985000"/>
              <a:gd name="connsiteY2" fmla="*/ 3441700 h 3441700"/>
              <a:gd name="connsiteX3" fmla="*/ 0 w 6985000"/>
              <a:gd name="connsiteY3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5000" h="3441700">
                <a:moveTo>
                  <a:pt x="0" y="0"/>
                </a:moveTo>
                <a:lnTo>
                  <a:pt x="6985000" y="0"/>
                </a:lnTo>
                <a:lnTo>
                  <a:pt x="698500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38056-A572-4892-A85A-F2344571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30" y="336101"/>
            <a:ext cx="8120744" cy="94116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MODELLING</a:t>
            </a:r>
            <a:endParaRPr 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FDA400E-2261-45A7-BF13-F3F727A8F951}"/>
              </a:ext>
            </a:extLst>
          </p:cNvPr>
          <p:cNvSpPr/>
          <p:nvPr/>
        </p:nvSpPr>
        <p:spPr>
          <a:xfrm>
            <a:off x="0" y="2127250"/>
            <a:ext cx="9144000" cy="4254078"/>
          </a:xfrm>
          <a:prstGeom prst="rect">
            <a:avLst/>
          </a:prstGeom>
          <a:solidFill>
            <a:schemeClr val="tx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624D964-6B5B-404D-8D0B-FD630B6A3E9A}"/>
              </a:ext>
            </a:extLst>
          </p:cNvPr>
          <p:cNvSpPr/>
          <p:nvPr/>
        </p:nvSpPr>
        <p:spPr>
          <a:xfrm>
            <a:off x="5553447" y="2127250"/>
            <a:ext cx="674737" cy="4254078"/>
          </a:xfrm>
          <a:custGeom>
            <a:avLst/>
            <a:gdLst>
              <a:gd name="connsiteX0" fmla="*/ 0 w 868166"/>
              <a:gd name="connsiteY0" fmla="*/ 0 h 3441700"/>
              <a:gd name="connsiteX1" fmla="*/ 664966 w 868166"/>
              <a:gd name="connsiteY1" fmla="*/ 0 h 3441700"/>
              <a:gd name="connsiteX2" fmla="*/ 664966 w 868166"/>
              <a:gd name="connsiteY2" fmla="*/ 2798068 h 3441700"/>
              <a:gd name="connsiteX3" fmla="*/ 868166 w 868166"/>
              <a:gd name="connsiteY3" fmla="*/ 3013968 h 3441700"/>
              <a:gd name="connsiteX4" fmla="*/ 664966 w 868166"/>
              <a:gd name="connsiteY4" fmla="*/ 3229868 h 3441700"/>
              <a:gd name="connsiteX5" fmla="*/ 664966 w 868166"/>
              <a:gd name="connsiteY5" fmla="*/ 3441700 h 3441700"/>
              <a:gd name="connsiteX6" fmla="*/ 0 w 868166"/>
              <a:gd name="connsiteY6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166" h="3441700">
                <a:moveTo>
                  <a:pt x="0" y="0"/>
                </a:moveTo>
                <a:lnTo>
                  <a:pt x="664966" y="0"/>
                </a:lnTo>
                <a:lnTo>
                  <a:pt x="664966" y="2798068"/>
                </a:lnTo>
                <a:lnTo>
                  <a:pt x="868166" y="3013968"/>
                </a:lnTo>
                <a:lnTo>
                  <a:pt x="664966" y="3229868"/>
                </a:lnTo>
                <a:lnTo>
                  <a:pt x="664966" y="3441700"/>
                </a:lnTo>
                <a:lnTo>
                  <a:pt x="0" y="3441700"/>
                </a:lnTo>
                <a:close/>
              </a:path>
            </a:pathLst>
          </a:custGeom>
          <a:gradFill>
            <a:gsLst>
              <a:gs pos="0">
                <a:srgbClr val="EF7C1B"/>
              </a:gs>
              <a:gs pos="100000">
                <a:srgbClr val="F0CB05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8C9B9D1-CA5A-4F79-8E50-7833EB01FC67}"/>
              </a:ext>
            </a:extLst>
          </p:cNvPr>
          <p:cNvSpPr txBox="1"/>
          <p:nvPr/>
        </p:nvSpPr>
        <p:spPr>
          <a:xfrm>
            <a:off x="0" y="1784382"/>
            <a:ext cx="5553448" cy="493981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	MODEL CHOSEN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LSTM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cs typeface="Calibri" panose="020F0502020204030204" pitchFamily="34" charset="0"/>
              </a:rPr>
              <a:t>Long Short Term Memory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cs typeface="Calibri" panose="020F0502020204030204" pitchFamily="34" charset="0"/>
              </a:rPr>
              <a:t>Recurrent Neural Network designed to ‘remember’ aspects of previous data – counters the diminishing gradient issue with NN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Modelling  data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cs typeface="Calibri" panose="020F0502020204030204" pitchFamily="34" charset="0"/>
              </a:rPr>
              <a:t>388 observations, 1 feature (monthly total)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cs typeface="Calibri" panose="020F0502020204030204" pitchFamily="34" charset="0"/>
              </a:rPr>
              <a:t>12, 24, 48 month </a:t>
            </a:r>
            <a:r>
              <a:rPr lang="en-US" sz="1600" dirty="0" err="1" smtClean="0">
                <a:solidFill>
                  <a:schemeClr val="bg1"/>
                </a:solidFill>
                <a:cs typeface="Calibri" panose="020F0502020204030204" pitchFamily="34" charset="0"/>
              </a:rPr>
              <a:t>timesteps</a:t>
            </a:r>
            <a:r>
              <a:rPr lang="en-US" sz="1600" dirty="0" smtClean="0">
                <a:solidFill>
                  <a:schemeClr val="bg1"/>
                </a:solidFill>
                <a:cs typeface="Calibri" panose="020F0502020204030204" pitchFamily="34" charset="0"/>
              </a:rPr>
              <a:t> used for validation (2 Layer LSTM) (100 epochs)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cs typeface="Calibri" panose="020F0502020204030204" pitchFamily="34" charset="0"/>
              </a:rPr>
              <a:t>12 month </a:t>
            </a:r>
            <a:r>
              <a:rPr lang="en-US" sz="1600" dirty="0" err="1" smtClean="0">
                <a:solidFill>
                  <a:schemeClr val="bg1"/>
                </a:solidFill>
                <a:cs typeface="Calibri" panose="020F0502020204030204" pitchFamily="34" charset="0"/>
              </a:rPr>
              <a:t>timestep</a:t>
            </a:r>
            <a:r>
              <a:rPr lang="en-US" sz="1600" dirty="0" smtClean="0">
                <a:solidFill>
                  <a:schemeClr val="bg1"/>
                </a:solidFill>
                <a:cs typeface="Calibri" panose="020F0502020204030204" pitchFamily="34" charset="0"/>
              </a:rPr>
              <a:t> used for prediction (Encoder-Decoder 2 Layer LSTM) (100 epochs)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B37C8B10-0EAC-49DB-98D4-0F919809D727}"/>
              </a:ext>
            </a:extLst>
          </p:cNvPr>
          <p:cNvCxnSpPr/>
          <p:nvPr/>
        </p:nvCxnSpPr>
        <p:spPr>
          <a:xfrm>
            <a:off x="2" y="2324609"/>
            <a:ext cx="238125" cy="0"/>
          </a:xfrm>
          <a:prstGeom prst="line">
            <a:avLst/>
          </a:prstGeom>
          <a:ln w="76200">
            <a:solidFill>
              <a:srgbClr val="EF7C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5A3FB3-25E7-45A8-8245-B71927A8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448" y="239714"/>
            <a:ext cx="356118" cy="236957"/>
          </a:xfrm>
        </p:spPr>
        <p:txBody>
          <a:bodyPr/>
          <a:lstStyle/>
          <a:p>
            <a:fld id="{FD5D7BC1-51E5-4D18-9B24-44CAE328561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940" y="3068958"/>
            <a:ext cx="3039060" cy="206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1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D5E4B9B-EA2D-4B9B-A0DA-3971391DC56C}"/>
              </a:ext>
            </a:extLst>
          </p:cNvPr>
          <p:cNvSpPr/>
          <p:nvPr/>
        </p:nvSpPr>
        <p:spPr>
          <a:xfrm rot="5400000">
            <a:off x="4477680" y="-4281215"/>
            <a:ext cx="188640" cy="9144000"/>
          </a:xfrm>
          <a:prstGeom prst="rect">
            <a:avLst/>
          </a:prstGeom>
          <a:gradFill>
            <a:gsLst>
              <a:gs pos="14000">
                <a:srgbClr val="EF7C1B"/>
              </a:gs>
              <a:gs pos="100000">
                <a:srgbClr val="F0CB05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38056-A572-4892-A85A-F2344571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510483"/>
            <a:ext cx="3672408" cy="553998"/>
          </a:xfrm>
        </p:spPr>
        <p:txBody>
          <a:bodyPr wrap="square" lIns="0" tIns="0" rIns="0" bIns="0">
            <a:spAutoFit/>
          </a:bodyPr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8B92101-068B-4970-B74F-B5B4ECD3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2440" y="239715"/>
            <a:ext cx="428126" cy="145390"/>
          </a:xfrm>
        </p:spPr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2" y="1119040"/>
            <a:ext cx="8752457" cy="4545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5569497"/>
            <a:ext cx="4003725" cy="83099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388 months from 1989 – 2021: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12 month window follows the best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24 and 48 months </a:t>
            </a:r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82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open, row, group, laying&#10;&#10;Description automatically generated">
            <a:extLst>
              <a:ext uri="{FF2B5EF4-FFF2-40B4-BE49-F238E27FC236}">
                <a16:creationId xmlns="" xmlns:a16="http://schemas.microsoft.com/office/drawing/2014/main" id="{3B8F55A7-A983-4509-B5E0-56929293BC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019" r="42708" b="18796"/>
          <a:stretch/>
        </p:blipFill>
        <p:spPr>
          <a:xfrm>
            <a:off x="0" y="2127250"/>
            <a:ext cx="5238750" cy="3441700"/>
          </a:xfrm>
          <a:custGeom>
            <a:avLst/>
            <a:gdLst>
              <a:gd name="connsiteX0" fmla="*/ 0 w 6985000"/>
              <a:gd name="connsiteY0" fmla="*/ 0 h 3441700"/>
              <a:gd name="connsiteX1" fmla="*/ 6985000 w 6985000"/>
              <a:gd name="connsiteY1" fmla="*/ 0 h 3441700"/>
              <a:gd name="connsiteX2" fmla="*/ 6985000 w 6985000"/>
              <a:gd name="connsiteY2" fmla="*/ 3441700 h 3441700"/>
              <a:gd name="connsiteX3" fmla="*/ 0 w 6985000"/>
              <a:gd name="connsiteY3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5000" h="3441700">
                <a:moveTo>
                  <a:pt x="0" y="0"/>
                </a:moveTo>
                <a:lnTo>
                  <a:pt x="6985000" y="0"/>
                </a:lnTo>
                <a:lnTo>
                  <a:pt x="698500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38056-A572-4892-A85A-F2344571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30" y="336101"/>
            <a:ext cx="8120744" cy="94116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PREDICTIONS</a:t>
            </a:r>
            <a:endParaRPr 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FDA400E-2261-45A7-BF13-F3F727A8F951}"/>
              </a:ext>
            </a:extLst>
          </p:cNvPr>
          <p:cNvSpPr/>
          <p:nvPr/>
        </p:nvSpPr>
        <p:spPr>
          <a:xfrm>
            <a:off x="0" y="2127250"/>
            <a:ext cx="9144000" cy="4254078"/>
          </a:xfrm>
          <a:prstGeom prst="rect">
            <a:avLst/>
          </a:prstGeom>
          <a:solidFill>
            <a:schemeClr val="tx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B37C8B10-0EAC-49DB-98D4-0F919809D727}"/>
              </a:ext>
            </a:extLst>
          </p:cNvPr>
          <p:cNvCxnSpPr/>
          <p:nvPr/>
        </p:nvCxnSpPr>
        <p:spPr>
          <a:xfrm>
            <a:off x="2" y="2324609"/>
            <a:ext cx="238125" cy="0"/>
          </a:xfrm>
          <a:prstGeom prst="line">
            <a:avLst/>
          </a:prstGeom>
          <a:ln w="76200">
            <a:solidFill>
              <a:srgbClr val="EF7C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5A3FB3-25E7-45A8-8245-B71927A8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2440" y="239714"/>
            <a:ext cx="428126" cy="236957"/>
          </a:xfrm>
        </p:spPr>
        <p:txBody>
          <a:bodyPr/>
          <a:lstStyle/>
          <a:p>
            <a:fld id="{FD5D7BC1-51E5-4D18-9B24-44CAE3285616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361038" y="2780270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508669"/>
              </p:ext>
            </p:extLst>
          </p:nvPr>
        </p:nvGraphicFramePr>
        <p:xfrm>
          <a:off x="3030440" y="2127251"/>
          <a:ext cx="5718023" cy="425408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46960"/>
                <a:gridCol w="1221963"/>
                <a:gridCol w="1221963"/>
                <a:gridCol w="705174"/>
                <a:gridCol w="1221963"/>
              </a:tblGrid>
              <a:tr h="327237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MONTH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2020-2021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2021-2021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-20%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TARGET</a:t>
                      </a:r>
                      <a:endParaRPr lang="en-AU" sz="1400" dirty="0"/>
                    </a:p>
                  </a:txBody>
                  <a:tcPr/>
                </a:tc>
              </a:tr>
              <a:tr h="327237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MAY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83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90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72</a:t>
                      </a:r>
                      <a:endParaRPr lang="en-AU" sz="1400" dirty="0"/>
                    </a:p>
                  </a:txBody>
                  <a:tcPr/>
                </a:tc>
              </a:tr>
              <a:tr h="327237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JUNE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83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91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72</a:t>
                      </a:r>
                      <a:endParaRPr lang="en-AU" sz="1400" dirty="0"/>
                    </a:p>
                  </a:txBody>
                  <a:tcPr/>
                </a:tc>
              </a:tr>
              <a:tr h="327237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JULY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96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92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72</a:t>
                      </a:r>
                      <a:endParaRPr lang="en-AU" sz="1400" dirty="0"/>
                    </a:p>
                  </a:txBody>
                  <a:tcPr/>
                </a:tc>
              </a:tr>
              <a:tr h="327237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AUGUST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98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92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72</a:t>
                      </a:r>
                      <a:endParaRPr lang="en-AU" sz="1400" dirty="0"/>
                    </a:p>
                  </a:txBody>
                  <a:tcPr/>
                </a:tc>
              </a:tr>
              <a:tr h="327237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SEPTEMBER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83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92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72</a:t>
                      </a:r>
                      <a:endParaRPr lang="en-AU" sz="1400" dirty="0"/>
                    </a:p>
                  </a:txBody>
                  <a:tcPr/>
                </a:tc>
              </a:tr>
              <a:tr h="327237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OCTOBER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107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92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72</a:t>
                      </a:r>
                      <a:endParaRPr lang="en-AU" sz="1400" dirty="0"/>
                    </a:p>
                  </a:txBody>
                  <a:tcPr/>
                </a:tc>
              </a:tr>
              <a:tr h="327237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NOVEMBER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105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91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72</a:t>
                      </a:r>
                      <a:endParaRPr lang="en-AU" sz="1400" dirty="0"/>
                    </a:p>
                  </a:txBody>
                  <a:tcPr/>
                </a:tc>
              </a:tr>
              <a:tr h="327237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DECEMBER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95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90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72</a:t>
                      </a:r>
                      <a:endParaRPr lang="en-AU" sz="1400" dirty="0"/>
                    </a:p>
                  </a:txBody>
                  <a:tcPr/>
                </a:tc>
              </a:tr>
              <a:tr h="327237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JANUARY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98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90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72</a:t>
                      </a:r>
                      <a:endParaRPr lang="en-AU" sz="1400" dirty="0"/>
                    </a:p>
                  </a:txBody>
                  <a:tcPr/>
                </a:tc>
              </a:tr>
              <a:tr h="327237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FEBRUARY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97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89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72</a:t>
                      </a:r>
                      <a:endParaRPr lang="en-AU" sz="1400" dirty="0"/>
                    </a:p>
                  </a:txBody>
                  <a:tcPr/>
                </a:tc>
              </a:tr>
              <a:tr h="327237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MARCH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104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89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72</a:t>
                      </a:r>
                      <a:endParaRPr lang="en-AU" sz="1400" dirty="0"/>
                    </a:p>
                  </a:txBody>
                  <a:tcPr/>
                </a:tc>
              </a:tr>
              <a:tr h="327237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APRIL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84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89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72</a:t>
                      </a:r>
                      <a:endParaRPr lang="en-A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9065" y="2697597"/>
            <a:ext cx="2724744" cy="30469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Predictions are smoothed over the 12 months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Targeting a 20% reduction would be large effort but would result in $3.8b in savings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Validation predictions assessed using RMSE ~ 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Predictions RMSE  ~ 12</a:t>
            </a:r>
          </a:p>
          <a:p>
            <a:pPr algn="l"/>
            <a:endParaRPr lang="en-AU" dirty="0" smtClean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 algn="l"/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48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open, row, group, laying&#10;&#10;Description automatically generated">
            <a:extLst>
              <a:ext uri="{FF2B5EF4-FFF2-40B4-BE49-F238E27FC236}">
                <a16:creationId xmlns="" xmlns:a16="http://schemas.microsoft.com/office/drawing/2014/main" id="{3B8F55A7-A983-4509-B5E0-56929293BC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019" r="42708" b="18796"/>
          <a:stretch/>
        </p:blipFill>
        <p:spPr>
          <a:xfrm>
            <a:off x="0" y="2127250"/>
            <a:ext cx="5238750" cy="3441700"/>
          </a:xfrm>
          <a:custGeom>
            <a:avLst/>
            <a:gdLst>
              <a:gd name="connsiteX0" fmla="*/ 0 w 6985000"/>
              <a:gd name="connsiteY0" fmla="*/ 0 h 3441700"/>
              <a:gd name="connsiteX1" fmla="*/ 6985000 w 6985000"/>
              <a:gd name="connsiteY1" fmla="*/ 0 h 3441700"/>
              <a:gd name="connsiteX2" fmla="*/ 6985000 w 6985000"/>
              <a:gd name="connsiteY2" fmla="*/ 3441700 h 3441700"/>
              <a:gd name="connsiteX3" fmla="*/ 0 w 6985000"/>
              <a:gd name="connsiteY3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5000" h="3441700">
                <a:moveTo>
                  <a:pt x="0" y="0"/>
                </a:moveTo>
                <a:lnTo>
                  <a:pt x="6985000" y="0"/>
                </a:lnTo>
                <a:lnTo>
                  <a:pt x="698500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38056-A572-4892-A85A-F2344571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30" y="336101"/>
            <a:ext cx="8120744" cy="94116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FDA400E-2261-45A7-BF13-F3F727A8F951}"/>
              </a:ext>
            </a:extLst>
          </p:cNvPr>
          <p:cNvSpPr/>
          <p:nvPr/>
        </p:nvSpPr>
        <p:spPr>
          <a:xfrm>
            <a:off x="0" y="2127250"/>
            <a:ext cx="9144000" cy="4254078"/>
          </a:xfrm>
          <a:prstGeom prst="rect">
            <a:avLst/>
          </a:prstGeom>
          <a:solidFill>
            <a:schemeClr val="tx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624D964-6B5B-404D-8D0B-FD630B6A3E9A}"/>
              </a:ext>
            </a:extLst>
          </p:cNvPr>
          <p:cNvSpPr/>
          <p:nvPr/>
        </p:nvSpPr>
        <p:spPr>
          <a:xfrm>
            <a:off x="5553447" y="2127250"/>
            <a:ext cx="674737" cy="4254078"/>
          </a:xfrm>
          <a:custGeom>
            <a:avLst/>
            <a:gdLst>
              <a:gd name="connsiteX0" fmla="*/ 0 w 868166"/>
              <a:gd name="connsiteY0" fmla="*/ 0 h 3441700"/>
              <a:gd name="connsiteX1" fmla="*/ 664966 w 868166"/>
              <a:gd name="connsiteY1" fmla="*/ 0 h 3441700"/>
              <a:gd name="connsiteX2" fmla="*/ 664966 w 868166"/>
              <a:gd name="connsiteY2" fmla="*/ 2798068 h 3441700"/>
              <a:gd name="connsiteX3" fmla="*/ 868166 w 868166"/>
              <a:gd name="connsiteY3" fmla="*/ 3013968 h 3441700"/>
              <a:gd name="connsiteX4" fmla="*/ 664966 w 868166"/>
              <a:gd name="connsiteY4" fmla="*/ 3229868 h 3441700"/>
              <a:gd name="connsiteX5" fmla="*/ 664966 w 868166"/>
              <a:gd name="connsiteY5" fmla="*/ 3441700 h 3441700"/>
              <a:gd name="connsiteX6" fmla="*/ 0 w 868166"/>
              <a:gd name="connsiteY6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166" h="3441700">
                <a:moveTo>
                  <a:pt x="0" y="0"/>
                </a:moveTo>
                <a:lnTo>
                  <a:pt x="664966" y="0"/>
                </a:lnTo>
                <a:lnTo>
                  <a:pt x="664966" y="2798068"/>
                </a:lnTo>
                <a:lnTo>
                  <a:pt x="868166" y="3013968"/>
                </a:lnTo>
                <a:lnTo>
                  <a:pt x="664966" y="3229868"/>
                </a:lnTo>
                <a:lnTo>
                  <a:pt x="664966" y="3441700"/>
                </a:lnTo>
                <a:lnTo>
                  <a:pt x="0" y="3441700"/>
                </a:lnTo>
                <a:close/>
              </a:path>
            </a:pathLst>
          </a:custGeom>
          <a:gradFill>
            <a:gsLst>
              <a:gs pos="0">
                <a:srgbClr val="EF7C1B"/>
              </a:gs>
              <a:gs pos="100000">
                <a:srgbClr val="F0CB05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8C9B9D1-CA5A-4F79-8E50-7833EB01FC67}"/>
              </a:ext>
            </a:extLst>
          </p:cNvPr>
          <p:cNvSpPr txBox="1"/>
          <p:nvPr/>
        </p:nvSpPr>
        <p:spPr>
          <a:xfrm>
            <a:off x="0" y="2153716"/>
            <a:ext cx="5553448" cy="42011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	</a:t>
            </a:r>
            <a:endParaRPr lang="en-US" sz="1600" dirty="0" smtClean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CONCLUSION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chemeClr val="bg1"/>
                </a:solidFill>
                <a:cs typeface="Calibri" panose="020F0502020204030204" pitchFamily="34" charset="0"/>
              </a:rPr>
              <a:t>A 20% reduction would be a large effort but would save a large amount of lost potential earnings for the economy and emotional cost for families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SUGGESTION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cs typeface="Calibri" panose="020F0502020204030204" pitchFamily="34" charset="0"/>
              </a:rPr>
              <a:t>A driver education campaign would be the suggested modality: </a:t>
            </a:r>
            <a:r>
              <a:rPr lang="en-US" sz="1600" dirty="0" err="1" smtClean="0">
                <a:solidFill>
                  <a:schemeClr val="bg1"/>
                </a:solidFill>
                <a:cs typeface="Calibri" panose="020F0502020204030204" pitchFamily="34" charset="0"/>
              </a:rPr>
              <a:t>focussing</a:t>
            </a:r>
            <a:r>
              <a:rPr lang="en-US" sz="1600" dirty="0" smtClean="0">
                <a:solidFill>
                  <a:schemeClr val="bg1"/>
                </a:solidFill>
                <a:cs typeface="Calibri" panose="020F0502020204030204" pitchFamily="34" charset="0"/>
              </a:rPr>
              <a:t> on being courteous and cautious around peak traffic times and weekends (potentially targeted towards males)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B37C8B10-0EAC-49DB-98D4-0F919809D727}"/>
              </a:ext>
            </a:extLst>
          </p:cNvPr>
          <p:cNvCxnSpPr/>
          <p:nvPr/>
        </p:nvCxnSpPr>
        <p:spPr>
          <a:xfrm>
            <a:off x="2" y="2324609"/>
            <a:ext cx="238125" cy="0"/>
          </a:xfrm>
          <a:prstGeom prst="line">
            <a:avLst/>
          </a:prstGeom>
          <a:ln w="76200">
            <a:solidFill>
              <a:srgbClr val="EF7C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5A3FB3-25E7-45A8-8245-B71927A8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448" y="239714"/>
            <a:ext cx="356118" cy="236957"/>
          </a:xfrm>
        </p:spPr>
        <p:txBody>
          <a:bodyPr/>
          <a:lstStyle/>
          <a:p>
            <a:fld id="{FD5D7BC1-51E5-4D18-9B24-44CAE328561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" name="Picture 2" descr="C:\Users\matt\Institute of Data - Working Folder\Institute_of_Data\Mini_Project_2\MVA\Images\Head 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734" y="3260241"/>
            <a:ext cx="3073266" cy="168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7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open, row, group, laying&#10;&#10;Description automatically generated">
            <a:extLst>
              <a:ext uri="{FF2B5EF4-FFF2-40B4-BE49-F238E27FC236}">
                <a16:creationId xmlns="" xmlns:a16="http://schemas.microsoft.com/office/drawing/2014/main" id="{3B8F55A7-A983-4509-B5E0-56929293BC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019" r="42708" b="18796"/>
          <a:stretch/>
        </p:blipFill>
        <p:spPr>
          <a:xfrm>
            <a:off x="0" y="2127250"/>
            <a:ext cx="5238750" cy="3441700"/>
          </a:xfrm>
          <a:custGeom>
            <a:avLst/>
            <a:gdLst>
              <a:gd name="connsiteX0" fmla="*/ 0 w 6985000"/>
              <a:gd name="connsiteY0" fmla="*/ 0 h 3441700"/>
              <a:gd name="connsiteX1" fmla="*/ 6985000 w 6985000"/>
              <a:gd name="connsiteY1" fmla="*/ 0 h 3441700"/>
              <a:gd name="connsiteX2" fmla="*/ 6985000 w 6985000"/>
              <a:gd name="connsiteY2" fmla="*/ 3441700 h 3441700"/>
              <a:gd name="connsiteX3" fmla="*/ 0 w 6985000"/>
              <a:gd name="connsiteY3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5000" h="3441700">
                <a:moveTo>
                  <a:pt x="0" y="0"/>
                </a:moveTo>
                <a:lnTo>
                  <a:pt x="6985000" y="0"/>
                </a:lnTo>
                <a:lnTo>
                  <a:pt x="698500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38056-A572-4892-A85A-F2344571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30" y="336101"/>
            <a:ext cx="8120744" cy="94116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FDA400E-2261-45A7-BF13-F3F727A8F951}"/>
              </a:ext>
            </a:extLst>
          </p:cNvPr>
          <p:cNvSpPr/>
          <p:nvPr/>
        </p:nvSpPr>
        <p:spPr>
          <a:xfrm>
            <a:off x="0" y="2127250"/>
            <a:ext cx="9144000" cy="4254078"/>
          </a:xfrm>
          <a:prstGeom prst="rect">
            <a:avLst/>
          </a:prstGeom>
          <a:solidFill>
            <a:schemeClr val="tx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624D964-6B5B-404D-8D0B-FD630B6A3E9A}"/>
              </a:ext>
            </a:extLst>
          </p:cNvPr>
          <p:cNvSpPr/>
          <p:nvPr/>
        </p:nvSpPr>
        <p:spPr>
          <a:xfrm>
            <a:off x="5553447" y="2127250"/>
            <a:ext cx="674737" cy="4254078"/>
          </a:xfrm>
          <a:custGeom>
            <a:avLst/>
            <a:gdLst>
              <a:gd name="connsiteX0" fmla="*/ 0 w 868166"/>
              <a:gd name="connsiteY0" fmla="*/ 0 h 3441700"/>
              <a:gd name="connsiteX1" fmla="*/ 664966 w 868166"/>
              <a:gd name="connsiteY1" fmla="*/ 0 h 3441700"/>
              <a:gd name="connsiteX2" fmla="*/ 664966 w 868166"/>
              <a:gd name="connsiteY2" fmla="*/ 2798068 h 3441700"/>
              <a:gd name="connsiteX3" fmla="*/ 868166 w 868166"/>
              <a:gd name="connsiteY3" fmla="*/ 3013968 h 3441700"/>
              <a:gd name="connsiteX4" fmla="*/ 664966 w 868166"/>
              <a:gd name="connsiteY4" fmla="*/ 3229868 h 3441700"/>
              <a:gd name="connsiteX5" fmla="*/ 664966 w 868166"/>
              <a:gd name="connsiteY5" fmla="*/ 3441700 h 3441700"/>
              <a:gd name="connsiteX6" fmla="*/ 0 w 868166"/>
              <a:gd name="connsiteY6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166" h="3441700">
                <a:moveTo>
                  <a:pt x="0" y="0"/>
                </a:moveTo>
                <a:lnTo>
                  <a:pt x="664966" y="0"/>
                </a:lnTo>
                <a:lnTo>
                  <a:pt x="664966" y="2798068"/>
                </a:lnTo>
                <a:lnTo>
                  <a:pt x="868166" y="3013968"/>
                </a:lnTo>
                <a:lnTo>
                  <a:pt x="664966" y="3229868"/>
                </a:lnTo>
                <a:lnTo>
                  <a:pt x="664966" y="3441700"/>
                </a:lnTo>
                <a:lnTo>
                  <a:pt x="0" y="3441700"/>
                </a:lnTo>
                <a:close/>
              </a:path>
            </a:pathLst>
          </a:custGeom>
          <a:gradFill>
            <a:gsLst>
              <a:gs pos="0">
                <a:srgbClr val="EF7C1B"/>
              </a:gs>
              <a:gs pos="100000">
                <a:srgbClr val="F0CB05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8C9B9D1-CA5A-4F79-8E50-7833EB01FC67}"/>
              </a:ext>
            </a:extLst>
          </p:cNvPr>
          <p:cNvSpPr txBox="1"/>
          <p:nvPr/>
        </p:nvSpPr>
        <p:spPr>
          <a:xfrm>
            <a:off x="0" y="2546131"/>
            <a:ext cx="5553448" cy="34163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LIMITATIONS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cs typeface="Calibri" panose="020F0502020204030204" pitchFamily="34" charset="0"/>
              </a:rPr>
              <a:t>LSTM might be too complex for this type of analysis: the predicted output didn’t seem much different from a rolling average (my estimation)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cs typeface="Calibri" panose="020F0502020204030204" pitchFamily="34" charset="0"/>
              </a:rPr>
              <a:t>Find a way to include demographic data in the modelling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cs typeface="Calibri" panose="020F0502020204030204" pitchFamily="34" charset="0"/>
              </a:rPr>
              <a:t>Use other regression methods to compare outputs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B37C8B10-0EAC-49DB-98D4-0F919809D727}"/>
              </a:ext>
            </a:extLst>
          </p:cNvPr>
          <p:cNvCxnSpPr/>
          <p:nvPr/>
        </p:nvCxnSpPr>
        <p:spPr>
          <a:xfrm>
            <a:off x="2" y="2324609"/>
            <a:ext cx="238125" cy="0"/>
          </a:xfrm>
          <a:prstGeom prst="line">
            <a:avLst/>
          </a:prstGeom>
          <a:ln w="76200">
            <a:solidFill>
              <a:srgbClr val="EF7C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5A3FB3-25E7-45A8-8245-B71927A8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448" y="239714"/>
            <a:ext cx="356118" cy="236957"/>
          </a:xfrm>
        </p:spPr>
        <p:txBody>
          <a:bodyPr/>
          <a:lstStyle/>
          <a:p>
            <a:fld id="{FD5D7BC1-51E5-4D18-9B24-44CAE328561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" name="Picture 2" descr="C:\Users\matt\Institute of Data - Working Folder\Institute_of_Data\Mini_Project_2\MVA\Images\Head 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734" y="3260241"/>
            <a:ext cx="3073266" cy="168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D5E4B9B-EA2D-4B9B-A0DA-3971391DC56C}"/>
              </a:ext>
            </a:extLst>
          </p:cNvPr>
          <p:cNvSpPr/>
          <p:nvPr/>
        </p:nvSpPr>
        <p:spPr>
          <a:xfrm>
            <a:off x="471323" y="1259485"/>
            <a:ext cx="730460" cy="5598516"/>
          </a:xfrm>
          <a:prstGeom prst="rect">
            <a:avLst/>
          </a:prstGeom>
          <a:gradFill>
            <a:gsLst>
              <a:gs pos="14000">
                <a:srgbClr val="EF7C1B"/>
              </a:gs>
              <a:gs pos="100000">
                <a:srgbClr val="F0CB05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38056-A572-4892-A85A-F2344571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510483"/>
            <a:ext cx="2600156" cy="553998"/>
          </a:xfrm>
        </p:spPr>
        <p:txBody>
          <a:bodyPr wrap="square" lIns="0" tIns="0" rIns="0" bIns="0">
            <a:sp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75B4A8E7-39B1-407F-8F83-1E426E6EF66E}"/>
              </a:ext>
            </a:extLst>
          </p:cNvPr>
          <p:cNvSpPr/>
          <p:nvPr/>
        </p:nvSpPr>
        <p:spPr>
          <a:xfrm rot="5400000">
            <a:off x="1573761" y="2069211"/>
            <a:ext cx="688778" cy="8849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51B01EC5-0F96-4BA1-A813-91EDDDF94797}"/>
              </a:ext>
            </a:extLst>
          </p:cNvPr>
          <p:cNvSpPr/>
          <p:nvPr/>
        </p:nvSpPr>
        <p:spPr>
          <a:xfrm rot="5400000">
            <a:off x="1573761" y="3160841"/>
            <a:ext cx="688778" cy="8849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E4FD140B-A7FF-4244-B92E-6C701D4CC7A8}"/>
              </a:ext>
            </a:extLst>
          </p:cNvPr>
          <p:cNvSpPr/>
          <p:nvPr/>
        </p:nvSpPr>
        <p:spPr>
          <a:xfrm rot="5400000">
            <a:off x="1573761" y="4334377"/>
            <a:ext cx="688778" cy="8849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D822ACD-476B-4A44-9D6D-EB7DEA8625ED}"/>
              </a:ext>
            </a:extLst>
          </p:cNvPr>
          <p:cNvSpPr/>
          <p:nvPr/>
        </p:nvSpPr>
        <p:spPr>
          <a:xfrm rot="5400000">
            <a:off x="1573761" y="1054109"/>
            <a:ext cx="688778" cy="8849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1DF155F-E90E-4AF2-8E5F-5C796C91DB35}"/>
              </a:ext>
            </a:extLst>
          </p:cNvPr>
          <p:cNvSpPr txBox="1"/>
          <p:nvPr/>
        </p:nvSpPr>
        <p:spPr>
          <a:xfrm>
            <a:off x="1624794" y="1220808"/>
            <a:ext cx="706482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Bahnschrift SemiBold" panose="020B0502040204020203" pitchFamily="34" charset="0"/>
                <a:cs typeface="Calibri" panose="020F0502020204030204" pitchFamily="34" charset="0"/>
              </a:rPr>
              <a:t>01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C345D6B8-BB4D-46BC-85B8-0A3875D624DE}"/>
              </a:ext>
            </a:extLst>
          </p:cNvPr>
          <p:cNvGrpSpPr/>
          <p:nvPr/>
        </p:nvGrpSpPr>
        <p:grpSpPr>
          <a:xfrm>
            <a:off x="2915816" y="1048063"/>
            <a:ext cx="4248472" cy="738665"/>
            <a:chOff x="8781850" y="543903"/>
            <a:chExt cx="2591536" cy="738665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66C3F592-A80B-4F64-95B3-291E396F4B94}"/>
                </a:ext>
              </a:extLst>
            </p:cNvPr>
            <p:cNvSpPr txBox="1"/>
            <p:nvPr/>
          </p:nvSpPr>
          <p:spPr>
            <a:xfrm>
              <a:off x="8781850" y="1067124"/>
              <a:ext cx="2591536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 Light" panose="020F0302020204030204"/>
                  <a:cs typeface="Calibri" panose="020F0502020204030204" pitchFamily="34" charset="0"/>
                </a:rPr>
                <a:t>Introduction to the presenter</a:t>
              </a:r>
              <a:endPara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cs typeface="Calibri" panose="020F0502020204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AE4E8C80-9E6F-4847-9E30-3C5E308CF3AF}"/>
                </a:ext>
              </a:extLst>
            </p:cNvPr>
            <p:cNvSpPr txBox="1"/>
            <p:nvPr/>
          </p:nvSpPr>
          <p:spPr>
            <a:xfrm>
              <a:off x="8781850" y="543903"/>
              <a:ext cx="2591536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2000" b="1" dirty="0" smtClean="0">
                  <a:solidFill>
                    <a:srgbClr val="EF7C1B"/>
                  </a:solidFill>
                  <a:latin typeface="Calibri Light" panose="020F0302020204030204"/>
                  <a:cs typeface="Calibri" panose="020F0502020204030204" pitchFamily="34" charset="0"/>
                </a:rPr>
                <a:t>Biography</a:t>
              </a:r>
              <a:endParaRPr lang="en-US" sz="2000" b="1" dirty="0">
                <a:solidFill>
                  <a:srgbClr val="EF7C1B"/>
                </a:solidFill>
                <a:latin typeface="Calibri Light" panose="020F0302020204030204"/>
                <a:cs typeface="Calibri" panose="020F050202020403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AB40F53-B8EC-497E-B7CA-1092803BD5B8}"/>
              </a:ext>
            </a:extLst>
          </p:cNvPr>
          <p:cNvSpPr txBox="1"/>
          <p:nvPr/>
        </p:nvSpPr>
        <p:spPr>
          <a:xfrm>
            <a:off x="1624794" y="2240541"/>
            <a:ext cx="706482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Bahnschrift SemiBold" panose="020B0502040204020203" pitchFamily="34" charset="0"/>
                <a:cs typeface="Calibri" panose="020F0502020204030204" pitchFamily="34" charset="0"/>
              </a:rPr>
              <a:t>02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6D331231-C1F6-4FB1-8A67-71A1C716A188}"/>
              </a:ext>
            </a:extLst>
          </p:cNvPr>
          <p:cNvGrpSpPr/>
          <p:nvPr/>
        </p:nvGrpSpPr>
        <p:grpSpPr>
          <a:xfrm>
            <a:off x="2915816" y="2086652"/>
            <a:ext cx="4392488" cy="1039403"/>
            <a:chOff x="8781850" y="458609"/>
            <a:chExt cx="2591536" cy="1039403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647565DA-FCCC-4C36-A98A-B5A44E81DEB7}"/>
                </a:ext>
              </a:extLst>
            </p:cNvPr>
            <p:cNvSpPr txBox="1"/>
            <p:nvPr/>
          </p:nvSpPr>
          <p:spPr>
            <a:xfrm>
              <a:off x="8781850" y="851681"/>
              <a:ext cx="2591536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 Light" panose="020F0302020204030204"/>
                  <a:cs typeface="Calibri" panose="020F0502020204030204" pitchFamily="34" charset="0"/>
                </a:rPr>
                <a:t>Business Domain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 Light" panose="020F0302020204030204"/>
                  <a:cs typeface="Calibri" panose="020F0502020204030204" pitchFamily="34" charset="0"/>
                </a:rPr>
                <a:t>Stakeholders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EEFB335F-8391-4357-A922-7162D5B7C750}"/>
                </a:ext>
              </a:extLst>
            </p:cNvPr>
            <p:cNvSpPr txBox="1"/>
            <p:nvPr/>
          </p:nvSpPr>
          <p:spPr>
            <a:xfrm>
              <a:off x="8781850" y="458609"/>
              <a:ext cx="2591536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2000" b="1" dirty="0" smtClean="0">
                  <a:solidFill>
                    <a:srgbClr val="EF7C1B"/>
                  </a:solidFill>
                  <a:latin typeface="Calibri Light" panose="020F0302020204030204"/>
                  <a:cs typeface="Calibri" panose="020F0502020204030204" pitchFamily="34" charset="0"/>
                </a:rPr>
                <a:t>Project Context</a:t>
              </a:r>
              <a:endParaRPr lang="en-US" sz="2000" b="1" dirty="0">
                <a:solidFill>
                  <a:srgbClr val="EF7C1B"/>
                </a:solidFill>
                <a:latin typeface="Calibri Light" panose="020F0302020204030204"/>
                <a:cs typeface="Calibri" panose="020F05020202040302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97C8E8D-8287-4754-A1B3-EEB104FF440E}"/>
              </a:ext>
            </a:extLst>
          </p:cNvPr>
          <p:cNvSpPr txBox="1"/>
          <p:nvPr/>
        </p:nvSpPr>
        <p:spPr>
          <a:xfrm>
            <a:off x="1624794" y="3336801"/>
            <a:ext cx="706482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Bahnschrift SemiBold" panose="020B0502040204020203" pitchFamily="34" charset="0"/>
                <a:cs typeface="Calibri" panose="020F0502020204030204" pitchFamily="34" charset="0"/>
              </a:rPr>
              <a:t>03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070A8ABB-88AD-471A-98A5-40069D0D69D7}"/>
              </a:ext>
            </a:extLst>
          </p:cNvPr>
          <p:cNvGrpSpPr/>
          <p:nvPr/>
        </p:nvGrpSpPr>
        <p:grpSpPr>
          <a:xfrm>
            <a:off x="2915816" y="3268206"/>
            <a:ext cx="4248472" cy="846386"/>
            <a:chOff x="8781850" y="543903"/>
            <a:chExt cx="2591536" cy="846386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998B4AFF-265A-43CF-9151-97CE060B6150}"/>
                </a:ext>
              </a:extLst>
            </p:cNvPr>
            <p:cNvSpPr txBox="1"/>
            <p:nvPr/>
          </p:nvSpPr>
          <p:spPr>
            <a:xfrm>
              <a:off x="8781850" y="959402"/>
              <a:ext cx="2591536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 Light" panose="020F0302020204030204"/>
                  <a:cs typeface="Calibri" panose="020F0502020204030204" pitchFamily="34" charset="0"/>
                </a:rPr>
                <a:t>Business question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 Light" panose="020F0302020204030204"/>
                  <a:cs typeface="Calibri" panose="020F0502020204030204" pitchFamily="34" charset="0"/>
                </a:rPr>
                <a:t>Related data</a:t>
              </a:r>
              <a:endPara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cs typeface="Calibri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2F44957C-2E72-401C-956B-280F4A4CAD5E}"/>
                </a:ext>
              </a:extLst>
            </p:cNvPr>
            <p:cNvSpPr txBox="1"/>
            <p:nvPr/>
          </p:nvSpPr>
          <p:spPr>
            <a:xfrm>
              <a:off x="8781850" y="543903"/>
              <a:ext cx="2591536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2000" b="1" dirty="0" smtClean="0">
                  <a:solidFill>
                    <a:srgbClr val="EF7C1B"/>
                  </a:solidFill>
                  <a:latin typeface="Calibri Light" panose="020F0302020204030204"/>
                  <a:cs typeface="Calibri" panose="020F0502020204030204" pitchFamily="34" charset="0"/>
                </a:rPr>
                <a:t>Define</a:t>
              </a:r>
              <a:endParaRPr lang="en-US" sz="2000" b="1" dirty="0">
                <a:solidFill>
                  <a:srgbClr val="EF7C1B"/>
                </a:solidFill>
                <a:latin typeface="Calibri Light" panose="020F0302020204030204"/>
                <a:cs typeface="Calibri" panose="020F0502020204030204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19D03BD0-210A-4EBA-ABD0-C230F918C823}"/>
              </a:ext>
            </a:extLst>
          </p:cNvPr>
          <p:cNvSpPr txBox="1"/>
          <p:nvPr/>
        </p:nvSpPr>
        <p:spPr>
          <a:xfrm>
            <a:off x="1624794" y="4505707"/>
            <a:ext cx="706482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Bahnschrift SemiBold" panose="020B0502040204020203" pitchFamily="34" charset="0"/>
                <a:cs typeface="Calibri" panose="020F0502020204030204" pitchFamily="34" charset="0"/>
              </a:rPr>
              <a:t>04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B1439381-6FF7-43D0-A2E4-EB0953335DE5}"/>
              </a:ext>
            </a:extLst>
          </p:cNvPr>
          <p:cNvGrpSpPr/>
          <p:nvPr/>
        </p:nvGrpSpPr>
        <p:grpSpPr>
          <a:xfrm>
            <a:off x="2843808" y="4437112"/>
            <a:ext cx="4320480" cy="846386"/>
            <a:chOff x="8781850" y="543903"/>
            <a:chExt cx="2591536" cy="846386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D63A8EAB-FA35-4275-9E9C-50E44D3DB274}"/>
                </a:ext>
              </a:extLst>
            </p:cNvPr>
            <p:cNvSpPr txBox="1"/>
            <p:nvPr/>
          </p:nvSpPr>
          <p:spPr>
            <a:xfrm>
              <a:off x="8781850" y="959402"/>
              <a:ext cx="2591536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 Light" panose="020F0302020204030204"/>
                  <a:cs typeface="Calibri" panose="020F0502020204030204" pitchFamily="34" charset="0"/>
                </a:rPr>
                <a:t>Modelling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 Light" panose="020F0302020204030204"/>
                  <a:cs typeface="Calibri" panose="020F0502020204030204" pitchFamily="34" charset="0"/>
                </a:rPr>
                <a:t>Solutions</a:t>
              </a:r>
              <a:endPara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BD0A22C1-B3C6-450C-A00E-FFD587E4AEE1}"/>
                </a:ext>
              </a:extLst>
            </p:cNvPr>
            <p:cNvSpPr txBox="1"/>
            <p:nvPr/>
          </p:nvSpPr>
          <p:spPr>
            <a:xfrm>
              <a:off x="8781850" y="543903"/>
              <a:ext cx="2591536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2000" b="1" dirty="0" smtClean="0">
                  <a:solidFill>
                    <a:srgbClr val="EF7C1B"/>
                  </a:solidFill>
                  <a:latin typeface="Calibri Light" panose="020F0302020204030204"/>
                  <a:cs typeface="Calibri" panose="020F0502020204030204" pitchFamily="34" charset="0"/>
                </a:rPr>
                <a:t>Deliver</a:t>
              </a:r>
              <a:endParaRPr lang="en-US" sz="2000" b="1" dirty="0">
                <a:solidFill>
                  <a:srgbClr val="EF7C1B"/>
                </a:solidFill>
                <a:latin typeface="Calibri Light" panose="020F0302020204030204"/>
                <a:cs typeface="Calibri" panose="020F0502020204030204" pitchFamily="34" charset="0"/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A88A39C8-AD16-4424-AB45-994465B90B2A}"/>
              </a:ext>
            </a:extLst>
          </p:cNvPr>
          <p:cNvCxnSpPr>
            <a:cxnSpLocks/>
          </p:cNvCxnSpPr>
          <p:nvPr/>
        </p:nvCxnSpPr>
        <p:spPr>
          <a:xfrm>
            <a:off x="2915816" y="1988840"/>
            <a:ext cx="40324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261DB74D-33ED-4CDB-9708-2C3E87FC92DA}"/>
              </a:ext>
            </a:extLst>
          </p:cNvPr>
          <p:cNvCxnSpPr>
            <a:cxnSpLocks/>
          </p:cNvCxnSpPr>
          <p:nvPr/>
        </p:nvCxnSpPr>
        <p:spPr>
          <a:xfrm>
            <a:off x="2915816" y="2996952"/>
            <a:ext cx="40324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2AA125B9-B188-4D52-8DB3-FE25E1094BF9}"/>
              </a:ext>
            </a:extLst>
          </p:cNvPr>
          <p:cNvCxnSpPr>
            <a:cxnSpLocks/>
          </p:cNvCxnSpPr>
          <p:nvPr/>
        </p:nvCxnSpPr>
        <p:spPr>
          <a:xfrm>
            <a:off x="2915816" y="4207455"/>
            <a:ext cx="40324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8B92101-068B-4970-B74F-B5B4ECD3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2AA125B9-B188-4D52-8DB3-FE25E1094BF9}"/>
              </a:ext>
            </a:extLst>
          </p:cNvPr>
          <p:cNvCxnSpPr>
            <a:cxnSpLocks/>
          </p:cNvCxnSpPr>
          <p:nvPr/>
        </p:nvCxnSpPr>
        <p:spPr>
          <a:xfrm>
            <a:off x="2987824" y="5373216"/>
            <a:ext cx="40324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E4FD140B-A7FF-4244-B92E-6C701D4CC7A8}"/>
              </a:ext>
            </a:extLst>
          </p:cNvPr>
          <p:cNvSpPr/>
          <p:nvPr/>
        </p:nvSpPr>
        <p:spPr>
          <a:xfrm rot="5400000">
            <a:off x="1573761" y="5439989"/>
            <a:ext cx="688778" cy="8849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19D03BD0-210A-4EBA-ABD0-C230F918C823}"/>
              </a:ext>
            </a:extLst>
          </p:cNvPr>
          <p:cNvSpPr txBox="1"/>
          <p:nvPr/>
        </p:nvSpPr>
        <p:spPr>
          <a:xfrm>
            <a:off x="1624794" y="5611319"/>
            <a:ext cx="706482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Bahnschrift SemiBold" panose="020B0502040204020203" pitchFamily="34" charset="0"/>
                <a:cs typeface="Calibri" panose="020F0502020204030204" pitchFamily="34" charset="0"/>
              </a:rPr>
              <a:t>05</a:t>
            </a:r>
            <a:endParaRPr lang="en-US" sz="4000" dirty="0">
              <a:solidFill>
                <a:prstClr val="black">
                  <a:lumMod val="75000"/>
                  <a:lumOff val="25000"/>
                </a:prstClr>
              </a:solidFill>
              <a:latin typeface="Bahnschrift SemiBold" panose="020B0502040204020203" pitchFamily="34" charset="0"/>
              <a:cs typeface="Calibri" panose="020F050202020403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B1439381-6FF7-43D0-A2E4-EB0953335DE5}"/>
              </a:ext>
            </a:extLst>
          </p:cNvPr>
          <p:cNvGrpSpPr/>
          <p:nvPr/>
        </p:nvGrpSpPr>
        <p:grpSpPr>
          <a:xfrm>
            <a:off x="2843808" y="5542724"/>
            <a:ext cx="4320480" cy="846386"/>
            <a:chOff x="8781850" y="543903"/>
            <a:chExt cx="2591536" cy="846386"/>
          </a:xfrm>
        </p:grpSpPr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D63A8EAB-FA35-4275-9E9C-50E44D3DB274}"/>
                </a:ext>
              </a:extLst>
            </p:cNvPr>
            <p:cNvSpPr txBox="1"/>
            <p:nvPr/>
          </p:nvSpPr>
          <p:spPr>
            <a:xfrm>
              <a:off x="8781850" y="959402"/>
              <a:ext cx="2591536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 Light" panose="020F0302020204030204"/>
                  <a:cs typeface="Calibri" panose="020F0502020204030204" pitchFamily="34" charset="0"/>
                </a:rPr>
                <a:t>Conclusion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 Light" panose="020F0302020204030204"/>
                  <a:cs typeface="Calibri" panose="020F0502020204030204" pitchFamily="34" charset="0"/>
                </a:rPr>
                <a:t>Future investigations</a:t>
              </a:r>
              <a:endPara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cs typeface="Calibri" panose="020F050202020403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BD0A22C1-B3C6-450C-A00E-FFD587E4AEE1}"/>
                </a:ext>
              </a:extLst>
            </p:cNvPr>
            <p:cNvSpPr txBox="1"/>
            <p:nvPr/>
          </p:nvSpPr>
          <p:spPr>
            <a:xfrm>
              <a:off x="8781850" y="543903"/>
              <a:ext cx="2591536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2000" b="1" dirty="0" err="1" smtClean="0">
                  <a:solidFill>
                    <a:srgbClr val="EF7C1B"/>
                  </a:solidFill>
                  <a:latin typeface="Calibri Light" panose="020F0302020204030204"/>
                  <a:cs typeface="Calibri" panose="020F0502020204030204" pitchFamily="34" charset="0"/>
                </a:rPr>
                <a:t>Summarise</a:t>
              </a:r>
              <a:endParaRPr lang="en-US" sz="2000" b="1" dirty="0">
                <a:solidFill>
                  <a:srgbClr val="EF7C1B"/>
                </a:solidFill>
                <a:latin typeface="Calibri Light" panose="020F0302020204030204"/>
                <a:cs typeface="Calibri" panose="020F0502020204030204" pitchFamily="34" charset="0"/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2AA125B9-B188-4D52-8DB3-FE25E1094BF9}"/>
              </a:ext>
            </a:extLst>
          </p:cNvPr>
          <p:cNvCxnSpPr>
            <a:cxnSpLocks/>
          </p:cNvCxnSpPr>
          <p:nvPr/>
        </p:nvCxnSpPr>
        <p:spPr>
          <a:xfrm>
            <a:off x="2987824" y="6478828"/>
            <a:ext cx="40324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87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pen, row, group, laying&#10;&#10;Description automatically generated">
            <a:extLst>
              <a:ext uri="{FF2B5EF4-FFF2-40B4-BE49-F238E27FC236}">
                <a16:creationId xmlns="" xmlns:a16="http://schemas.microsoft.com/office/drawing/2014/main" id="{89450D44-7C22-43F8-AF2E-7E469DC207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" y="1"/>
            <a:ext cx="9144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16BAF01-BE6C-4B0B-9103-3BC8D11C259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631288A-F420-4EC9-81B9-90BE2EBD6D4F}"/>
              </a:ext>
            </a:extLst>
          </p:cNvPr>
          <p:cNvSpPr/>
          <p:nvPr/>
        </p:nvSpPr>
        <p:spPr>
          <a:xfrm>
            <a:off x="5410200" y="1212850"/>
            <a:ext cx="2190750" cy="4432300"/>
          </a:xfrm>
          <a:prstGeom prst="rect">
            <a:avLst/>
          </a:prstGeom>
          <a:gradFill>
            <a:gsLst>
              <a:gs pos="34000">
                <a:srgbClr val="EF7C1B"/>
              </a:gs>
              <a:gs pos="100000">
                <a:srgbClr val="F0CB0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E740CFF-A2D3-4940-BFD8-23D8A0EBF583}"/>
              </a:ext>
            </a:extLst>
          </p:cNvPr>
          <p:cNvSpPr/>
          <p:nvPr/>
        </p:nvSpPr>
        <p:spPr>
          <a:xfrm>
            <a:off x="1543050" y="1812640"/>
            <a:ext cx="5353050" cy="323272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7B4A4B1-C071-4FBA-9BBC-05B5E01FB82E}"/>
              </a:ext>
            </a:extLst>
          </p:cNvPr>
          <p:cNvSpPr txBox="1"/>
          <p:nvPr/>
        </p:nvSpPr>
        <p:spPr>
          <a:xfrm>
            <a:off x="2142450" y="2197903"/>
            <a:ext cx="2788103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0" b="1" dirty="0">
                <a:solidFill>
                  <a:prstClr val="white"/>
                </a:solidFill>
                <a:latin typeface="Bahnschrift SemiBold" panose="020B0502040204020203" pitchFamily="34" charset="0"/>
              </a:rPr>
              <a:t>THANK</a:t>
            </a:r>
          </a:p>
          <a:p>
            <a:r>
              <a:rPr lang="en-US" sz="6000" b="1" dirty="0">
                <a:solidFill>
                  <a:prstClr val="white"/>
                </a:solidFill>
                <a:latin typeface="Bahnschrift SemiBold" panose="020B0502040204020203" pitchFamily="34" charset="0"/>
              </a:rPr>
              <a:t>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61BFA80E-EAA9-47FB-A863-F9948FDE0D84}"/>
              </a:ext>
            </a:extLst>
          </p:cNvPr>
          <p:cNvCxnSpPr/>
          <p:nvPr/>
        </p:nvCxnSpPr>
        <p:spPr>
          <a:xfrm>
            <a:off x="2142450" y="5045364"/>
            <a:ext cx="44495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7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open, row, group, laying&#10;&#10;Description automatically generated">
            <a:extLst>
              <a:ext uri="{FF2B5EF4-FFF2-40B4-BE49-F238E27FC236}">
                <a16:creationId xmlns="" xmlns:a16="http://schemas.microsoft.com/office/drawing/2014/main" id="{3B8F55A7-A983-4509-B5E0-56929293BC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019" r="42708" b="18796"/>
          <a:stretch/>
        </p:blipFill>
        <p:spPr>
          <a:xfrm>
            <a:off x="0" y="2127250"/>
            <a:ext cx="5238750" cy="3441700"/>
          </a:xfrm>
          <a:custGeom>
            <a:avLst/>
            <a:gdLst>
              <a:gd name="connsiteX0" fmla="*/ 0 w 6985000"/>
              <a:gd name="connsiteY0" fmla="*/ 0 h 3441700"/>
              <a:gd name="connsiteX1" fmla="*/ 6985000 w 6985000"/>
              <a:gd name="connsiteY1" fmla="*/ 0 h 3441700"/>
              <a:gd name="connsiteX2" fmla="*/ 6985000 w 6985000"/>
              <a:gd name="connsiteY2" fmla="*/ 3441700 h 3441700"/>
              <a:gd name="connsiteX3" fmla="*/ 0 w 6985000"/>
              <a:gd name="connsiteY3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5000" h="3441700">
                <a:moveTo>
                  <a:pt x="0" y="0"/>
                </a:moveTo>
                <a:lnTo>
                  <a:pt x="6985000" y="0"/>
                </a:lnTo>
                <a:lnTo>
                  <a:pt x="698500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38056-A572-4892-A85A-F2344571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30" y="336101"/>
            <a:ext cx="8120744" cy="94116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APPENDIX</a:t>
            </a:r>
            <a:endParaRPr 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FDA400E-2261-45A7-BF13-F3F727A8F951}"/>
              </a:ext>
            </a:extLst>
          </p:cNvPr>
          <p:cNvSpPr/>
          <p:nvPr/>
        </p:nvSpPr>
        <p:spPr>
          <a:xfrm>
            <a:off x="0" y="2127250"/>
            <a:ext cx="9144000" cy="4254078"/>
          </a:xfrm>
          <a:prstGeom prst="rect">
            <a:avLst/>
          </a:prstGeom>
          <a:solidFill>
            <a:schemeClr val="tx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624D964-6B5B-404D-8D0B-FD630B6A3E9A}"/>
              </a:ext>
            </a:extLst>
          </p:cNvPr>
          <p:cNvSpPr/>
          <p:nvPr/>
        </p:nvSpPr>
        <p:spPr>
          <a:xfrm>
            <a:off x="5553447" y="2127250"/>
            <a:ext cx="674737" cy="4254078"/>
          </a:xfrm>
          <a:custGeom>
            <a:avLst/>
            <a:gdLst>
              <a:gd name="connsiteX0" fmla="*/ 0 w 868166"/>
              <a:gd name="connsiteY0" fmla="*/ 0 h 3441700"/>
              <a:gd name="connsiteX1" fmla="*/ 664966 w 868166"/>
              <a:gd name="connsiteY1" fmla="*/ 0 h 3441700"/>
              <a:gd name="connsiteX2" fmla="*/ 664966 w 868166"/>
              <a:gd name="connsiteY2" fmla="*/ 2798068 h 3441700"/>
              <a:gd name="connsiteX3" fmla="*/ 868166 w 868166"/>
              <a:gd name="connsiteY3" fmla="*/ 3013968 h 3441700"/>
              <a:gd name="connsiteX4" fmla="*/ 664966 w 868166"/>
              <a:gd name="connsiteY4" fmla="*/ 3229868 h 3441700"/>
              <a:gd name="connsiteX5" fmla="*/ 664966 w 868166"/>
              <a:gd name="connsiteY5" fmla="*/ 3441700 h 3441700"/>
              <a:gd name="connsiteX6" fmla="*/ 0 w 868166"/>
              <a:gd name="connsiteY6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166" h="3441700">
                <a:moveTo>
                  <a:pt x="0" y="0"/>
                </a:moveTo>
                <a:lnTo>
                  <a:pt x="664966" y="0"/>
                </a:lnTo>
                <a:lnTo>
                  <a:pt x="664966" y="2798068"/>
                </a:lnTo>
                <a:lnTo>
                  <a:pt x="868166" y="3013968"/>
                </a:lnTo>
                <a:lnTo>
                  <a:pt x="664966" y="3229868"/>
                </a:lnTo>
                <a:lnTo>
                  <a:pt x="664966" y="3441700"/>
                </a:lnTo>
                <a:lnTo>
                  <a:pt x="0" y="3441700"/>
                </a:lnTo>
                <a:close/>
              </a:path>
            </a:pathLst>
          </a:custGeom>
          <a:gradFill>
            <a:gsLst>
              <a:gs pos="0">
                <a:srgbClr val="EF7C1B"/>
              </a:gs>
              <a:gs pos="100000">
                <a:srgbClr val="F0CB05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8C9B9D1-CA5A-4F79-8E50-7833EB01FC67}"/>
              </a:ext>
            </a:extLst>
          </p:cNvPr>
          <p:cNvSpPr txBox="1"/>
          <p:nvPr/>
        </p:nvSpPr>
        <p:spPr>
          <a:xfrm>
            <a:off x="25589" y="2150334"/>
            <a:ext cx="5553448" cy="37856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NOTEBOOKS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  <a:cs typeface="Calibri" panose="020F0502020204030204" pitchFamily="34" charset="0"/>
              </a:rPr>
              <a:t>MVA_Capstone</a:t>
            </a:r>
            <a:endParaRPr lang="en-US" sz="1400" dirty="0" smtClean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  <a:cs typeface="Calibri" panose="020F0502020204030204" pitchFamily="34" charset="0"/>
              </a:rPr>
              <a:t>mva_capstone_pp</a:t>
            </a:r>
            <a:endParaRPr lang="en-US" sz="1400" dirty="0" smtClean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  <a:cs typeface="Calibri" panose="020F0502020204030204" pitchFamily="34" charset="0"/>
              </a:rPr>
              <a:t>mva_lstm</a:t>
            </a:r>
            <a:endParaRPr lang="en-US" sz="1400" dirty="0" smtClean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  <a:cs typeface="Calibri" panose="020F0502020204030204" pitchFamily="34" charset="0"/>
              </a:rPr>
              <a:t>mva_capstone_univariate_lstm_final</a:t>
            </a:r>
            <a:endParaRPr lang="en-US" sz="1400" dirty="0" smtClean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DATA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Calibri" panose="020F0502020204030204" pitchFamily="34" charset="0"/>
              </a:rPr>
              <a:t>ardd_fatalities_apr_2021.csv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Calibri" panose="020F0502020204030204" pitchFamily="34" charset="0"/>
              </a:rPr>
              <a:t>df_pp.csv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Calibri" panose="020F0502020204030204" pitchFamily="34" charset="0"/>
              </a:rPr>
              <a:t>df_my.csv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mtClean="0">
                <a:solidFill>
                  <a:schemeClr val="bg1"/>
                </a:solidFill>
                <a:cs typeface="Calibri" panose="020F0502020204030204" pitchFamily="34" charset="0"/>
              </a:rPr>
              <a:t>df_lstm.csv</a:t>
            </a:r>
            <a:endParaRPr lang="en-US" sz="1400" dirty="0" smtClean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B37C8B10-0EAC-49DB-98D4-0F919809D727}"/>
              </a:ext>
            </a:extLst>
          </p:cNvPr>
          <p:cNvCxnSpPr/>
          <p:nvPr/>
        </p:nvCxnSpPr>
        <p:spPr>
          <a:xfrm>
            <a:off x="2" y="2324609"/>
            <a:ext cx="238125" cy="0"/>
          </a:xfrm>
          <a:prstGeom prst="line">
            <a:avLst/>
          </a:prstGeom>
          <a:ln w="76200">
            <a:solidFill>
              <a:srgbClr val="EF7C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5A3FB3-25E7-45A8-8245-B71927A8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2440" y="239714"/>
            <a:ext cx="428126" cy="236957"/>
          </a:xfrm>
        </p:spPr>
        <p:txBody>
          <a:bodyPr/>
          <a:lstStyle/>
          <a:p>
            <a:fld id="{FD5D7BC1-51E5-4D18-9B24-44CAE328561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" name="Picture 2" descr="C:\Users\matt\Institute of Data - Working Folder\Institute_of_Data\Mini_Project_2\MVA\Images\Head 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734" y="3260241"/>
            <a:ext cx="3073266" cy="168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3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open, row, group, laying&#10;&#10;Description automatically generated">
            <a:extLst>
              <a:ext uri="{FF2B5EF4-FFF2-40B4-BE49-F238E27FC236}">
                <a16:creationId xmlns="" xmlns:a16="http://schemas.microsoft.com/office/drawing/2014/main" id="{3B8F55A7-A983-4509-B5E0-56929293BC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019" r="42708" b="18796"/>
          <a:stretch/>
        </p:blipFill>
        <p:spPr>
          <a:xfrm>
            <a:off x="0" y="2127250"/>
            <a:ext cx="5238750" cy="3441700"/>
          </a:xfrm>
          <a:custGeom>
            <a:avLst/>
            <a:gdLst>
              <a:gd name="connsiteX0" fmla="*/ 0 w 6985000"/>
              <a:gd name="connsiteY0" fmla="*/ 0 h 3441700"/>
              <a:gd name="connsiteX1" fmla="*/ 6985000 w 6985000"/>
              <a:gd name="connsiteY1" fmla="*/ 0 h 3441700"/>
              <a:gd name="connsiteX2" fmla="*/ 6985000 w 6985000"/>
              <a:gd name="connsiteY2" fmla="*/ 3441700 h 3441700"/>
              <a:gd name="connsiteX3" fmla="*/ 0 w 6985000"/>
              <a:gd name="connsiteY3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5000" h="3441700">
                <a:moveTo>
                  <a:pt x="0" y="0"/>
                </a:moveTo>
                <a:lnTo>
                  <a:pt x="6985000" y="0"/>
                </a:lnTo>
                <a:lnTo>
                  <a:pt x="698500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38056-A572-4892-A85A-F2344571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30" y="336101"/>
            <a:ext cx="8120744" cy="94116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BIOGRAPHY</a:t>
            </a:r>
            <a:endParaRPr 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FDA400E-2261-45A7-BF13-F3F727A8F951}"/>
              </a:ext>
            </a:extLst>
          </p:cNvPr>
          <p:cNvSpPr/>
          <p:nvPr/>
        </p:nvSpPr>
        <p:spPr>
          <a:xfrm>
            <a:off x="0" y="2127250"/>
            <a:ext cx="9144000" cy="3441700"/>
          </a:xfrm>
          <a:prstGeom prst="rect">
            <a:avLst/>
          </a:prstGeom>
          <a:solidFill>
            <a:schemeClr val="tx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seat, furniture, chair, white&#10;&#10;Description automatically generated">
            <a:extLst>
              <a:ext uri="{FF2B5EF4-FFF2-40B4-BE49-F238E27FC236}">
                <a16:creationId xmlns="" xmlns:a16="http://schemas.microsoft.com/office/drawing/2014/main" id="{962D1121-E456-48D3-8811-D7DEE93AEA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184" b="20059"/>
          <a:stretch/>
        </p:blipFill>
        <p:spPr>
          <a:xfrm flipH="1">
            <a:off x="6012163" y="2127250"/>
            <a:ext cx="3131839" cy="34417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624D964-6B5B-404D-8D0B-FD630B6A3E9A}"/>
              </a:ext>
            </a:extLst>
          </p:cNvPr>
          <p:cNvSpPr/>
          <p:nvPr/>
        </p:nvSpPr>
        <p:spPr>
          <a:xfrm>
            <a:off x="5238751" y="2127250"/>
            <a:ext cx="1061442" cy="3441700"/>
          </a:xfrm>
          <a:custGeom>
            <a:avLst/>
            <a:gdLst>
              <a:gd name="connsiteX0" fmla="*/ 0 w 868166"/>
              <a:gd name="connsiteY0" fmla="*/ 0 h 3441700"/>
              <a:gd name="connsiteX1" fmla="*/ 664966 w 868166"/>
              <a:gd name="connsiteY1" fmla="*/ 0 h 3441700"/>
              <a:gd name="connsiteX2" fmla="*/ 664966 w 868166"/>
              <a:gd name="connsiteY2" fmla="*/ 2798068 h 3441700"/>
              <a:gd name="connsiteX3" fmla="*/ 868166 w 868166"/>
              <a:gd name="connsiteY3" fmla="*/ 3013968 h 3441700"/>
              <a:gd name="connsiteX4" fmla="*/ 664966 w 868166"/>
              <a:gd name="connsiteY4" fmla="*/ 3229868 h 3441700"/>
              <a:gd name="connsiteX5" fmla="*/ 664966 w 868166"/>
              <a:gd name="connsiteY5" fmla="*/ 3441700 h 3441700"/>
              <a:gd name="connsiteX6" fmla="*/ 0 w 868166"/>
              <a:gd name="connsiteY6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166" h="3441700">
                <a:moveTo>
                  <a:pt x="0" y="0"/>
                </a:moveTo>
                <a:lnTo>
                  <a:pt x="664966" y="0"/>
                </a:lnTo>
                <a:lnTo>
                  <a:pt x="664966" y="2798068"/>
                </a:lnTo>
                <a:lnTo>
                  <a:pt x="868166" y="3013968"/>
                </a:lnTo>
                <a:lnTo>
                  <a:pt x="664966" y="3229868"/>
                </a:lnTo>
                <a:lnTo>
                  <a:pt x="664966" y="3441700"/>
                </a:lnTo>
                <a:lnTo>
                  <a:pt x="0" y="3441700"/>
                </a:lnTo>
                <a:close/>
              </a:path>
            </a:pathLst>
          </a:custGeom>
          <a:gradFill>
            <a:gsLst>
              <a:gs pos="0">
                <a:srgbClr val="EF7C1B"/>
              </a:gs>
              <a:gs pos="100000">
                <a:srgbClr val="F0CB05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8C9B9D1-CA5A-4F79-8E50-7833EB01FC67}"/>
              </a:ext>
            </a:extLst>
          </p:cNvPr>
          <p:cNvSpPr txBox="1"/>
          <p:nvPr/>
        </p:nvSpPr>
        <p:spPr>
          <a:xfrm>
            <a:off x="119065" y="2215381"/>
            <a:ext cx="5119688" cy="33239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Matt Hacket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Postgraduate Diploma of Science (2009)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8 years working in the healthcare industry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Interest in public health and government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Previous data science project investigating Australian motor vehicle accidents: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Mini Project 2 – Investigating the Severity of South Australian MVAs</a:t>
            </a:r>
            <a:endParaRPr lang="en-US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B37C8B10-0EAC-49DB-98D4-0F919809D727}"/>
              </a:ext>
            </a:extLst>
          </p:cNvPr>
          <p:cNvCxnSpPr/>
          <p:nvPr/>
        </p:nvCxnSpPr>
        <p:spPr>
          <a:xfrm>
            <a:off x="2" y="2324609"/>
            <a:ext cx="238125" cy="0"/>
          </a:xfrm>
          <a:prstGeom prst="line">
            <a:avLst/>
          </a:prstGeom>
          <a:ln w="76200">
            <a:solidFill>
              <a:srgbClr val="EF7C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5A3FB3-25E7-45A8-8245-B71927A8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8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open, row, group, laying&#10;&#10;Description automatically generated">
            <a:extLst>
              <a:ext uri="{FF2B5EF4-FFF2-40B4-BE49-F238E27FC236}">
                <a16:creationId xmlns="" xmlns:a16="http://schemas.microsoft.com/office/drawing/2014/main" id="{3B8F55A7-A983-4509-B5E0-56929293BC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019" r="42708" b="18796"/>
          <a:stretch/>
        </p:blipFill>
        <p:spPr>
          <a:xfrm>
            <a:off x="0" y="2127250"/>
            <a:ext cx="5238750" cy="3441700"/>
          </a:xfrm>
          <a:custGeom>
            <a:avLst/>
            <a:gdLst>
              <a:gd name="connsiteX0" fmla="*/ 0 w 6985000"/>
              <a:gd name="connsiteY0" fmla="*/ 0 h 3441700"/>
              <a:gd name="connsiteX1" fmla="*/ 6985000 w 6985000"/>
              <a:gd name="connsiteY1" fmla="*/ 0 h 3441700"/>
              <a:gd name="connsiteX2" fmla="*/ 6985000 w 6985000"/>
              <a:gd name="connsiteY2" fmla="*/ 3441700 h 3441700"/>
              <a:gd name="connsiteX3" fmla="*/ 0 w 6985000"/>
              <a:gd name="connsiteY3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5000" h="3441700">
                <a:moveTo>
                  <a:pt x="0" y="0"/>
                </a:moveTo>
                <a:lnTo>
                  <a:pt x="6985000" y="0"/>
                </a:lnTo>
                <a:lnTo>
                  <a:pt x="698500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38056-A572-4892-A85A-F2344571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30" y="336101"/>
            <a:ext cx="8120744" cy="94116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PROJECT CONTEXT</a:t>
            </a:r>
            <a:endParaRPr 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FDA400E-2261-45A7-BF13-F3F727A8F951}"/>
              </a:ext>
            </a:extLst>
          </p:cNvPr>
          <p:cNvSpPr/>
          <p:nvPr/>
        </p:nvSpPr>
        <p:spPr>
          <a:xfrm>
            <a:off x="0" y="2127250"/>
            <a:ext cx="9144000" cy="4254078"/>
          </a:xfrm>
          <a:prstGeom prst="rect">
            <a:avLst/>
          </a:prstGeom>
          <a:solidFill>
            <a:schemeClr val="tx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624D964-6B5B-404D-8D0B-FD630B6A3E9A}"/>
              </a:ext>
            </a:extLst>
          </p:cNvPr>
          <p:cNvSpPr/>
          <p:nvPr/>
        </p:nvSpPr>
        <p:spPr>
          <a:xfrm>
            <a:off x="5553447" y="2127250"/>
            <a:ext cx="674737" cy="4254078"/>
          </a:xfrm>
          <a:custGeom>
            <a:avLst/>
            <a:gdLst>
              <a:gd name="connsiteX0" fmla="*/ 0 w 868166"/>
              <a:gd name="connsiteY0" fmla="*/ 0 h 3441700"/>
              <a:gd name="connsiteX1" fmla="*/ 664966 w 868166"/>
              <a:gd name="connsiteY1" fmla="*/ 0 h 3441700"/>
              <a:gd name="connsiteX2" fmla="*/ 664966 w 868166"/>
              <a:gd name="connsiteY2" fmla="*/ 2798068 h 3441700"/>
              <a:gd name="connsiteX3" fmla="*/ 868166 w 868166"/>
              <a:gd name="connsiteY3" fmla="*/ 3013968 h 3441700"/>
              <a:gd name="connsiteX4" fmla="*/ 664966 w 868166"/>
              <a:gd name="connsiteY4" fmla="*/ 3229868 h 3441700"/>
              <a:gd name="connsiteX5" fmla="*/ 664966 w 868166"/>
              <a:gd name="connsiteY5" fmla="*/ 3441700 h 3441700"/>
              <a:gd name="connsiteX6" fmla="*/ 0 w 868166"/>
              <a:gd name="connsiteY6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166" h="3441700">
                <a:moveTo>
                  <a:pt x="0" y="0"/>
                </a:moveTo>
                <a:lnTo>
                  <a:pt x="664966" y="0"/>
                </a:lnTo>
                <a:lnTo>
                  <a:pt x="664966" y="2798068"/>
                </a:lnTo>
                <a:lnTo>
                  <a:pt x="868166" y="3013968"/>
                </a:lnTo>
                <a:lnTo>
                  <a:pt x="664966" y="3229868"/>
                </a:lnTo>
                <a:lnTo>
                  <a:pt x="664966" y="3441700"/>
                </a:lnTo>
                <a:lnTo>
                  <a:pt x="0" y="3441700"/>
                </a:lnTo>
                <a:close/>
              </a:path>
            </a:pathLst>
          </a:custGeom>
          <a:gradFill>
            <a:gsLst>
              <a:gs pos="0">
                <a:srgbClr val="EF7C1B"/>
              </a:gs>
              <a:gs pos="100000">
                <a:srgbClr val="F0CB05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8C9B9D1-CA5A-4F79-8E50-7833EB01FC67}"/>
              </a:ext>
            </a:extLst>
          </p:cNvPr>
          <p:cNvSpPr txBox="1"/>
          <p:nvPr/>
        </p:nvSpPr>
        <p:spPr>
          <a:xfrm>
            <a:off x="2" y="2195678"/>
            <a:ext cx="5652121" cy="37856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BUSINESS DOMAIN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Governmental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cs typeface="Calibri" panose="020F0502020204030204" pitchFamily="34" charset="0"/>
              </a:rPr>
              <a:t>The recent Federal budget allocated $2.0 billion dollars for the next three years for transport infrastructure improvements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chemeClr val="bg1"/>
                </a:solidFill>
                <a:cs typeface="Calibri" panose="020F0502020204030204" pitchFamily="34" charset="0"/>
              </a:rPr>
              <a:t>A 2017 study from the Australian Automobile Association has found that: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chemeClr val="bg1"/>
                </a:solidFill>
                <a:cs typeface="Calibri" panose="020F0502020204030204" pitchFamily="34" charset="0"/>
              </a:rPr>
              <a:t>Total cost of road trauma = $22.2b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chemeClr val="bg1"/>
                </a:solidFill>
                <a:cs typeface="Calibri" panose="020F0502020204030204" pitchFamily="34" charset="0"/>
              </a:rPr>
              <a:t>The economic cost of each road fatality was $4.34m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B37C8B10-0EAC-49DB-98D4-0F919809D727}"/>
              </a:ext>
            </a:extLst>
          </p:cNvPr>
          <p:cNvCxnSpPr/>
          <p:nvPr/>
        </p:nvCxnSpPr>
        <p:spPr>
          <a:xfrm>
            <a:off x="2" y="2324609"/>
            <a:ext cx="238125" cy="0"/>
          </a:xfrm>
          <a:prstGeom prst="line">
            <a:avLst/>
          </a:prstGeom>
          <a:ln w="76200">
            <a:solidFill>
              <a:srgbClr val="EF7C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5A3FB3-25E7-45A8-8245-B71927A8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068959"/>
            <a:ext cx="3059832" cy="20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0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open, row, group, laying&#10;&#10;Description automatically generated">
            <a:extLst>
              <a:ext uri="{FF2B5EF4-FFF2-40B4-BE49-F238E27FC236}">
                <a16:creationId xmlns="" xmlns:a16="http://schemas.microsoft.com/office/drawing/2014/main" id="{3B8F55A7-A983-4509-B5E0-56929293BC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019" r="42708" b="18796"/>
          <a:stretch/>
        </p:blipFill>
        <p:spPr>
          <a:xfrm>
            <a:off x="0" y="2127250"/>
            <a:ext cx="5238750" cy="3441700"/>
          </a:xfrm>
          <a:custGeom>
            <a:avLst/>
            <a:gdLst>
              <a:gd name="connsiteX0" fmla="*/ 0 w 6985000"/>
              <a:gd name="connsiteY0" fmla="*/ 0 h 3441700"/>
              <a:gd name="connsiteX1" fmla="*/ 6985000 w 6985000"/>
              <a:gd name="connsiteY1" fmla="*/ 0 h 3441700"/>
              <a:gd name="connsiteX2" fmla="*/ 6985000 w 6985000"/>
              <a:gd name="connsiteY2" fmla="*/ 3441700 h 3441700"/>
              <a:gd name="connsiteX3" fmla="*/ 0 w 6985000"/>
              <a:gd name="connsiteY3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5000" h="3441700">
                <a:moveTo>
                  <a:pt x="0" y="0"/>
                </a:moveTo>
                <a:lnTo>
                  <a:pt x="6985000" y="0"/>
                </a:lnTo>
                <a:lnTo>
                  <a:pt x="698500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38056-A572-4892-A85A-F2344571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30" y="336101"/>
            <a:ext cx="8120744" cy="94116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PROJECT CONTEXT</a:t>
            </a:r>
            <a:endParaRPr 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FDA400E-2261-45A7-BF13-F3F727A8F951}"/>
              </a:ext>
            </a:extLst>
          </p:cNvPr>
          <p:cNvSpPr/>
          <p:nvPr/>
        </p:nvSpPr>
        <p:spPr>
          <a:xfrm>
            <a:off x="0" y="2127250"/>
            <a:ext cx="9144000" cy="4254078"/>
          </a:xfrm>
          <a:prstGeom prst="rect">
            <a:avLst/>
          </a:prstGeom>
          <a:solidFill>
            <a:schemeClr val="tx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624D964-6B5B-404D-8D0B-FD630B6A3E9A}"/>
              </a:ext>
            </a:extLst>
          </p:cNvPr>
          <p:cNvSpPr/>
          <p:nvPr/>
        </p:nvSpPr>
        <p:spPr>
          <a:xfrm>
            <a:off x="5553447" y="2127250"/>
            <a:ext cx="674737" cy="4254078"/>
          </a:xfrm>
          <a:custGeom>
            <a:avLst/>
            <a:gdLst>
              <a:gd name="connsiteX0" fmla="*/ 0 w 868166"/>
              <a:gd name="connsiteY0" fmla="*/ 0 h 3441700"/>
              <a:gd name="connsiteX1" fmla="*/ 664966 w 868166"/>
              <a:gd name="connsiteY1" fmla="*/ 0 h 3441700"/>
              <a:gd name="connsiteX2" fmla="*/ 664966 w 868166"/>
              <a:gd name="connsiteY2" fmla="*/ 2798068 h 3441700"/>
              <a:gd name="connsiteX3" fmla="*/ 868166 w 868166"/>
              <a:gd name="connsiteY3" fmla="*/ 3013968 h 3441700"/>
              <a:gd name="connsiteX4" fmla="*/ 664966 w 868166"/>
              <a:gd name="connsiteY4" fmla="*/ 3229868 h 3441700"/>
              <a:gd name="connsiteX5" fmla="*/ 664966 w 868166"/>
              <a:gd name="connsiteY5" fmla="*/ 3441700 h 3441700"/>
              <a:gd name="connsiteX6" fmla="*/ 0 w 868166"/>
              <a:gd name="connsiteY6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166" h="3441700">
                <a:moveTo>
                  <a:pt x="0" y="0"/>
                </a:moveTo>
                <a:lnTo>
                  <a:pt x="664966" y="0"/>
                </a:lnTo>
                <a:lnTo>
                  <a:pt x="664966" y="2798068"/>
                </a:lnTo>
                <a:lnTo>
                  <a:pt x="868166" y="3013968"/>
                </a:lnTo>
                <a:lnTo>
                  <a:pt x="664966" y="3229868"/>
                </a:lnTo>
                <a:lnTo>
                  <a:pt x="664966" y="3441700"/>
                </a:lnTo>
                <a:lnTo>
                  <a:pt x="0" y="3441700"/>
                </a:lnTo>
                <a:close/>
              </a:path>
            </a:pathLst>
          </a:custGeom>
          <a:gradFill>
            <a:gsLst>
              <a:gs pos="0">
                <a:srgbClr val="EF7C1B"/>
              </a:gs>
              <a:gs pos="100000">
                <a:srgbClr val="F0CB05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8C9B9D1-CA5A-4F79-8E50-7833EB01FC67}"/>
              </a:ext>
            </a:extLst>
          </p:cNvPr>
          <p:cNvSpPr txBox="1"/>
          <p:nvPr/>
        </p:nvSpPr>
        <p:spPr>
          <a:xfrm>
            <a:off x="-1" y="1761298"/>
            <a:ext cx="5652121" cy="49859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	BUSINESS DOMAIN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Transport and Logistics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2018 </a:t>
            </a:r>
            <a:r>
              <a:rPr lang="en-US" sz="16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National Industry Insights Report</a:t>
            </a:r>
            <a:r>
              <a:rPr lang="en-US" sz="16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: </a:t>
            </a:r>
          </a:p>
          <a:p>
            <a:pPr lvl="2">
              <a:lnSpc>
                <a:spcPct val="150000"/>
              </a:lnSpc>
            </a:pPr>
            <a:r>
              <a:rPr lang="en-AU" sz="16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"The Transport and Logistics sector in Australia has an estimated annual revenue of $102.87 billion, with an operating profit of $10.14 billion in 2018.“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Calibri Light" panose="020F0302020204030204"/>
                <a:cs typeface="Calibri" panose="020F0502020204030204" pitchFamily="34" charset="0"/>
              </a:rPr>
              <a:t>Safe Work Australia states that in 2018, 38 workers died in the Transport, Postal and Warehousing industry, with a fatality rate / 100,000 workers of 5.9.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Calibri Light" panose="020F0302020204030204"/>
                <a:cs typeface="Calibri" panose="020F0502020204030204" pitchFamily="34" charset="0"/>
              </a:rPr>
              <a:t>(Second only to Agriculture, Forestry and Fishing – 11.2 / 37 deaths.)</a:t>
            </a:r>
          </a:p>
          <a:p>
            <a:pPr lvl="2">
              <a:lnSpc>
                <a:spcPct val="150000"/>
              </a:lnSpc>
            </a:pPr>
            <a:endParaRPr lang="en-US" b="1" dirty="0" smtClean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B37C8B10-0EAC-49DB-98D4-0F919809D727}"/>
              </a:ext>
            </a:extLst>
          </p:cNvPr>
          <p:cNvCxnSpPr/>
          <p:nvPr/>
        </p:nvCxnSpPr>
        <p:spPr>
          <a:xfrm>
            <a:off x="2" y="2324609"/>
            <a:ext cx="238125" cy="0"/>
          </a:xfrm>
          <a:prstGeom prst="line">
            <a:avLst/>
          </a:prstGeom>
          <a:ln w="76200">
            <a:solidFill>
              <a:srgbClr val="EF7C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5A3FB3-25E7-45A8-8245-B71927A8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084544"/>
            <a:ext cx="3059832" cy="203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7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open, row, group, laying&#10;&#10;Description automatically generated">
            <a:extLst>
              <a:ext uri="{FF2B5EF4-FFF2-40B4-BE49-F238E27FC236}">
                <a16:creationId xmlns="" xmlns:a16="http://schemas.microsoft.com/office/drawing/2014/main" id="{3B8F55A7-A983-4509-B5E0-56929293BC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019" r="42708" b="18796"/>
          <a:stretch/>
        </p:blipFill>
        <p:spPr>
          <a:xfrm>
            <a:off x="0" y="2127250"/>
            <a:ext cx="5238750" cy="3441700"/>
          </a:xfrm>
          <a:custGeom>
            <a:avLst/>
            <a:gdLst>
              <a:gd name="connsiteX0" fmla="*/ 0 w 6985000"/>
              <a:gd name="connsiteY0" fmla="*/ 0 h 3441700"/>
              <a:gd name="connsiteX1" fmla="*/ 6985000 w 6985000"/>
              <a:gd name="connsiteY1" fmla="*/ 0 h 3441700"/>
              <a:gd name="connsiteX2" fmla="*/ 6985000 w 6985000"/>
              <a:gd name="connsiteY2" fmla="*/ 3441700 h 3441700"/>
              <a:gd name="connsiteX3" fmla="*/ 0 w 6985000"/>
              <a:gd name="connsiteY3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5000" h="3441700">
                <a:moveTo>
                  <a:pt x="0" y="0"/>
                </a:moveTo>
                <a:lnTo>
                  <a:pt x="6985000" y="0"/>
                </a:lnTo>
                <a:lnTo>
                  <a:pt x="698500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38056-A572-4892-A85A-F2344571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30" y="336101"/>
            <a:ext cx="8120744" cy="94116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PROJECT AIM</a:t>
            </a:r>
            <a:endParaRPr 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FDA400E-2261-45A7-BF13-F3F727A8F951}"/>
              </a:ext>
            </a:extLst>
          </p:cNvPr>
          <p:cNvSpPr/>
          <p:nvPr/>
        </p:nvSpPr>
        <p:spPr>
          <a:xfrm>
            <a:off x="0" y="2127250"/>
            <a:ext cx="9144000" cy="4254078"/>
          </a:xfrm>
          <a:prstGeom prst="rect">
            <a:avLst/>
          </a:prstGeom>
          <a:solidFill>
            <a:schemeClr val="tx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624D964-6B5B-404D-8D0B-FD630B6A3E9A}"/>
              </a:ext>
            </a:extLst>
          </p:cNvPr>
          <p:cNvSpPr/>
          <p:nvPr/>
        </p:nvSpPr>
        <p:spPr>
          <a:xfrm>
            <a:off x="5553447" y="2127250"/>
            <a:ext cx="674737" cy="4254078"/>
          </a:xfrm>
          <a:custGeom>
            <a:avLst/>
            <a:gdLst>
              <a:gd name="connsiteX0" fmla="*/ 0 w 868166"/>
              <a:gd name="connsiteY0" fmla="*/ 0 h 3441700"/>
              <a:gd name="connsiteX1" fmla="*/ 664966 w 868166"/>
              <a:gd name="connsiteY1" fmla="*/ 0 h 3441700"/>
              <a:gd name="connsiteX2" fmla="*/ 664966 w 868166"/>
              <a:gd name="connsiteY2" fmla="*/ 2798068 h 3441700"/>
              <a:gd name="connsiteX3" fmla="*/ 868166 w 868166"/>
              <a:gd name="connsiteY3" fmla="*/ 3013968 h 3441700"/>
              <a:gd name="connsiteX4" fmla="*/ 664966 w 868166"/>
              <a:gd name="connsiteY4" fmla="*/ 3229868 h 3441700"/>
              <a:gd name="connsiteX5" fmla="*/ 664966 w 868166"/>
              <a:gd name="connsiteY5" fmla="*/ 3441700 h 3441700"/>
              <a:gd name="connsiteX6" fmla="*/ 0 w 868166"/>
              <a:gd name="connsiteY6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166" h="3441700">
                <a:moveTo>
                  <a:pt x="0" y="0"/>
                </a:moveTo>
                <a:lnTo>
                  <a:pt x="664966" y="0"/>
                </a:lnTo>
                <a:lnTo>
                  <a:pt x="664966" y="2798068"/>
                </a:lnTo>
                <a:lnTo>
                  <a:pt x="868166" y="3013968"/>
                </a:lnTo>
                <a:lnTo>
                  <a:pt x="664966" y="3229868"/>
                </a:lnTo>
                <a:lnTo>
                  <a:pt x="664966" y="3441700"/>
                </a:lnTo>
                <a:lnTo>
                  <a:pt x="0" y="3441700"/>
                </a:lnTo>
                <a:close/>
              </a:path>
            </a:pathLst>
          </a:custGeom>
          <a:gradFill>
            <a:gsLst>
              <a:gs pos="0">
                <a:srgbClr val="EF7C1B"/>
              </a:gs>
              <a:gs pos="100000">
                <a:srgbClr val="F0CB05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8C9B9D1-CA5A-4F79-8E50-7833EB01FC67}"/>
              </a:ext>
            </a:extLst>
          </p:cNvPr>
          <p:cNvSpPr txBox="1"/>
          <p:nvPr/>
        </p:nvSpPr>
        <p:spPr>
          <a:xfrm>
            <a:off x="-1" y="2130631"/>
            <a:ext cx="5652121" cy="42473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	BUSINESS ASPECTS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Who are the key stakeholders?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cs typeface="Calibri" panose="020F0502020204030204" pitchFamily="34" charset="0"/>
              </a:rPr>
              <a:t>Governmental, freight industry, </a:t>
            </a:r>
            <a:r>
              <a:rPr lang="en-US" sz="1600" u="sng" dirty="0" smtClean="0">
                <a:solidFill>
                  <a:schemeClr val="bg1"/>
                </a:solidFill>
                <a:cs typeface="Calibri" panose="020F0502020204030204" pitchFamily="34" charset="0"/>
              </a:rPr>
              <a:t>families</a:t>
            </a:r>
            <a:endParaRPr lang="en-US" sz="1600" u="sng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What is the business question?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cs typeface="Calibri" panose="020F0502020204030204" pitchFamily="34" charset="0"/>
              </a:rPr>
              <a:t>Can we predict, based on historical trends, the road toll for the upcoming year? Can we use it to set a target for reducing the road toll?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What is the business value?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cs typeface="Calibri" panose="020F0502020204030204" pitchFamily="34" charset="0"/>
              </a:rPr>
              <a:t>A 20% reduction in the road toll for 2020 would have resulted in approximate savings of $3.8b (based on loss of future earnings estimate)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B37C8B10-0EAC-49DB-98D4-0F919809D727}"/>
              </a:ext>
            </a:extLst>
          </p:cNvPr>
          <p:cNvCxnSpPr/>
          <p:nvPr/>
        </p:nvCxnSpPr>
        <p:spPr>
          <a:xfrm>
            <a:off x="2" y="2324609"/>
            <a:ext cx="238125" cy="0"/>
          </a:xfrm>
          <a:prstGeom prst="line">
            <a:avLst/>
          </a:prstGeom>
          <a:ln w="76200">
            <a:solidFill>
              <a:srgbClr val="EF7C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5A3FB3-25E7-45A8-8245-B71927A8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069118"/>
            <a:ext cx="3059832" cy="20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1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open, row, group, laying&#10;&#10;Description automatically generated">
            <a:extLst>
              <a:ext uri="{FF2B5EF4-FFF2-40B4-BE49-F238E27FC236}">
                <a16:creationId xmlns="" xmlns:a16="http://schemas.microsoft.com/office/drawing/2014/main" id="{3B8F55A7-A983-4509-B5E0-56929293BC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019" r="42708" b="18796"/>
          <a:stretch/>
        </p:blipFill>
        <p:spPr>
          <a:xfrm>
            <a:off x="0" y="2127250"/>
            <a:ext cx="5238750" cy="3441700"/>
          </a:xfrm>
          <a:custGeom>
            <a:avLst/>
            <a:gdLst>
              <a:gd name="connsiteX0" fmla="*/ 0 w 6985000"/>
              <a:gd name="connsiteY0" fmla="*/ 0 h 3441700"/>
              <a:gd name="connsiteX1" fmla="*/ 6985000 w 6985000"/>
              <a:gd name="connsiteY1" fmla="*/ 0 h 3441700"/>
              <a:gd name="connsiteX2" fmla="*/ 6985000 w 6985000"/>
              <a:gd name="connsiteY2" fmla="*/ 3441700 h 3441700"/>
              <a:gd name="connsiteX3" fmla="*/ 0 w 6985000"/>
              <a:gd name="connsiteY3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5000" h="3441700">
                <a:moveTo>
                  <a:pt x="0" y="0"/>
                </a:moveTo>
                <a:lnTo>
                  <a:pt x="6985000" y="0"/>
                </a:lnTo>
                <a:lnTo>
                  <a:pt x="698500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38056-A572-4892-A85A-F2344571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30" y="336101"/>
            <a:ext cx="8120744" cy="94116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PROJECT AIM</a:t>
            </a:r>
            <a:endParaRPr 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FDA400E-2261-45A7-BF13-F3F727A8F951}"/>
              </a:ext>
            </a:extLst>
          </p:cNvPr>
          <p:cNvSpPr/>
          <p:nvPr/>
        </p:nvSpPr>
        <p:spPr>
          <a:xfrm>
            <a:off x="0" y="2127250"/>
            <a:ext cx="9144000" cy="4254078"/>
          </a:xfrm>
          <a:prstGeom prst="rect">
            <a:avLst/>
          </a:prstGeom>
          <a:solidFill>
            <a:schemeClr val="tx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624D964-6B5B-404D-8D0B-FD630B6A3E9A}"/>
              </a:ext>
            </a:extLst>
          </p:cNvPr>
          <p:cNvSpPr/>
          <p:nvPr/>
        </p:nvSpPr>
        <p:spPr>
          <a:xfrm>
            <a:off x="5553447" y="2127250"/>
            <a:ext cx="674737" cy="4254078"/>
          </a:xfrm>
          <a:custGeom>
            <a:avLst/>
            <a:gdLst>
              <a:gd name="connsiteX0" fmla="*/ 0 w 868166"/>
              <a:gd name="connsiteY0" fmla="*/ 0 h 3441700"/>
              <a:gd name="connsiteX1" fmla="*/ 664966 w 868166"/>
              <a:gd name="connsiteY1" fmla="*/ 0 h 3441700"/>
              <a:gd name="connsiteX2" fmla="*/ 664966 w 868166"/>
              <a:gd name="connsiteY2" fmla="*/ 2798068 h 3441700"/>
              <a:gd name="connsiteX3" fmla="*/ 868166 w 868166"/>
              <a:gd name="connsiteY3" fmla="*/ 3013968 h 3441700"/>
              <a:gd name="connsiteX4" fmla="*/ 664966 w 868166"/>
              <a:gd name="connsiteY4" fmla="*/ 3229868 h 3441700"/>
              <a:gd name="connsiteX5" fmla="*/ 664966 w 868166"/>
              <a:gd name="connsiteY5" fmla="*/ 3441700 h 3441700"/>
              <a:gd name="connsiteX6" fmla="*/ 0 w 868166"/>
              <a:gd name="connsiteY6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166" h="3441700">
                <a:moveTo>
                  <a:pt x="0" y="0"/>
                </a:moveTo>
                <a:lnTo>
                  <a:pt x="664966" y="0"/>
                </a:lnTo>
                <a:lnTo>
                  <a:pt x="664966" y="2798068"/>
                </a:lnTo>
                <a:lnTo>
                  <a:pt x="868166" y="3013968"/>
                </a:lnTo>
                <a:lnTo>
                  <a:pt x="664966" y="3229868"/>
                </a:lnTo>
                <a:lnTo>
                  <a:pt x="664966" y="3441700"/>
                </a:lnTo>
                <a:lnTo>
                  <a:pt x="0" y="3441700"/>
                </a:lnTo>
                <a:close/>
              </a:path>
            </a:pathLst>
          </a:custGeom>
          <a:gradFill>
            <a:gsLst>
              <a:gs pos="0">
                <a:srgbClr val="EF7C1B"/>
              </a:gs>
              <a:gs pos="100000">
                <a:srgbClr val="F0CB05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8C9B9D1-CA5A-4F79-8E50-7833EB01FC67}"/>
              </a:ext>
            </a:extLst>
          </p:cNvPr>
          <p:cNvSpPr txBox="1"/>
          <p:nvPr/>
        </p:nvSpPr>
        <p:spPr>
          <a:xfrm>
            <a:off x="0" y="2499963"/>
            <a:ext cx="5553448" cy="35086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	DATA ASPECTS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What is the data question?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cs typeface="Calibri" panose="020F0502020204030204" pitchFamily="34" charset="0"/>
              </a:rPr>
              <a:t>Can I source and use available data to accurately predict future road fatalities?</a:t>
            </a:r>
            <a:endParaRPr lang="en-US" sz="1600" u="sng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Data required?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cs typeface="Calibri" panose="020F0502020204030204" pitchFamily="34" charset="0"/>
              </a:rPr>
              <a:t>Historical data on Australian road toll, including demographic information used to deduce insights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Where was the data sourced?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cs typeface="Calibri" panose="020F0502020204030204" pitchFamily="34" charset="0"/>
              </a:rPr>
              <a:t>Data acquired from data.gov.au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B37C8B10-0EAC-49DB-98D4-0F919809D727}"/>
              </a:ext>
            </a:extLst>
          </p:cNvPr>
          <p:cNvCxnSpPr/>
          <p:nvPr/>
        </p:nvCxnSpPr>
        <p:spPr>
          <a:xfrm>
            <a:off x="2" y="2324609"/>
            <a:ext cx="238125" cy="0"/>
          </a:xfrm>
          <a:prstGeom prst="line">
            <a:avLst/>
          </a:prstGeom>
          <a:ln w="76200">
            <a:solidFill>
              <a:srgbClr val="EF7C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5A3FB3-25E7-45A8-8245-B71927A8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068959"/>
            <a:ext cx="3059832" cy="20390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068162"/>
            <a:ext cx="3059832" cy="20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4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38056-A572-4892-A85A-F2344571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30" y="336101"/>
            <a:ext cx="8120744" cy="94116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PIPELINE</a:t>
            </a:r>
            <a:endParaRPr lang="en-US" sz="4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B37C8B10-0EAC-49DB-98D4-0F919809D727}"/>
              </a:ext>
            </a:extLst>
          </p:cNvPr>
          <p:cNvCxnSpPr/>
          <p:nvPr/>
        </p:nvCxnSpPr>
        <p:spPr>
          <a:xfrm>
            <a:off x="2" y="2324609"/>
            <a:ext cx="238125" cy="0"/>
          </a:xfrm>
          <a:prstGeom prst="line">
            <a:avLst/>
          </a:prstGeom>
          <a:ln w="76200">
            <a:solidFill>
              <a:srgbClr val="EF7C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5A3FB3-25E7-45A8-8245-B71927A8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Arrow: Chevron 4">
            <a:extLst>
              <a:ext uri="{FF2B5EF4-FFF2-40B4-BE49-F238E27FC236}">
                <a16:creationId xmlns="" xmlns:a16="http://schemas.microsoft.com/office/drawing/2014/main" id="{11470DF6-438C-459D-8EBF-61455CDCD9B8}"/>
              </a:ext>
            </a:extLst>
          </p:cNvPr>
          <p:cNvSpPr/>
          <p:nvPr/>
        </p:nvSpPr>
        <p:spPr>
          <a:xfrm>
            <a:off x="504828" y="3549016"/>
            <a:ext cx="1700741" cy="660400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Acquisition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Arrow: Chevron 5">
            <a:extLst>
              <a:ext uri="{FF2B5EF4-FFF2-40B4-BE49-F238E27FC236}">
                <a16:creationId xmlns="" xmlns:a16="http://schemas.microsoft.com/office/drawing/2014/main" id="{BE32F17C-2F2F-4EC8-B8E0-7C2DA80A2347}"/>
              </a:ext>
            </a:extLst>
          </p:cNvPr>
          <p:cNvSpPr/>
          <p:nvPr/>
        </p:nvSpPr>
        <p:spPr>
          <a:xfrm>
            <a:off x="2113230" y="3549016"/>
            <a:ext cx="1700741" cy="66040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Cleaning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Arrow: Chevron 6">
            <a:extLst>
              <a:ext uri="{FF2B5EF4-FFF2-40B4-BE49-F238E27FC236}">
                <a16:creationId xmlns="" xmlns:a16="http://schemas.microsoft.com/office/drawing/2014/main" id="{A19C6677-1EA4-4E9C-B0A3-390336956706}"/>
              </a:ext>
            </a:extLst>
          </p:cNvPr>
          <p:cNvSpPr/>
          <p:nvPr/>
        </p:nvSpPr>
        <p:spPr>
          <a:xfrm>
            <a:off x="3721632" y="3549016"/>
            <a:ext cx="1700741" cy="660400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EDA / </a:t>
            </a:r>
            <a:r>
              <a:rPr lang="en-US" sz="1200" dirty="0" err="1" smtClean="0">
                <a:solidFill>
                  <a:schemeClr val="tx1"/>
                </a:solidFill>
              </a:rPr>
              <a:t>Visualisation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Arrow: Chevron 7">
            <a:extLst>
              <a:ext uri="{FF2B5EF4-FFF2-40B4-BE49-F238E27FC236}">
                <a16:creationId xmlns="" xmlns:a16="http://schemas.microsoft.com/office/drawing/2014/main" id="{CCE06840-5C4F-4916-9953-AA39DDF37B51}"/>
              </a:ext>
            </a:extLst>
          </p:cNvPr>
          <p:cNvSpPr/>
          <p:nvPr/>
        </p:nvSpPr>
        <p:spPr>
          <a:xfrm>
            <a:off x="5330034" y="3549016"/>
            <a:ext cx="1700741" cy="66040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Modelling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Arrow: Chevron 8">
            <a:extLst>
              <a:ext uri="{FF2B5EF4-FFF2-40B4-BE49-F238E27FC236}">
                <a16:creationId xmlns="" xmlns:a16="http://schemas.microsoft.com/office/drawing/2014/main" id="{A80E56B8-AF3A-4C40-AF55-B4B353A6DC4B}"/>
              </a:ext>
            </a:extLst>
          </p:cNvPr>
          <p:cNvSpPr/>
          <p:nvPr/>
        </p:nvSpPr>
        <p:spPr>
          <a:xfrm>
            <a:off x="6938437" y="3549016"/>
            <a:ext cx="1700741" cy="660400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Interpretation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13E35CC9-E847-4EB9-814B-FE8A53F556C8}"/>
              </a:ext>
            </a:extLst>
          </p:cNvPr>
          <p:cNvCxnSpPr/>
          <p:nvPr/>
        </p:nvCxnSpPr>
        <p:spPr>
          <a:xfrm flipV="1">
            <a:off x="2026046" y="2507616"/>
            <a:ext cx="0" cy="10414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048C799E-A725-4B7A-94F2-9513E6C05F00}"/>
              </a:ext>
            </a:extLst>
          </p:cNvPr>
          <p:cNvCxnSpPr/>
          <p:nvPr/>
        </p:nvCxnSpPr>
        <p:spPr>
          <a:xfrm flipV="1">
            <a:off x="5242850" y="2507616"/>
            <a:ext cx="0" cy="10414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6624EDC6-ED2F-4C57-B96B-6AB0590653A5}"/>
              </a:ext>
            </a:extLst>
          </p:cNvPr>
          <p:cNvCxnSpPr/>
          <p:nvPr/>
        </p:nvCxnSpPr>
        <p:spPr>
          <a:xfrm flipV="1">
            <a:off x="3634448" y="4209416"/>
            <a:ext cx="0" cy="10414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968FA45-488D-470C-88DB-CA6C7D169C1D}"/>
              </a:ext>
            </a:extLst>
          </p:cNvPr>
          <p:cNvCxnSpPr/>
          <p:nvPr/>
        </p:nvCxnSpPr>
        <p:spPr>
          <a:xfrm flipV="1">
            <a:off x="6851252" y="4209416"/>
            <a:ext cx="0" cy="10414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93098DB1-1743-4A1C-BE2B-C11760EB8C05}"/>
              </a:ext>
            </a:extLst>
          </p:cNvPr>
          <p:cNvSpPr/>
          <p:nvPr/>
        </p:nvSpPr>
        <p:spPr>
          <a:xfrm>
            <a:off x="1926035" y="3415666"/>
            <a:ext cx="200025" cy="2667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13B30BFC-DC4A-408A-8A21-42C6FB8D62E6}"/>
              </a:ext>
            </a:extLst>
          </p:cNvPr>
          <p:cNvSpPr/>
          <p:nvPr/>
        </p:nvSpPr>
        <p:spPr>
          <a:xfrm>
            <a:off x="5142839" y="3415666"/>
            <a:ext cx="200025" cy="2667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F1F498C1-EB39-41BE-8984-E94E587628E3}"/>
              </a:ext>
            </a:extLst>
          </p:cNvPr>
          <p:cNvSpPr/>
          <p:nvPr/>
        </p:nvSpPr>
        <p:spPr>
          <a:xfrm>
            <a:off x="3534437" y="4081782"/>
            <a:ext cx="200025" cy="2667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412DCDE3-B32B-469A-A094-AB997489E4A0}"/>
              </a:ext>
            </a:extLst>
          </p:cNvPr>
          <p:cNvSpPr/>
          <p:nvPr/>
        </p:nvSpPr>
        <p:spPr>
          <a:xfrm>
            <a:off x="6751241" y="4081782"/>
            <a:ext cx="200025" cy="2667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921492A4-B20C-47AC-99E5-A700C3DA7557}"/>
              </a:ext>
            </a:extLst>
          </p:cNvPr>
          <p:cNvSpPr/>
          <p:nvPr/>
        </p:nvSpPr>
        <p:spPr>
          <a:xfrm>
            <a:off x="1589542" y="1489763"/>
            <a:ext cx="873008" cy="11640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4E52F2DE-51D6-446F-8766-B345CA7F224A}"/>
              </a:ext>
            </a:extLst>
          </p:cNvPr>
          <p:cNvSpPr/>
          <p:nvPr/>
        </p:nvSpPr>
        <p:spPr>
          <a:xfrm>
            <a:off x="3197944" y="5104659"/>
            <a:ext cx="873008" cy="116401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C1CD85EB-53AA-4140-8F7E-23CEF796C753}"/>
              </a:ext>
            </a:extLst>
          </p:cNvPr>
          <p:cNvSpPr/>
          <p:nvPr/>
        </p:nvSpPr>
        <p:spPr>
          <a:xfrm>
            <a:off x="6414748" y="5104659"/>
            <a:ext cx="873008" cy="116401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2349428B-04D1-4DAA-8699-80C64BF5E6ED}"/>
              </a:ext>
            </a:extLst>
          </p:cNvPr>
          <p:cNvSpPr/>
          <p:nvPr/>
        </p:nvSpPr>
        <p:spPr>
          <a:xfrm>
            <a:off x="4806346" y="1489763"/>
            <a:ext cx="873008" cy="11640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C4C79E0-6AD9-4931-82E3-9F8F391A8FAC}"/>
              </a:ext>
            </a:extLst>
          </p:cNvPr>
          <p:cNvSpPr txBox="1"/>
          <p:nvPr/>
        </p:nvSpPr>
        <p:spPr>
          <a:xfrm>
            <a:off x="2626031" y="1690163"/>
            <a:ext cx="170074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Sourced from Data.gov.au on 15 May – up to April 2021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5C9C3C8-8B85-4C22-BC67-E3896415DA29}"/>
              </a:ext>
            </a:extLst>
          </p:cNvPr>
          <p:cNvSpPr txBox="1"/>
          <p:nvPr/>
        </p:nvSpPr>
        <p:spPr>
          <a:xfrm>
            <a:off x="5842834" y="1690163"/>
            <a:ext cx="170074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/>
              <a:t>Visualisation</a:t>
            </a:r>
            <a:r>
              <a:rPr lang="en-US" sz="1400" dirty="0" smtClean="0"/>
              <a:t> of demographics, factors involved in accidents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F382536-A4AA-48C2-85C4-4ABFCD6DBF29}"/>
              </a:ext>
            </a:extLst>
          </p:cNvPr>
          <p:cNvSpPr txBox="1"/>
          <p:nvPr/>
        </p:nvSpPr>
        <p:spPr>
          <a:xfrm>
            <a:off x="1275692" y="5640897"/>
            <a:ext cx="1700741" cy="43088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r>
              <a:rPr lang="en-US" sz="1400" dirty="0" smtClean="0"/>
              <a:t>Replacing null values, feature engineering  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A014A26-F01C-4D3C-99D7-8BF12FA5B4A1}"/>
              </a:ext>
            </a:extLst>
          </p:cNvPr>
          <p:cNvSpPr txBox="1"/>
          <p:nvPr/>
        </p:nvSpPr>
        <p:spPr>
          <a:xfrm>
            <a:off x="4492495" y="5425453"/>
            <a:ext cx="1700741" cy="64633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r>
              <a:rPr lang="en-US" sz="1400" dirty="0" smtClean="0"/>
              <a:t>Deep Learning model used to make predictions. </a:t>
            </a:r>
            <a:endParaRPr lang="en-US" sz="1400" dirty="0"/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BEEE964E-5D5B-439B-9DA9-1EDBD9E225FD}"/>
              </a:ext>
            </a:extLst>
          </p:cNvPr>
          <p:cNvSpPr/>
          <p:nvPr/>
        </p:nvSpPr>
        <p:spPr>
          <a:xfrm>
            <a:off x="6373277" y="5049362"/>
            <a:ext cx="955953" cy="127460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1680C591-2C42-41AE-93D2-BECAE59382C6}"/>
              </a:ext>
            </a:extLst>
          </p:cNvPr>
          <p:cNvSpPr/>
          <p:nvPr/>
        </p:nvSpPr>
        <p:spPr>
          <a:xfrm>
            <a:off x="3156473" y="5049362"/>
            <a:ext cx="955953" cy="127460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48033D81-E5F9-47D3-AD3A-2BD12EF312BD}"/>
              </a:ext>
            </a:extLst>
          </p:cNvPr>
          <p:cNvSpPr/>
          <p:nvPr/>
        </p:nvSpPr>
        <p:spPr>
          <a:xfrm>
            <a:off x="1548071" y="1437535"/>
            <a:ext cx="955953" cy="127460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C895552E-7B34-4D5F-9410-BEC7073AAD52}"/>
              </a:ext>
            </a:extLst>
          </p:cNvPr>
          <p:cNvSpPr/>
          <p:nvPr/>
        </p:nvSpPr>
        <p:spPr>
          <a:xfrm>
            <a:off x="4764875" y="1437535"/>
            <a:ext cx="955953" cy="127460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8E6A8B36-7263-4BA3-B4BD-6E9345847353}"/>
              </a:ext>
            </a:extLst>
          </p:cNvPr>
          <p:cNvGrpSpPr/>
          <p:nvPr/>
        </p:nvGrpSpPr>
        <p:grpSpPr>
          <a:xfrm>
            <a:off x="1760780" y="1809570"/>
            <a:ext cx="530533" cy="530533"/>
            <a:chOff x="4119563" y="3979863"/>
            <a:chExt cx="346075" cy="346075"/>
          </a:xfrm>
        </p:grpSpPr>
        <p:sp>
          <p:nvSpPr>
            <p:cNvPr id="44" name="Freeform 16">
              <a:extLst>
                <a:ext uri="{FF2B5EF4-FFF2-40B4-BE49-F238E27FC236}">
                  <a16:creationId xmlns="" xmlns:a16="http://schemas.microsoft.com/office/drawing/2014/main" id="{90DA0454-BE57-4FDD-BED3-1675A42DC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563" y="3979863"/>
              <a:ext cx="346075" cy="346075"/>
            </a:xfrm>
            <a:custGeom>
              <a:avLst/>
              <a:gdLst>
                <a:gd name="T0" fmla="*/ 79 w 92"/>
                <a:gd name="T1" fmla="*/ 52 h 92"/>
                <a:gd name="T2" fmla="*/ 92 w 92"/>
                <a:gd name="T3" fmla="*/ 52 h 92"/>
                <a:gd name="T4" fmla="*/ 92 w 92"/>
                <a:gd name="T5" fmla="*/ 40 h 92"/>
                <a:gd name="T6" fmla="*/ 79 w 92"/>
                <a:gd name="T7" fmla="*/ 40 h 92"/>
                <a:gd name="T8" fmla="*/ 75 w 92"/>
                <a:gd name="T9" fmla="*/ 28 h 92"/>
                <a:gd name="T10" fmla="*/ 84 w 92"/>
                <a:gd name="T11" fmla="*/ 19 h 92"/>
                <a:gd name="T12" fmla="*/ 73 w 92"/>
                <a:gd name="T13" fmla="*/ 8 h 92"/>
                <a:gd name="T14" fmla="*/ 64 w 92"/>
                <a:gd name="T15" fmla="*/ 17 h 92"/>
                <a:gd name="T16" fmla="*/ 52 w 92"/>
                <a:gd name="T17" fmla="*/ 13 h 92"/>
                <a:gd name="T18" fmla="*/ 52 w 92"/>
                <a:gd name="T19" fmla="*/ 0 h 92"/>
                <a:gd name="T20" fmla="*/ 40 w 92"/>
                <a:gd name="T21" fmla="*/ 0 h 92"/>
                <a:gd name="T22" fmla="*/ 40 w 92"/>
                <a:gd name="T23" fmla="*/ 13 h 92"/>
                <a:gd name="T24" fmla="*/ 28 w 92"/>
                <a:gd name="T25" fmla="*/ 17 h 92"/>
                <a:gd name="T26" fmla="*/ 19 w 92"/>
                <a:gd name="T27" fmla="*/ 8 h 92"/>
                <a:gd name="T28" fmla="*/ 8 w 92"/>
                <a:gd name="T29" fmla="*/ 19 h 92"/>
                <a:gd name="T30" fmla="*/ 17 w 92"/>
                <a:gd name="T31" fmla="*/ 28 h 92"/>
                <a:gd name="T32" fmla="*/ 13 w 92"/>
                <a:gd name="T33" fmla="*/ 40 h 92"/>
                <a:gd name="T34" fmla="*/ 0 w 92"/>
                <a:gd name="T35" fmla="*/ 40 h 92"/>
                <a:gd name="T36" fmla="*/ 0 w 92"/>
                <a:gd name="T37" fmla="*/ 52 h 92"/>
                <a:gd name="T38" fmla="*/ 13 w 92"/>
                <a:gd name="T39" fmla="*/ 52 h 92"/>
                <a:gd name="T40" fmla="*/ 17 w 92"/>
                <a:gd name="T41" fmla="*/ 64 h 92"/>
                <a:gd name="T42" fmla="*/ 8 w 92"/>
                <a:gd name="T43" fmla="*/ 73 h 92"/>
                <a:gd name="T44" fmla="*/ 19 w 92"/>
                <a:gd name="T45" fmla="*/ 84 h 92"/>
                <a:gd name="T46" fmla="*/ 28 w 92"/>
                <a:gd name="T47" fmla="*/ 75 h 92"/>
                <a:gd name="T48" fmla="*/ 40 w 92"/>
                <a:gd name="T49" fmla="*/ 79 h 92"/>
                <a:gd name="T50" fmla="*/ 40 w 92"/>
                <a:gd name="T51" fmla="*/ 92 h 92"/>
                <a:gd name="T52" fmla="*/ 52 w 92"/>
                <a:gd name="T53" fmla="*/ 92 h 92"/>
                <a:gd name="T54" fmla="*/ 52 w 92"/>
                <a:gd name="T55" fmla="*/ 79 h 92"/>
                <a:gd name="T56" fmla="*/ 64 w 92"/>
                <a:gd name="T57" fmla="*/ 75 h 92"/>
                <a:gd name="T58" fmla="*/ 73 w 92"/>
                <a:gd name="T59" fmla="*/ 84 h 92"/>
                <a:gd name="T60" fmla="*/ 84 w 92"/>
                <a:gd name="T61" fmla="*/ 73 h 92"/>
                <a:gd name="T62" fmla="*/ 75 w 92"/>
                <a:gd name="T63" fmla="*/ 64 h 92"/>
                <a:gd name="T64" fmla="*/ 79 w 92"/>
                <a:gd name="T65" fmla="*/ 5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2">
                  <a:moveTo>
                    <a:pt x="79" y="52"/>
                  </a:moveTo>
                  <a:cubicBezTo>
                    <a:pt x="92" y="52"/>
                    <a:pt x="92" y="52"/>
                    <a:pt x="92" y="5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7"/>
                    <a:pt x="77" y="31"/>
                    <a:pt x="75" y="28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1" y="15"/>
                    <a:pt x="55" y="14"/>
                    <a:pt x="52" y="1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4"/>
                    <a:pt x="31" y="15"/>
                    <a:pt x="28" y="1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31"/>
                    <a:pt x="14" y="37"/>
                    <a:pt x="13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5"/>
                    <a:pt x="15" y="61"/>
                    <a:pt x="17" y="6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31" y="77"/>
                    <a:pt x="37" y="78"/>
                    <a:pt x="40" y="79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5" y="78"/>
                    <a:pt x="61" y="77"/>
                    <a:pt x="64" y="75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7" y="61"/>
                    <a:pt x="78" y="55"/>
                    <a:pt x="79" y="52"/>
                  </a:cubicBezTo>
                  <a:close/>
                </a:path>
              </a:pathLst>
            </a:custGeom>
            <a:noFill/>
            <a:ln w="19050" cap="rnd">
              <a:solidFill>
                <a:schemeClr val="bg1">
                  <a:alpha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Oval 44">
              <a:extLst>
                <a:ext uri="{FF2B5EF4-FFF2-40B4-BE49-F238E27FC236}">
                  <a16:creationId xmlns="" xmlns:a16="http://schemas.microsoft.com/office/drawing/2014/main" id="{9E0BCBA4-494B-4ADE-A8A8-2E7C831A0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925" y="4084638"/>
              <a:ext cx="134938" cy="136525"/>
            </a:xfrm>
            <a:prstGeom prst="ellipse">
              <a:avLst/>
            </a:prstGeom>
            <a:noFill/>
            <a:ln w="19050" cap="rnd">
              <a:solidFill>
                <a:schemeClr val="bg1">
                  <a:alpha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6" name="Freeform 18">
            <a:extLst>
              <a:ext uri="{FF2B5EF4-FFF2-40B4-BE49-F238E27FC236}">
                <a16:creationId xmlns="" xmlns:a16="http://schemas.microsoft.com/office/drawing/2014/main" id="{61BDC4A0-1347-4D4E-B3B0-B4D653EE19C0}"/>
              </a:ext>
            </a:extLst>
          </p:cNvPr>
          <p:cNvSpPr>
            <a:spLocks noEditPoints="1"/>
          </p:cNvSpPr>
          <p:nvPr/>
        </p:nvSpPr>
        <p:spPr bwMode="auto">
          <a:xfrm>
            <a:off x="4985299" y="1758627"/>
            <a:ext cx="594813" cy="592423"/>
          </a:xfrm>
          <a:custGeom>
            <a:avLst/>
            <a:gdLst>
              <a:gd name="T0" fmla="*/ 1549 w 1587"/>
              <a:gd name="T1" fmla="*/ 291 h 1588"/>
              <a:gd name="T2" fmla="*/ 1417 w 1587"/>
              <a:gd name="T3" fmla="*/ 172 h 1588"/>
              <a:gd name="T4" fmla="*/ 1354 w 1587"/>
              <a:gd name="T5" fmla="*/ 146 h 1588"/>
              <a:gd name="T6" fmla="*/ 1300 w 1587"/>
              <a:gd name="T7" fmla="*/ 38 h 1588"/>
              <a:gd name="T8" fmla="*/ 1231 w 1587"/>
              <a:gd name="T9" fmla="*/ 15 h 1588"/>
              <a:gd name="T10" fmla="*/ 1053 w 1587"/>
              <a:gd name="T11" fmla="*/ 216 h 1588"/>
              <a:gd name="T12" fmla="*/ 1073 w 1587"/>
              <a:gd name="T13" fmla="*/ 392 h 1588"/>
              <a:gd name="T14" fmla="*/ 279 w 1587"/>
              <a:gd name="T15" fmla="*/ 378 h 1588"/>
              <a:gd name="T16" fmla="*/ 306 w 1587"/>
              <a:gd name="T17" fmla="*/ 416 h 1588"/>
              <a:gd name="T18" fmla="*/ 1039 w 1587"/>
              <a:gd name="T19" fmla="*/ 425 h 1588"/>
              <a:gd name="T20" fmla="*/ 666 w 1587"/>
              <a:gd name="T21" fmla="*/ 432 h 1588"/>
              <a:gd name="T22" fmla="*/ 666 w 1587"/>
              <a:gd name="T23" fmla="*/ 1409 h 1588"/>
              <a:gd name="T24" fmla="*/ 1069 w 1587"/>
              <a:gd name="T25" fmla="*/ 645 h 1588"/>
              <a:gd name="T26" fmla="*/ 1287 w 1587"/>
              <a:gd name="T27" fmla="*/ 921 h 1588"/>
              <a:gd name="T28" fmla="*/ 46 w 1587"/>
              <a:gd name="T29" fmla="*/ 921 h 1588"/>
              <a:gd name="T30" fmla="*/ 202 w 1587"/>
              <a:gd name="T31" fmla="*/ 474 h 1588"/>
              <a:gd name="T32" fmla="*/ 0 w 1587"/>
              <a:gd name="T33" fmla="*/ 921 h 1588"/>
              <a:gd name="T34" fmla="*/ 666 w 1587"/>
              <a:gd name="T35" fmla="*/ 1588 h 1588"/>
              <a:gd name="T36" fmla="*/ 1333 w 1587"/>
              <a:gd name="T37" fmla="*/ 921 h 1588"/>
              <a:gd name="T38" fmla="*/ 1203 w 1587"/>
              <a:gd name="T39" fmla="*/ 511 h 1588"/>
              <a:gd name="T40" fmla="*/ 1377 w 1587"/>
              <a:gd name="T41" fmla="*/ 538 h 1588"/>
              <a:gd name="T42" fmla="*/ 1441 w 1587"/>
              <a:gd name="T43" fmla="*/ 491 h 1588"/>
              <a:gd name="T44" fmla="*/ 1408 w 1587"/>
              <a:gd name="T45" fmla="*/ 458 h 1588"/>
              <a:gd name="T46" fmla="*/ 1244 w 1587"/>
              <a:gd name="T47" fmla="*/ 470 h 1588"/>
              <a:gd name="T48" fmla="*/ 1530 w 1587"/>
              <a:gd name="T49" fmla="*/ 336 h 1588"/>
              <a:gd name="T50" fmla="*/ 1510 w 1587"/>
              <a:gd name="T51" fmla="*/ 389 h 1588"/>
              <a:gd name="T52" fmla="*/ 1572 w 1587"/>
              <a:gd name="T53" fmla="*/ 360 h 1588"/>
              <a:gd name="T54" fmla="*/ 1255 w 1587"/>
              <a:gd name="T55" fmla="*/ 57 h 1588"/>
              <a:gd name="T56" fmla="*/ 1121 w 1587"/>
              <a:gd name="T57" fmla="*/ 343 h 1588"/>
              <a:gd name="T58" fmla="*/ 1255 w 1587"/>
              <a:gd name="T59" fmla="*/ 57 h 1588"/>
              <a:gd name="T60" fmla="*/ 666 w 1587"/>
              <a:gd name="T61" fmla="*/ 1363 h 1588"/>
              <a:gd name="T62" fmla="*/ 666 w 1587"/>
              <a:gd name="T63" fmla="*/ 479 h 1588"/>
              <a:gd name="T64" fmla="*/ 815 w 1587"/>
              <a:gd name="T65" fmla="*/ 650 h 1588"/>
              <a:gd name="T66" fmla="*/ 358 w 1587"/>
              <a:gd name="T67" fmla="*/ 921 h 1588"/>
              <a:gd name="T68" fmla="*/ 975 w 1587"/>
              <a:gd name="T69" fmla="*/ 921 h 1588"/>
              <a:gd name="T70" fmla="*/ 1036 w 1587"/>
              <a:gd name="T71" fmla="*/ 678 h 1588"/>
              <a:gd name="T72" fmla="*/ 623 w 1587"/>
              <a:gd name="T73" fmla="*/ 967 h 1588"/>
              <a:gd name="T74" fmla="*/ 686 w 1587"/>
              <a:gd name="T75" fmla="*/ 993 h 1588"/>
              <a:gd name="T76" fmla="*/ 781 w 1587"/>
              <a:gd name="T77" fmla="*/ 934 h 1588"/>
              <a:gd name="T78" fmla="*/ 551 w 1587"/>
              <a:gd name="T79" fmla="*/ 921 h 1588"/>
              <a:gd name="T80" fmla="*/ 623 w 1587"/>
              <a:gd name="T81" fmla="*/ 843 h 1588"/>
              <a:gd name="T82" fmla="*/ 505 w 1587"/>
              <a:gd name="T83" fmla="*/ 921 h 1588"/>
              <a:gd name="T84" fmla="*/ 828 w 1587"/>
              <a:gd name="T85" fmla="*/ 921 h 1588"/>
              <a:gd name="T86" fmla="*/ 905 w 1587"/>
              <a:gd name="T87" fmla="*/ 810 h 1588"/>
              <a:gd name="T88" fmla="*/ 666 w 1587"/>
              <a:gd name="T89" fmla="*/ 1183 h 1588"/>
              <a:gd name="T90" fmla="*/ 666 w 1587"/>
              <a:gd name="T91" fmla="*/ 658 h 1588"/>
              <a:gd name="T92" fmla="*/ 703 w 1587"/>
              <a:gd name="T93" fmla="*/ 763 h 1588"/>
              <a:gd name="T94" fmla="*/ 505 w 1587"/>
              <a:gd name="T95" fmla="*/ 921 h 1588"/>
              <a:gd name="T96" fmla="*/ 686 w 1587"/>
              <a:gd name="T97" fmla="*/ 947 h 1588"/>
              <a:gd name="T98" fmla="*/ 656 w 1587"/>
              <a:gd name="T99" fmla="*/ 934 h 1588"/>
              <a:gd name="T100" fmla="*/ 1325 w 1587"/>
              <a:gd name="T101" fmla="*/ 205 h 1588"/>
              <a:gd name="T102" fmla="*/ 1354 w 1587"/>
              <a:gd name="T103" fmla="*/ 192 h 1588"/>
              <a:gd name="T104" fmla="*/ 1384 w 1587"/>
              <a:gd name="T105" fmla="*/ 264 h 1588"/>
              <a:gd name="T106" fmla="*/ 715 w 1587"/>
              <a:gd name="T107" fmla="*/ 934 h 1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87" h="1588">
                <a:moveTo>
                  <a:pt x="1582" y="318"/>
                </a:moveTo>
                <a:cubicBezTo>
                  <a:pt x="1577" y="304"/>
                  <a:pt x="1564" y="293"/>
                  <a:pt x="1549" y="291"/>
                </a:cubicBezTo>
                <a:cubicBezTo>
                  <a:pt x="1432" y="276"/>
                  <a:pt x="1432" y="276"/>
                  <a:pt x="1432" y="276"/>
                </a:cubicBezTo>
                <a:cubicBezTo>
                  <a:pt x="1450" y="243"/>
                  <a:pt x="1445" y="200"/>
                  <a:pt x="1417" y="172"/>
                </a:cubicBezTo>
                <a:cubicBezTo>
                  <a:pt x="1400" y="155"/>
                  <a:pt x="1378" y="146"/>
                  <a:pt x="1354" y="146"/>
                </a:cubicBezTo>
                <a:cubicBezTo>
                  <a:pt x="1354" y="146"/>
                  <a:pt x="1354" y="146"/>
                  <a:pt x="1354" y="146"/>
                </a:cubicBezTo>
                <a:cubicBezTo>
                  <a:pt x="1340" y="146"/>
                  <a:pt x="1327" y="149"/>
                  <a:pt x="1315" y="155"/>
                </a:cubicBezTo>
                <a:cubicBezTo>
                  <a:pt x="1300" y="38"/>
                  <a:pt x="1300" y="38"/>
                  <a:pt x="1300" y="38"/>
                </a:cubicBezTo>
                <a:cubicBezTo>
                  <a:pt x="1298" y="23"/>
                  <a:pt x="1287" y="10"/>
                  <a:pt x="1273" y="5"/>
                </a:cubicBezTo>
                <a:cubicBezTo>
                  <a:pt x="1258" y="0"/>
                  <a:pt x="1242" y="4"/>
                  <a:pt x="1231" y="15"/>
                </a:cubicBezTo>
                <a:cubicBezTo>
                  <a:pt x="1065" y="181"/>
                  <a:pt x="1065" y="181"/>
                  <a:pt x="1065" y="181"/>
                </a:cubicBezTo>
                <a:cubicBezTo>
                  <a:pt x="1056" y="191"/>
                  <a:pt x="1051" y="204"/>
                  <a:pt x="1053" y="216"/>
                </a:cubicBezTo>
                <a:cubicBezTo>
                  <a:pt x="1080" y="384"/>
                  <a:pt x="1080" y="384"/>
                  <a:pt x="1080" y="384"/>
                </a:cubicBezTo>
                <a:cubicBezTo>
                  <a:pt x="1073" y="392"/>
                  <a:pt x="1073" y="392"/>
                  <a:pt x="1073" y="392"/>
                </a:cubicBezTo>
                <a:cubicBezTo>
                  <a:pt x="957" y="302"/>
                  <a:pt x="815" y="254"/>
                  <a:pt x="666" y="254"/>
                </a:cubicBezTo>
                <a:cubicBezTo>
                  <a:pt x="527" y="254"/>
                  <a:pt x="393" y="297"/>
                  <a:pt x="279" y="378"/>
                </a:cubicBezTo>
                <a:cubicBezTo>
                  <a:pt x="269" y="385"/>
                  <a:pt x="266" y="400"/>
                  <a:pt x="274" y="410"/>
                </a:cubicBezTo>
                <a:cubicBezTo>
                  <a:pt x="281" y="421"/>
                  <a:pt x="296" y="423"/>
                  <a:pt x="306" y="416"/>
                </a:cubicBezTo>
                <a:cubicBezTo>
                  <a:pt x="412" y="340"/>
                  <a:pt x="536" y="300"/>
                  <a:pt x="666" y="300"/>
                </a:cubicBezTo>
                <a:cubicBezTo>
                  <a:pt x="806" y="300"/>
                  <a:pt x="935" y="347"/>
                  <a:pt x="1039" y="425"/>
                </a:cubicBezTo>
                <a:cubicBezTo>
                  <a:pt x="945" y="520"/>
                  <a:pt x="945" y="520"/>
                  <a:pt x="945" y="520"/>
                </a:cubicBezTo>
                <a:cubicBezTo>
                  <a:pt x="866" y="465"/>
                  <a:pt x="770" y="432"/>
                  <a:pt x="666" y="432"/>
                </a:cubicBezTo>
                <a:cubicBezTo>
                  <a:pt x="397" y="432"/>
                  <a:pt x="178" y="651"/>
                  <a:pt x="178" y="921"/>
                </a:cubicBezTo>
                <a:cubicBezTo>
                  <a:pt x="178" y="1190"/>
                  <a:pt x="397" y="1409"/>
                  <a:pt x="666" y="1409"/>
                </a:cubicBezTo>
                <a:cubicBezTo>
                  <a:pt x="936" y="1409"/>
                  <a:pt x="1155" y="1190"/>
                  <a:pt x="1155" y="921"/>
                </a:cubicBezTo>
                <a:cubicBezTo>
                  <a:pt x="1155" y="818"/>
                  <a:pt x="1123" y="724"/>
                  <a:pt x="1069" y="645"/>
                </a:cubicBezTo>
                <a:cubicBezTo>
                  <a:pt x="1164" y="550"/>
                  <a:pt x="1164" y="550"/>
                  <a:pt x="1164" y="550"/>
                </a:cubicBezTo>
                <a:cubicBezTo>
                  <a:pt x="1241" y="654"/>
                  <a:pt x="1287" y="782"/>
                  <a:pt x="1287" y="921"/>
                </a:cubicBezTo>
                <a:cubicBezTo>
                  <a:pt x="1287" y="1263"/>
                  <a:pt x="1009" y="1541"/>
                  <a:pt x="666" y="1541"/>
                </a:cubicBezTo>
                <a:cubicBezTo>
                  <a:pt x="324" y="1541"/>
                  <a:pt x="46" y="1263"/>
                  <a:pt x="46" y="921"/>
                </a:cubicBezTo>
                <a:cubicBezTo>
                  <a:pt x="46" y="768"/>
                  <a:pt x="102" y="621"/>
                  <a:pt x="204" y="507"/>
                </a:cubicBezTo>
                <a:cubicBezTo>
                  <a:pt x="213" y="497"/>
                  <a:pt x="212" y="483"/>
                  <a:pt x="202" y="474"/>
                </a:cubicBezTo>
                <a:cubicBezTo>
                  <a:pt x="193" y="466"/>
                  <a:pt x="178" y="466"/>
                  <a:pt x="170" y="476"/>
                </a:cubicBezTo>
                <a:cubicBezTo>
                  <a:pt x="60" y="598"/>
                  <a:pt x="0" y="756"/>
                  <a:pt x="0" y="921"/>
                </a:cubicBezTo>
                <a:cubicBezTo>
                  <a:pt x="0" y="1099"/>
                  <a:pt x="69" y="1266"/>
                  <a:pt x="195" y="1392"/>
                </a:cubicBezTo>
                <a:cubicBezTo>
                  <a:pt x="321" y="1518"/>
                  <a:pt x="488" y="1588"/>
                  <a:pt x="666" y="1588"/>
                </a:cubicBezTo>
                <a:cubicBezTo>
                  <a:pt x="845" y="1588"/>
                  <a:pt x="1012" y="1518"/>
                  <a:pt x="1138" y="1392"/>
                </a:cubicBezTo>
                <a:cubicBezTo>
                  <a:pt x="1264" y="1266"/>
                  <a:pt x="1333" y="1099"/>
                  <a:pt x="1333" y="921"/>
                </a:cubicBezTo>
                <a:cubicBezTo>
                  <a:pt x="1333" y="773"/>
                  <a:pt x="1285" y="632"/>
                  <a:pt x="1197" y="517"/>
                </a:cubicBezTo>
                <a:cubicBezTo>
                  <a:pt x="1203" y="511"/>
                  <a:pt x="1203" y="511"/>
                  <a:pt x="1203" y="511"/>
                </a:cubicBezTo>
                <a:cubicBezTo>
                  <a:pt x="1370" y="538"/>
                  <a:pt x="1370" y="538"/>
                  <a:pt x="1370" y="538"/>
                </a:cubicBezTo>
                <a:cubicBezTo>
                  <a:pt x="1373" y="538"/>
                  <a:pt x="1375" y="538"/>
                  <a:pt x="1377" y="538"/>
                </a:cubicBezTo>
                <a:cubicBezTo>
                  <a:pt x="1387" y="538"/>
                  <a:pt x="1398" y="534"/>
                  <a:pt x="1405" y="526"/>
                </a:cubicBezTo>
                <a:cubicBezTo>
                  <a:pt x="1441" y="491"/>
                  <a:pt x="1441" y="491"/>
                  <a:pt x="1441" y="491"/>
                </a:cubicBezTo>
                <a:cubicBezTo>
                  <a:pt x="1450" y="482"/>
                  <a:pt x="1450" y="467"/>
                  <a:pt x="1441" y="458"/>
                </a:cubicBezTo>
                <a:cubicBezTo>
                  <a:pt x="1432" y="449"/>
                  <a:pt x="1417" y="449"/>
                  <a:pt x="1408" y="458"/>
                </a:cubicBezTo>
                <a:cubicBezTo>
                  <a:pt x="1375" y="491"/>
                  <a:pt x="1375" y="491"/>
                  <a:pt x="1375" y="491"/>
                </a:cubicBezTo>
                <a:cubicBezTo>
                  <a:pt x="1244" y="470"/>
                  <a:pt x="1244" y="470"/>
                  <a:pt x="1244" y="470"/>
                </a:cubicBezTo>
                <a:cubicBezTo>
                  <a:pt x="1396" y="318"/>
                  <a:pt x="1396" y="318"/>
                  <a:pt x="1396" y="318"/>
                </a:cubicBezTo>
                <a:cubicBezTo>
                  <a:pt x="1530" y="336"/>
                  <a:pt x="1530" y="336"/>
                  <a:pt x="1530" y="336"/>
                </a:cubicBezTo>
                <a:cubicBezTo>
                  <a:pt x="1510" y="356"/>
                  <a:pt x="1510" y="356"/>
                  <a:pt x="1510" y="356"/>
                </a:cubicBezTo>
                <a:cubicBezTo>
                  <a:pt x="1501" y="365"/>
                  <a:pt x="1501" y="380"/>
                  <a:pt x="1510" y="389"/>
                </a:cubicBezTo>
                <a:cubicBezTo>
                  <a:pt x="1519" y="398"/>
                  <a:pt x="1534" y="398"/>
                  <a:pt x="1543" y="389"/>
                </a:cubicBezTo>
                <a:cubicBezTo>
                  <a:pt x="1572" y="360"/>
                  <a:pt x="1572" y="360"/>
                  <a:pt x="1572" y="360"/>
                </a:cubicBezTo>
                <a:cubicBezTo>
                  <a:pt x="1583" y="349"/>
                  <a:pt x="1587" y="333"/>
                  <a:pt x="1582" y="318"/>
                </a:cubicBezTo>
                <a:close/>
                <a:moveTo>
                  <a:pt x="1255" y="57"/>
                </a:moveTo>
                <a:cubicBezTo>
                  <a:pt x="1273" y="191"/>
                  <a:pt x="1273" y="191"/>
                  <a:pt x="1273" y="191"/>
                </a:cubicBezTo>
                <a:cubicBezTo>
                  <a:pt x="1121" y="343"/>
                  <a:pt x="1121" y="343"/>
                  <a:pt x="1121" y="343"/>
                </a:cubicBezTo>
                <a:cubicBezTo>
                  <a:pt x="1100" y="212"/>
                  <a:pt x="1100" y="212"/>
                  <a:pt x="1100" y="212"/>
                </a:cubicBezTo>
                <a:lnTo>
                  <a:pt x="1255" y="57"/>
                </a:lnTo>
                <a:close/>
                <a:moveTo>
                  <a:pt x="1108" y="921"/>
                </a:moveTo>
                <a:cubicBezTo>
                  <a:pt x="1108" y="1164"/>
                  <a:pt x="910" y="1363"/>
                  <a:pt x="666" y="1363"/>
                </a:cubicBezTo>
                <a:cubicBezTo>
                  <a:pt x="423" y="1363"/>
                  <a:pt x="225" y="1164"/>
                  <a:pt x="225" y="921"/>
                </a:cubicBezTo>
                <a:cubicBezTo>
                  <a:pt x="225" y="677"/>
                  <a:pt x="423" y="479"/>
                  <a:pt x="666" y="479"/>
                </a:cubicBezTo>
                <a:cubicBezTo>
                  <a:pt x="757" y="479"/>
                  <a:pt x="841" y="506"/>
                  <a:pt x="912" y="553"/>
                </a:cubicBezTo>
                <a:cubicBezTo>
                  <a:pt x="815" y="650"/>
                  <a:pt x="815" y="650"/>
                  <a:pt x="815" y="650"/>
                </a:cubicBezTo>
                <a:cubicBezTo>
                  <a:pt x="771" y="626"/>
                  <a:pt x="720" y="612"/>
                  <a:pt x="666" y="612"/>
                </a:cubicBezTo>
                <a:cubicBezTo>
                  <a:pt x="496" y="612"/>
                  <a:pt x="358" y="750"/>
                  <a:pt x="358" y="921"/>
                </a:cubicBezTo>
                <a:cubicBezTo>
                  <a:pt x="358" y="1091"/>
                  <a:pt x="496" y="1230"/>
                  <a:pt x="666" y="1230"/>
                </a:cubicBezTo>
                <a:cubicBezTo>
                  <a:pt x="837" y="1230"/>
                  <a:pt x="975" y="1091"/>
                  <a:pt x="975" y="921"/>
                </a:cubicBezTo>
                <a:cubicBezTo>
                  <a:pt x="975" y="868"/>
                  <a:pt x="962" y="819"/>
                  <a:pt x="939" y="776"/>
                </a:cubicBezTo>
                <a:cubicBezTo>
                  <a:pt x="1036" y="678"/>
                  <a:pt x="1036" y="678"/>
                  <a:pt x="1036" y="678"/>
                </a:cubicBezTo>
                <a:cubicBezTo>
                  <a:pt x="1082" y="748"/>
                  <a:pt x="1108" y="831"/>
                  <a:pt x="1108" y="921"/>
                </a:cubicBezTo>
                <a:close/>
                <a:moveTo>
                  <a:pt x="623" y="967"/>
                </a:moveTo>
                <a:cubicBezTo>
                  <a:pt x="640" y="984"/>
                  <a:pt x="662" y="993"/>
                  <a:pt x="686" y="993"/>
                </a:cubicBezTo>
                <a:cubicBezTo>
                  <a:pt x="686" y="993"/>
                  <a:pt x="686" y="993"/>
                  <a:pt x="686" y="993"/>
                </a:cubicBezTo>
                <a:cubicBezTo>
                  <a:pt x="709" y="993"/>
                  <a:pt x="732" y="984"/>
                  <a:pt x="748" y="967"/>
                </a:cubicBezTo>
                <a:cubicBezTo>
                  <a:pt x="781" y="934"/>
                  <a:pt x="781" y="934"/>
                  <a:pt x="781" y="934"/>
                </a:cubicBezTo>
                <a:cubicBezTo>
                  <a:pt x="774" y="991"/>
                  <a:pt x="726" y="1036"/>
                  <a:pt x="666" y="1036"/>
                </a:cubicBezTo>
                <a:cubicBezTo>
                  <a:pt x="603" y="1036"/>
                  <a:pt x="551" y="984"/>
                  <a:pt x="551" y="921"/>
                </a:cubicBezTo>
                <a:cubicBezTo>
                  <a:pt x="551" y="859"/>
                  <a:pt x="599" y="809"/>
                  <a:pt x="660" y="805"/>
                </a:cubicBezTo>
                <a:cubicBezTo>
                  <a:pt x="623" y="843"/>
                  <a:pt x="623" y="843"/>
                  <a:pt x="623" y="843"/>
                </a:cubicBezTo>
                <a:cubicBezTo>
                  <a:pt x="589" y="877"/>
                  <a:pt x="589" y="933"/>
                  <a:pt x="623" y="967"/>
                </a:cubicBezTo>
                <a:close/>
                <a:moveTo>
                  <a:pt x="505" y="921"/>
                </a:moveTo>
                <a:cubicBezTo>
                  <a:pt x="505" y="1010"/>
                  <a:pt x="577" y="1083"/>
                  <a:pt x="666" y="1083"/>
                </a:cubicBezTo>
                <a:cubicBezTo>
                  <a:pt x="756" y="1083"/>
                  <a:pt x="828" y="1010"/>
                  <a:pt x="828" y="921"/>
                </a:cubicBezTo>
                <a:cubicBezTo>
                  <a:pt x="828" y="910"/>
                  <a:pt x="827" y="900"/>
                  <a:pt x="825" y="890"/>
                </a:cubicBezTo>
                <a:cubicBezTo>
                  <a:pt x="905" y="810"/>
                  <a:pt x="905" y="810"/>
                  <a:pt x="905" y="810"/>
                </a:cubicBezTo>
                <a:cubicBezTo>
                  <a:pt x="920" y="844"/>
                  <a:pt x="929" y="881"/>
                  <a:pt x="929" y="921"/>
                </a:cubicBezTo>
                <a:cubicBezTo>
                  <a:pt x="929" y="1065"/>
                  <a:pt x="811" y="1183"/>
                  <a:pt x="666" y="1183"/>
                </a:cubicBezTo>
                <a:cubicBezTo>
                  <a:pt x="522" y="1183"/>
                  <a:pt x="404" y="1065"/>
                  <a:pt x="404" y="921"/>
                </a:cubicBezTo>
                <a:cubicBezTo>
                  <a:pt x="404" y="776"/>
                  <a:pt x="522" y="658"/>
                  <a:pt x="666" y="658"/>
                </a:cubicBezTo>
                <a:cubicBezTo>
                  <a:pt x="707" y="658"/>
                  <a:pt x="746" y="668"/>
                  <a:pt x="781" y="684"/>
                </a:cubicBezTo>
                <a:cubicBezTo>
                  <a:pt x="703" y="763"/>
                  <a:pt x="703" y="763"/>
                  <a:pt x="703" y="763"/>
                </a:cubicBezTo>
                <a:cubicBezTo>
                  <a:pt x="691" y="760"/>
                  <a:pt x="679" y="759"/>
                  <a:pt x="666" y="759"/>
                </a:cubicBezTo>
                <a:cubicBezTo>
                  <a:pt x="577" y="759"/>
                  <a:pt x="505" y="831"/>
                  <a:pt x="505" y="921"/>
                </a:cubicBezTo>
                <a:close/>
                <a:moveTo>
                  <a:pt x="715" y="934"/>
                </a:moveTo>
                <a:cubicBezTo>
                  <a:pt x="707" y="942"/>
                  <a:pt x="697" y="947"/>
                  <a:pt x="686" y="947"/>
                </a:cubicBezTo>
                <a:cubicBezTo>
                  <a:pt x="686" y="947"/>
                  <a:pt x="686" y="947"/>
                  <a:pt x="686" y="947"/>
                </a:cubicBezTo>
                <a:cubicBezTo>
                  <a:pt x="675" y="947"/>
                  <a:pt x="664" y="942"/>
                  <a:pt x="656" y="934"/>
                </a:cubicBezTo>
                <a:cubicBezTo>
                  <a:pt x="640" y="918"/>
                  <a:pt x="640" y="892"/>
                  <a:pt x="656" y="875"/>
                </a:cubicBezTo>
                <a:cubicBezTo>
                  <a:pt x="1325" y="205"/>
                  <a:pt x="1325" y="205"/>
                  <a:pt x="1325" y="205"/>
                </a:cubicBezTo>
                <a:cubicBezTo>
                  <a:pt x="1332" y="197"/>
                  <a:pt x="1343" y="192"/>
                  <a:pt x="1354" y="192"/>
                </a:cubicBezTo>
                <a:cubicBezTo>
                  <a:pt x="1354" y="192"/>
                  <a:pt x="1354" y="192"/>
                  <a:pt x="1354" y="192"/>
                </a:cubicBezTo>
                <a:cubicBezTo>
                  <a:pt x="1365" y="192"/>
                  <a:pt x="1376" y="197"/>
                  <a:pt x="1384" y="205"/>
                </a:cubicBezTo>
                <a:cubicBezTo>
                  <a:pt x="1400" y="221"/>
                  <a:pt x="1400" y="247"/>
                  <a:pt x="1384" y="264"/>
                </a:cubicBezTo>
                <a:lnTo>
                  <a:pt x="715" y="934"/>
                </a:lnTo>
                <a:close/>
                <a:moveTo>
                  <a:pt x="715" y="934"/>
                </a:moveTo>
                <a:cubicBezTo>
                  <a:pt x="715" y="934"/>
                  <a:pt x="715" y="934"/>
                  <a:pt x="715" y="934"/>
                </a:cubicBezTo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FD4514A1-43AB-4AE6-A473-120690269D7A}"/>
              </a:ext>
            </a:extLst>
          </p:cNvPr>
          <p:cNvGrpSpPr/>
          <p:nvPr/>
        </p:nvGrpSpPr>
        <p:grpSpPr>
          <a:xfrm>
            <a:off x="6565962" y="5399540"/>
            <a:ext cx="570582" cy="573210"/>
            <a:chOff x="9169400" y="3255963"/>
            <a:chExt cx="344488" cy="346075"/>
          </a:xfrm>
        </p:grpSpPr>
        <p:sp>
          <p:nvSpPr>
            <p:cNvPr id="48" name="Freeform 115">
              <a:extLst>
                <a:ext uri="{FF2B5EF4-FFF2-40B4-BE49-F238E27FC236}">
                  <a16:creationId xmlns="" xmlns:a16="http://schemas.microsoft.com/office/drawing/2014/main" id="{58392A39-2DD3-477D-9D71-BB7DD075C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9400" y="3255963"/>
              <a:ext cx="344488" cy="346075"/>
            </a:xfrm>
            <a:custGeom>
              <a:avLst/>
              <a:gdLst>
                <a:gd name="T0" fmla="*/ 64 w 92"/>
                <a:gd name="T1" fmla="*/ 17 h 92"/>
                <a:gd name="T2" fmla="*/ 52 w 92"/>
                <a:gd name="T3" fmla="*/ 13 h 92"/>
                <a:gd name="T4" fmla="*/ 52 w 92"/>
                <a:gd name="T5" fmla="*/ 0 h 92"/>
                <a:gd name="T6" fmla="*/ 40 w 92"/>
                <a:gd name="T7" fmla="*/ 0 h 92"/>
                <a:gd name="T8" fmla="*/ 40 w 92"/>
                <a:gd name="T9" fmla="*/ 13 h 92"/>
                <a:gd name="T10" fmla="*/ 28 w 92"/>
                <a:gd name="T11" fmla="*/ 17 h 92"/>
                <a:gd name="T12" fmla="*/ 19 w 92"/>
                <a:gd name="T13" fmla="*/ 8 h 92"/>
                <a:gd name="T14" fmla="*/ 8 w 92"/>
                <a:gd name="T15" fmla="*/ 19 h 92"/>
                <a:gd name="T16" fmla="*/ 17 w 92"/>
                <a:gd name="T17" fmla="*/ 28 h 92"/>
                <a:gd name="T18" fmla="*/ 13 w 92"/>
                <a:gd name="T19" fmla="*/ 40 h 92"/>
                <a:gd name="T20" fmla="*/ 0 w 92"/>
                <a:gd name="T21" fmla="*/ 40 h 92"/>
                <a:gd name="T22" fmla="*/ 0 w 92"/>
                <a:gd name="T23" fmla="*/ 52 h 92"/>
                <a:gd name="T24" fmla="*/ 13 w 92"/>
                <a:gd name="T25" fmla="*/ 52 h 92"/>
                <a:gd name="T26" fmla="*/ 17 w 92"/>
                <a:gd name="T27" fmla="*/ 64 h 92"/>
                <a:gd name="T28" fmla="*/ 8 w 92"/>
                <a:gd name="T29" fmla="*/ 73 h 92"/>
                <a:gd name="T30" fmla="*/ 19 w 92"/>
                <a:gd name="T31" fmla="*/ 84 h 92"/>
                <a:gd name="T32" fmla="*/ 28 w 92"/>
                <a:gd name="T33" fmla="*/ 75 h 92"/>
                <a:gd name="T34" fmla="*/ 40 w 92"/>
                <a:gd name="T35" fmla="*/ 79 h 92"/>
                <a:gd name="T36" fmla="*/ 40 w 92"/>
                <a:gd name="T37" fmla="*/ 92 h 92"/>
                <a:gd name="T38" fmla="*/ 52 w 92"/>
                <a:gd name="T39" fmla="*/ 92 h 92"/>
                <a:gd name="T40" fmla="*/ 52 w 92"/>
                <a:gd name="T41" fmla="*/ 79 h 92"/>
                <a:gd name="T42" fmla="*/ 64 w 92"/>
                <a:gd name="T43" fmla="*/ 75 h 92"/>
                <a:gd name="T44" fmla="*/ 73 w 92"/>
                <a:gd name="T45" fmla="*/ 84 h 92"/>
                <a:gd name="T46" fmla="*/ 84 w 92"/>
                <a:gd name="T47" fmla="*/ 73 h 92"/>
                <a:gd name="T48" fmla="*/ 75 w 92"/>
                <a:gd name="T49" fmla="*/ 64 h 92"/>
                <a:gd name="T50" fmla="*/ 79 w 92"/>
                <a:gd name="T51" fmla="*/ 52 h 92"/>
                <a:gd name="T52" fmla="*/ 92 w 92"/>
                <a:gd name="T53" fmla="*/ 52 h 92"/>
                <a:gd name="T54" fmla="*/ 92 w 92"/>
                <a:gd name="T55" fmla="*/ 40 h 92"/>
                <a:gd name="T56" fmla="*/ 79 w 92"/>
                <a:gd name="T57" fmla="*/ 40 h 92"/>
                <a:gd name="T58" fmla="*/ 77 w 92"/>
                <a:gd name="T59" fmla="*/ 3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2" h="92">
                  <a:moveTo>
                    <a:pt x="64" y="17"/>
                  </a:moveTo>
                  <a:cubicBezTo>
                    <a:pt x="61" y="15"/>
                    <a:pt x="55" y="14"/>
                    <a:pt x="52" y="1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4"/>
                    <a:pt x="31" y="15"/>
                    <a:pt x="28" y="1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31"/>
                    <a:pt x="14" y="37"/>
                    <a:pt x="13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5"/>
                    <a:pt x="15" y="61"/>
                    <a:pt x="17" y="6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31" y="77"/>
                    <a:pt x="37" y="78"/>
                    <a:pt x="40" y="79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5" y="78"/>
                    <a:pt x="61" y="77"/>
                    <a:pt x="64" y="75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7" y="61"/>
                    <a:pt x="78" y="55"/>
                    <a:pt x="79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38"/>
                    <a:pt x="78" y="35"/>
                    <a:pt x="77" y="33"/>
                  </a:cubicBezTo>
                </a:path>
              </a:pathLst>
            </a:custGeom>
            <a:noFill/>
            <a:ln w="19050" cap="rnd">
              <a:solidFill>
                <a:schemeClr val="bg1">
                  <a:alpha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116">
              <a:extLst>
                <a:ext uri="{FF2B5EF4-FFF2-40B4-BE49-F238E27FC236}">
                  <a16:creationId xmlns="" xmlns:a16="http://schemas.microsoft.com/office/drawing/2014/main" id="{A1235968-12B2-46C0-A52F-E3E8994BF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7350" y="3255963"/>
              <a:ext cx="236538" cy="211138"/>
            </a:xfrm>
            <a:custGeom>
              <a:avLst/>
              <a:gdLst>
                <a:gd name="T0" fmla="*/ 149 w 149"/>
                <a:gd name="T1" fmla="*/ 0 h 133"/>
                <a:gd name="T2" fmla="*/ 43 w 149"/>
                <a:gd name="T3" fmla="*/ 133 h 133"/>
                <a:gd name="T4" fmla="*/ 0 w 149"/>
                <a:gd name="T5" fmla="*/ 9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133">
                  <a:moveTo>
                    <a:pt x="149" y="0"/>
                  </a:moveTo>
                  <a:lnTo>
                    <a:pt x="43" y="133"/>
                  </a:lnTo>
                  <a:lnTo>
                    <a:pt x="0" y="90"/>
                  </a:lnTo>
                </a:path>
              </a:pathLst>
            </a:custGeom>
            <a:noFill/>
            <a:ln w="19050" cap="rnd">
              <a:solidFill>
                <a:schemeClr val="bg1">
                  <a:alpha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291993" y="5353622"/>
            <a:ext cx="684910" cy="684910"/>
            <a:chOff x="3605949" y="1828088"/>
            <a:chExt cx="745644" cy="745644"/>
          </a:xfrm>
        </p:grpSpPr>
        <p:sp>
          <p:nvSpPr>
            <p:cNvPr id="51" name="Oval 50"/>
            <p:cNvSpPr/>
            <p:nvPr/>
          </p:nvSpPr>
          <p:spPr>
            <a:xfrm>
              <a:off x="3605949" y="1828088"/>
              <a:ext cx="745644" cy="745644"/>
            </a:xfrm>
            <a:prstGeom prst="ellipse">
              <a:avLst/>
            </a:prstGeom>
            <a:solidFill>
              <a:srgbClr val="8FA0A3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782849" y="2107761"/>
              <a:ext cx="391844" cy="186297"/>
              <a:chOff x="4254500" y="2100263"/>
              <a:chExt cx="1906588" cy="906463"/>
            </a:xfrm>
          </p:grpSpPr>
          <p:sp>
            <p:nvSpPr>
              <p:cNvPr id="53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42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open, row, group, laying&#10;&#10;Description automatically generated">
            <a:extLst>
              <a:ext uri="{FF2B5EF4-FFF2-40B4-BE49-F238E27FC236}">
                <a16:creationId xmlns="" xmlns:a16="http://schemas.microsoft.com/office/drawing/2014/main" id="{3B8F55A7-A983-4509-B5E0-56929293BC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019" r="42708" b="18796"/>
          <a:stretch/>
        </p:blipFill>
        <p:spPr>
          <a:xfrm>
            <a:off x="0" y="2127250"/>
            <a:ext cx="5238750" cy="3441700"/>
          </a:xfrm>
          <a:custGeom>
            <a:avLst/>
            <a:gdLst>
              <a:gd name="connsiteX0" fmla="*/ 0 w 6985000"/>
              <a:gd name="connsiteY0" fmla="*/ 0 h 3441700"/>
              <a:gd name="connsiteX1" fmla="*/ 6985000 w 6985000"/>
              <a:gd name="connsiteY1" fmla="*/ 0 h 3441700"/>
              <a:gd name="connsiteX2" fmla="*/ 6985000 w 6985000"/>
              <a:gd name="connsiteY2" fmla="*/ 3441700 h 3441700"/>
              <a:gd name="connsiteX3" fmla="*/ 0 w 6985000"/>
              <a:gd name="connsiteY3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5000" h="3441700">
                <a:moveTo>
                  <a:pt x="0" y="0"/>
                </a:moveTo>
                <a:lnTo>
                  <a:pt x="6985000" y="0"/>
                </a:lnTo>
                <a:lnTo>
                  <a:pt x="698500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38056-A572-4892-A85A-F2344571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30" y="336101"/>
            <a:ext cx="8120744" cy="94116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DATA</a:t>
            </a:r>
            <a:endParaRPr 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FDA400E-2261-45A7-BF13-F3F727A8F951}"/>
              </a:ext>
            </a:extLst>
          </p:cNvPr>
          <p:cNvSpPr/>
          <p:nvPr/>
        </p:nvSpPr>
        <p:spPr>
          <a:xfrm>
            <a:off x="0" y="2127250"/>
            <a:ext cx="9144000" cy="4254078"/>
          </a:xfrm>
          <a:prstGeom prst="rect">
            <a:avLst/>
          </a:prstGeom>
          <a:solidFill>
            <a:schemeClr val="tx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624D964-6B5B-404D-8D0B-FD630B6A3E9A}"/>
              </a:ext>
            </a:extLst>
          </p:cNvPr>
          <p:cNvSpPr/>
          <p:nvPr/>
        </p:nvSpPr>
        <p:spPr>
          <a:xfrm>
            <a:off x="5553447" y="2127250"/>
            <a:ext cx="674737" cy="4254078"/>
          </a:xfrm>
          <a:custGeom>
            <a:avLst/>
            <a:gdLst>
              <a:gd name="connsiteX0" fmla="*/ 0 w 868166"/>
              <a:gd name="connsiteY0" fmla="*/ 0 h 3441700"/>
              <a:gd name="connsiteX1" fmla="*/ 664966 w 868166"/>
              <a:gd name="connsiteY1" fmla="*/ 0 h 3441700"/>
              <a:gd name="connsiteX2" fmla="*/ 664966 w 868166"/>
              <a:gd name="connsiteY2" fmla="*/ 2798068 h 3441700"/>
              <a:gd name="connsiteX3" fmla="*/ 868166 w 868166"/>
              <a:gd name="connsiteY3" fmla="*/ 3013968 h 3441700"/>
              <a:gd name="connsiteX4" fmla="*/ 664966 w 868166"/>
              <a:gd name="connsiteY4" fmla="*/ 3229868 h 3441700"/>
              <a:gd name="connsiteX5" fmla="*/ 664966 w 868166"/>
              <a:gd name="connsiteY5" fmla="*/ 3441700 h 3441700"/>
              <a:gd name="connsiteX6" fmla="*/ 0 w 868166"/>
              <a:gd name="connsiteY6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166" h="3441700">
                <a:moveTo>
                  <a:pt x="0" y="0"/>
                </a:moveTo>
                <a:lnTo>
                  <a:pt x="664966" y="0"/>
                </a:lnTo>
                <a:lnTo>
                  <a:pt x="664966" y="2798068"/>
                </a:lnTo>
                <a:lnTo>
                  <a:pt x="868166" y="3013968"/>
                </a:lnTo>
                <a:lnTo>
                  <a:pt x="664966" y="3229868"/>
                </a:lnTo>
                <a:lnTo>
                  <a:pt x="664966" y="3441700"/>
                </a:lnTo>
                <a:lnTo>
                  <a:pt x="0" y="3441700"/>
                </a:lnTo>
                <a:close/>
              </a:path>
            </a:pathLst>
          </a:custGeom>
          <a:gradFill>
            <a:gsLst>
              <a:gs pos="0">
                <a:srgbClr val="EF7C1B"/>
              </a:gs>
              <a:gs pos="100000">
                <a:srgbClr val="F0CB05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8C9B9D1-CA5A-4F79-8E50-7833EB01FC67}"/>
              </a:ext>
            </a:extLst>
          </p:cNvPr>
          <p:cNvSpPr txBox="1"/>
          <p:nvPr/>
        </p:nvSpPr>
        <p:spPr>
          <a:xfrm>
            <a:off x="0" y="2684629"/>
            <a:ext cx="5553448" cy="31393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	DATA ASPECTS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What is the shape of the raw data?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cs typeface="Calibri" panose="020F0502020204030204" pitchFamily="34" charset="0"/>
              </a:rPr>
              <a:t>52,397 observations, 20 features</a:t>
            </a:r>
            <a:endParaRPr lang="en-US" sz="1600" u="sng" dirty="0" smtClean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Visualisation</a:t>
            </a:r>
            <a:r>
              <a:rPr lang="en-US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 data?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cs typeface="Calibri" panose="020F0502020204030204" pitchFamily="34" charset="0"/>
              </a:rPr>
              <a:t>52,397 observations, 17 features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cs typeface="Calibri" panose="020F0502020204030204" pitchFamily="34" charset="0"/>
              </a:rPr>
              <a:t>Age, gender, day of week, road user etc.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Modelling data?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cs typeface="Calibri" panose="020F0502020204030204" pitchFamily="34" charset="0"/>
              </a:rPr>
              <a:t>388 observations, 1 feature (monthly total)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B37C8B10-0EAC-49DB-98D4-0F919809D727}"/>
              </a:ext>
            </a:extLst>
          </p:cNvPr>
          <p:cNvCxnSpPr/>
          <p:nvPr/>
        </p:nvCxnSpPr>
        <p:spPr>
          <a:xfrm>
            <a:off x="2" y="2324609"/>
            <a:ext cx="238125" cy="0"/>
          </a:xfrm>
          <a:prstGeom prst="line">
            <a:avLst/>
          </a:prstGeom>
          <a:ln w="76200">
            <a:solidFill>
              <a:srgbClr val="EF7C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5A3FB3-25E7-45A8-8245-B71927A8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7BC1-51E5-4D18-9B24-44CAE328561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068162"/>
            <a:ext cx="3059832" cy="20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5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ctr">
        <a:spAutoFit/>
      </a:bodyPr>
      <a:lstStyle>
        <a:defPPr algn="l">
          <a:defRPr sz="1400" dirty="0">
            <a:solidFill>
              <a:schemeClr val="tx1">
                <a:lumMod val="75000"/>
                <a:lumOff val="25000"/>
              </a:schemeClr>
            </a:solidFill>
            <a:latin typeface="+mj-lt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ctr">
        <a:spAutoFit/>
      </a:bodyPr>
      <a:lstStyle>
        <a:defPPr algn="l">
          <a:defRPr sz="1400" dirty="0">
            <a:solidFill>
              <a:schemeClr val="tx1">
                <a:lumMod val="75000"/>
                <a:lumOff val="25000"/>
              </a:schemeClr>
            </a:solidFill>
            <a:latin typeface="+mj-lt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ctr">
        <a:spAutoFit/>
      </a:bodyPr>
      <a:lstStyle>
        <a:defPPr algn="l">
          <a:defRPr sz="1400" dirty="0">
            <a:solidFill>
              <a:schemeClr val="tx1">
                <a:lumMod val="75000"/>
                <a:lumOff val="25000"/>
              </a:schemeClr>
            </a:solidFill>
            <a:latin typeface="+mj-lt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482</Words>
  <Application>Microsoft Office PowerPoint</Application>
  <PresentationFormat>On-screen Show (4:3)</PresentationFormat>
  <Paragraphs>253</Paragraphs>
  <Slides>21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1_Office Theme</vt:lpstr>
      <vt:lpstr>2_Office Theme</vt:lpstr>
      <vt:lpstr>Office Theme</vt:lpstr>
      <vt:lpstr>PowerPoint Presentation</vt:lpstr>
      <vt:lpstr>AGENDA</vt:lpstr>
      <vt:lpstr>BIOGRAPHY</vt:lpstr>
      <vt:lpstr>PROJECT CONTEXT</vt:lpstr>
      <vt:lpstr>PROJECT CONTEXT</vt:lpstr>
      <vt:lpstr>PROJECT AIM</vt:lpstr>
      <vt:lpstr>PROJECT AIM</vt:lpstr>
      <vt:lpstr>PIPELINE</vt:lpstr>
      <vt:lpstr>DATA</vt:lpstr>
      <vt:lpstr>VISUALISATION</vt:lpstr>
      <vt:lpstr>VISUALISATION</vt:lpstr>
      <vt:lpstr>VISUALISATION</vt:lpstr>
      <vt:lpstr>VISUALISATION</vt:lpstr>
      <vt:lpstr>VISUALISATION</vt:lpstr>
      <vt:lpstr>MODELLING</vt:lpstr>
      <vt:lpstr>VALIDATION</vt:lpstr>
      <vt:lpstr>PREDICTIONS</vt:lpstr>
      <vt:lpstr>SUMMARY</vt:lpstr>
      <vt:lpstr>SUMMARY</vt:lpstr>
      <vt:lpstr>PowerPoint Presentation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Hacket</dc:creator>
  <cp:lastModifiedBy>Matt Hacket</cp:lastModifiedBy>
  <cp:revision>28</cp:revision>
  <dcterms:created xsi:type="dcterms:W3CDTF">2021-05-28T07:22:28Z</dcterms:created>
  <dcterms:modified xsi:type="dcterms:W3CDTF">2021-05-30T11:29:46Z</dcterms:modified>
</cp:coreProperties>
</file>