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5" r:id="rId3"/>
    <p:sldId id="257" r:id="rId4"/>
    <p:sldId id="264" r:id="rId5"/>
    <p:sldId id="259" r:id="rId6"/>
    <p:sldId id="261" r:id="rId7"/>
    <p:sldId id="281" r:id="rId8"/>
    <p:sldId id="277" r:id="rId9"/>
    <p:sldId id="272" r:id="rId10"/>
    <p:sldId id="258" r:id="rId11"/>
    <p:sldId id="271" r:id="rId12"/>
    <p:sldId id="279" r:id="rId13"/>
    <p:sldId id="280" r:id="rId14"/>
    <p:sldId id="273" r:id="rId15"/>
    <p:sldId id="274" r:id="rId16"/>
    <p:sldId id="282" r:id="rId17"/>
    <p:sldId id="284" r:id="rId18"/>
    <p:sldId id="283" r:id="rId19"/>
    <p:sldId id="285" r:id="rId20"/>
    <p:sldId id="286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DE6103-3B34-4607-9D6E-85FE7C39EDAF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CCFFD-F320-4418-9203-42265E5714D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a.gov.au/data/dataset/index-of-disadvantage-by-school" TargetMode="External"/><Relationship Id="rId2" Type="http://schemas.openxmlformats.org/officeDocument/2006/relationships/hyperlink" Target="https://kanoki.org/2019/02/14/how-to-find-distance-between-two-points-based-on-latitude-and-longitude-using-python-and-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outh_Australia" TargetMode="External"/><Relationship Id="rId4" Type="http://schemas.openxmlformats.org/officeDocument/2006/relationships/hyperlink" Target="https://data.gov.au/data/dataset/taxation-statistics-postcode-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AU" dirty="0" smtClean="0"/>
              <a:t>Investigation: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219200"/>
          </a:xfrm>
        </p:spPr>
        <p:txBody>
          <a:bodyPr>
            <a:normAutofit/>
          </a:bodyPr>
          <a:lstStyle/>
          <a:p>
            <a:r>
              <a:rPr lang="en-AU" dirty="0" smtClean="0"/>
              <a:t>Is there a difference in the quality of government provided schooling in </a:t>
            </a:r>
            <a:r>
              <a:rPr lang="en-AU" dirty="0"/>
              <a:t>Rural South </a:t>
            </a:r>
            <a:r>
              <a:rPr lang="en-AU" dirty="0" smtClean="0"/>
              <a:t>Australia?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6061938"/>
            <a:ext cx="237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Matt Hacket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107" y="84162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Mini Project 1</a:t>
            </a:r>
            <a:endParaRPr lang="en-A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6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87" y="548680"/>
            <a:ext cx="8229600" cy="1600200"/>
          </a:xfrm>
        </p:spPr>
        <p:txBody>
          <a:bodyPr/>
          <a:lstStyle/>
          <a:p>
            <a:r>
              <a:rPr lang="en-AU" sz="4000" dirty="0" smtClean="0"/>
              <a:t>Index of Educational Disadvantage</a:t>
            </a:r>
            <a:endParaRPr lang="en-A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996952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Values reflect disadvantage where:</a:t>
            </a:r>
          </a:p>
          <a:p>
            <a:endParaRPr lang="en-AU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A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1: Most disadvantaged</a:t>
            </a:r>
          </a:p>
          <a:p>
            <a:pPr marL="285750" indent="-285750">
              <a:buFontTx/>
              <a:buChar char="-"/>
            </a:pPr>
            <a:endParaRPr lang="en-AU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A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7: Least disadvantaged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7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en-AU" i="1" dirty="0" smtClean="0"/>
              <a:t>H</a:t>
            </a:r>
            <a:r>
              <a:rPr lang="en-AU" baseline="-25000" dirty="0" smtClean="0"/>
              <a:t>0</a:t>
            </a:r>
            <a:r>
              <a:rPr lang="en-AU" dirty="0" smtClean="0"/>
              <a:t>: There is no difference in the index of disadvantage for metropolitan and rural schools in South Australia</a:t>
            </a:r>
          </a:p>
          <a:p>
            <a:endParaRPr lang="en-AU" dirty="0" smtClean="0"/>
          </a:p>
          <a:p>
            <a:r>
              <a:rPr lang="en-AU" i="1" dirty="0" smtClean="0"/>
              <a:t>H</a:t>
            </a:r>
            <a:r>
              <a:rPr lang="en-AU" baseline="-25000" dirty="0" smtClean="0"/>
              <a:t>1</a:t>
            </a:r>
            <a:r>
              <a:rPr lang="en-AU" dirty="0" smtClean="0"/>
              <a:t>: There is a statistical difference in the index of disadvantage for metropolitan and rural schools in South Australia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72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600200"/>
          </a:xfrm>
        </p:spPr>
        <p:txBody>
          <a:bodyPr/>
          <a:lstStyle/>
          <a:p>
            <a:r>
              <a:rPr lang="en-AU" dirty="0" smtClean="0"/>
              <a:t>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AU" dirty="0" smtClean="0"/>
              <a:t>Distribution of index of educational disadvantage</a:t>
            </a:r>
          </a:p>
          <a:p>
            <a:pPr lvl="1"/>
            <a:r>
              <a:rPr lang="en-AU" dirty="0" smtClean="0"/>
              <a:t>1: Most disadvantaged</a:t>
            </a:r>
          </a:p>
          <a:p>
            <a:pPr lvl="1"/>
            <a:r>
              <a:rPr lang="en-AU" dirty="0" smtClean="0"/>
              <a:t>7: Least disadvantaged</a:t>
            </a:r>
            <a:endParaRPr lang="en-A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2936"/>
            <a:ext cx="528253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600200"/>
          </a:xfrm>
        </p:spPr>
        <p:txBody>
          <a:bodyPr/>
          <a:lstStyle/>
          <a:p>
            <a:r>
              <a:rPr lang="en-AU" dirty="0" smtClean="0"/>
              <a:t>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AU" dirty="0" smtClean="0"/>
              <a:t>Distribution of index of educational disadvantage</a:t>
            </a:r>
          </a:p>
          <a:p>
            <a:pPr lvl="1"/>
            <a:r>
              <a:rPr lang="en-AU" dirty="0" smtClean="0"/>
              <a:t>Mean = 4.30</a:t>
            </a:r>
          </a:p>
          <a:p>
            <a:pPr lvl="1"/>
            <a:r>
              <a:rPr lang="en-AU" dirty="0" smtClean="0"/>
              <a:t>Skew = - 0.22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2" y="2846375"/>
            <a:ext cx="528253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Metropolitan / Rural Schools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Decision to make cut-off for Metro limits 30km – ‘evenly split’ the data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12240"/>
              </p:ext>
            </p:extLst>
          </p:nvPr>
        </p:nvGraphicFramePr>
        <p:xfrm>
          <a:off x="1475656" y="33569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All Schools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Metro 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Rural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+mj-lt"/>
                        </a:rPr>
                        <a:t>Schools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512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258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254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+mj-lt"/>
                        </a:rPr>
                        <a:t>Mean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4.30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4.67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3.94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+mj-lt"/>
                        </a:rPr>
                        <a:t>SD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1.87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1.91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1.76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+mj-lt"/>
                        </a:rPr>
                        <a:t>7,</a:t>
                      </a:r>
                      <a:r>
                        <a:rPr lang="en-AU" baseline="0" dirty="0" smtClean="0">
                          <a:latin typeface="+mj-lt"/>
                        </a:rPr>
                        <a:t>  6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68, 97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55, 56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13, 41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+mj-lt"/>
                        </a:rPr>
                        <a:t>2,</a:t>
                      </a:r>
                      <a:r>
                        <a:rPr lang="en-AU" baseline="0" dirty="0" smtClean="0">
                          <a:latin typeface="+mj-lt"/>
                        </a:rPr>
                        <a:t> 1 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77, 41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41, 11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+mj-lt"/>
                        </a:rPr>
                        <a:t>36, 30</a:t>
                      </a:r>
                      <a:endParaRPr lang="en-AU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7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5015873" cy="3530159"/>
          </a:xfrm>
        </p:spPr>
      </p:pic>
      <p:sp>
        <p:nvSpPr>
          <p:cNvPr id="5" name="TextBox 4"/>
          <p:cNvSpPr txBox="1"/>
          <p:nvPr/>
        </p:nvSpPr>
        <p:spPr>
          <a:xfrm>
            <a:off x="755576" y="177281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 Took population samples of both metro (&lt;30km) and rural (&gt;30km); n = 100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2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Visualising Distance vs Score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4896544" cy="40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Distance vs 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97015" cy="29571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69" y="3140968"/>
            <a:ext cx="3882387" cy="300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2504661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Metro Sample                                                 Rural Sample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2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en-AU" i="1" dirty="0" smtClean="0"/>
              <a:t>Remembering:</a:t>
            </a:r>
          </a:p>
          <a:p>
            <a:endParaRPr lang="en-AU" i="1" dirty="0"/>
          </a:p>
          <a:p>
            <a:r>
              <a:rPr lang="en-AU" i="1" dirty="0" smtClean="0"/>
              <a:t>H</a:t>
            </a:r>
            <a:r>
              <a:rPr lang="en-AU" baseline="-25000" dirty="0" smtClean="0"/>
              <a:t>0</a:t>
            </a:r>
            <a:r>
              <a:rPr lang="en-AU" dirty="0"/>
              <a:t>: There is no difference in the index of disadvantage for metropolitan and rural schools in South Australia</a:t>
            </a:r>
          </a:p>
          <a:p>
            <a:endParaRPr lang="en-AU" dirty="0"/>
          </a:p>
          <a:p>
            <a:r>
              <a:rPr lang="en-AU" i="1" dirty="0"/>
              <a:t>H</a:t>
            </a:r>
            <a:r>
              <a:rPr lang="en-AU" baseline="-25000" dirty="0"/>
              <a:t>1</a:t>
            </a:r>
            <a:r>
              <a:rPr lang="en-AU" dirty="0"/>
              <a:t>: There is a statistical difference in the index of disadvantage for metropolitan and rural schools in South Australia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3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AU" dirty="0" smtClean="0"/>
              <a:t>Hypothesis 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i="1" u="sng" dirty="0" smtClean="0"/>
              <a:t>CONCLUSION:</a:t>
            </a:r>
          </a:p>
          <a:p>
            <a:endParaRPr lang="en-AU" i="1" dirty="0"/>
          </a:p>
          <a:p>
            <a:pPr fontAlgn="base"/>
            <a:r>
              <a:rPr lang="en-AU" i="1" dirty="0" smtClean="0"/>
              <a:t>p = </a:t>
            </a:r>
            <a:r>
              <a:rPr lang="en-AU" u="sng" dirty="0" smtClean="0"/>
              <a:t>0.0000142</a:t>
            </a:r>
            <a:r>
              <a:rPr lang="en-AU" dirty="0" smtClean="0"/>
              <a:t> </a:t>
            </a:r>
            <a:r>
              <a:rPr lang="en-AU" i="1" dirty="0" smtClean="0"/>
              <a:t>is</a:t>
            </a:r>
            <a:r>
              <a:rPr lang="en-AU" dirty="0" smtClean="0"/>
              <a:t> &lt; 0.05</a:t>
            </a:r>
            <a:endParaRPr lang="en-AU" i="1" dirty="0" smtClean="0"/>
          </a:p>
          <a:p>
            <a:endParaRPr lang="en-AU" i="1" dirty="0"/>
          </a:p>
          <a:p>
            <a:r>
              <a:rPr lang="en-AU" i="1" dirty="0" smtClean="0"/>
              <a:t>Evidence in favour of the alternative hypothesis</a:t>
            </a:r>
          </a:p>
          <a:p>
            <a:pPr lvl="1"/>
            <a:r>
              <a:rPr lang="en-AU" sz="1800" i="1" dirty="0" smtClean="0"/>
              <a:t>H</a:t>
            </a:r>
            <a:r>
              <a:rPr lang="en-AU" sz="1800" baseline="-25000" dirty="0" smtClean="0"/>
              <a:t>1</a:t>
            </a:r>
            <a:r>
              <a:rPr lang="en-AU" sz="1800" dirty="0"/>
              <a:t>: </a:t>
            </a:r>
            <a:r>
              <a:rPr lang="en-AU" sz="1800" u="sng" dirty="0"/>
              <a:t>There is</a:t>
            </a:r>
            <a:r>
              <a:rPr lang="en-AU" sz="1800" dirty="0"/>
              <a:t> a statistical difference in the index of disadvantage for </a:t>
            </a:r>
            <a:r>
              <a:rPr lang="en-AU" sz="1800" dirty="0" smtClean="0"/>
              <a:t>rural </a:t>
            </a:r>
            <a:r>
              <a:rPr lang="en-AU" sz="1800" dirty="0"/>
              <a:t>schools in South </a:t>
            </a:r>
            <a:r>
              <a:rPr lang="en-AU" sz="1800" dirty="0" smtClean="0"/>
              <a:t>Australia compared to metropolitan schools</a:t>
            </a:r>
          </a:p>
          <a:p>
            <a:pPr marL="457200" lvl="1" indent="0">
              <a:buNone/>
            </a:pPr>
            <a:r>
              <a:rPr lang="en-AU" sz="1800" dirty="0" smtClean="0"/>
              <a:t>(therefore, there should be a consideration for an increase in funding for rural schools)</a:t>
            </a:r>
            <a:endParaRPr lang="en-AU" sz="1800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407264"/>
            <a:ext cx="2792003" cy="6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AU" dirty="0" smtClean="0"/>
              <a:t>South Australia is Australia’s 4</a:t>
            </a:r>
            <a:r>
              <a:rPr lang="en-AU" baseline="30000" dirty="0" smtClean="0"/>
              <a:t>th</a:t>
            </a:r>
            <a:r>
              <a:rPr lang="en-AU" dirty="0" smtClean="0"/>
              <a:t> largest state by area; 5</a:t>
            </a:r>
            <a:r>
              <a:rPr lang="en-AU" baseline="30000" dirty="0" smtClean="0"/>
              <a:t>th</a:t>
            </a:r>
            <a:r>
              <a:rPr lang="en-AU" dirty="0" smtClean="0"/>
              <a:t> largest state by population</a:t>
            </a:r>
          </a:p>
          <a:p>
            <a:r>
              <a:rPr lang="en-AU" dirty="0" smtClean="0"/>
              <a:t>77% of SA’s population live in the state capital, Adelaide and surrounds (population 1,345,777 </a:t>
            </a:r>
            <a:r>
              <a:rPr lang="en-AU" dirty="0"/>
              <a:t>[</a:t>
            </a:r>
            <a:r>
              <a:rPr lang="en-AU" dirty="0" smtClean="0"/>
              <a:t>2018])</a:t>
            </a:r>
          </a:p>
          <a:p>
            <a:r>
              <a:rPr lang="en-AU" dirty="0" smtClean="0"/>
              <a:t>Second largest township: Mt Gambier – 29,639 (2018)</a:t>
            </a:r>
          </a:p>
          <a:p>
            <a:endParaRPr lang="en-AU" dirty="0"/>
          </a:p>
          <a:p>
            <a:r>
              <a:rPr lang="en-AU" dirty="0" smtClean="0"/>
              <a:t>I am South Australian, with some of my family still living there…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53087"/>
            <a:ext cx="7128791" cy="6565992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2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Investigations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sz="1800" dirty="0" smtClean="0"/>
          </a:p>
          <a:p>
            <a:r>
              <a:rPr lang="en-AU" dirty="0" smtClean="0"/>
              <a:t>Compare against previous years</a:t>
            </a:r>
            <a:endParaRPr lang="en-AU" dirty="0"/>
          </a:p>
          <a:p>
            <a:r>
              <a:rPr lang="en-AU" sz="2400" dirty="0" smtClean="0"/>
              <a:t>Median income for each school’s postcode</a:t>
            </a:r>
          </a:p>
          <a:p>
            <a:r>
              <a:rPr lang="en-AU" dirty="0" smtClean="0"/>
              <a:t>Index of disadvantage per enrolled school child/class number</a:t>
            </a:r>
          </a:p>
          <a:p>
            <a:r>
              <a:rPr lang="en-AU" sz="2400" dirty="0" smtClean="0"/>
              <a:t>Breakdown of school types – primary/secondary and effect of distance on quality </a:t>
            </a:r>
            <a:r>
              <a:rPr lang="en-AU" sz="2400" dirty="0" err="1" smtClean="0"/>
              <a:t>i.e</a:t>
            </a:r>
            <a:r>
              <a:rPr lang="en-AU" sz="2400" dirty="0" smtClean="0"/>
              <a:t> are rural primary schools at a lower disadvantage than rural high schools (or vice versa?)</a:t>
            </a:r>
          </a:p>
        </p:txBody>
      </p:sp>
    </p:spTree>
    <p:extLst>
      <p:ext uri="{BB962C8B-B14F-4D97-AF65-F5344CB8AC3E}">
        <p14:creationId xmlns:p14="http://schemas.microsoft.com/office/powerpoint/2010/main" val="1073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>
                <a:hlinkClick r:id="rId2"/>
              </a:rPr>
              <a:t>https://kanoki.org/2019/02/14/how-to-find-distance-between-two-points-based-on-latitude-and-longitude-using-python-and-sql</a:t>
            </a:r>
            <a:r>
              <a:rPr lang="en-AU" sz="2000" dirty="0" smtClean="0">
                <a:hlinkClick r:id="rId2"/>
              </a:rPr>
              <a:t>/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u="sng" dirty="0">
                <a:hlinkClick r:id="rId3"/>
              </a:rPr>
              <a:t>https://data.sa.gov.au/data/dataset/index-of-disadvantage-by-school</a:t>
            </a:r>
            <a:endParaRPr lang="en-AU" sz="2000" dirty="0"/>
          </a:p>
          <a:p>
            <a:r>
              <a:rPr lang="en-AU" sz="2000" u="sng" dirty="0">
                <a:hlinkClick r:id="rId4"/>
              </a:rPr>
              <a:t>https://</a:t>
            </a:r>
            <a:r>
              <a:rPr lang="en-AU" sz="2000" u="sng" dirty="0" smtClean="0">
                <a:hlinkClick r:id="rId4"/>
              </a:rPr>
              <a:t>data.gov.au/data/dataset/taxation-statistics-postcode-data</a:t>
            </a:r>
            <a:endParaRPr lang="en-AU" sz="2000" u="sng" dirty="0" smtClean="0"/>
          </a:p>
          <a:p>
            <a:endParaRPr lang="en-AU" sz="2000" u="sng" dirty="0"/>
          </a:p>
          <a:p>
            <a:r>
              <a:rPr lang="en-AU" sz="2000" dirty="0">
                <a:hlinkClick r:id="rId5"/>
              </a:rPr>
              <a:t>https://</a:t>
            </a:r>
            <a:r>
              <a:rPr lang="en-AU" sz="2000" dirty="0" smtClean="0">
                <a:hlinkClick r:id="rId5"/>
              </a:rPr>
              <a:t>en.wikipedia.org/wiki/South_Australia</a:t>
            </a:r>
            <a:endParaRPr lang="en-AU" sz="2000" dirty="0" smtClean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795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AU" dirty="0" smtClean="0"/>
              <a:t>What is my business question?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682904" cy="3889238"/>
          </a:xfrm>
        </p:spPr>
      </p:pic>
    </p:spTree>
    <p:extLst>
      <p:ext uri="{BB962C8B-B14F-4D97-AF65-F5344CB8AC3E}">
        <p14:creationId xmlns:p14="http://schemas.microsoft.com/office/powerpoint/2010/main" val="41185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my business question?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068960"/>
            <a:ext cx="8219256" cy="1080120"/>
          </a:xfrm>
          <a:ln w="63500">
            <a:solidFill>
              <a:schemeClr val="accent1"/>
            </a:solidFill>
          </a:ln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AU" b="1" dirty="0"/>
              <a:t>Does the distance from Adelaide affect </a:t>
            </a:r>
            <a:r>
              <a:rPr lang="en-AU" b="1" dirty="0" smtClean="0"/>
              <a:t>disadvantage levels </a:t>
            </a:r>
            <a:r>
              <a:rPr lang="en-AU" b="1" dirty="0"/>
              <a:t>of government provided education in South Australia? </a:t>
            </a:r>
            <a:endParaRPr lang="en-AU" b="1" dirty="0" smtClean="0"/>
          </a:p>
          <a:p>
            <a:pPr marL="0" indent="0" algn="ctr">
              <a:buNone/>
            </a:pPr>
            <a:r>
              <a:rPr lang="en-AU" b="1" dirty="0" smtClean="0"/>
              <a:t>(and therefore should they receive more funding?)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5795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Pipeline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12479" y="183504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Data Exploration</a:t>
            </a:r>
            <a:endParaRPr lang="en-AU" sz="1600" dirty="0"/>
          </a:p>
        </p:txBody>
      </p:sp>
      <p:sp>
        <p:nvSpPr>
          <p:cNvPr id="5" name="Rectangle 4"/>
          <p:cNvSpPr/>
          <p:nvPr/>
        </p:nvSpPr>
        <p:spPr>
          <a:xfrm>
            <a:off x="6315257" y="3029893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Munging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6300192" y="422108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Visualisation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6300192" y="1895901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Hypothesise</a:t>
            </a:r>
            <a:endParaRPr lang="en-AU" sz="1400" dirty="0"/>
          </a:p>
        </p:txBody>
      </p:sp>
      <p:sp>
        <p:nvSpPr>
          <p:cNvPr id="8" name="Rectangle 7"/>
          <p:cNvSpPr/>
          <p:nvPr/>
        </p:nvSpPr>
        <p:spPr>
          <a:xfrm>
            <a:off x="6300192" y="5360235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953329" y="376177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Acquisition</a:t>
            </a:r>
            <a:endParaRPr lang="en-AU" sz="1400" dirty="0"/>
          </a:p>
        </p:txBody>
      </p:sp>
      <p:sp>
        <p:nvSpPr>
          <p:cNvPr id="10" name="Rectangle 9"/>
          <p:cNvSpPr/>
          <p:nvPr/>
        </p:nvSpPr>
        <p:spPr>
          <a:xfrm>
            <a:off x="1953329" y="2465634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Question</a:t>
            </a:r>
            <a:endParaRPr lang="en-AU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1234628" y="2609650"/>
            <a:ext cx="432048" cy="288032"/>
          </a:xfrm>
          <a:prstGeom prst="bentConnector3">
            <a:avLst>
              <a:gd name="adj1" fmla="val -13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2183097" y="1988840"/>
            <a:ext cx="418305" cy="288032"/>
          </a:xfrm>
          <a:prstGeom prst="bentConnector3">
            <a:avLst>
              <a:gd name="adj1" fmla="val -3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01401" y="3212976"/>
            <a:ext cx="0" cy="404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51920" y="2897682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63329" y="2582388"/>
            <a:ext cx="0" cy="315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63329" y="3748147"/>
            <a:ext cx="0" cy="315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79570" y="4887294"/>
            <a:ext cx="0" cy="315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799784" y="5656138"/>
            <a:ext cx="372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799784" y="4464943"/>
            <a:ext cx="3726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172401" y="3316670"/>
            <a:ext cx="0" cy="233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782644" y="3330951"/>
            <a:ext cx="3897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501008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Downloaded as a .csv</a:t>
            </a:r>
          </a:p>
          <a:p>
            <a:pPr lvl="1"/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‘index-of-disadvantage-by-school-2020.csv’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 was already clean – 0 null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Past years also available – 2020 chosen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9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9" y="2061338"/>
            <a:ext cx="8229600" cy="893452"/>
          </a:xfrm>
        </p:spPr>
      </p:pic>
      <p:sp>
        <p:nvSpPr>
          <p:cNvPr id="7" name="TextBox 6"/>
          <p:cNvSpPr txBox="1"/>
          <p:nvPr/>
        </p:nvSpPr>
        <p:spPr>
          <a:xfrm>
            <a:off x="467542" y="1709100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df.head</a:t>
            </a:r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(3)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50100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512 Schools</a:t>
            </a:r>
          </a:p>
          <a:p>
            <a:pPr marL="285750" indent="-285750">
              <a:buFontTx/>
              <a:buChar char="-"/>
            </a:pPr>
            <a:endParaRPr lang="en-AU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School </a:t>
            </a: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number,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school </a:t>
            </a: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name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Suburb, post code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School type</a:t>
            </a:r>
          </a:p>
          <a:p>
            <a:pPr marL="742950" lvl="1" indent="-285750">
              <a:buFontTx/>
              <a:buChar char="-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rimary, secondary and special schools</a:t>
            </a:r>
          </a:p>
        </p:txBody>
      </p:sp>
    </p:spTree>
    <p:extLst>
      <p:ext uri="{BB962C8B-B14F-4D97-AF65-F5344CB8AC3E}">
        <p14:creationId xmlns:p14="http://schemas.microsoft.com/office/powerpoint/2010/main" val="21619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Interest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9" y="2061338"/>
            <a:ext cx="8229600" cy="893452"/>
          </a:xfrm>
        </p:spPr>
      </p:pic>
      <p:sp>
        <p:nvSpPr>
          <p:cNvPr id="7" name="TextBox 6"/>
          <p:cNvSpPr txBox="1"/>
          <p:nvPr/>
        </p:nvSpPr>
        <p:spPr>
          <a:xfrm>
            <a:off x="467542" y="1709100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df.head</a:t>
            </a:r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(3)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501008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Index of Educational Disadvantage</a:t>
            </a:r>
          </a:p>
          <a:p>
            <a:pPr marL="742950" lvl="1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Surrogate for ‘quality’</a:t>
            </a:r>
          </a:p>
          <a:p>
            <a:pPr marL="742950" lvl="1" indent="-285750">
              <a:buFontTx/>
              <a:buChar char="-"/>
            </a:pPr>
            <a:endParaRPr lang="en-AU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Location</a:t>
            </a:r>
          </a:p>
          <a:p>
            <a:pPr marL="742950" lvl="1" indent="-285750">
              <a:buFontTx/>
              <a:buChar char="-"/>
            </a:pP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Columns for latitude and longitude</a:t>
            </a:r>
          </a:p>
          <a:p>
            <a:pPr marL="742950" lvl="1" indent="-285750">
              <a:buFontTx/>
              <a:buChar char="-"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AU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Question?</a:t>
            </a:r>
          </a:p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Does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</a:t>
            </a:r>
            <a:r>
              <a:rPr lang="en-AU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distance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from Adelaide affect disadvantage </a:t>
            </a: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levels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of government provided education in South Australia</a:t>
            </a: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?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endParaRPr lang="en-AU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8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Distance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Python library </a:t>
            </a:r>
            <a:r>
              <a:rPr lang="en-AU" dirty="0" err="1" smtClean="0"/>
              <a:t>GeoPy</a:t>
            </a:r>
            <a:r>
              <a:rPr lang="en-AU" dirty="0" smtClean="0"/>
              <a:t> to calculate distance using geodesics</a:t>
            </a:r>
          </a:p>
          <a:p>
            <a:r>
              <a:rPr lang="en-AU" dirty="0" smtClean="0"/>
              <a:t>Transformed latitude/longitude columns into single column for use in </a:t>
            </a:r>
            <a:r>
              <a:rPr lang="en-AU" dirty="0" err="1" smtClean="0"/>
              <a:t>GeoPy</a:t>
            </a:r>
            <a:r>
              <a:rPr lang="en-AU" dirty="0" smtClean="0"/>
              <a:t> formula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56992"/>
            <a:ext cx="328658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8322</TotalTime>
  <Words>578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Investigation:</vt:lpstr>
      <vt:lpstr>Background</vt:lpstr>
      <vt:lpstr>What is my business question?</vt:lpstr>
      <vt:lpstr>What is my business question?</vt:lpstr>
      <vt:lpstr>Data Pipeline</vt:lpstr>
      <vt:lpstr>Dataset</vt:lpstr>
      <vt:lpstr>Dataset</vt:lpstr>
      <vt:lpstr>Features of Interest</vt:lpstr>
      <vt:lpstr>Calculating Distance</vt:lpstr>
      <vt:lpstr>Index of Educational Disadvantage</vt:lpstr>
      <vt:lpstr>Hypothesis</vt:lpstr>
      <vt:lpstr>Visualisation</vt:lpstr>
      <vt:lpstr>Visualisation</vt:lpstr>
      <vt:lpstr>Metropolitan / Rural Schools</vt:lpstr>
      <vt:lpstr>Results</vt:lpstr>
      <vt:lpstr>Visualising Distance vs Score</vt:lpstr>
      <vt:lpstr>Visualising Distance vs Score</vt:lpstr>
      <vt:lpstr>Hypothesis Testing</vt:lpstr>
      <vt:lpstr>Hypothesis Testing</vt:lpstr>
      <vt:lpstr>Further Investigations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Schooling in Rural South Australia</dc:title>
  <dc:creator>Matt Hacket</dc:creator>
  <cp:lastModifiedBy>Matt Hacket</cp:lastModifiedBy>
  <cp:revision>40</cp:revision>
  <dcterms:created xsi:type="dcterms:W3CDTF">2021-01-30T23:33:47Z</dcterms:created>
  <dcterms:modified xsi:type="dcterms:W3CDTF">2021-02-08T06:41:42Z</dcterms:modified>
</cp:coreProperties>
</file>