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0" r:id="rId3"/>
    <p:sldId id="258" r:id="rId4"/>
    <p:sldId id="26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7" r:id="rId13"/>
    <p:sldId id="264" r:id="rId14"/>
    <p:sldId id="295" r:id="rId15"/>
    <p:sldId id="265" r:id="rId16"/>
    <p:sldId id="296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141F-6DED-4129-AFBB-5A009B1A7603}" type="datetimeFigureOut">
              <a:rPr lang="en-AU" smtClean="0"/>
              <a:t>23/03/2021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8703E-F0FF-48D8-8AC3-529B372AC2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2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58600"/>
            <a:ext cx="9144000" cy="21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4658533"/>
            <a:ext cx="1649400" cy="21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4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617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9144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5392133"/>
            <a:ext cx="10992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501533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3554055"/>
            <a:ext cx="5672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3299073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49984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1182933"/>
            <a:ext cx="9155050" cy="56748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6124933"/>
            <a:ext cx="10974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‹#›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1182933"/>
            <a:ext cx="9155050" cy="56748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61249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‹#›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1182933"/>
            <a:ext cx="9155050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61249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3089850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5630099" y="1600200"/>
            <a:ext cx="24165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‹#›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1182933"/>
            <a:ext cx="9155050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6124933"/>
            <a:ext cx="10974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‹#›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6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6124933"/>
            <a:ext cx="9144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FFFFFF"/>
              </a:solidFill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6124933"/>
            <a:ext cx="21966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‹#›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6125133"/>
            <a:ext cx="10974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27272D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18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4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Motor Vehicle Accidents: </a:t>
            </a:r>
            <a:br>
              <a:rPr lang="e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South Australia</a:t>
            </a:r>
            <a:br>
              <a:rPr lang="e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2019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0851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 Project 2</a:t>
            </a:r>
            <a:endParaRPr lang="en-AU" dirty="0">
              <a:solidFill>
                <a:schemeClr val="bg1">
                  <a:lumMod val="8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16216" y="5085184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Matt Hacket</a:t>
            </a:r>
            <a:endParaRPr lang="en-AU" dirty="0">
              <a:solidFill>
                <a:schemeClr val="bg1">
                  <a:lumMod val="8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2425452" cy="90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4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600428"/>
            <a:ext cx="8280920" cy="4492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Factors Involved in Crash Severity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3158304" cy="44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>
                <a:solidFill>
                  <a:schemeClr val="tx1"/>
                </a:solidFill>
              </a:rPr>
              <a:t>Slight increase for vehicle age and crash severity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10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2"/>
            <a:ext cx="1097400" cy="732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10</a:t>
            </a:fld>
            <a:endParaRPr dirty="0">
              <a:solidFill>
                <a:srgbClr val="27272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5355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600428"/>
            <a:ext cx="8280920" cy="44928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Factors Involved in Crash Severity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3158304" cy="449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>
                <a:solidFill>
                  <a:schemeClr val="tx1"/>
                </a:solidFill>
              </a:rPr>
              <a:t>Large increase for area speed and incidents resulting in fatalities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11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2"/>
            <a:ext cx="1097400" cy="732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11</a:t>
            </a:fld>
            <a:endParaRPr dirty="0">
              <a:solidFill>
                <a:srgbClr val="27272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44824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Modelling Results</a:t>
            </a:r>
            <a:endParaRPr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13" name="Google Shape;213;p25"/>
          <p:cNvGraphicFramePr/>
          <p:nvPr>
            <p:extLst>
              <p:ext uri="{D42A27DB-BD31-4B8C-83A1-F6EECF244321}">
                <p14:modId xmlns:p14="http://schemas.microsoft.com/office/powerpoint/2010/main" val="1658603101"/>
              </p:ext>
            </p:extLst>
          </p:nvPr>
        </p:nvGraphicFramePr>
        <p:xfrm>
          <a:off x="554600" y="2085975"/>
          <a:ext cx="7488400" cy="3226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1176"/>
                <a:gridCol w="1743024"/>
                <a:gridCol w="1872100"/>
                <a:gridCol w="1872100"/>
              </a:tblGrid>
              <a:tr h="806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Accuracy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Recall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F-Score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B0F0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Logistic Reg</a:t>
                      </a:r>
                      <a:endParaRPr sz="2400" dirty="0">
                        <a:solidFill>
                          <a:srgbClr val="00B0F0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0.17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0.78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SVM Linear</a:t>
                      </a:r>
                      <a:endParaRPr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0.66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0.17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0.78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00B050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Na</a:t>
                      </a:r>
                      <a:r>
                        <a:rPr lang="en-AU" sz="2400" dirty="0" smtClean="0">
                          <a:solidFill>
                            <a:srgbClr val="00B050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ï</a:t>
                      </a:r>
                      <a:r>
                        <a:rPr lang="en" sz="2400" dirty="0" smtClean="0">
                          <a:solidFill>
                            <a:srgbClr val="00B050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ve Bayes</a:t>
                      </a:r>
                      <a:endParaRPr sz="2400" dirty="0">
                        <a:solidFill>
                          <a:srgbClr val="00B050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0.66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0.25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12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445224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models within  &lt;1% of test/train scores</a:t>
            </a:r>
            <a:endParaRPr lang="en-AU" dirty="0">
              <a:solidFill>
                <a:schemeClr val="bg1">
                  <a:lumMod val="8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4581128"/>
            <a:ext cx="542326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3639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Support Vector Machines performed the best, according to the Receiver Operating Characteristics curve – reducing the amount of false positives while counting true positives.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Receiver Operating Characteristic</a:t>
            </a: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13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11601"/>
            <a:ext cx="473611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Modelling Results</a:t>
            </a:r>
            <a:endParaRPr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213" name="Google Shape;213;p25"/>
          <p:cNvGraphicFramePr/>
          <p:nvPr>
            <p:extLst>
              <p:ext uri="{D42A27DB-BD31-4B8C-83A1-F6EECF244321}">
                <p14:modId xmlns:p14="http://schemas.microsoft.com/office/powerpoint/2010/main" val="2001933005"/>
              </p:ext>
            </p:extLst>
          </p:nvPr>
        </p:nvGraphicFramePr>
        <p:xfrm>
          <a:off x="554600" y="2085975"/>
          <a:ext cx="7488400" cy="3226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1176"/>
                <a:gridCol w="1743024"/>
                <a:gridCol w="1872100"/>
                <a:gridCol w="1872100"/>
              </a:tblGrid>
              <a:tr h="8066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Accuracy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Recall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F-Score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Logistic Reg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0.66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0.17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0.78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SVM Linear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0.66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0.17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0.78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0663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Na</a:t>
                      </a:r>
                      <a:r>
                        <a:rPr lang="en-AU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ï</a:t>
                      </a:r>
                      <a:r>
                        <a:rPr lang="en" sz="2400" dirty="0" smtClean="0">
                          <a:solidFill>
                            <a:srgbClr val="FFFFFF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ve Bayes</a:t>
                      </a:r>
                      <a:endParaRPr sz="2400" dirty="0">
                        <a:solidFill>
                          <a:srgbClr val="FFFFFF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0.66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0.25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 smtClean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0.77</a:t>
                      </a:r>
                      <a:endParaRPr sz="24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91433" marB="91433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14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445224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models within  &lt;1% of test/train scores</a:t>
            </a:r>
            <a:endParaRPr lang="en-AU" dirty="0">
              <a:solidFill>
                <a:schemeClr val="bg1">
                  <a:lumMod val="8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717032"/>
            <a:ext cx="542326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694808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b="1" dirty="0" smtClean="0"/>
              <a:t>All models performed about the same</a:t>
            </a:r>
            <a:r>
              <a:rPr lang="en-AU" dirty="0"/>
              <a:t> </a:t>
            </a:r>
            <a:r>
              <a:rPr lang="en-AU" b="1" dirty="0" smtClean="0"/>
              <a:t>on accuracy</a:t>
            </a:r>
          </a:p>
          <a:p>
            <a:pPr marL="285750" indent="-285750"/>
            <a:r>
              <a:rPr lang="en-AU" b="1" dirty="0" smtClean="0"/>
              <a:t>Linear Support Vector Machines model was able to be chosen based on ROC graph</a:t>
            </a:r>
          </a:p>
          <a:p>
            <a:pPr marL="285750" indent="-285750"/>
            <a:r>
              <a:rPr lang="en-AU" b="1" dirty="0" smtClean="0"/>
              <a:t>Naïve Bayes had a similar accuracy, better recall rate but performed worse on the ROC curve</a:t>
            </a:r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15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Limitations/Further Investigations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694808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b="1" dirty="0" smtClean="0"/>
              <a:t>Another dataset to merge in which may provide further information in modelling </a:t>
            </a:r>
          </a:p>
          <a:p>
            <a:pPr marL="285750" indent="-285750"/>
            <a:r>
              <a:rPr lang="en-AU" b="1" dirty="0" smtClean="0"/>
              <a:t>Feature Selection algorithms should be used for future investigations into this dataset </a:t>
            </a:r>
            <a:r>
              <a:rPr lang="en-AU" b="1" dirty="0" err="1" smtClean="0"/>
              <a:t>i.e</a:t>
            </a:r>
            <a:r>
              <a:rPr lang="en-AU" b="1" dirty="0" smtClean="0"/>
              <a:t> Random Forest</a:t>
            </a:r>
            <a:endParaRPr lang="en-AU" b="1" dirty="0" smtClean="0"/>
          </a:p>
          <a:p>
            <a:pPr marL="742950" lvl="1" indent="-285750"/>
            <a:r>
              <a:rPr lang="en-AU" b="1" dirty="0" smtClean="0"/>
              <a:t>I may have been ‘blinded’ by including too many features in the final model</a:t>
            </a:r>
            <a:endParaRPr lang="en-AU" b="1" dirty="0"/>
          </a:p>
          <a:p>
            <a:pPr marL="285750" indent="-285750"/>
            <a:r>
              <a:rPr lang="en-AU" b="1" dirty="0" smtClean="0"/>
              <a:t>‘Unit Responsible’ feature was not included from the third dataset – could provide interesting information regarding the demographic of drivers causing crashes</a:t>
            </a:r>
          </a:p>
          <a:p>
            <a:pPr marL="285750" indent="-285750"/>
            <a:r>
              <a:rPr lang="en-AU" b="1" dirty="0" smtClean="0"/>
              <a:t>Multiple units involved in crashes not included in current investigation</a:t>
            </a:r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16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17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ctrTitle" idx="4294967295"/>
          </p:nvPr>
        </p:nvSpPr>
        <p:spPr>
          <a:xfrm>
            <a:off x="762000" y="587133"/>
            <a:ext cx="43737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4294967295"/>
          </p:nvPr>
        </p:nvSpPr>
        <p:spPr>
          <a:xfrm>
            <a:off x="762000" y="2186633"/>
            <a:ext cx="4373700" cy="4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</a:t>
            </a:r>
            <a:r>
              <a:rPr lang="en" dirty="0" smtClean="0"/>
              <a:t>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19" name="Google Shape;319;p36"/>
          <p:cNvGrpSpPr/>
          <p:nvPr/>
        </p:nvGrpSpPr>
        <p:grpSpPr>
          <a:xfrm>
            <a:off x="5868144" y="1412776"/>
            <a:ext cx="1227047" cy="1512413"/>
            <a:chOff x="5975075" y="2327500"/>
            <a:chExt cx="420100" cy="388350"/>
          </a:xfrm>
        </p:grpSpPr>
        <p:sp>
          <p:nvSpPr>
            <p:cNvPr id="320" name="Google Shape;320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4F4F5C"/>
                </a:solidFill>
                <a:cs typeface="Arial"/>
                <a:sym typeface="Arial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4F4F5C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327" name="Google Shape;327;p37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-AU" sz="2400" i="1" dirty="0" smtClean="0">
                <a:solidFill>
                  <a:srgbClr val="FFFFFF"/>
                </a:solidFill>
              </a:rPr>
              <a:t>Cost of Road Trauma in Australia – Summary Report 2017: </a:t>
            </a:r>
            <a:r>
              <a:rPr lang="en-AU" sz="2400" dirty="0" smtClean="0">
                <a:solidFill>
                  <a:srgbClr val="FFFFFF"/>
                </a:solidFill>
              </a:rPr>
              <a:t>Australian Automobile Association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-AU" dirty="0" smtClean="0">
                <a:solidFill>
                  <a:srgbClr val="FFFFFF"/>
                </a:solidFill>
              </a:rPr>
              <a:t>Data taken from data.sa.gov.au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28" name="Google Shape;328;p37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18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669" y="260648"/>
            <a:ext cx="56721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/>
              <a:t>Business Question: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669" y="1916832"/>
            <a:ext cx="5672100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bg1">
                    <a:lumMod val="85000"/>
                  </a:schemeClr>
                </a:solidFill>
              </a:rPr>
              <a:t>Can I classify the factors that contribute to motor vehicle accidents causing injury?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/>
            <a:r>
              <a:rPr lang="en-AU" sz="2400" dirty="0">
                <a:solidFill>
                  <a:schemeClr val="bg1">
                    <a:lumMod val="85000"/>
                  </a:schemeClr>
                </a:solidFill>
              </a:rPr>
              <a:t>Background Information: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5734698"/>
            <a:ext cx="359234" cy="780825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2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Cost of Motor Vehicle Accidents in Australia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622800" cy="305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AU" b="1" dirty="0" smtClean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2017 study from the Australian Automobile Association has found that:</a:t>
            </a:r>
          </a:p>
          <a:p>
            <a:pPr marL="8001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Total cost of road trauma = $22.2b</a:t>
            </a:r>
          </a:p>
          <a:p>
            <a:pPr marL="8001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economic cost of each road fatality was $4.34m</a:t>
            </a:r>
          </a:p>
          <a:p>
            <a:pPr marL="8001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AU" b="1" dirty="0" smtClean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cost per hospitalisation was $239,000</a:t>
            </a:r>
            <a:endParaRPr b="1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3</a:t>
            </a:fld>
            <a:endParaRPr>
              <a:solidFill>
                <a:srgbClr val="27272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3059832" cy="167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773424"/>
            <a:ext cx="2232248" cy="1256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05064"/>
            <a:ext cx="2375792" cy="15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Pipeline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Data Acquisition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Business Question formulation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Data Cleaning/munging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Visualisation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Modelling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Interpretation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4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4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Pipeline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497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More data acquisition (</a:t>
            </a:r>
            <a:r>
              <a:rPr lang="en-AU" dirty="0" err="1" smtClean="0"/>
              <a:t>pd.merge</a:t>
            </a:r>
            <a:r>
              <a:rPr lang="en-AU" dirty="0" smtClean="0"/>
              <a:t>)</a:t>
            </a:r>
            <a:endParaRPr lang="en-AU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Data Cleaning/munging (80%)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Visualisation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Modelling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dirty="0" smtClean="0"/>
              <a:t>Interpretation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5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5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4670472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 smtClean="0"/>
              <a:t>3 datasets comprising all info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 smtClean="0"/>
              <a:t>2 datasets merged/used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 smtClean="0"/>
              <a:t>‘Crash Type’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/>
              <a:t>(12964, 33)</a:t>
            </a:r>
          </a:p>
          <a:p>
            <a:r>
              <a:rPr lang="en-AU" sz="2000" dirty="0" smtClean="0"/>
              <a:t>‘Unit’</a:t>
            </a:r>
          </a:p>
          <a:p>
            <a:pPr lvl="1"/>
            <a:r>
              <a:rPr lang="en-AU" sz="2000" dirty="0" smtClean="0"/>
              <a:t>(27713, 13)</a:t>
            </a:r>
          </a:p>
          <a:p>
            <a:r>
              <a:rPr lang="en-AU" sz="2000" dirty="0" smtClean="0"/>
              <a:t>Final</a:t>
            </a:r>
          </a:p>
          <a:p>
            <a:pPr lvl="1"/>
            <a:r>
              <a:rPr lang="en-AU" sz="2000" dirty="0" smtClean="0"/>
              <a:t>50 features</a:t>
            </a:r>
          </a:p>
          <a:p>
            <a:pPr lvl="1"/>
            <a:r>
              <a:rPr lang="en-AU" sz="2000" dirty="0" smtClean="0"/>
              <a:t>12964 observations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AU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6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6</a:t>
            </a:fld>
            <a:endParaRPr>
              <a:solidFill>
                <a:srgbClr val="27272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763964" cy="463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4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910832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50 features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18 features with null values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12  features with ‘Unknown’ values</a:t>
            </a:r>
          </a:p>
          <a:p>
            <a:pPr lvl="1">
              <a:spcBef>
                <a:spcPts val="600"/>
              </a:spcBef>
              <a:buChar char="▪"/>
            </a:pPr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 engineering</a:t>
            </a:r>
          </a:p>
          <a:p>
            <a:pPr lvl="1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Imputing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null/unknown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</a:t>
            </a:r>
          </a:p>
          <a:p>
            <a:pPr lvl="1"/>
            <a:r>
              <a:rPr lang="en-AU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Veh_year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</a:t>
            </a:r>
            <a:r>
              <a:rPr lang="en-AU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veh_age</a:t>
            </a:r>
            <a:endParaRPr lang="en-AU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Binary classification of yes/no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features (raining/daytime </a:t>
            </a:r>
            <a:r>
              <a:rPr lang="en-AU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etc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AU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Target encoding of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categorical features</a:t>
            </a:r>
            <a:endParaRPr lang="en-AU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Ensure all features are numerical</a:t>
            </a:r>
          </a:p>
          <a:p>
            <a:pPr lvl="1"/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7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7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Data 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910832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30 features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continuous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features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(Age, Vehicle Age)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 Target encoded (Cardinal Categorical)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13 </a:t>
            </a:r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encoding </a:t>
            </a: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(Ordinal Categorical)</a:t>
            </a:r>
            <a:endParaRPr lang="en-AU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spcBef>
                <a:spcPts val="600"/>
              </a:spcBef>
              <a:buChar char="▪"/>
            </a:pPr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 Binary (excl. target = Casualty (yes/no)</a:t>
            </a:r>
          </a:p>
          <a:p>
            <a:pPr lvl="1">
              <a:spcBef>
                <a:spcPts val="600"/>
              </a:spcBef>
              <a:buChar char="▪"/>
            </a:pPr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>
              <a:spcBef>
                <a:spcPts val="600"/>
              </a:spcBef>
              <a:buChar char="▪"/>
            </a:pPr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8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8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481833"/>
            <a:ext cx="7497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Data – Target  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600200"/>
            <a:ext cx="7910832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Casualty feature (assumed balanced data)</a:t>
            </a:r>
          </a:p>
          <a:p>
            <a:pPr lvl="1"/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0: 0.64</a:t>
            </a:r>
          </a:p>
          <a:p>
            <a:pPr lvl="1"/>
            <a:r>
              <a:rPr lang="en-AU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1: 0.36</a:t>
            </a:r>
          </a:p>
          <a:p>
            <a:pPr lvl="1">
              <a:spcBef>
                <a:spcPts val="600"/>
              </a:spcBef>
              <a:buChar char="▪"/>
            </a:pPr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Classified as:</a:t>
            </a:r>
          </a:p>
          <a:p>
            <a:pPr lvl="1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Injuries as a result of vehicular accident that results in:</a:t>
            </a:r>
          </a:p>
          <a:p>
            <a:pPr lvl="2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MI: Minor Injury</a:t>
            </a:r>
          </a:p>
          <a:p>
            <a:pPr lvl="2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SI: Serious Injury – hospitalisation</a:t>
            </a:r>
          </a:p>
          <a:p>
            <a:pPr lvl="2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Fatality</a:t>
            </a:r>
          </a:p>
          <a:p>
            <a:pPr lvl="1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Crashes without casualties?</a:t>
            </a:r>
          </a:p>
          <a:p>
            <a:pPr lvl="2"/>
            <a:r>
              <a:rPr lang="en-AU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Property damage only</a:t>
            </a:r>
          </a:p>
          <a:p>
            <a:pPr lvl="1"/>
            <a:endParaRPr lang="en-AU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9</a:t>
            </a:fld>
            <a:endParaRPr>
              <a:solidFill>
                <a:srgbClr val="27272D"/>
              </a:solidFill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6125133"/>
            <a:ext cx="10974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7272D"/>
                </a:solidFill>
              </a:rPr>
              <a:pPr/>
              <a:t>9</a:t>
            </a:fld>
            <a:endParaRPr>
              <a:solidFill>
                <a:srgbClr val="2727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548</Words>
  <Application>Microsoft Office PowerPoint</Application>
  <PresentationFormat>On-screen Show (4:3)</PresentationFormat>
  <Paragraphs>146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Laertes template</vt:lpstr>
      <vt:lpstr>Motor Vehicle Accidents:  South Australia 2019</vt:lpstr>
      <vt:lpstr>Business Question:</vt:lpstr>
      <vt:lpstr>Cost of Motor Vehicle Accidents in Australia</vt:lpstr>
      <vt:lpstr>Data Pipeline</vt:lpstr>
      <vt:lpstr>Data Pipeline</vt:lpstr>
      <vt:lpstr>Data </vt:lpstr>
      <vt:lpstr>Data </vt:lpstr>
      <vt:lpstr>Final Data </vt:lpstr>
      <vt:lpstr>Final Data – Target  </vt:lpstr>
      <vt:lpstr>Factors Involved in Crash Severity</vt:lpstr>
      <vt:lpstr>Factors Involved in Crash Severity</vt:lpstr>
      <vt:lpstr>Modelling Results</vt:lpstr>
      <vt:lpstr>Receiver Operating Characteristic</vt:lpstr>
      <vt:lpstr>Modelling Results</vt:lpstr>
      <vt:lpstr>Summary</vt:lpstr>
      <vt:lpstr>Limitations/Further Investigations</vt:lpstr>
      <vt:lpstr>THANKS!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Vehicle Accidents:  South Australia 2019</dc:title>
  <dc:creator>Matt Hacket</dc:creator>
  <cp:lastModifiedBy>Matt Hacket</cp:lastModifiedBy>
  <cp:revision>16</cp:revision>
  <dcterms:created xsi:type="dcterms:W3CDTF">2021-03-22T12:05:08Z</dcterms:created>
  <dcterms:modified xsi:type="dcterms:W3CDTF">2021-03-23T11:08:54Z</dcterms:modified>
</cp:coreProperties>
</file>