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notesMasterIdLst>
    <p:notesMasterId r:id="rId23"/>
  </p:notesMasterIdLst>
  <p:sldIdLst>
    <p:sldId id="257" r:id="rId2"/>
    <p:sldId id="258" r:id="rId3"/>
    <p:sldId id="307" r:id="rId4"/>
    <p:sldId id="306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9" r:id="rId15"/>
    <p:sldId id="318" r:id="rId16"/>
    <p:sldId id="320" r:id="rId17"/>
    <p:sldId id="321" r:id="rId18"/>
    <p:sldId id="322" r:id="rId19"/>
    <p:sldId id="324" r:id="rId20"/>
    <p:sldId id="30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/>
    <p:restoredTop sz="94653"/>
  </p:normalViewPr>
  <p:slideViewPr>
    <p:cSldViewPr snapToGrid="0" snapToObjects="1">
      <p:cViewPr varScale="1">
        <p:scale>
          <a:sx n="61" d="100"/>
          <a:sy n="61" d="100"/>
        </p:scale>
        <p:origin x="24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EC4C-CE3D-C549-BAA1-33E3A4A7871E}" type="datetimeFigureOut">
              <a:rPr lang="en-US" smtClean="0"/>
              <a:t>2/14/18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5A580-EB47-D441-B81B-A52ECDB71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1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7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ium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6574747" y="116115"/>
            <a:ext cx="5545842" cy="6332544"/>
          </a:xfrm>
          <a:custGeom>
            <a:avLst/>
            <a:gdLst>
              <a:gd name="connsiteX0" fmla="*/ 490691 w 11088796"/>
              <a:gd name="connsiteY0" fmla="*/ 11756903 h 13491341"/>
              <a:gd name="connsiteX1" fmla="*/ 733817 w 11088796"/>
              <a:gd name="connsiteY1" fmla="*/ 11837830 h 13491341"/>
              <a:gd name="connsiteX2" fmla="*/ 1808437 w 11088796"/>
              <a:gd name="connsiteY2" fmla="*/ 12656501 h 13491341"/>
              <a:gd name="connsiteX3" fmla="*/ 1856663 w 11088796"/>
              <a:gd name="connsiteY3" fmla="*/ 13306044 h 13491341"/>
              <a:gd name="connsiteX4" fmla="*/ 1236430 w 11088796"/>
              <a:gd name="connsiteY4" fmla="*/ 13407341 h 13491341"/>
              <a:gd name="connsiteX5" fmla="*/ 161810 w 11088796"/>
              <a:gd name="connsiteY5" fmla="*/ 12588671 h 13491341"/>
              <a:gd name="connsiteX6" fmla="*/ 97910 w 11088796"/>
              <a:gd name="connsiteY6" fmla="*/ 11966183 h 13491341"/>
              <a:gd name="connsiteX7" fmla="*/ 490691 w 11088796"/>
              <a:gd name="connsiteY7" fmla="*/ 11756903 h 13491341"/>
              <a:gd name="connsiteX8" fmla="*/ 1287637 w 11088796"/>
              <a:gd name="connsiteY8" fmla="*/ 10710803 h 13491341"/>
              <a:gd name="connsiteX9" fmla="*/ 1523741 w 11088796"/>
              <a:gd name="connsiteY9" fmla="*/ 10800947 h 13491341"/>
              <a:gd name="connsiteX10" fmla="*/ 2598361 w 11088796"/>
              <a:gd name="connsiteY10" fmla="*/ 11619618 h 13491341"/>
              <a:gd name="connsiteX11" fmla="*/ 2667707 w 11088796"/>
              <a:gd name="connsiteY11" fmla="*/ 12241437 h 13491341"/>
              <a:gd name="connsiteX12" fmla="*/ 2049794 w 11088796"/>
              <a:gd name="connsiteY12" fmla="*/ 12339687 h 13491341"/>
              <a:gd name="connsiteX13" fmla="*/ 975175 w 11088796"/>
              <a:gd name="connsiteY13" fmla="*/ 11521017 h 13491341"/>
              <a:gd name="connsiteX14" fmla="*/ 908953 w 11088796"/>
              <a:gd name="connsiteY14" fmla="*/ 10901578 h 13491341"/>
              <a:gd name="connsiteX15" fmla="*/ 1287637 w 11088796"/>
              <a:gd name="connsiteY15" fmla="*/ 10710803 h 13491341"/>
              <a:gd name="connsiteX16" fmla="*/ 1721569 w 11088796"/>
              <a:gd name="connsiteY16" fmla="*/ 9334566 h 13491341"/>
              <a:gd name="connsiteX17" fmla="*/ 1947183 w 11088796"/>
              <a:gd name="connsiteY17" fmla="*/ 9405678 h 13491341"/>
              <a:gd name="connsiteX18" fmla="*/ 3834230 w 11088796"/>
              <a:gd name="connsiteY18" fmla="*/ 10843275 h 13491341"/>
              <a:gd name="connsiteX19" fmla="*/ 3878894 w 11088796"/>
              <a:gd name="connsiteY19" fmla="*/ 11451101 h 13491341"/>
              <a:gd name="connsiteX20" fmla="*/ 3262230 w 11088796"/>
              <a:gd name="connsiteY20" fmla="*/ 11594106 h 13491341"/>
              <a:gd name="connsiteX21" fmla="*/ 1375183 w 11088796"/>
              <a:gd name="connsiteY21" fmla="*/ 10156508 h 13491341"/>
              <a:gd name="connsiteX22" fmla="*/ 1349316 w 11088796"/>
              <a:gd name="connsiteY22" fmla="*/ 9524008 h 13491341"/>
              <a:gd name="connsiteX23" fmla="*/ 1721569 w 11088796"/>
              <a:gd name="connsiteY23" fmla="*/ 9334566 h 13491341"/>
              <a:gd name="connsiteX24" fmla="*/ 2101387 w 11088796"/>
              <a:gd name="connsiteY24" fmla="*/ 7936576 h 13491341"/>
              <a:gd name="connsiteX25" fmla="*/ 2344041 w 11088796"/>
              <a:gd name="connsiteY25" fmla="*/ 8020670 h 13491341"/>
              <a:gd name="connsiteX26" fmla="*/ 5052676 w 11088796"/>
              <a:gd name="connsiteY26" fmla="*/ 10084172 h 13491341"/>
              <a:gd name="connsiteX27" fmla="*/ 5120124 w 11088796"/>
              <a:gd name="connsiteY27" fmla="*/ 10709361 h 13491341"/>
              <a:gd name="connsiteX28" fmla="*/ 4480668 w 11088796"/>
              <a:gd name="connsiteY28" fmla="*/ 10835011 h 13491341"/>
              <a:gd name="connsiteX29" fmla="*/ 1772034 w 11088796"/>
              <a:gd name="connsiteY29" fmla="*/ 8771509 h 13491341"/>
              <a:gd name="connsiteX30" fmla="*/ 1723383 w 11088796"/>
              <a:gd name="connsiteY30" fmla="*/ 8121644 h 13491341"/>
              <a:gd name="connsiteX31" fmla="*/ 2101387 w 11088796"/>
              <a:gd name="connsiteY31" fmla="*/ 7936576 h 13491341"/>
              <a:gd name="connsiteX32" fmla="*/ 1945410 w 11088796"/>
              <a:gd name="connsiteY32" fmla="*/ 6115309 h 13491341"/>
              <a:gd name="connsiteX33" fmla="*/ 2188908 w 11088796"/>
              <a:gd name="connsiteY33" fmla="*/ 6197004 h 13491341"/>
              <a:gd name="connsiteX34" fmla="*/ 6859286 w 11088796"/>
              <a:gd name="connsiteY34" fmla="*/ 9755006 h 13491341"/>
              <a:gd name="connsiteX35" fmla="*/ 6889502 w 11088796"/>
              <a:gd name="connsiteY35" fmla="*/ 10387978 h 13491341"/>
              <a:gd name="connsiteX36" fmla="*/ 6287266 w 11088796"/>
              <a:gd name="connsiteY36" fmla="*/ 10505862 h 13491341"/>
              <a:gd name="connsiteX37" fmla="*/ 1616888 w 11088796"/>
              <a:gd name="connsiteY37" fmla="*/ 6947860 h 13491341"/>
              <a:gd name="connsiteX38" fmla="*/ 1551927 w 11088796"/>
              <a:gd name="connsiteY38" fmla="*/ 6321692 h 13491341"/>
              <a:gd name="connsiteX39" fmla="*/ 1945410 w 11088796"/>
              <a:gd name="connsiteY39" fmla="*/ 6115309 h 13491341"/>
              <a:gd name="connsiteX40" fmla="*/ 1120711 w 11088796"/>
              <a:gd name="connsiteY40" fmla="*/ 3826332 h 13491341"/>
              <a:gd name="connsiteX41" fmla="*/ 1362501 w 11088796"/>
              <a:gd name="connsiteY41" fmla="*/ 3910611 h 13491341"/>
              <a:gd name="connsiteX42" fmla="*/ 9297658 w 11088796"/>
              <a:gd name="connsiteY42" fmla="*/ 9955798 h 13491341"/>
              <a:gd name="connsiteX43" fmla="*/ 9344772 w 11088796"/>
              <a:gd name="connsiteY43" fmla="*/ 10560687 h 13491341"/>
              <a:gd name="connsiteX44" fmla="*/ 8749084 w 11088796"/>
              <a:gd name="connsiteY44" fmla="*/ 10675877 h 13491341"/>
              <a:gd name="connsiteX45" fmla="*/ 813928 w 11088796"/>
              <a:gd name="connsiteY45" fmla="*/ 4630689 h 13491341"/>
              <a:gd name="connsiteX46" fmla="*/ 744971 w 11088796"/>
              <a:gd name="connsiteY46" fmla="*/ 4009160 h 13491341"/>
              <a:gd name="connsiteX47" fmla="*/ 1120711 w 11088796"/>
              <a:gd name="connsiteY47" fmla="*/ 3826332 h 13491341"/>
              <a:gd name="connsiteX48" fmla="*/ 4227254 w 11088796"/>
              <a:gd name="connsiteY48" fmla="*/ 2790686 h 13491341"/>
              <a:gd name="connsiteX49" fmla="*/ 4454070 w 11088796"/>
              <a:gd name="connsiteY49" fmla="*/ 2860658 h 13491341"/>
              <a:gd name="connsiteX50" fmla="*/ 9475564 w 11088796"/>
              <a:gd name="connsiteY50" fmla="*/ 6686148 h 13491341"/>
              <a:gd name="connsiteX51" fmla="*/ 9504938 w 11088796"/>
              <a:gd name="connsiteY51" fmla="*/ 7321320 h 13491341"/>
              <a:gd name="connsiteX52" fmla="*/ 8903564 w 11088796"/>
              <a:gd name="connsiteY52" fmla="*/ 7436978 h 13491341"/>
              <a:gd name="connsiteX53" fmla="*/ 3882070 w 11088796"/>
              <a:gd name="connsiteY53" fmla="*/ 3611488 h 13491341"/>
              <a:gd name="connsiteX54" fmla="*/ 3837020 w 11088796"/>
              <a:gd name="connsiteY54" fmla="*/ 3003370 h 13491341"/>
              <a:gd name="connsiteX55" fmla="*/ 4227254 w 11088796"/>
              <a:gd name="connsiteY55" fmla="*/ 2790686 h 13491341"/>
              <a:gd name="connsiteX56" fmla="*/ 5978286 w 11088796"/>
              <a:gd name="connsiteY56" fmla="*/ 2454748 h 13491341"/>
              <a:gd name="connsiteX57" fmla="*/ 6213830 w 11088796"/>
              <a:gd name="connsiteY57" fmla="*/ 2544466 h 13491341"/>
              <a:gd name="connsiteX58" fmla="*/ 9303674 w 11088796"/>
              <a:gd name="connsiteY58" fmla="*/ 4898383 h 13491341"/>
              <a:gd name="connsiteX59" fmla="*/ 9350860 w 11088796"/>
              <a:gd name="connsiteY59" fmla="*/ 5503319 h 13491341"/>
              <a:gd name="connsiteX60" fmla="*/ 8755108 w 11088796"/>
              <a:gd name="connsiteY60" fmla="*/ 5618451 h 13491341"/>
              <a:gd name="connsiteX61" fmla="*/ 5665264 w 11088796"/>
              <a:gd name="connsiteY61" fmla="*/ 3264535 h 13491341"/>
              <a:gd name="connsiteX62" fmla="*/ 5596232 w 11088796"/>
              <a:gd name="connsiteY62" fmla="*/ 2642955 h 13491341"/>
              <a:gd name="connsiteX63" fmla="*/ 5978286 w 11088796"/>
              <a:gd name="connsiteY63" fmla="*/ 2454748 h 13491341"/>
              <a:gd name="connsiteX64" fmla="*/ 1124504 w 11088796"/>
              <a:gd name="connsiteY64" fmla="*/ 2113497 h 13491341"/>
              <a:gd name="connsiteX65" fmla="*/ 1366063 w 11088796"/>
              <a:gd name="connsiteY65" fmla="*/ 2195470 h 13491341"/>
              <a:gd name="connsiteX66" fmla="*/ 10938820 w 11088796"/>
              <a:gd name="connsiteY66" fmla="*/ 9488219 h 13491341"/>
              <a:gd name="connsiteX67" fmla="*/ 10982418 w 11088796"/>
              <a:gd name="connsiteY67" fmla="*/ 10098117 h 13491341"/>
              <a:gd name="connsiteX68" fmla="*/ 10366800 w 11088796"/>
              <a:gd name="connsiteY68" fmla="*/ 10239076 h 13491341"/>
              <a:gd name="connsiteX69" fmla="*/ 794043 w 11088796"/>
              <a:gd name="connsiteY69" fmla="*/ 2946327 h 13491341"/>
              <a:gd name="connsiteX70" fmla="*/ 744627 w 11088796"/>
              <a:gd name="connsiteY70" fmla="*/ 2298728 h 13491341"/>
              <a:gd name="connsiteX71" fmla="*/ 1124504 w 11088796"/>
              <a:gd name="connsiteY71" fmla="*/ 2113497 h 13491341"/>
              <a:gd name="connsiteX72" fmla="*/ 7356102 w 11088796"/>
              <a:gd name="connsiteY72" fmla="*/ 1797588 h 13491341"/>
              <a:gd name="connsiteX73" fmla="*/ 7581448 w 11088796"/>
              <a:gd name="connsiteY73" fmla="*/ 1868497 h 13491341"/>
              <a:gd name="connsiteX74" fmla="*/ 9593352 w 11088796"/>
              <a:gd name="connsiteY74" fmla="*/ 3401213 h 13491341"/>
              <a:gd name="connsiteX75" fmla="*/ 9637536 w 11088796"/>
              <a:gd name="connsiteY75" fmla="*/ 4008670 h 13491341"/>
              <a:gd name="connsiteX76" fmla="*/ 9021352 w 11088796"/>
              <a:gd name="connsiteY76" fmla="*/ 4152044 h 13491341"/>
              <a:gd name="connsiteX77" fmla="*/ 7009448 w 11088796"/>
              <a:gd name="connsiteY77" fmla="*/ 2619328 h 13491341"/>
              <a:gd name="connsiteX78" fmla="*/ 6984064 w 11088796"/>
              <a:gd name="connsiteY78" fmla="*/ 1987194 h 13491341"/>
              <a:gd name="connsiteX79" fmla="*/ 7356102 w 11088796"/>
              <a:gd name="connsiteY79" fmla="*/ 1797588 h 13491341"/>
              <a:gd name="connsiteX80" fmla="*/ 8626238 w 11088796"/>
              <a:gd name="connsiteY80" fmla="*/ 1077861 h 13491341"/>
              <a:gd name="connsiteX81" fmla="*/ 8867664 w 11088796"/>
              <a:gd name="connsiteY81" fmla="*/ 1161018 h 13491341"/>
              <a:gd name="connsiteX82" fmla="*/ 9942284 w 11088796"/>
              <a:gd name="connsiteY82" fmla="*/ 1979689 h 13491341"/>
              <a:gd name="connsiteX83" fmla="*/ 10009308 w 11088796"/>
              <a:gd name="connsiteY83" fmla="*/ 2604557 h 13491341"/>
              <a:gd name="connsiteX84" fmla="*/ 9370276 w 11088796"/>
              <a:gd name="connsiteY84" fmla="*/ 2730530 h 13491341"/>
              <a:gd name="connsiteX85" fmla="*/ 8295656 w 11088796"/>
              <a:gd name="connsiteY85" fmla="*/ 1911858 h 13491341"/>
              <a:gd name="connsiteX86" fmla="*/ 8250554 w 11088796"/>
              <a:gd name="connsiteY86" fmla="*/ 1264696 h 13491341"/>
              <a:gd name="connsiteX87" fmla="*/ 8626238 w 11088796"/>
              <a:gd name="connsiteY87" fmla="*/ 1077861 h 13491341"/>
              <a:gd name="connsiteX88" fmla="*/ 9447378 w 11088796"/>
              <a:gd name="connsiteY88" fmla="*/ 1 h 13491341"/>
              <a:gd name="connsiteX89" fmla="*/ 9689796 w 11088796"/>
              <a:gd name="connsiteY89" fmla="*/ 81858 h 13491341"/>
              <a:gd name="connsiteX90" fmla="*/ 10764416 w 11088796"/>
              <a:gd name="connsiteY90" fmla="*/ 900529 h 13491341"/>
              <a:gd name="connsiteX91" fmla="*/ 10812642 w 11088796"/>
              <a:gd name="connsiteY91" fmla="*/ 1550070 h 13491341"/>
              <a:gd name="connsiteX92" fmla="*/ 10192408 w 11088796"/>
              <a:gd name="connsiteY92" fmla="*/ 1651368 h 13491341"/>
              <a:gd name="connsiteX93" fmla="*/ 9117788 w 11088796"/>
              <a:gd name="connsiteY93" fmla="*/ 832697 h 13491341"/>
              <a:gd name="connsiteX94" fmla="*/ 9053888 w 11088796"/>
              <a:gd name="connsiteY94" fmla="*/ 210211 h 13491341"/>
              <a:gd name="connsiteX95" fmla="*/ 9447378 w 11088796"/>
              <a:gd name="connsiteY95" fmla="*/ 1 h 1349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1088796" h="13491341">
                <a:moveTo>
                  <a:pt x="490691" y="11756903"/>
                </a:moveTo>
                <a:cubicBezTo>
                  <a:pt x="576640" y="11756478"/>
                  <a:pt x="661187" y="11782498"/>
                  <a:pt x="733817" y="11837830"/>
                </a:cubicBezTo>
                <a:cubicBezTo>
                  <a:pt x="733817" y="11837830"/>
                  <a:pt x="733817" y="11837830"/>
                  <a:pt x="1808437" y="12656501"/>
                </a:cubicBezTo>
                <a:cubicBezTo>
                  <a:pt x="2002119" y="12804053"/>
                  <a:pt x="2020477" y="13091014"/>
                  <a:pt x="1856663" y="13306044"/>
                </a:cubicBezTo>
                <a:cubicBezTo>
                  <a:pt x="1708962" y="13499922"/>
                  <a:pt x="1430112" y="13554893"/>
                  <a:pt x="1236430" y="13407341"/>
                </a:cubicBezTo>
                <a:cubicBezTo>
                  <a:pt x="1236430" y="13407341"/>
                  <a:pt x="1236430" y="13407341"/>
                  <a:pt x="161810" y="12588671"/>
                </a:cubicBezTo>
                <a:cubicBezTo>
                  <a:pt x="-31872" y="12441120"/>
                  <a:pt x="-49792" y="12160062"/>
                  <a:pt x="97910" y="11966183"/>
                </a:cubicBezTo>
                <a:cubicBezTo>
                  <a:pt x="200294" y="11831790"/>
                  <a:pt x="347442" y="11757613"/>
                  <a:pt x="490691" y="11756903"/>
                </a:cubicBezTo>
                <a:close/>
                <a:moveTo>
                  <a:pt x="1287637" y="10710803"/>
                </a:moveTo>
                <a:cubicBezTo>
                  <a:pt x="1369716" y="10715457"/>
                  <a:pt x="1451110" y="10745615"/>
                  <a:pt x="1523741" y="10800947"/>
                </a:cubicBezTo>
                <a:cubicBezTo>
                  <a:pt x="1523741" y="10800947"/>
                  <a:pt x="1523741" y="10800947"/>
                  <a:pt x="2598361" y="11619618"/>
                </a:cubicBezTo>
                <a:cubicBezTo>
                  <a:pt x="2792042" y="11767170"/>
                  <a:pt x="2832808" y="12024717"/>
                  <a:pt x="2667707" y="12241437"/>
                </a:cubicBezTo>
                <a:cubicBezTo>
                  <a:pt x="2521245" y="12433688"/>
                  <a:pt x="2243477" y="12487239"/>
                  <a:pt x="2049794" y="12339687"/>
                </a:cubicBezTo>
                <a:cubicBezTo>
                  <a:pt x="2049794" y="12339687"/>
                  <a:pt x="2049794" y="12339687"/>
                  <a:pt x="975175" y="11521017"/>
                </a:cubicBezTo>
                <a:cubicBezTo>
                  <a:pt x="781493" y="11373465"/>
                  <a:pt x="762492" y="11093830"/>
                  <a:pt x="908953" y="10901578"/>
                </a:cubicBezTo>
                <a:cubicBezTo>
                  <a:pt x="1012143" y="10766128"/>
                  <a:pt x="1150840" y="10703045"/>
                  <a:pt x="1287637" y="10710803"/>
                </a:cubicBezTo>
                <a:close/>
                <a:moveTo>
                  <a:pt x="1721569" y="9334566"/>
                </a:moveTo>
                <a:cubicBezTo>
                  <a:pt x="1803463" y="9333793"/>
                  <a:pt x="1882852" y="9356669"/>
                  <a:pt x="1947183" y="9405678"/>
                </a:cubicBezTo>
                <a:cubicBezTo>
                  <a:pt x="1947183" y="9405678"/>
                  <a:pt x="1947183" y="9405678"/>
                  <a:pt x="3834230" y="10843275"/>
                </a:cubicBezTo>
                <a:cubicBezTo>
                  <a:pt x="4005780" y="10973966"/>
                  <a:pt x="4026594" y="11257225"/>
                  <a:pt x="3878894" y="11451101"/>
                </a:cubicBezTo>
                <a:cubicBezTo>
                  <a:pt x="3712398" y="11669653"/>
                  <a:pt x="3433780" y="11724797"/>
                  <a:pt x="3262230" y="11594106"/>
                </a:cubicBezTo>
                <a:cubicBezTo>
                  <a:pt x="3262230" y="11594106"/>
                  <a:pt x="3262230" y="11594106"/>
                  <a:pt x="1375183" y="10156508"/>
                </a:cubicBezTo>
                <a:cubicBezTo>
                  <a:pt x="1203633" y="10025818"/>
                  <a:pt x="1182818" y="9742560"/>
                  <a:pt x="1349316" y="9524008"/>
                </a:cubicBezTo>
                <a:cubicBezTo>
                  <a:pt x="1441628" y="9402835"/>
                  <a:pt x="1585080" y="9335855"/>
                  <a:pt x="1721569" y="9334566"/>
                </a:cubicBezTo>
                <a:close/>
                <a:moveTo>
                  <a:pt x="2101387" y="7936576"/>
                </a:moveTo>
                <a:cubicBezTo>
                  <a:pt x="2186631" y="7938355"/>
                  <a:pt x="2271321" y="7965270"/>
                  <a:pt x="2344041" y="8020670"/>
                </a:cubicBezTo>
                <a:cubicBezTo>
                  <a:pt x="2344041" y="8020670"/>
                  <a:pt x="2344041" y="8020670"/>
                  <a:pt x="5052676" y="10084172"/>
                </a:cubicBezTo>
                <a:cubicBezTo>
                  <a:pt x="5246596" y="10231905"/>
                  <a:pt x="5267826" y="10515482"/>
                  <a:pt x="5120124" y="10709361"/>
                </a:cubicBezTo>
                <a:cubicBezTo>
                  <a:pt x="4953624" y="10927915"/>
                  <a:pt x="4674590" y="10982744"/>
                  <a:pt x="4480668" y="10835011"/>
                </a:cubicBezTo>
                <a:cubicBezTo>
                  <a:pt x="4480668" y="10835011"/>
                  <a:pt x="4480668" y="10835011"/>
                  <a:pt x="1772034" y="8771509"/>
                </a:cubicBezTo>
                <a:cubicBezTo>
                  <a:pt x="1578113" y="8623776"/>
                  <a:pt x="1556883" y="8340198"/>
                  <a:pt x="1723383" y="8121644"/>
                </a:cubicBezTo>
                <a:cubicBezTo>
                  <a:pt x="1815697" y="8000470"/>
                  <a:pt x="1959313" y="7933611"/>
                  <a:pt x="2101387" y="7936576"/>
                </a:cubicBezTo>
                <a:close/>
                <a:moveTo>
                  <a:pt x="1945410" y="6115309"/>
                </a:moveTo>
                <a:cubicBezTo>
                  <a:pt x="2031653" y="6115412"/>
                  <a:pt x="2116421" y="6141783"/>
                  <a:pt x="2188908" y="6197004"/>
                </a:cubicBezTo>
                <a:cubicBezTo>
                  <a:pt x="2188908" y="6197004"/>
                  <a:pt x="2188908" y="6197004"/>
                  <a:pt x="6859286" y="9755006"/>
                </a:cubicBezTo>
                <a:cubicBezTo>
                  <a:pt x="7052586" y="9902268"/>
                  <a:pt x="7052554" y="10173950"/>
                  <a:pt x="6889502" y="10387978"/>
                </a:cubicBezTo>
                <a:cubicBezTo>
                  <a:pt x="6742488" y="10580955"/>
                  <a:pt x="6480566" y="10653123"/>
                  <a:pt x="6287266" y="10505862"/>
                </a:cubicBezTo>
                <a:cubicBezTo>
                  <a:pt x="6287266" y="10505862"/>
                  <a:pt x="6287266" y="10505862"/>
                  <a:pt x="1616888" y="6947860"/>
                </a:cubicBezTo>
                <a:cubicBezTo>
                  <a:pt x="1423588" y="6800599"/>
                  <a:pt x="1404912" y="6514668"/>
                  <a:pt x="1551927" y="6321692"/>
                </a:cubicBezTo>
                <a:cubicBezTo>
                  <a:pt x="1653834" y="6187921"/>
                  <a:pt x="1801671" y="6115135"/>
                  <a:pt x="1945410" y="6115309"/>
                </a:cubicBezTo>
                <a:close/>
                <a:moveTo>
                  <a:pt x="1120711" y="3826332"/>
                </a:moveTo>
                <a:cubicBezTo>
                  <a:pt x="1205571" y="3828346"/>
                  <a:pt x="1289952" y="3855341"/>
                  <a:pt x="1362501" y="3910611"/>
                </a:cubicBezTo>
                <a:cubicBezTo>
                  <a:pt x="1362501" y="3910611"/>
                  <a:pt x="1362501" y="3910611"/>
                  <a:pt x="9297658" y="9955798"/>
                </a:cubicBezTo>
                <a:cubicBezTo>
                  <a:pt x="9491122" y="10103183"/>
                  <a:pt x="9491234" y="10368433"/>
                  <a:pt x="9344772" y="10560687"/>
                </a:cubicBezTo>
                <a:cubicBezTo>
                  <a:pt x="9179666" y="10777410"/>
                  <a:pt x="8942548" y="10823263"/>
                  <a:pt x="8749084" y="10675877"/>
                </a:cubicBezTo>
                <a:cubicBezTo>
                  <a:pt x="8749084" y="10675877"/>
                  <a:pt x="8749084" y="10675877"/>
                  <a:pt x="813928" y="4630689"/>
                </a:cubicBezTo>
                <a:cubicBezTo>
                  <a:pt x="620463" y="4483305"/>
                  <a:pt x="579867" y="4225882"/>
                  <a:pt x="744971" y="4009160"/>
                </a:cubicBezTo>
                <a:cubicBezTo>
                  <a:pt x="836511" y="3889001"/>
                  <a:pt x="979277" y="3822972"/>
                  <a:pt x="1120711" y="3826332"/>
                </a:cubicBezTo>
                <a:close/>
                <a:moveTo>
                  <a:pt x="4227254" y="2790686"/>
                </a:moveTo>
                <a:cubicBezTo>
                  <a:pt x="4310200" y="2788659"/>
                  <a:pt x="4389662" y="2811590"/>
                  <a:pt x="4454070" y="2860658"/>
                </a:cubicBezTo>
                <a:cubicBezTo>
                  <a:pt x="4454070" y="2860658"/>
                  <a:pt x="4454070" y="2860658"/>
                  <a:pt x="9475564" y="6686148"/>
                </a:cubicBezTo>
                <a:cubicBezTo>
                  <a:pt x="9647320" y="6816995"/>
                  <a:pt x="9671436" y="7102770"/>
                  <a:pt x="9504938" y="7321320"/>
                </a:cubicBezTo>
                <a:cubicBezTo>
                  <a:pt x="9357238" y="7515197"/>
                  <a:pt x="9075320" y="7567825"/>
                  <a:pt x="8903564" y="7436978"/>
                </a:cubicBezTo>
                <a:cubicBezTo>
                  <a:pt x="8903564" y="7436978"/>
                  <a:pt x="8903564" y="7436978"/>
                  <a:pt x="3882070" y="3611488"/>
                </a:cubicBezTo>
                <a:cubicBezTo>
                  <a:pt x="3710313" y="3480640"/>
                  <a:pt x="3689321" y="3197246"/>
                  <a:pt x="3837020" y="3003370"/>
                </a:cubicBezTo>
                <a:cubicBezTo>
                  <a:pt x="3941082" y="2866775"/>
                  <a:pt x="4089010" y="2794065"/>
                  <a:pt x="4227254" y="2790686"/>
                </a:cubicBezTo>
                <a:close/>
                <a:moveTo>
                  <a:pt x="5978286" y="2454748"/>
                </a:moveTo>
                <a:cubicBezTo>
                  <a:pt x="6060956" y="2459853"/>
                  <a:pt x="6142436" y="2490076"/>
                  <a:pt x="6213830" y="2544466"/>
                </a:cubicBezTo>
                <a:cubicBezTo>
                  <a:pt x="6213830" y="2544466"/>
                  <a:pt x="6213830" y="2544466"/>
                  <a:pt x="9303674" y="4898383"/>
                </a:cubicBezTo>
                <a:cubicBezTo>
                  <a:pt x="9497180" y="5045798"/>
                  <a:pt x="9515962" y="5286598"/>
                  <a:pt x="9350860" y="5503319"/>
                </a:cubicBezTo>
                <a:cubicBezTo>
                  <a:pt x="9204398" y="5695570"/>
                  <a:pt x="8948614" y="5765868"/>
                  <a:pt x="8755108" y="5618451"/>
                </a:cubicBezTo>
                <a:cubicBezTo>
                  <a:pt x="8755108" y="5618451"/>
                  <a:pt x="8755108" y="5618451"/>
                  <a:pt x="5665264" y="3264535"/>
                </a:cubicBezTo>
                <a:cubicBezTo>
                  <a:pt x="5474880" y="3119496"/>
                  <a:pt x="5449770" y="2835207"/>
                  <a:pt x="5596232" y="2642955"/>
                </a:cubicBezTo>
                <a:cubicBezTo>
                  <a:pt x="5699420" y="2507505"/>
                  <a:pt x="5840504" y="2446239"/>
                  <a:pt x="5978286" y="2454748"/>
                </a:cubicBezTo>
                <a:close/>
                <a:moveTo>
                  <a:pt x="1124504" y="2113497"/>
                </a:moveTo>
                <a:cubicBezTo>
                  <a:pt x="1210071" y="2114841"/>
                  <a:pt x="1294642" y="2141060"/>
                  <a:pt x="1366063" y="2195470"/>
                </a:cubicBezTo>
                <a:cubicBezTo>
                  <a:pt x="1366063" y="2195470"/>
                  <a:pt x="1366063" y="2195470"/>
                  <a:pt x="10938820" y="9488219"/>
                </a:cubicBezTo>
                <a:cubicBezTo>
                  <a:pt x="11132398" y="9635692"/>
                  <a:pt x="11129432" y="9905139"/>
                  <a:pt x="10982418" y="10098117"/>
                </a:cubicBezTo>
                <a:cubicBezTo>
                  <a:pt x="10819366" y="10312145"/>
                  <a:pt x="10560378" y="10386547"/>
                  <a:pt x="10366800" y="10239076"/>
                </a:cubicBezTo>
                <a:cubicBezTo>
                  <a:pt x="10366800" y="10239076"/>
                  <a:pt x="10366800" y="10239076"/>
                  <a:pt x="794043" y="2946327"/>
                </a:cubicBezTo>
                <a:cubicBezTo>
                  <a:pt x="603587" y="2801233"/>
                  <a:pt x="581575" y="2512756"/>
                  <a:pt x="744627" y="2298728"/>
                </a:cubicBezTo>
                <a:cubicBezTo>
                  <a:pt x="836511" y="2178117"/>
                  <a:pt x="981892" y="2111258"/>
                  <a:pt x="1124504" y="2113497"/>
                </a:cubicBezTo>
                <a:close/>
                <a:moveTo>
                  <a:pt x="7356102" y="1797588"/>
                </a:moveTo>
                <a:cubicBezTo>
                  <a:pt x="7437918" y="1796756"/>
                  <a:pt x="7517214" y="1819562"/>
                  <a:pt x="7581448" y="1868497"/>
                </a:cubicBezTo>
                <a:cubicBezTo>
                  <a:pt x="7581448" y="1868497"/>
                  <a:pt x="7581448" y="1868497"/>
                  <a:pt x="9593352" y="3401213"/>
                </a:cubicBezTo>
                <a:cubicBezTo>
                  <a:pt x="9764644" y="3531709"/>
                  <a:pt x="9785234" y="3814795"/>
                  <a:pt x="9637536" y="4008670"/>
                </a:cubicBezTo>
                <a:cubicBezTo>
                  <a:pt x="9471038" y="4227222"/>
                  <a:pt x="9192646" y="4282538"/>
                  <a:pt x="9021352" y="4152044"/>
                </a:cubicBezTo>
                <a:cubicBezTo>
                  <a:pt x="9021352" y="4152044"/>
                  <a:pt x="9021352" y="4152044"/>
                  <a:pt x="7009448" y="2619328"/>
                </a:cubicBezTo>
                <a:cubicBezTo>
                  <a:pt x="6838156" y="2488833"/>
                  <a:pt x="6817566" y="2205746"/>
                  <a:pt x="6984064" y="1987194"/>
                </a:cubicBezTo>
                <a:cubicBezTo>
                  <a:pt x="7076376" y="1866022"/>
                  <a:pt x="7219740" y="1798975"/>
                  <a:pt x="7356102" y="1797588"/>
                </a:cubicBezTo>
                <a:close/>
                <a:moveTo>
                  <a:pt x="8626238" y="1077861"/>
                </a:moveTo>
                <a:cubicBezTo>
                  <a:pt x="8710866" y="1079170"/>
                  <a:pt x="8795034" y="1105687"/>
                  <a:pt x="8867664" y="1161018"/>
                </a:cubicBezTo>
                <a:cubicBezTo>
                  <a:pt x="8867664" y="1161018"/>
                  <a:pt x="8867664" y="1161018"/>
                  <a:pt x="9942284" y="1979689"/>
                </a:cubicBezTo>
                <a:cubicBezTo>
                  <a:pt x="10135964" y="2127242"/>
                  <a:pt x="10157008" y="2410678"/>
                  <a:pt x="10009308" y="2604557"/>
                </a:cubicBezTo>
                <a:cubicBezTo>
                  <a:pt x="9842808" y="2823111"/>
                  <a:pt x="9563958" y="2878081"/>
                  <a:pt x="9370276" y="2730530"/>
                </a:cubicBezTo>
                <a:cubicBezTo>
                  <a:pt x="9370276" y="2730530"/>
                  <a:pt x="9370276" y="2730530"/>
                  <a:pt x="8295656" y="1911858"/>
                </a:cubicBezTo>
                <a:cubicBezTo>
                  <a:pt x="8101974" y="1764307"/>
                  <a:pt x="8084054" y="1483251"/>
                  <a:pt x="8250554" y="1264696"/>
                </a:cubicBezTo>
                <a:cubicBezTo>
                  <a:pt x="8342868" y="1143522"/>
                  <a:pt x="8485190" y="1075680"/>
                  <a:pt x="8626238" y="1077861"/>
                </a:cubicBezTo>
                <a:close/>
                <a:moveTo>
                  <a:pt x="9447378" y="1"/>
                </a:moveTo>
                <a:cubicBezTo>
                  <a:pt x="9532998" y="9"/>
                  <a:pt x="9617166" y="26526"/>
                  <a:pt x="9689796" y="81858"/>
                </a:cubicBezTo>
                <a:cubicBezTo>
                  <a:pt x="9689796" y="81858"/>
                  <a:pt x="9689796" y="81858"/>
                  <a:pt x="10764416" y="900529"/>
                </a:cubicBezTo>
                <a:cubicBezTo>
                  <a:pt x="10958096" y="1048080"/>
                  <a:pt x="10979140" y="1331516"/>
                  <a:pt x="10812642" y="1550070"/>
                </a:cubicBezTo>
                <a:cubicBezTo>
                  <a:pt x="10664940" y="1743949"/>
                  <a:pt x="10386090" y="1798919"/>
                  <a:pt x="10192408" y="1651368"/>
                </a:cubicBezTo>
                <a:cubicBezTo>
                  <a:pt x="10192408" y="1651368"/>
                  <a:pt x="10192408" y="1651368"/>
                  <a:pt x="9117788" y="832697"/>
                </a:cubicBezTo>
                <a:cubicBezTo>
                  <a:pt x="8924106" y="685146"/>
                  <a:pt x="8906186" y="404090"/>
                  <a:pt x="9053888" y="210211"/>
                </a:cubicBezTo>
                <a:cubicBezTo>
                  <a:pt x="9157950" y="73615"/>
                  <a:pt x="9304680" y="-11"/>
                  <a:pt x="9447378" y="1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870481" y="6266987"/>
            <a:ext cx="4082410" cy="50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4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140949" y="1834624"/>
            <a:ext cx="2248875" cy="2356557"/>
          </a:xfrm>
          <a:custGeom>
            <a:avLst/>
            <a:gdLst>
              <a:gd name="connsiteX0" fmla="*/ 2522219 w 5044439"/>
              <a:gd name="connsiteY0" fmla="*/ 0 h 5851550"/>
              <a:gd name="connsiteX1" fmla="*/ 5044439 w 5044439"/>
              <a:gd name="connsiteY1" fmla="*/ 1261110 h 5851550"/>
              <a:gd name="connsiteX2" fmla="*/ 5044439 w 5044439"/>
              <a:gd name="connsiteY2" fmla="*/ 4590440 h 5851550"/>
              <a:gd name="connsiteX3" fmla="*/ 2522219 w 5044439"/>
              <a:gd name="connsiteY3" fmla="*/ 5851550 h 5851550"/>
              <a:gd name="connsiteX4" fmla="*/ 0 w 5044439"/>
              <a:gd name="connsiteY4" fmla="*/ 4590440 h 5851550"/>
              <a:gd name="connsiteX5" fmla="*/ 0 w 5044439"/>
              <a:gd name="connsiteY5" fmla="*/ 1261110 h 585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4439" h="5851550">
                <a:moveTo>
                  <a:pt x="2522219" y="0"/>
                </a:moveTo>
                <a:lnTo>
                  <a:pt x="5044439" y="1261110"/>
                </a:lnTo>
                <a:lnTo>
                  <a:pt x="5044439" y="4590440"/>
                </a:lnTo>
                <a:lnTo>
                  <a:pt x="2522219" y="5851550"/>
                </a:lnTo>
                <a:lnTo>
                  <a:pt x="0" y="4590440"/>
                </a:lnTo>
                <a:lnTo>
                  <a:pt x="0" y="1261110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171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3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44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6500689" y="2496111"/>
            <a:ext cx="4137675" cy="234675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71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38955" y="6255834"/>
            <a:ext cx="3613936" cy="4683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b="0" i="0" dirty="0">
              <a:latin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89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98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64F7-F558-054E-9135-683777905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9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grx/platform/blob/master/docs/effects/README.md" TargetMode="External"/><Relationship Id="rId4" Type="http://schemas.openxmlformats.org/officeDocument/2006/relationships/hyperlink" Target="https://github.com/ngrx/platform/blob/master/docs/router-store/README.md" TargetMode="External"/><Relationship Id="rId5" Type="http://schemas.openxmlformats.org/officeDocument/2006/relationships/hyperlink" Target="https://github.com/ngrx/platform/blob/master/docs/store-devtools/README.md" TargetMode="External"/><Relationship Id="rId6" Type="http://schemas.openxmlformats.org/officeDocument/2006/relationships/hyperlink" Target="https://github.com/ngrx/platform/blob/master/docs/entity/README.md" TargetMode="External"/><Relationship Id="rId7" Type="http://schemas.openxmlformats.org/officeDocument/2006/relationships/hyperlink" Target="https://github.com/ngrx/platform/blob/master/docs/schematics/README.md" TargetMode="External"/><Relationship Id="rId1" Type="http://schemas.openxmlformats.org/officeDocument/2006/relationships/slideLayout" Target="../slideLayouts/slideLayout14.xml"/><Relationship Id="rId2" Type="http://schemas.openxmlformats.org/officeDocument/2006/relationships/hyperlink" Target="https://github.com/ngrx/platform/blob/master/docs/store/README.m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5245" y="1566882"/>
            <a:ext cx="45336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Advanced </a:t>
            </a:r>
          </a:p>
          <a:p>
            <a:pPr algn="r"/>
            <a:r>
              <a:rPr lang="en-US" sz="40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State management</a:t>
            </a:r>
          </a:p>
          <a:p>
            <a:pPr algn="r"/>
            <a:r>
              <a:rPr lang="en-US" sz="4000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in Angular</a:t>
            </a:r>
            <a:endParaRPr lang="en-US" sz="4000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28924" y="3771867"/>
            <a:ext cx="2038391" cy="92268"/>
            <a:chOff x="6927228" y="7552706"/>
            <a:chExt cx="5016271" cy="227062"/>
          </a:xfrm>
        </p:grpSpPr>
        <p:sp>
          <p:nvSpPr>
            <p:cNvPr id="23" name="Oval 22"/>
            <p:cNvSpPr>
              <a:spLocks noChangeAspect="1"/>
            </p:cNvSpPr>
            <p:nvPr/>
          </p:nvSpPr>
          <p:spPr>
            <a:xfrm rot="18861538">
              <a:off x="6927228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18861538">
              <a:off x="7142741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18861538">
              <a:off x="7358254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 rot="18861538">
              <a:off x="7573766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 rot="18861538">
              <a:off x="7789279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 rot="18861538">
              <a:off x="8004792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 rot="18861538">
              <a:off x="8220304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 rot="18861538">
              <a:off x="8435817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18861538">
              <a:off x="8651330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 rot="18861538">
              <a:off x="8866842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 rot="18861538">
              <a:off x="9082355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 rot="18861538">
              <a:off x="9297868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rot="18861538">
              <a:off x="6927228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 rot="18861538">
              <a:off x="7142741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 rot="18861538">
              <a:off x="7358254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 rot="18861538">
              <a:off x="7573766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 rot="18861538">
              <a:off x="7789279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 rot="18861538">
              <a:off x="8004792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 rot="18861538">
              <a:off x="8220304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 rot="18861538">
              <a:off x="8435817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 rot="18861538">
              <a:off x="8651330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18861538">
              <a:off x="8866842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 rot="18861538">
              <a:off x="9082355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 rot="18861538">
              <a:off x="9297868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8861538">
              <a:off x="9508851" y="771191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rot="18861538">
              <a:off x="9724364" y="770950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18861538">
              <a:off x="9939877" y="770709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 rot="18861538">
              <a:off x="10155389" y="771263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 rot="18861538">
              <a:off x="10370902" y="771022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18861538">
              <a:off x="10586415" y="771576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8861538">
              <a:off x="10801927" y="771334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rot="18861538">
              <a:off x="11017440" y="771093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18861538">
              <a:off x="11232953" y="770852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 rot="18861538">
              <a:off x="11448465" y="771406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18861538">
              <a:off x="11663978" y="771165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 rot="18861538">
              <a:off x="11879491" y="7709243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 rot="18861538">
              <a:off x="9508851" y="755752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18861538">
              <a:off x="9724364" y="755511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 rot="18861538">
              <a:off x="9939877" y="7552706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 rot="18861538">
              <a:off x="10155389" y="7558245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 rot="18861538">
              <a:off x="10370902" y="755583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 rot="18861538">
              <a:off x="10586415" y="7561374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 rot="18861538">
              <a:off x="10801927" y="7558962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 rot="18861538">
              <a:off x="11017440" y="7556551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 rot="18861538">
              <a:off x="11232953" y="7554140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 rot="18861538">
              <a:off x="11448465" y="7559679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18861538">
              <a:off x="11663978" y="7557268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18861538">
              <a:off x="11879491" y="7554857"/>
              <a:ext cx="64008" cy="6400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44" dirty="0">
                <a:latin typeface="Lato Light" charset="0"/>
              </a:endParaRPr>
            </a:p>
          </p:txBody>
        </p:sp>
      </p:grpSp>
      <p:sp>
        <p:nvSpPr>
          <p:cNvPr id="63" name="Subtitle 2"/>
          <p:cNvSpPr txBox="1">
            <a:spLocks/>
          </p:cNvSpPr>
          <p:nvPr/>
        </p:nvSpPr>
        <p:spPr>
          <a:xfrm>
            <a:off x="1973495" y="4126606"/>
            <a:ext cx="4200742" cy="926393"/>
          </a:xfrm>
          <a:prstGeom prst="rect">
            <a:avLst/>
          </a:prstGeom>
        </p:spPr>
        <p:txBody>
          <a:bodyPr vert="horz" wrap="square" lIns="88378" tIns="44189" rIns="88378" bIns="44189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Angular Oslo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meetup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r">
              <a:lnSpc>
                <a:spcPct val="10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14</a:t>
            </a:r>
            <a:r>
              <a:rPr lang="en-US" sz="1600" b="1" baseline="30000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th</a:t>
            </a: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Feb 2018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algn="r">
              <a:lnSpc>
                <a:spcPct val="100000"/>
              </a:lnSpc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Majid Hajian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190" y="1279863"/>
            <a:ext cx="5904928" cy="4452022"/>
          </a:xfrm>
        </p:spPr>
      </p:pic>
    </p:spTree>
    <p:extLst>
      <p:ext uri="{BB962C8B-B14F-4D97-AF65-F5344CB8AC3E}">
        <p14:creationId xmlns:p14="http://schemas.microsoft.com/office/powerpoint/2010/main" val="16171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0342" y="1041992"/>
            <a:ext cx="108806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569CD6"/>
                </a:solidFill>
                <a:latin typeface="Operator Mono" charset="0"/>
              </a:rPr>
              <a:t>const</a:t>
            </a:r>
            <a:r>
              <a:rPr lang="en-US" sz="4800" b="1" dirty="0">
                <a:solidFill>
                  <a:srgbClr val="9CDCFE"/>
                </a:solidFill>
                <a:latin typeface="Operator Mono" charset="0"/>
              </a:rPr>
              <a:t> action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 = {</a:t>
            </a:r>
          </a:p>
          <a:p>
            <a:pPr lvl="2"/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type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</a:t>
            </a:r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'ADD_PRODUCT'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,</a:t>
            </a:r>
          </a:p>
          <a:p>
            <a:pPr lvl="2"/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payload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{</a:t>
            </a:r>
          </a:p>
          <a:p>
            <a:pPr lvl="3"/>
            <a:r>
              <a:rPr lang="en-US" sz="4800" b="1" dirty="0" smtClean="0">
                <a:solidFill>
                  <a:srgbClr val="CE9178"/>
                </a:solidFill>
                <a:latin typeface="Operator Mono" charset="0"/>
              </a:rPr>
              <a:t>	id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</a:t>
            </a:r>
            <a:r>
              <a:rPr lang="en-US" sz="4800" b="1" dirty="0">
                <a:solidFill>
                  <a:srgbClr val="B5CEA8"/>
                </a:solidFill>
                <a:latin typeface="Operator Mono" charset="0"/>
              </a:rPr>
              <a:t>1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,</a:t>
            </a:r>
          </a:p>
          <a:p>
            <a:pPr lvl="2"/>
            <a:r>
              <a:rPr lang="en-US" sz="4800" b="1" dirty="0" smtClean="0">
                <a:solidFill>
                  <a:srgbClr val="CE9178"/>
                </a:solidFill>
                <a:latin typeface="Operator Mono" charset="0"/>
              </a:rPr>
              <a:t>	title</a:t>
            </a:r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: </a:t>
            </a:r>
            <a:r>
              <a:rPr lang="en-US" sz="4800" b="1" dirty="0">
                <a:solidFill>
                  <a:srgbClr val="CE9178"/>
                </a:solidFill>
                <a:latin typeface="Operator Mono" charset="0"/>
              </a:rPr>
              <a:t>'Awesome Angular'</a:t>
            </a:r>
            <a:endParaRPr lang="en-US" sz="4800" b="1" dirty="0">
              <a:solidFill>
                <a:srgbClr val="D4D4D4"/>
              </a:solidFill>
              <a:latin typeface="Operator Mono" charset="0"/>
            </a:endParaRPr>
          </a:p>
          <a:p>
            <a:pPr lvl="2"/>
            <a:r>
              <a:rPr lang="en-US" sz="4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r>
              <a:rPr lang="en-US" sz="4800" b="1" dirty="0" smtClean="0">
                <a:solidFill>
                  <a:srgbClr val="D4D4D4"/>
                </a:solidFill>
                <a:latin typeface="Operator Mono" charset="0"/>
              </a:rPr>
              <a:t>}</a:t>
            </a:r>
            <a:endParaRPr lang="en-US" sz="4800" b="1" dirty="0">
              <a:solidFill>
                <a:srgbClr val="D4D4D4"/>
              </a:solidFill>
              <a:latin typeface="Operator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5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5767" y="510363"/>
            <a:ext cx="1079559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69CD6"/>
                </a:solidFill>
                <a:latin typeface="Operator Mono" charset="0"/>
              </a:rPr>
              <a:t>function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</a:t>
            </a:r>
            <a:r>
              <a:rPr lang="en-US" sz="2800" b="1" dirty="0">
                <a:solidFill>
                  <a:srgbClr val="DCDCAA"/>
                </a:solidFill>
                <a:latin typeface="Operator Mono" charset="0"/>
              </a:rPr>
              <a:t>reducer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(</a:t>
            </a:r>
            <a:r>
              <a:rPr lang="en-US" sz="2800" b="1" dirty="0">
                <a:solidFill>
                  <a:srgbClr val="9CDCFE"/>
                </a:solidFill>
                <a:latin typeface="Operator Mono" charset="0"/>
              </a:rPr>
              <a:t>state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,</a:t>
            </a:r>
            <a:r>
              <a:rPr lang="en-US" sz="2800" b="1" dirty="0">
                <a:solidFill>
                  <a:srgbClr val="9CDCFE"/>
                </a:solidFill>
                <a:latin typeface="Operator Mono" charset="0"/>
              </a:rPr>
              <a:t> action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) {</a:t>
            </a:r>
          </a:p>
          <a:p>
            <a:pPr lvl="1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switch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(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action</a:t>
            </a:r>
            <a:r>
              <a:rPr lang="en-US" sz="2800" b="1" dirty="0" err="1">
                <a:solidFill>
                  <a:srgbClr val="D4D4D4"/>
                </a:solidFill>
                <a:latin typeface="Operator Mono" charset="0"/>
              </a:rPr>
              <a:t>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type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) {</a:t>
            </a:r>
          </a:p>
          <a:p>
            <a:pPr lvl="2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case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</a:t>
            </a:r>
            <a:r>
              <a:rPr lang="en-US" sz="2800" b="1" dirty="0">
                <a:solidFill>
                  <a:srgbClr val="CE9178"/>
                </a:solidFill>
                <a:latin typeface="Operator Mono" charset="0"/>
              </a:rPr>
              <a:t>'ADD_PRODUCT'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:</a:t>
            </a:r>
          </a:p>
          <a:p>
            <a:pPr lvl="3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{</a:t>
            </a:r>
          </a:p>
          <a:p>
            <a:pPr lvl="4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return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 {</a:t>
            </a:r>
          </a:p>
          <a:p>
            <a:pPr lvl="5"/>
            <a:r>
              <a:rPr lang="en-US" sz="2800" b="1" dirty="0">
                <a:solidFill>
                  <a:srgbClr val="CE9178"/>
                </a:solidFill>
                <a:latin typeface="Operator Mono" charset="0"/>
              </a:rPr>
              <a:t>products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: [</a:t>
            </a:r>
          </a:p>
          <a:p>
            <a:pPr lvl="6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...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state</a:t>
            </a:r>
            <a:r>
              <a:rPr lang="en-US" sz="2800" b="1" dirty="0" err="1">
                <a:solidFill>
                  <a:srgbClr val="D4D4D4"/>
                </a:solidFill>
                <a:latin typeface="Operator Mono" charset="0"/>
              </a:rPr>
              <a:t>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products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,</a:t>
            </a:r>
          </a:p>
          <a:p>
            <a:pPr lvl="6"/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action</a:t>
            </a:r>
            <a:r>
              <a:rPr lang="en-US" sz="2800" b="1" dirty="0" err="1">
                <a:solidFill>
                  <a:srgbClr val="D4D4D4"/>
                </a:solidFill>
                <a:latin typeface="Operator Mono" charset="0"/>
              </a:rPr>
              <a:t>.</a:t>
            </a:r>
            <a:r>
              <a:rPr lang="en-US" sz="2800" b="1" dirty="0" err="1">
                <a:solidFill>
                  <a:srgbClr val="9CDCFE"/>
                </a:solidFill>
                <a:latin typeface="Operator Mono" charset="0"/>
              </a:rPr>
              <a:t>payload</a:t>
            </a:r>
            <a:endParaRPr lang="en-US" sz="2800" b="1" dirty="0">
              <a:solidFill>
                <a:srgbClr val="D4D4D4"/>
              </a:solidFill>
              <a:latin typeface="Operator Mono" charset="0"/>
            </a:endParaRPr>
          </a:p>
          <a:p>
            <a:pPr lvl="5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]</a:t>
            </a:r>
          </a:p>
          <a:p>
            <a:pPr lvl="4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};</a:t>
            </a:r>
          </a:p>
          <a:p>
            <a:pPr lvl="3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pPr lvl="2"/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pPr lvl="1"/>
            <a:r>
              <a:rPr lang="en-US" sz="2800" b="1" dirty="0">
                <a:solidFill>
                  <a:srgbClr val="C586C0"/>
                </a:solidFill>
                <a:latin typeface="Operator Mono" charset="0"/>
              </a:rPr>
              <a:t>return</a:t>
            </a:r>
            <a:r>
              <a:rPr lang="en-US" sz="2800" b="1" dirty="0">
                <a:solidFill>
                  <a:srgbClr val="9CDCFE"/>
                </a:solidFill>
                <a:latin typeface="Operator Mono" charset="0"/>
              </a:rPr>
              <a:t> state</a:t>
            </a:r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;</a:t>
            </a:r>
          </a:p>
          <a:p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>}</a:t>
            </a:r>
          </a:p>
          <a:p>
            <a:r>
              <a:rPr lang="en-US" sz="2800" b="1" dirty="0">
                <a:solidFill>
                  <a:srgbClr val="D4D4D4"/>
                </a:solidFill>
                <a:latin typeface="Operator Mono" charset="0"/>
              </a:rPr>
              <a:t/>
            </a:r>
            <a:br>
              <a:rPr lang="en-US" sz="2800" b="1" dirty="0">
                <a:solidFill>
                  <a:srgbClr val="D4D4D4"/>
                </a:solidFill>
                <a:latin typeface="Operator Mono" charset="0"/>
              </a:rPr>
            </a:br>
            <a:endParaRPr lang="en-US" sz="2800" b="1" dirty="0">
              <a:solidFill>
                <a:srgbClr val="D4D4D4"/>
              </a:solidFill>
              <a:effectLst/>
              <a:latin typeface="Operator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27531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0"/>
            <a:ext cx="10407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992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2076931" y="1318438"/>
            <a:ext cx="7309432" cy="723267"/>
          </a:xfrm>
          <a:prstGeom prst="rect">
            <a:avLst/>
          </a:prstGeom>
          <a:noFill/>
        </p:spPr>
        <p:txBody>
          <a:bodyPr wrap="square" lIns="45711" tIns="22856" rIns="45711" bIns="22856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NGRX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169" y="2583467"/>
            <a:ext cx="14000958" cy="25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269" y="85060"/>
            <a:ext cx="119297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2"/>
              </a:rPr>
              <a:t>@ngrx/store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RxJS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 powered state management for Angular applications, inspired by Redux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3"/>
              </a:rPr>
              <a:t>@ngrx/effects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Side Effect model for @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/store to model event sources as actions.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4"/>
              </a:rPr>
              <a:t>@ngrx/router-store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Bindings to connect the Angular Router to @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/store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5"/>
              </a:rPr>
              <a:t>@ngrx/store-devtools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Store instrumentation that enables a 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powerful time-travelling debugger.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6"/>
              </a:rPr>
              <a:t>@ngrx/entity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Entity State adapter for managing record collections.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366D6"/>
                </a:solidFill>
                <a:latin typeface="Lato" charset="0"/>
                <a:ea typeface="Lato" charset="0"/>
                <a:cs typeface="Lato" charset="0"/>
                <a:hlinkClick r:id="rId7"/>
              </a:rPr>
              <a:t>@ngrx/schematics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 - Scaffolding library for Angular applications using </a:t>
            </a:r>
            <a:r>
              <a:rPr lang="en-US" sz="2800" dirty="0" err="1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2800" dirty="0">
                <a:solidFill>
                  <a:srgbClr val="24292E"/>
                </a:solidFill>
                <a:latin typeface="Lato" charset="0"/>
                <a:ea typeface="Lato" charset="0"/>
                <a:cs typeface="Lato" charset="0"/>
              </a:rPr>
              <a:t>.</a:t>
            </a:r>
            <a:endParaRPr lang="en-US" sz="2800" b="0" i="0" dirty="0">
              <a:solidFill>
                <a:srgbClr val="24292E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2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1489" y="595423"/>
            <a:ext cx="114973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NGRX/STORE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Single </a:t>
            </a: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source of truth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Testability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Performance benefits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 err="1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ChangeDetectionStrategy.OnPush</a:t>
            </a:r>
            <a:endParaRPr lang="en-US" sz="3800" dirty="0">
              <a:solidFill>
                <a:srgbClr val="545E6F"/>
              </a:solidFill>
              <a:latin typeface="Lato" charset="0"/>
              <a:ea typeface="Lato" charset="0"/>
              <a:cs typeface="Lato" charset="0"/>
            </a:endParaRP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Immutable @Inputs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Object reference checks are fast</a:t>
            </a:r>
          </a:p>
          <a:p>
            <a:pPr marL="571500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Root and feature module support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Eagerly loaded modules</a:t>
            </a:r>
          </a:p>
          <a:p>
            <a:pPr marL="1028700" lvl="1" indent="-571500">
              <a:buFont typeface="Wingdings" charset="2"/>
              <a:buChar char="ü"/>
            </a:pPr>
            <a:r>
              <a:rPr lang="en-US" sz="38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Lazily loaded modules</a:t>
            </a:r>
            <a:endParaRPr lang="en-US" sz="38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100"/>
            <a:ext cx="12192000" cy="62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4521" y="1616149"/>
            <a:ext cx="104624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NGRX/EFFECTS</a:t>
            </a:r>
          </a:p>
          <a:p>
            <a:pPr algn="ctr"/>
            <a:endParaRPr lang="en-US" sz="4400" b="1" cap="all" dirty="0">
              <a:solidFill>
                <a:schemeClr val="accent6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Listen for @</a:t>
            </a:r>
            <a:r>
              <a:rPr lang="en-US" sz="4400" dirty="0" err="1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/store actions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Isolate side effects from components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Communicate outside of Angular</a:t>
            </a: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5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460" y="446569"/>
            <a:ext cx="10462437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NGRX/entity</a:t>
            </a:r>
          </a:p>
          <a:p>
            <a:pPr algn="ctr"/>
            <a:endParaRPr lang="en-US" sz="4400" b="1" cap="all" dirty="0">
              <a:solidFill>
                <a:schemeClr val="accent6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Reduces boilerplate for creating reducers that manage a collection of models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Provides performant CRUD operations for managing entity collections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Extensible type-safe adapters for selecting entity </a:t>
            </a:r>
            <a:r>
              <a:rPr lang="en-US" sz="4400" dirty="0" smtClean="0">
                <a:solidFill>
                  <a:schemeClr val="tx2">
                    <a:lumMod val="75000"/>
                  </a:schemeClr>
                </a:solidFill>
              </a:rPr>
              <a:t>information.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460" y="723014"/>
            <a:ext cx="10462437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NGRX/SCHEMATICS</a:t>
            </a:r>
          </a:p>
          <a:p>
            <a:pPr algn="ctr"/>
            <a:endParaRPr lang="en-US" sz="4400" b="1" cap="all" dirty="0" smtClean="0">
              <a:solidFill>
                <a:schemeClr val="accent6"/>
              </a:solidFill>
              <a:latin typeface="Lato" charset="0"/>
              <a:ea typeface="Lato" charset="0"/>
              <a:cs typeface="Lato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generating files when building out feature areas using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. Built on top of Schematics, it integrates with the Angular CLI to make setting up and expanding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NgRx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Lato" charset="0"/>
                <a:ea typeface="Lato" charset="0"/>
                <a:cs typeface="Lato" charset="0"/>
              </a:rPr>
              <a:t> in Angular applications easier.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/>
          <p:cNvSpPr/>
          <p:nvPr/>
        </p:nvSpPr>
        <p:spPr>
          <a:xfrm rot="5400000">
            <a:off x="1473933" y="1997145"/>
            <a:ext cx="2356556" cy="2031515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873913" y="4423635"/>
            <a:ext cx="1579450" cy="31190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06653" y="4443091"/>
            <a:ext cx="1111203" cy="2863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61" b="1" dirty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Majid Hajian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12453" y="2296405"/>
            <a:ext cx="2762295" cy="67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81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ABOUT ME</a:t>
            </a:r>
            <a:endParaRPr lang="en-US" sz="3781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342568" y="2147300"/>
            <a:ext cx="53695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2"/>
          <p:cNvSpPr txBox="1">
            <a:spLocks/>
          </p:cNvSpPr>
          <p:nvPr/>
        </p:nvSpPr>
        <p:spPr>
          <a:xfrm>
            <a:off x="4198666" y="3301811"/>
            <a:ext cx="6466361" cy="1449991"/>
          </a:xfrm>
          <a:prstGeom prst="rect">
            <a:avLst/>
          </a:prstGeom>
        </p:spPr>
        <p:txBody>
          <a:bodyPr vert="horz" wrap="square" lIns="97896" tIns="48948" rIns="97896" bIns="4894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Passionate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web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developer</a:t>
            </a: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Angular enthusiast, Over 4+ experiences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Open Source </a:t>
            </a: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lover and contributor</a:t>
            </a:r>
            <a:endParaRPr lang="en-US" sz="1600" b="1" dirty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Public speaker, </a:t>
            </a:r>
            <a:endParaRPr lang="en-US" sz="1600" b="1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pPr marL="171450" indent="-171450" algn="just">
              <a:lnSpc>
                <a:spcPts val="1819"/>
              </a:lnSpc>
              <a:buFontTx/>
              <a:buChar char="-"/>
            </a:pPr>
            <a:r>
              <a:rPr lang="en-US" sz="1600" b="1" dirty="0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Trainer @</a:t>
            </a:r>
            <a:r>
              <a:rPr lang="en-US" sz="1600" b="1" dirty="0" err="1" smtClean="0">
                <a:solidFill>
                  <a:schemeClr val="tx1"/>
                </a:solidFill>
                <a:latin typeface="Lato Light" charset="0"/>
                <a:ea typeface="Lato Light" charset="0"/>
                <a:cs typeface="Lato Light" charset="0"/>
              </a:rPr>
              <a:t>PacktPub</a:t>
            </a:r>
            <a:endParaRPr lang="en-US" sz="1600" b="1" dirty="0" smtClean="0">
              <a:solidFill>
                <a:schemeClr val="tx1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1538288" y="1828800"/>
            <a:ext cx="2247900" cy="2355850"/>
          </a:xfrm>
        </p:spPr>
      </p:pic>
      <p:sp>
        <p:nvSpPr>
          <p:cNvPr id="11" name="Shape 2872"/>
          <p:cNvSpPr/>
          <p:nvPr/>
        </p:nvSpPr>
        <p:spPr>
          <a:xfrm>
            <a:off x="8784136" y="1977610"/>
            <a:ext cx="1985907" cy="1985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88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sp>
        <p:nvSpPr>
          <p:cNvPr id="12" name="TextBox 11"/>
          <p:cNvSpPr txBox="1"/>
          <p:nvPr/>
        </p:nvSpPr>
        <p:spPr>
          <a:xfrm>
            <a:off x="9011445" y="4403805"/>
            <a:ext cx="1518365" cy="41562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101" b="1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@mhadaily</a:t>
            </a:r>
            <a:endParaRPr lang="en-US" sz="2101" b="1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92874"/>
      </p:ext>
    </p:extLst>
  </p:cSld>
  <p:clrMapOvr>
    <a:masterClrMapping/>
  </p:clrMapOvr>
  <p:transition spd="slow" advClick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9" grpId="0" animBg="1"/>
      <p:bldP spid="60" grpId="0"/>
      <p:bldP spid="13" grpId="0"/>
      <p:bldP spid="16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683"/>
          <p:cNvSpPr/>
          <p:nvPr/>
        </p:nvSpPr>
        <p:spPr>
          <a:xfrm>
            <a:off x="4635337" y="727761"/>
            <a:ext cx="3836497" cy="5274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17145" tIns="17145" rIns="17145" bIns="17145" anchor="ctr"/>
          <a:lstStyle/>
          <a:p>
            <a:pPr defTabSz="20573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350"/>
          </a:p>
        </p:txBody>
      </p:sp>
      <p:cxnSp>
        <p:nvCxnSpPr>
          <p:cNvPr id="10" name="Straight Connector 9"/>
          <p:cNvCxnSpPr/>
          <p:nvPr/>
        </p:nvCxnSpPr>
        <p:spPr>
          <a:xfrm>
            <a:off x="5739696" y="3631608"/>
            <a:ext cx="536955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7316" y="2656063"/>
            <a:ext cx="1727076" cy="674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81" b="1" spc="360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CODE</a:t>
            </a:r>
            <a:endParaRPr lang="en-US" sz="3781" b="1" spc="360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3300" y="3975697"/>
            <a:ext cx="949299" cy="25160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035" b="1" dirty="0" smtClean="0">
                <a:solidFill>
                  <a:schemeClr val="tx2"/>
                </a:solidFill>
                <a:latin typeface="Lato Black" charset="0"/>
                <a:ea typeface="Lato Black" charset="0"/>
                <a:cs typeface="Lato Black" charset="0"/>
              </a:rPr>
              <a:t>DEMO TIME</a:t>
            </a:r>
            <a:endParaRPr lang="en-US" sz="1035" b="1" dirty="0">
              <a:solidFill>
                <a:schemeClr val="tx2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2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381000"/>
            <a:ext cx="12192000" cy="7620000"/>
          </a:xfrm>
          <a:prstGeom prst="rect">
            <a:avLst/>
          </a:prstGeom>
          <a:gradFill flip="none" rotWithShape="1">
            <a:gsLst>
              <a:gs pos="100000">
                <a:srgbClr val="3B1F4D">
                  <a:alpha val="80000"/>
                </a:srgbClr>
              </a:gs>
              <a:gs pos="0">
                <a:srgbClr val="C00000"/>
              </a:gs>
              <a:gs pos="82000">
                <a:srgbClr val="3B1F4D">
                  <a:alpha val="80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272817" y="3756957"/>
            <a:ext cx="1663810" cy="857778"/>
          </a:xfrm>
          <a:prstGeom prst="rect">
            <a:avLst/>
          </a:prstGeom>
        </p:spPr>
        <p:txBody>
          <a:bodyPr vert="horz" wrap="none" lIns="97896" tIns="48948" rIns="97896" bIns="4894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19"/>
              </a:lnSpc>
            </a:pPr>
            <a:r>
              <a:rPr lang="en-US" sz="1080" spc="135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See You Next </a:t>
            </a:r>
            <a:r>
              <a:rPr lang="en-US" sz="1080" spc="135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Time</a:t>
            </a:r>
          </a:p>
          <a:p>
            <a:pPr>
              <a:lnSpc>
                <a:spcPts val="1819"/>
              </a:lnSpc>
            </a:pPr>
            <a:endParaRPr lang="en-US" sz="1080" spc="135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  <a:p>
            <a:pPr>
              <a:lnSpc>
                <a:spcPts val="1819"/>
              </a:lnSpc>
            </a:pPr>
            <a:r>
              <a:rPr lang="en-US" sz="1080" spc="135" dirty="0" smtClean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MAJID HAJIAN  </a:t>
            </a:r>
            <a:endParaRPr lang="en-US" sz="1080" spc="135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3762" y="2823058"/>
            <a:ext cx="5001690" cy="1062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302" b="1" dirty="0" smtClean="0">
                <a:solidFill>
                  <a:schemeClr val="bg1"/>
                </a:solidFill>
                <a:latin typeface="Lato Bold" charset="0"/>
                <a:ea typeface="Lato Bold" charset="0"/>
                <a:cs typeface="Lato Bold" charset="0"/>
              </a:rPr>
              <a:t>THANK YOU</a:t>
            </a:r>
            <a:endParaRPr lang="en-US" sz="6302" b="1" dirty="0">
              <a:solidFill>
                <a:schemeClr val="bg1"/>
              </a:solidFill>
              <a:latin typeface="Lato Bold" charset="0"/>
              <a:ea typeface="Lato Bold" charset="0"/>
              <a:cs typeface="Lato Bol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31789" y="2229374"/>
            <a:ext cx="4157038" cy="2419330"/>
            <a:chOff x="1558925" y="4192858"/>
            <a:chExt cx="9235455" cy="537488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558925" y="9567746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58925" y="4192858"/>
              <a:ext cx="923545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hape 2872"/>
          <p:cNvSpPr/>
          <p:nvPr/>
        </p:nvSpPr>
        <p:spPr>
          <a:xfrm>
            <a:off x="4732553" y="5468958"/>
            <a:ext cx="851818" cy="851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defTabSz="34288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250"/>
          </a:p>
        </p:txBody>
      </p:sp>
      <p:sp>
        <p:nvSpPr>
          <p:cNvPr id="15" name="TextBox 14"/>
          <p:cNvSpPr txBox="1"/>
          <p:nvPr/>
        </p:nvSpPr>
        <p:spPr>
          <a:xfrm>
            <a:off x="5778387" y="5702069"/>
            <a:ext cx="1518365" cy="41562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101" b="1" dirty="0" smtClean="0">
                <a:solidFill>
                  <a:schemeClr val="bg1"/>
                </a:solidFill>
                <a:latin typeface="Lato Black" charset="0"/>
                <a:ea typeface="Lato Black" charset="0"/>
                <a:cs typeface="Lato Black" charset="0"/>
              </a:rPr>
              <a:t>@mhadaily</a:t>
            </a:r>
            <a:endParaRPr lang="en-US" sz="2101" b="1" dirty="0">
              <a:solidFill>
                <a:schemeClr val="bg1"/>
              </a:solidFill>
              <a:latin typeface="Lato Black" charset="0"/>
              <a:ea typeface="Lato Black" charset="0"/>
              <a:cs typeface="Lato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1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07755" y="926885"/>
            <a:ext cx="5593798" cy="4777419"/>
            <a:chOff x="13190055" y="1764649"/>
            <a:chExt cx="11187595" cy="9554838"/>
          </a:xfrm>
        </p:grpSpPr>
        <p:sp>
          <p:nvSpPr>
            <p:cNvPr id="39" name="Freeform 66"/>
            <p:cNvSpPr>
              <a:spLocks/>
            </p:cNvSpPr>
            <p:nvPr/>
          </p:nvSpPr>
          <p:spPr bwMode="auto">
            <a:xfrm>
              <a:off x="14220057" y="6610130"/>
              <a:ext cx="3044227" cy="2758271"/>
            </a:xfrm>
            <a:custGeom>
              <a:avLst/>
              <a:gdLst>
                <a:gd name="T0" fmla="*/ 256 w 1197"/>
                <a:gd name="T1" fmla="*/ 0 h 1155"/>
                <a:gd name="T2" fmla="*/ 0 w 1197"/>
                <a:gd name="T3" fmla="*/ 353 h 1155"/>
                <a:gd name="T4" fmla="*/ 1197 w 1197"/>
                <a:gd name="T5" fmla="*/ 1155 h 1155"/>
                <a:gd name="T6" fmla="*/ 1197 w 1197"/>
                <a:gd name="T7" fmla="*/ 633 h 1155"/>
                <a:gd name="T8" fmla="*/ 256 w 1197"/>
                <a:gd name="T9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155">
                  <a:moveTo>
                    <a:pt x="256" y="0"/>
                  </a:moveTo>
                  <a:lnTo>
                    <a:pt x="0" y="353"/>
                  </a:lnTo>
                  <a:lnTo>
                    <a:pt x="1197" y="1155"/>
                  </a:lnTo>
                  <a:lnTo>
                    <a:pt x="1197" y="63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0" name="Freeform 68"/>
            <p:cNvSpPr>
              <a:spLocks/>
            </p:cNvSpPr>
            <p:nvPr/>
          </p:nvSpPr>
          <p:spPr bwMode="auto">
            <a:xfrm>
              <a:off x="15018626" y="5800560"/>
              <a:ext cx="2230399" cy="2025119"/>
            </a:xfrm>
            <a:custGeom>
              <a:avLst/>
              <a:gdLst>
                <a:gd name="T0" fmla="*/ 191 w 877"/>
                <a:gd name="T1" fmla="*/ 0 h 848"/>
                <a:gd name="T2" fmla="*/ 0 w 877"/>
                <a:gd name="T3" fmla="*/ 261 h 848"/>
                <a:gd name="T4" fmla="*/ 877 w 877"/>
                <a:gd name="T5" fmla="*/ 848 h 848"/>
                <a:gd name="T6" fmla="*/ 877 w 877"/>
                <a:gd name="T7" fmla="*/ 458 h 848"/>
                <a:gd name="T8" fmla="*/ 191 w 877"/>
                <a:gd name="T9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848">
                  <a:moveTo>
                    <a:pt x="191" y="0"/>
                  </a:moveTo>
                  <a:lnTo>
                    <a:pt x="0" y="261"/>
                  </a:lnTo>
                  <a:lnTo>
                    <a:pt x="877" y="848"/>
                  </a:lnTo>
                  <a:lnTo>
                    <a:pt x="877" y="458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15656971" y="4964721"/>
              <a:ext cx="1599682" cy="1650186"/>
            </a:xfrm>
            <a:custGeom>
              <a:avLst/>
              <a:gdLst>
                <a:gd name="T0" fmla="*/ 629 w 629"/>
                <a:gd name="T1" fmla="*/ 290 h 691"/>
                <a:gd name="T2" fmla="*/ 195 w 629"/>
                <a:gd name="T3" fmla="*/ 0 h 691"/>
                <a:gd name="T4" fmla="*/ 0 w 629"/>
                <a:gd name="T5" fmla="*/ 272 h 691"/>
                <a:gd name="T6" fmla="*/ 629 w 629"/>
                <a:gd name="T7" fmla="*/ 691 h 691"/>
                <a:gd name="T8" fmla="*/ 629 w 629"/>
                <a:gd name="T9" fmla="*/ 295 h 691"/>
                <a:gd name="T10" fmla="*/ 629 w 629"/>
                <a:gd name="T11" fmla="*/ 29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9" h="691">
                  <a:moveTo>
                    <a:pt x="629" y="290"/>
                  </a:moveTo>
                  <a:lnTo>
                    <a:pt x="195" y="0"/>
                  </a:lnTo>
                  <a:lnTo>
                    <a:pt x="0" y="272"/>
                  </a:lnTo>
                  <a:lnTo>
                    <a:pt x="629" y="691"/>
                  </a:lnTo>
                  <a:lnTo>
                    <a:pt x="629" y="295"/>
                  </a:lnTo>
                  <a:lnTo>
                    <a:pt x="629" y="2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13190055" y="7694331"/>
              <a:ext cx="4058968" cy="3625154"/>
            </a:xfrm>
            <a:custGeom>
              <a:avLst/>
              <a:gdLst>
                <a:gd name="T0" fmla="*/ 330 w 1596"/>
                <a:gd name="T1" fmla="*/ 0 h 1518"/>
                <a:gd name="T2" fmla="*/ 0 w 1596"/>
                <a:gd name="T3" fmla="*/ 451 h 1518"/>
                <a:gd name="T4" fmla="*/ 1596 w 1596"/>
                <a:gd name="T5" fmla="*/ 1518 h 1518"/>
                <a:gd name="T6" fmla="*/ 1596 w 1596"/>
                <a:gd name="T7" fmla="*/ 848 h 1518"/>
                <a:gd name="T8" fmla="*/ 330 w 1596"/>
                <a:gd name="T9" fmla="*/ 0 h 1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6" h="1518">
                  <a:moveTo>
                    <a:pt x="330" y="0"/>
                  </a:moveTo>
                  <a:lnTo>
                    <a:pt x="0" y="451"/>
                  </a:lnTo>
                  <a:lnTo>
                    <a:pt x="1596" y="1518"/>
                  </a:lnTo>
                  <a:lnTo>
                    <a:pt x="1596" y="848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17264283" y="4284110"/>
              <a:ext cx="7113367" cy="5084291"/>
            </a:xfrm>
            <a:custGeom>
              <a:avLst/>
              <a:gdLst>
                <a:gd name="T0" fmla="*/ 0 w 2797"/>
                <a:gd name="T1" fmla="*/ 1607 h 2129"/>
                <a:gd name="T2" fmla="*/ 0 w 2797"/>
                <a:gd name="T3" fmla="*/ 2129 h 2129"/>
                <a:gd name="T4" fmla="*/ 2797 w 2797"/>
                <a:gd name="T5" fmla="*/ 543 h 2129"/>
                <a:gd name="T6" fmla="*/ 2797 w 2797"/>
                <a:gd name="T7" fmla="*/ 0 h 2129"/>
                <a:gd name="T8" fmla="*/ 0 w 2797"/>
                <a:gd name="T9" fmla="*/ 1607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7" h="2129">
                  <a:moveTo>
                    <a:pt x="0" y="1607"/>
                  </a:moveTo>
                  <a:lnTo>
                    <a:pt x="0" y="2129"/>
                  </a:lnTo>
                  <a:lnTo>
                    <a:pt x="2797" y="543"/>
                  </a:lnTo>
                  <a:lnTo>
                    <a:pt x="2797" y="0"/>
                  </a:lnTo>
                  <a:lnTo>
                    <a:pt x="0" y="16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4" name="Freeform 69"/>
            <p:cNvSpPr>
              <a:spLocks/>
            </p:cNvSpPr>
            <p:nvPr/>
          </p:nvSpPr>
          <p:spPr bwMode="auto">
            <a:xfrm>
              <a:off x="17249023" y="3020798"/>
              <a:ext cx="7128627" cy="4804882"/>
            </a:xfrm>
            <a:custGeom>
              <a:avLst/>
              <a:gdLst>
                <a:gd name="T0" fmla="*/ 0 w 2803"/>
                <a:gd name="T1" fmla="*/ 1622 h 2012"/>
                <a:gd name="T2" fmla="*/ 0 w 2803"/>
                <a:gd name="T3" fmla="*/ 1622 h 2012"/>
                <a:gd name="T4" fmla="*/ 0 w 2803"/>
                <a:gd name="T5" fmla="*/ 2012 h 2012"/>
                <a:gd name="T6" fmla="*/ 2803 w 2803"/>
                <a:gd name="T7" fmla="*/ 405 h 2012"/>
                <a:gd name="T8" fmla="*/ 2803 w 2803"/>
                <a:gd name="T9" fmla="*/ 0 h 2012"/>
                <a:gd name="T10" fmla="*/ 0 w 2803"/>
                <a:gd name="T11" fmla="*/ 1622 h 2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3" h="2012">
                  <a:moveTo>
                    <a:pt x="0" y="1622"/>
                  </a:moveTo>
                  <a:lnTo>
                    <a:pt x="0" y="1622"/>
                  </a:lnTo>
                  <a:lnTo>
                    <a:pt x="0" y="2012"/>
                  </a:lnTo>
                  <a:lnTo>
                    <a:pt x="2803" y="405"/>
                  </a:lnTo>
                  <a:lnTo>
                    <a:pt x="2803" y="0"/>
                  </a:lnTo>
                  <a:lnTo>
                    <a:pt x="0" y="16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5" name="Freeform 71"/>
            <p:cNvSpPr>
              <a:spLocks/>
            </p:cNvSpPr>
            <p:nvPr/>
          </p:nvSpPr>
          <p:spPr bwMode="auto">
            <a:xfrm>
              <a:off x="17256654" y="1764649"/>
              <a:ext cx="7120996" cy="4850256"/>
            </a:xfrm>
            <a:custGeom>
              <a:avLst/>
              <a:gdLst>
                <a:gd name="T0" fmla="*/ 0 w 2800"/>
                <a:gd name="T1" fmla="*/ 1635 h 2031"/>
                <a:gd name="T2" fmla="*/ 0 w 2800"/>
                <a:gd name="T3" fmla="*/ 2031 h 2031"/>
                <a:gd name="T4" fmla="*/ 2800 w 2800"/>
                <a:gd name="T5" fmla="*/ 409 h 2031"/>
                <a:gd name="T6" fmla="*/ 2800 w 2800"/>
                <a:gd name="T7" fmla="*/ 0 h 2031"/>
                <a:gd name="T8" fmla="*/ 0 w 2800"/>
                <a:gd name="T9" fmla="*/ 1635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2031">
                  <a:moveTo>
                    <a:pt x="0" y="1635"/>
                  </a:moveTo>
                  <a:lnTo>
                    <a:pt x="0" y="2031"/>
                  </a:lnTo>
                  <a:lnTo>
                    <a:pt x="2800" y="409"/>
                  </a:lnTo>
                  <a:lnTo>
                    <a:pt x="2800" y="0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6" name="Freeform 73"/>
            <p:cNvSpPr>
              <a:spLocks/>
            </p:cNvSpPr>
            <p:nvPr/>
          </p:nvSpPr>
          <p:spPr bwMode="auto">
            <a:xfrm>
              <a:off x="17249023" y="5922354"/>
              <a:ext cx="7128627" cy="5397133"/>
            </a:xfrm>
            <a:custGeom>
              <a:avLst/>
              <a:gdLst>
                <a:gd name="T0" fmla="*/ 0 w 2803"/>
                <a:gd name="T1" fmla="*/ 1590 h 2260"/>
                <a:gd name="T2" fmla="*/ 0 w 2803"/>
                <a:gd name="T3" fmla="*/ 2260 h 2260"/>
                <a:gd name="T4" fmla="*/ 2803 w 2803"/>
                <a:gd name="T5" fmla="*/ 692 h 2260"/>
                <a:gd name="T6" fmla="*/ 2803 w 2803"/>
                <a:gd name="T7" fmla="*/ 0 h 2260"/>
                <a:gd name="T8" fmla="*/ 0 w 2803"/>
                <a:gd name="T9" fmla="*/ 1590 h 2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3" h="2260">
                  <a:moveTo>
                    <a:pt x="0" y="1590"/>
                  </a:moveTo>
                  <a:lnTo>
                    <a:pt x="0" y="2260"/>
                  </a:lnTo>
                  <a:lnTo>
                    <a:pt x="2803" y="692"/>
                  </a:lnTo>
                  <a:lnTo>
                    <a:pt x="2803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7" name="Freeform 53"/>
            <p:cNvSpPr>
              <a:spLocks/>
            </p:cNvSpPr>
            <p:nvPr/>
          </p:nvSpPr>
          <p:spPr bwMode="auto">
            <a:xfrm>
              <a:off x="17268433" y="3524264"/>
              <a:ext cx="1138705" cy="1831483"/>
            </a:xfrm>
            <a:custGeom>
              <a:avLst/>
              <a:gdLst>
                <a:gd name="T0" fmla="*/ 0 w 498"/>
                <a:gd name="T1" fmla="*/ 853 h 853"/>
                <a:gd name="T2" fmla="*/ 0 w 498"/>
                <a:gd name="T3" fmla="*/ 0 h 853"/>
                <a:gd name="T4" fmla="*/ 498 w 498"/>
                <a:gd name="T5" fmla="*/ 562 h 853"/>
                <a:gd name="T6" fmla="*/ 0 w 498"/>
                <a:gd name="T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8" h="853">
                  <a:moveTo>
                    <a:pt x="0" y="853"/>
                  </a:moveTo>
                  <a:lnTo>
                    <a:pt x="0" y="0"/>
                  </a:lnTo>
                  <a:lnTo>
                    <a:pt x="498" y="562"/>
                  </a:lnTo>
                  <a:lnTo>
                    <a:pt x="0" y="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  <p:sp>
          <p:nvSpPr>
            <p:cNvPr id="48" name="Freeform 54"/>
            <p:cNvSpPr>
              <a:spLocks/>
            </p:cNvSpPr>
            <p:nvPr/>
          </p:nvSpPr>
          <p:spPr bwMode="auto">
            <a:xfrm>
              <a:off x="16317226" y="3524264"/>
              <a:ext cx="951207" cy="1831483"/>
            </a:xfrm>
            <a:custGeom>
              <a:avLst/>
              <a:gdLst>
                <a:gd name="T0" fmla="*/ 416 w 416"/>
                <a:gd name="T1" fmla="*/ 0 h 853"/>
                <a:gd name="T2" fmla="*/ 0 w 416"/>
                <a:gd name="T3" fmla="*/ 574 h 853"/>
                <a:gd name="T4" fmla="*/ 416 w 416"/>
                <a:gd name="T5" fmla="*/ 853 h 853"/>
                <a:gd name="T6" fmla="*/ 416 w 416"/>
                <a:gd name="T7" fmla="*/ 0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853">
                  <a:moveTo>
                    <a:pt x="416" y="0"/>
                  </a:moveTo>
                  <a:lnTo>
                    <a:pt x="0" y="574"/>
                  </a:lnTo>
                  <a:lnTo>
                    <a:pt x="416" y="853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676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457035" y="3234135"/>
            <a:ext cx="1828367" cy="723267"/>
          </a:xfrm>
          <a:prstGeom prst="rect">
            <a:avLst/>
          </a:prstGeom>
          <a:noFill/>
        </p:spPr>
        <p:txBody>
          <a:bodyPr wrap="none" lIns="45711" tIns="22856" rIns="45711" bIns="22856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Lato Regular"/>
                <a:cs typeface="Lato Regular"/>
              </a:rPr>
              <a:t>Redux </a:t>
            </a:r>
            <a:endParaRPr lang="id-ID" sz="4400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573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14:gallery dir="l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/>
          <p:cNvSpPr/>
          <p:nvPr/>
        </p:nvSpPr>
        <p:spPr>
          <a:xfrm rot="5400000" flipV="1">
            <a:off x="4450441" y="-2706282"/>
            <a:ext cx="5062447" cy="1042067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4" dirty="0">
              <a:latin typeface="Lato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4101" y="1956391"/>
            <a:ext cx="802365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THREE </a:t>
            </a:r>
            <a:r>
              <a:rPr lang="en-US" sz="4400" b="1" cap="all" dirty="0" smtClean="0">
                <a:solidFill>
                  <a:schemeClr val="accent6"/>
                </a:solidFill>
                <a:latin typeface="Lato" charset="0"/>
                <a:ea typeface="Lato" charset="0"/>
                <a:cs typeface="Lato" charset="0"/>
              </a:rPr>
              <a:t>PRINCIPLES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Single 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source of </a:t>
            </a: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truth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State 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is </a:t>
            </a: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read-only</a:t>
            </a: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Pure </a:t>
            </a:r>
            <a:r>
              <a:rPr lang="en-US" sz="4400" dirty="0">
                <a:solidFill>
                  <a:srgbClr val="545E6F"/>
                </a:solidFill>
                <a:latin typeface="Lato" charset="0"/>
                <a:ea typeface="Lato" charset="0"/>
                <a:cs typeface="Lato" charset="0"/>
              </a:rPr>
              <a:t>functions update state</a:t>
            </a:r>
            <a:endParaRPr lang="en-US" sz="4400" b="0" i="0" dirty="0">
              <a:solidFill>
                <a:srgbClr val="545E6F"/>
              </a:solidFill>
              <a:effectLst/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doors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343" y="1946056"/>
            <a:ext cx="76979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SINGLE SOURCE OF TRUTH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One state tree inside Store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Predictability, maintainability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Universal apps (SSR)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Testing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14571468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75366" y="2009851"/>
            <a:ext cx="82933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STATE IS READ-ONLY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Derive specific props from state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Dispatch actions to change the state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Immutable update patterns</a:t>
            </a:r>
          </a:p>
        </p:txBody>
      </p:sp>
    </p:spTree>
    <p:extLst>
      <p:ext uri="{BB962C8B-B14F-4D97-AF65-F5344CB8AC3E}">
        <p14:creationId xmlns:p14="http://schemas.microsoft.com/office/powerpoint/2010/main" val="9150673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343" y="1946056"/>
            <a:ext cx="76979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PURE FUNCTIONS UPDATE STATE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Pure functions (reducers)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Reducers look for action types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000" dirty="0"/>
              <a:t>Return new state</a:t>
            </a:r>
          </a:p>
        </p:txBody>
      </p:sp>
    </p:spTree>
    <p:extLst>
      <p:ext uri="{BB962C8B-B14F-4D97-AF65-F5344CB8AC3E}">
        <p14:creationId xmlns:p14="http://schemas.microsoft.com/office/powerpoint/2010/main" val="14059166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343" y="1946056"/>
            <a:ext cx="7697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all" dirty="0">
                <a:solidFill>
                  <a:schemeClr val="accent6"/>
                </a:solidFill>
              </a:rPr>
              <a:t>CORE CONCEPTS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Single state tree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Actions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Reducers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Store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One-way dataflow</a:t>
            </a:r>
          </a:p>
        </p:txBody>
      </p:sp>
    </p:spTree>
    <p:extLst>
      <p:ext uri="{BB962C8B-B14F-4D97-AF65-F5344CB8AC3E}">
        <p14:creationId xmlns:p14="http://schemas.microsoft.com/office/powerpoint/2010/main" val="78949257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2939" y="227044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b="1" dirty="0">
                <a:solidFill>
                  <a:srgbClr val="569CD6"/>
                </a:solidFill>
                <a:latin typeface="Operator Mono" charset="0"/>
              </a:rPr>
              <a:t>const</a:t>
            </a:r>
            <a:r>
              <a:rPr lang="en-US" sz="5400" b="1" dirty="0">
                <a:solidFill>
                  <a:srgbClr val="9CDCFE"/>
                </a:solidFill>
                <a:latin typeface="Operator Mono" charset="0"/>
              </a:rPr>
              <a:t> state</a:t>
            </a:r>
            <a:r>
              <a:rPr lang="en-US" sz="5400" b="1" dirty="0">
                <a:solidFill>
                  <a:srgbClr val="D4D4D4"/>
                </a:solidFill>
                <a:latin typeface="Operator Mono" charset="0"/>
              </a:rPr>
              <a:t> = {</a:t>
            </a:r>
          </a:p>
          <a:p>
            <a:r>
              <a:rPr lang="en-US" sz="5400" b="1" dirty="0" smtClean="0">
                <a:solidFill>
                  <a:srgbClr val="CE9178"/>
                </a:solidFill>
                <a:latin typeface="Operator Mono" charset="0"/>
              </a:rPr>
              <a:t>	products</a:t>
            </a:r>
            <a:r>
              <a:rPr lang="en-US" sz="5400" b="1" dirty="0">
                <a:solidFill>
                  <a:srgbClr val="D4D4D4"/>
                </a:solidFill>
                <a:latin typeface="Operator Mono" charset="0"/>
              </a:rPr>
              <a:t>: []</a:t>
            </a:r>
          </a:p>
          <a:p>
            <a:r>
              <a:rPr lang="en-US" sz="5400" b="1" dirty="0" smtClean="0">
                <a:solidFill>
                  <a:srgbClr val="D4D4D4"/>
                </a:solidFill>
                <a:latin typeface="Operator Mono" charset="0"/>
              </a:rPr>
              <a:t>}</a:t>
            </a:r>
            <a:endParaRPr lang="en-US" sz="5400" b="1" dirty="0">
              <a:solidFill>
                <a:srgbClr val="D4D4D4"/>
              </a:solidFill>
              <a:effectLst/>
              <a:latin typeface="Operator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Motagua - Red Flat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BB0B30"/>
      </a:accent1>
      <a:accent2>
        <a:srgbClr val="BC0A30"/>
      </a:accent2>
      <a:accent3>
        <a:srgbClr val="BA0B2F"/>
      </a:accent3>
      <a:accent4>
        <a:srgbClr val="BB0A31"/>
      </a:accent4>
      <a:accent5>
        <a:srgbClr val="BB0B30"/>
      </a:accent5>
      <a:accent6>
        <a:srgbClr val="BA0B31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272</Words>
  <Application>Microsoft Macintosh PowerPoint</Application>
  <PresentationFormat>Widescreen</PresentationFormat>
  <Paragraphs>102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Calibri</vt:lpstr>
      <vt:lpstr>Calibri Light</vt:lpstr>
      <vt:lpstr>Gill Sans</vt:lpstr>
      <vt:lpstr>Lato</vt:lpstr>
      <vt:lpstr>Lato Black</vt:lpstr>
      <vt:lpstr>Lato Bold</vt:lpstr>
      <vt:lpstr>Lato Light</vt:lpstr>
      <vt:lpstr>Lato Regular</vt:lpstr>
      <vt:lpstr>Operator Mono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Majid Hajian</dc:creator>
  <cp:lastModifiedBy>Majid Hajian</cp:lastModifiedBy>
  <cp:revision>263</cp:revision>
  <dcterms:created xsi:type="dcterms:W3CDTF">2018-01-23T17:18:06Z</dcterms:created>
  <dcterms:modified xsi:type="dcterms:W3CDTF">2018-02-14T18:52:05Z</dcterms:modified>
</cp:coreProperties>
</file>