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notesMasterIdLst>
    <p:notesMasterId r:id="rId23"/>
  </p:notesMasterIdLst>
  <p:sldIdLst>
    <p:sldId id="257" r:id="rId2"/>
    <p:sldId id="258" r:id="rId3"/>
    <p:sldId id="307" r:id="rId4"/>
    <p:sldId id="306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9" r:id="rId15"/>
    <p:sldId id="318" r:id="rId16"/>
    <p:sldId id="320" r:id="rId17"/>
    <p:sldId id="321" r:id="rId18"/>
    <p:sldId id="322" r:id="rId19"/>
    <p:sldId id="324" r:id="rId20"/>
    <p:sldId id="30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4"/>
    <p:restoredTop sz="94679"/>
  </p:normalViewPr>
  <p:slideViewPr>
    <p:cSldViewPr snapToGrid="0" snapToObjects="1">
      <p:cViewPr varScale="1">
        <p:scale>
          <a:sx n="216" d="100"/>
          <a:sy n="216" d="100"/>
        </p:scale>
        <p:origin x="2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EC4C-CE3D-C549-BAA1-33E3A4A7871E}" type="datetimeFigureOut">
              <a:rPr lang="en-US" smtClean="0"/>
              <a:t>2/14/18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5A580-EB47-D441-B81B-A52ECDB71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1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A580-EB47-D441-B81B-A52ECDB719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A580-EB47-D441-B81B-A52ECDB7191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A580-EB47-D441-B81B-A52ECDB7191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7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7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574747" y="116115"/>
            <a:ext cx="5545842" cy="6332544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70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870481" y="6266987"/>
            <a:ext cx="4082410" cy="500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2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140949" y="1834624"/>
            <a:ext cx="2248875" cy="235655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171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33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44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500689" y="2496111"/>
            <a:ext cx="4137675" cy="23467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71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4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98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9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rx/platform/blob/master/docs/store/README.md" TargetMode="External"/><Relationship Id="rId4" Type="http://schemas.openxmlformats.org/officeDocument/2006/relationships/hyperlink" Target="https://github.com/ngrx/platform/blob/master/docs/effects/README.md" TargetMode="External"/><Relationship Id="rId5" Type="http://schemas.openxmlformats.org/officeDocument/2006/relationships/hyperlink" Target="https://github.com/ngrx/platform/blob/master/docs/router-store/README.md" TargetMode="External"/><Relationship Id="rId6" Type="http://schemas.openxmlformats.org/officeDocument/2006/relationships/hyperlink" Target="https://github.com/ngrx/platform/blob/master/docs/store-devtools/README.md" TargetMode="External"/><Relationship Id="rId7" Type="http://schemas.openxmlformats.org/officeDocument/2006/relationships/hyperlink" Target="https://github.com/ngrx/platform/blob/master/docs/entity/README.md" TargetMode="External"/><Relationship Id="rId8" Type="http://schemas.openxmlformats.org/officeDocument/2006/relationships/hyperlink" Target="https://github.com/ngrx/platform/blob/master/docs/schematics/README.md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5245" y="1566882"/>
            <a:ext cx="45336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Advanced </a:t>
            </a:r>
          </a:p>
          <a:p>
            <a:pPr algn="r"/>
            <a:r>
              <a:rPr lang="en-US" sz="40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State management</a:t>
            </a:r>
          </a:p>
          <a:p>
            <a:pPr algn="r"/>
            <a:r>
              <a:rPr lang="en-US" sz="40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in Angular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28924" y="3771867"/>
            <a:ext cx="2038391" cy="92268"/>
            <a:chOff x="6927228" y="7552706"/>
            <a:chExt cx="5016271" cy="227062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 rot="18861538">
              <a:off x="6927228" y="771191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 rot="18861538">
              <a:off x="7142741" y="770950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 rot="18861538">
              <a:off x="7358254" y="770709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 rot="18861538">
              <a:off x="7573766" y="771263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 rot="18861538">
              <a:off x="7789279" y="771022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 rot="18861538">
              <a:off x="8004792" y="771576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 rot="18861538">
              <a:off x="8220304" y="771334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 rot="18861538">
              <a:off x="8435817" y="771093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rot="18861538">
              <a:off x="8651330" y="770852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rot="18861538">
              <a:off x="8866842" y="771406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 rot="18861538">
              <a:off x="9082355" y="771165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 rot="18861538">
              <a:off x="9297868" y="770924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 rot="18861538">
              <a:off x="6927228" y="755752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 rot="18861538">
              <a:off x="7142741" y="755511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 rot="18861538">
              <a:off x="7358254" y="755270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 rot="18861538">
              <a:off x="7573766" y="755824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 rot="18861538">
              <a:off x="7789279" y="755583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 rot="18861538">
              <a:off x="8004792" y="756137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 rot="18861538">
              <a:off x="8220304" y="755896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 rot="18861538">
              <a:off x="8435817" y="755655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 rot="18861538">
              <a:off x="8651330" y="755414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18861538">
              <a:off x="8866842" y="7559679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 rot="18861538">
              <a:off x="9082355" y="755726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 rot="18861538">
              <a:off x="9297868" y="755485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 rot="18861538">
              <a:off x="9508851" y="771191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 rot="18861538">
              <a:off x="9724364" y="770950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 rot="18861538">
              <a:off x="9939877" y="770709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 rot="18861538">
              <a:off x="10155389" y="771263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 rot="18861538">
              <a:off x="10370902" y="771022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 rot="18861538">
              <a:off x="10586415" y="771576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 rot="18861538">
              <a:off x="10801927" y="771334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 rot="18861538">
              <a:off x="11017440" y="771093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 rot="18861538">
              <a:off x="11232953" y="770852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 rot="18861538">
              <a:off x="11448465" y="771406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 rot="18861538">
              <a:off x="11663978" y="771165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 rot="18861538">
              <a:off x="11879491" y="770924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 rot="18861538">
              <a:off x="9508851" y="755752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18861538">
              <a:off x="9724364" y="755511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 rot="18861538">
              <a:off x="9939877" y="755270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 rot="18861538">
              <a:off x="10155389" y="755824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 rot="18861538">
              <a:off x="10370902" y="755583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 rot="18861538">
              <a:off x="10586415" y="756137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 rot="18861538">
              <a:off x="10801927" y="755896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 rot="18861538">
              <a:off x="11017440" y="755655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 rot="18861538">
              <a:off x="11232953" y="755414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 rot="18861538">
              <a:off x="11448465" y="7559679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rot="18861538">
              <a:off x="11663978" y="755726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 rot="18861538">
              <a:off x="11879491" y="755485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</p:grpSp>
      <p:sp>
        <p:nvSpPr>
          <p:cNvPr id="63" name="Subtitle 2"/>
          <p:cNvSpPr txBox="1">
            <a:spLocks/>
          </p:cNvSpPr>
          <p:nvPr/>
        </p:nvSpPr>
        <p:spPr>
          <a:xfrm>
            <a:off x="1973495" y="4126606"/>
            <a:ext cx="4200742" cy="926393"/>
          </a:xfrm>
          <a:prstGeom prst="rect">
            <a:avLst/>
          </a:prstGeom>
        </p:spPr>
        <p:txBody>
          <a:bodyPr vert="horz" wrap="square" lIns="88378" tIns="44189" rIns="88378" bIns="4418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Angular Oslo </a:t>
            </a: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meetup</a:t>
            </a:r>
            <a:endParaRPr lang="en-US" sz="16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r">
              <a:lnSpc>
                <a:spcPct val="10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14</a:t>
            </a:r>
            <a:r>
              <a:rPr lang="en-US" sz="1600" b="1" baseline="30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</a:t>
            </a:r>
            <a:r>
              <a:rPr lang="en-US" sz="16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Feb 2018</a:t>
            </a:r>
            <a:endParaRPr lang="en-US" sz="16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Majid Hajian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190" y="1279863"/>
            <a:ext cx="5904928" cy="4452022"/>
          </a:xfrm>
        </p:spPr>
      </p:pic>
    </p:spTree>
    <p:extLst>
      <p:ext uri="{BB962C8B-B14F-4D97-AF65-F5344CB8AC3E}">
        <p14:creationId xmlns:p14="http://schemas.microsoft.com/office/powerpoint/2010/main" val="161716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0342" y="1041992"/>
            <a:ext cx="1088065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569CD6"/>
                </a:solidFill>
                <a:latin typeface="Operator Mono" charset="0"/>
              </a:rPr>
              <a:t>const</a:t>
            </a:r>
            <a:r>
              <a:rPr lang="en-US" sz="4800" b="1" dirty="0">
                <a:solidFill>
                  <a:srgbClr val="9CDCFE"/>
                </a:solidFill>
                <a:latin typeface="Operator Mono" charset="0"/>
              </a:rPr>
              <a:t> action</a:t>
            </a:r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 = {</a:t>
            </a:r>
          </a:p>
          <a:p>
            <a:pPr lvl="2"/>
            <a:r>
              <a:rPr lang="en-US" sz="4800" b="1" dirty="0">
                <a:solidFill>
                  <a:srgbClr val="CE9178"/>
                </a:solidFill>
                <a:latin typeface="Operator Mono" charset="0"/>
              </a:rPr>
              <a:t>type</a:t>
            </a:r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: </a:t>
            </a:r>
            <a:r>
              <a:rPr lang="en-US" sz="4800" b="1" dirty="0">
                <a:solidFill>
                  <a:srgbClr val="CE9178"/>
                </a:solidFill>
                <a:latin typeface="Operator Mono" charset="0"/>
              </a:rPr>
              <a:t>'ADD_PRODUCT'</a:t>
            </a:r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,</a:t>
            </a:r>
          </a:p>
          <a:p>
            <a:pPr lvl="2"/>
            <a:r>
              <a:rPr lang="en-US" sz="4800" b="1" dirty="0">
                <a:solidFill>
                  <a:srgbClr val="CE9178"/>
                </a:solidFill>
                <a:latin typeface="Operator Mono" charset="0"/>
              </a:rPr>
              <a:t>payload</a:t>
            </a:r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: {</a:t>
            </a:r>
          </a:p>
          <a:p>
            <a:pPr lvl="3"/>
            <a:r>
              <a:rPr lang="en-US" sz="4800" b="1" dirty="0" smtClean="0">
                <a:solidFill>
                  <a:srgbClr val="CE9178"/>
                </a:solidFill>
                <a:latin typeface="Operator Mono" charset="0"/>
              </a:rPr>
              <a:t>	id</a:t>
            </a:r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: </a:t>
            </a:r>
            <a:r>
              <a:rPr lang="en-US" sz="4800" b="1" dirty="0">
                <a:solidFill>
                  <a:srgbClr val="B5CEA8"/>
                </a:solidFill>
                <a:latin typeface="Operator Mono" charset="0"/>
              </a:rPr>
              <a:t>1</a:t>
            </a:r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,</a:t>
            </a:r>
          </a:p>
          <a:p>
            <a:pPr lvl="2"/>
            <a:r>
              <a:rPr lang="en-US" sz="4800" b="1" dirty="0" smtClean="0">
                <a:solidFill>
                  <a:srgbClr val="CE9178"/>
                </a:solidFill>
                <a:latin typeface="Operator Mono" charset="0"/>
              </a:rPr>
              <a:t>	title</a:t>
            </a:r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: </a:t>
            </a:r>
            <a:r>
              <a:rPr lang="en-US" sz="4800" b="1" dirty="0">
                <a:solidFill>
                  <a:srgbClr val="CE9178"/>
                </a:solidFill>
                <a:latin typeface="Operator Mono" charset="0"/>
              </a:rPr>
              <a:t>'Awesome Angular'</a:t>
            </a:r>
            <a:endParaRPr lang="en-US" sz="4800" b="1" dirty="0">
              <a:solidFill>
                <a:srgbClr val="D4D4D4"/>
              </a:solidFill>
              <a:latin typeface="Operator Mono" charset="0"/>
            </a:endParaRPr>
          </a:p>
          <a:p>
            <a:pPr lvl="2"/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}</a:t>
            </a:r>
          </a:p>
          <a:p>
            <a:r>
              <a:rPr lang="en-US" sz="4800" b="1" dirty="0" smtClean="0">
                <a:solidFill>
                  <a:srgbClr val="D4D4D4"/>
                </a:solidFill>
                <a:latin typeface="Operator Mono" charset="0"/>
              </a:rPr>
              <a:t>}</a:t>
            </a:r>
            <a:endParaRPr lang="en-US" sz="4800" b="1" dirty="0">
              <a:solidFill>
                <a:srgbClr val="D4D4D4"/>
              </a:solidFill>
              <a:latin typeface="Operator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5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5767" y="510363"/>
            <a:ext cx="1079559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569CD6"/>
                </a:solidFill>
                <a:latin typeface="Operator Mono" charset="0"/>
              </a:rPr>
              <a:t>function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 </a:t>
            </a:r>
            <a:r>
              <a:rPr lang="en-US" sz="2800" b="1" dirty="0">
                <a:solidFill>
                  <a:srgbClr val="DCDCAA"/>
                </a:solidFill>
                <a:latin typeface="Operator Mono" charset="0"/>
              </a:rPr>
              <a:t>reducer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(</a:t>
            </a:r>
            <a:r>
              <a:rPr lang="en-US" sz="2800" b="1" dirty="0">
                <a:solidFill>
                  <a:srgbClr val="9CDCFE"/>
                </a:solidFill>
                <a:latin typeface="Operator Mono" charset="0"/>
              </a:rPr>
              <a:t>state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,</a:t>
            </a:r>
            <a:r>
              <a:rPr lang="en-US" sz="2800" b="1" dirty="0">
                <a:solidFill>
                  <a:srgbClr val="9CDCFE"/>
                </a:solidFill>
                <a:latin typeface="Operator Mono" charset="0"/>
              </a:rPr>
              <a:t> action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C586C0"/>
                </a:solidFill>
                <a:latin typeface="Operator Mono" charset="0"/>
              </a:rPr>
              <a:t>switch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 (</a:t>
            </a:r>
            <a:r>
              <a:rPr lang="en-US" sz="2800" b="1" dirty="0" err="1">
                <a:solidFill>
                  <a:srgbClr val="9CDCFE"/>
                </a:solidFill>
                <a:latin typeface="Operator Mono" charset="0"/>
              </a:rPr>
              <a:t>action</a:t>
            </a:r>
            <a:r>
              <a:rPr lang="en-US" sz="2800" b="1" dirty="0" err="1">
                <a:solidFill>
                  <a:srgbClr val="D4D4D4"/>
                </a:solidFill>
                <a:latin typeface="Operator Mono" charset="0"/>
              </a:rPr>
              <a:t>.</a:t>
            </a:r>
            <a:r>
              <a:rPr lang="en-US" sz="2800" b="1" dirty="0" err="1">
                <a:solidFill>
                  <a:srgbClr val="9CDCFE"/>
                </a:solidFill>
                <a:latin typeface="Operator Mono" charset="0"/>
              </a:rPr>
              <a:t>type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) {</a:t>
            </a:r>
          </a:p>
          <a:p>
            <a:pPr lvl="2"/>
            <a:r>
              <a:rPr lang="en-US" sz="2800" b="1" dirty="0">
                <a:solidFill>
                  <a:srgbClr val="C586C0"/>
                </a:solidFill>
                <a:latin typeface="Operator Mono" charset="0"/>
              </a:rPr>
              <a:t>case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 </a:t>
            </a:r>
            <a:r>
              <a:rPr lang="en-US" sz="2800" b="1" dirty="0">
                <a:solidFill>
                  <a:srgbClr val="CE9178"/>
                </a:solidFill>
                <a:latin typeface="Operator Mono" charset="0"/>
              </a:rPr>
              <a:t>'ADD_PRODUCT'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:</a:t>
            </a:r>
          </a:p>
          <a:p>
            <a:pPr lvl="3"/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{</a:t>
            </a:r>
          </a:p>
          <a:p>
            <a:pPr lvl="4"/>
            <a:r>
              <a:rPr lang="en-US" sz="2800" b="1" dirty="0">
                <a:solidFill>
                  <a:srgbClr val="C586C0"/>
                </a:solidFill>
                <a:latin typeface="Operator Mono" charset="0"/>
              </a:rPr>
              <a:t>return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 {</a:t>
            </a:r>
          </a:p>
          <a:p>
            <a:pPr lvl="5"/>
            <a:r>
              <a:rPr lang="en-US" sz="2800" b="1" dirty="0">
                <a:solidFill>
                  <a:srgbClr val="CE9178"/>
                </a:solidFill>
                <a:latin typeface="Operator Mono" charset="0"/>
              </a:rPr>
              <a:t>products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: [</a:t>
            </a:r>
          </a:p>
          <a:p>
            <a:pPr lvl="6"/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...</a:t>
            </a:r>
            <a:r>
              <a:rPr lang="en-US" sz="2800" b="1" dirty="0" err="1">
                <a:solidFill>
                  <a:srgbClr val="9CDCFE"/>
                </a:solidFill>
                <a:latin typeface="Operator Mono" charset="0"/>
              </a:rPr>
              <a:t>state</a:t>
            </a:r>
            <a:r>
              <a:rPr lang="en-US" sz="2800" b="1" dirty="0" err="1">
                <a:solidFill>
                  <a:srgbClr val="D4D4D4"/>
                </a:solidFill>
                <a:latin typeface="Operator Mono" charset="0"/>
              </a:rPr>
              <a:t>.</a:t>
            </a:r>
            <a:r>
              <a:rPr lang="en-US" sz="2800" b="1" dirty="0" err="1">
                <a:solidFill>
                  <a:srgbClr val="9CDCFE"/>
                </a:solidFill>
                <a:latin typeface="Operator Mono" charset="0"/>
              </a:rPr>
              <a:t>products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,</a:t>
            </a:r>
          </a:p>
          <a:p>
            <a:pPr lvl="6"/>
            <a:r>
              <a:rPr lang="en-US" sz="2800" b="1" dirty="0" err="1">
                <a:solidFill>
                  <a:srgbClr val="9CDCFE"/>
                </a:solidFill>
                <a:latin typeface="Operator Mono" charset="0"/>
              </a:rPr>
              <a:t>action</a:t>
            </a:r>
            <a:r>
              <a:rPr lang="en-US" sz="2800" b="1" dirty="0" err="1">
                <a:solidFill>
                  <a:srgbClr val="D4D4D4"/>
                </a:solidFill>
                <a:latin typeface="Operator Mono" charset="0"/>
              </a:rPr>
              <a:t>.</a:t>
            </a:r>
            <a:r>
              <a:rPr lang="en-US" sz="2800" b="1" dirty="0" err="1">
                <a:solidFill>
                  <a:srgbClr val="9CDCFE"/>
                </a:solidFill>
                <a:latin typeface="Operator Mono" charset="0"/>
              </a:rPr>
              <a:t>payload</a:t>
            </a:r>
            <a:endParaRPr lang="en-US" sz="2800" b="1" dirty="0">
              <a:solidFill>
                <a:srgbClr val="D4D4D4"/>
              </a:solidFill>
              <a:latin typeface="Operator Mono" charset="0"/>
            </a:endParaRPr>
          </a:p>
          <a:p>
            <a:pPr lvl="5"/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]</a:t>
            </a:r>
          </a:p>
          <a:p>
            <a:pPr lvl="4"/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};</a:t>
            </a:r>
          </a:p>
          <a:p>
            <a:pPr lvl="3"/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}</a:t>
            </a:r>
          </a:p>
          <a:p>
            <a:pPr lvl="2"/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}</a:t>
            </a:r>
          </a:p>
          <a:p>
            <a:pPr lvl="1"/>
            <a:r>
              <a:rPr lang="en-US" sz="2800" b="1" dirty="0">
                <a:solidFill>
                  <a:srgbClr val="C586C0"/>
                </a:solidFill>
                <a:latin typeface="Operator Mono" charset="0"/>
              </a:rPr>
              <a:t>return</a:t>
            </a:r>
            <a:r>
              <a:rPr lang="en-US" sz="2800" b="1" dirty="0">
                <a:solidFill>
                  <a:srgbClr val="9CDCFE"/>
                </a:solidFill>
                <a:latin typeface="Operator Mono" charset="0"/>
              </a:rPr>
              <a:t> state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;</a:t>
            </a:r>
          </a:p>
          <a:p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}</a:t>
            </a:r>
          </a:p>
          <a:p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/>
            </a:r>
            <a:br>
              <a:rPr lang="en-US" sz="2800" b="1" dirty="0">
                <a:solidFill>
                  <a:srgbClr val="D4D4D4"/>
                </a:solidFill>
                <a:latin typeface="Operator Mono" charset="0"/>
              </a:rPr>
            </a:br>
            <a:endParaRPr lang="en-US" sz="2800" b="1" dirty="0">
              <a:solidFill>
                <a:srgbClr val="D4D4D4"/>
              </a:solidFill>
              <a:effectLst/>
              <a:latin typeface="Operator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753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0"/>
            <a:ext cx="10407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9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076931" y="1318438"/>
            <a:ext cx="7309432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NGRX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5169" y="2583467"/>
            <a:ext cx="14000958" cy="25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1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window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269" y="85060"/>
            <a:ext cx="1192973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366D6"/>
                </a:solidFill>
                <a:latin typeface="Lato" charset="0"/>
                <a:ea typeface="Lato" charset="0"/>
                <a:cs typeface="Lato" charset="0"/>
                <a:hlinkClick r:id="rId3"/>
              </a:rPr>
              <a:t>@ngrx/store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 - </a:t>
            </a:r>
            <a:r>
              <a:rPr lang="en-US" sz="2800" dirty="0" err="1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RxJS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 powered state management for Angular applications, inspired by Redux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366D6"/>
                </a:solidFill>
                <a:latin typeface="Lato" charset="0"/>
                <a:ea typeface="Lato" charset="0"/>
                <a:cs typeface="Lato" charset="0"/>
                <a:hlinkClick r:id="rId4"/>
              </a:rPr>
              <a:t>@ngrx/effects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 - Side Effect model for @</a:t>
            </a:r>
            <a:r>
              <a:rPr lang="en-US" sz="2800" dirty="0" err="1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ngrx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/store to model event sources as actions.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366D6"/>
                </a:solidFill>
                <a:latin typeface="Lato" charset="0"/>
                <a:ea typeface="Lato" charset="0"/>
                <a:cs typeface="Lato" charset="0"/>
                <a:hlinkClick r:id="rId5"/>
              </a:rPr>
              <a:t>@ngrx/router-store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 - Bindings to connect the Angular Router to @</a:t>
            </a:r>
            <a:r>
              <a:rPr lang="en-US" sz="2800" dirty="0" err="1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ngrx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/store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366D6"/>
                </a:solidFill>
                <a:latin typeface="Lato" charset="0"/>
                <a:ea typeface="Lato" charset="0"/>
                <a:cs typeface="Lato" charset="0"/>
                <a:hlinkClick r:id="rId6"/>
              </a:rPr>
              <a:t>@ngrx/store-devtools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 - Store instrumentation that enables a 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powerful time-travelling debugger.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366D6"/>
                </a:solidFill>
                <a:latin typeface="Lato" charset="0"/>
                <a:ea typeface="Lato" charset="0"/>
                <a:cs typeface="Lato" charset="0"/>
                <a:hlinkClick r:id="rId7"/>
              </a:rPr>
              <a:t>@ngrx/entity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 - Entity State adapter for managing record collections.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366D6"/>
                </a:solidFill>
                <a:latin typeface="Lato" charset="0"/>
                <a:ea typeface="Lato" charset="0"/>
                <a:cs typeface="Lato" charset="0"/>
                <a:hlinkClick r:id="rId8"/>
              </a:rPr>
              <a:t>@ngrx/schematics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 - Scaffolding library for Angular applications using </a:t>
            </a:r>
            <a:r>
              <a:rPr lang="en-US" sz="2800" dirty="0" err="1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NgRx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.</a:t>
            </a:r>
            <a:endParaRPr lang="en-US" sz="2800" b="0" i="0" dirty="0">
              <a:solidFill>
                <a:srgbClr val="24292E"/>
              </a:solidFill>
              <a:effectLst/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24450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" tmFilter="0,0; .5, 1; 1, 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1489" y="595423"/>
            <a:ext cx="1149734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cap="all" dirty="0" smtClean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NGRX/STORE</a:t>
            </a:r>
          </a:p>
          <a:p>
            <a:pPr marL="571500" indent="-571500">
              <a:buFont typeface="Wingdings" charset="2"/>
              <a:buChar char="ü"/>
            </a:pPr>
            <a:r>
              <a:rPr lang="en-US" sz="3800" dirty="0" smtClean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Single </a:t>
            </a: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source of truth</a:t>
            </a:r>
          </a:p>
          <a:p>
            <a:pPr marL="571500" indent="-571500">
              <a:buFont typeface="Wingdings" charset="2"/>
              <a:buChar char="ü"/>
            </a:pP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Testability</a:t>
            </a:r>
          </a:p>
          <a:p>
            <a:pPr marL="571500" indent="-571500">
              <a:buFont typeface="Wingdings" charset="2"/>
              <a:buChar char="ü"/>
            </a:pP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Performance benefits</a:t>
            </a:r>
          </a:p>
          <a:p>
            <a:pPr marL="1028700" lvl="1" indent="-571500">
              <a:buFont typeface="Wingdings" charset="2"/>
              <a:buChar char="ü"/>
            </a:pPr>
            <a:r>
              <a:rPr lang="en-US" sz="3800" dirty="0" err="1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ChangeDetectionStrategy.OnPush</a:t>
            </a:r>
            <a:endParaRPr lang="en-US" sz="3800" dirty="0">
              <a:solidFill>
                <a:srgbClr val="545E6F"/>
              </a:solidFill>
              <a:latin typeface="Lato" charset="0"/>
              <a:ea typeface="Lato" charset="0"/>
              <a:cs typeface="Lato" charset="0"/>
            </a:endParaRPr>
          </a:p>
          <a:p>
            <a:pPr marL="1028700" lvl="1" indent="-571500">
              <a:buFont typeface="Wingdings" charset="2"/>
              <a:buChar char="ü"/>
            </a:pP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Immutable @Inputs</a:t>
            </a:r>
          </a:p>
          <a:p>
            <a:pPr marL="1028700" lvl="1" indent="-571500">
              <a:buFont typeface="Wingdings" charset="2"/>
              <a:buChar char="ü"/>
            </a:pP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Object reference checks are fast</a:t>
            </a:r>
          </a:p>
          <a:p>
            <a:pPr marL="571500" indent="-571500">
              <a:buFont typeface="Wingdings" charset="2"/>
              <a:buChar char="ü"/>
            </a:pP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Root and feature module support</a:t>
            </a:r>
          </a:p>
          <a:p>
            <a:pPr marL="1028700" lvl="1" indent="-571500">
              <a:buFont typeface="Wingdings" charset="2"/>
              <a:buChar char="ü"/>
            </a:pP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Eagerly loaded modules</a:t>
            </a:r>
          </a:p>
          <a:p>
            <a:pPr marL="1028700" lvl="1" indent="-571500">
              <a:buFont typeface="Wingdings" charset="2"/>
              <a:buChar char="ü"/>
            </a:pP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Lazily loaded modules</a:t>
            </a:r>
            <a:endParaRPr lang="en-US" sz="3800" b="0" i="0" dirty="0">
              <a:solidFill>
                <a:srgbClr val="545E6F"/>
              </a:solidFill>
              <a:effectLst/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9198"/>
      </p:ext>
    </p:extLst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00"/>
            <a:ext cx="12192000" cy="62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8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3000">
        <p14:glitter pattern="hexagon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4521" y="1616149"/>
            <a:ext cx="104624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cap="all" dirty="0" smtClean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NGRX/EFFECTS</a:t>
            </a:r>
          </a:p>
          <a:p>
            <a:pPr algn="ctr"/>
            <a:endParaRPr lang="en-US" sz="4400" b="1" cap="all" dirty="0">
              <a:solidFill>
                <a:schemeClr val="accent6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Listen for @</a:t>
            </a:r>
            <a:r>
              <a:rPr lang="en-US" sz="4400" dirty="0" err="1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ngrx</a:t>
            </a:r>
            <a:r>
              <a:rPr lang="en-US" sz="44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/store actions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Isolate side effects from components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Communicate outside of Angular</a:t>
            </a:r>
            <a:endParaRPr lang="en-US" sz="4400" b="0" i="0" dirty="0">
              <a:solidFill>
                <a:srgbClr val="545E6F"/>
              </a:solidFill>
              <a:effectLst/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5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>
        <p14:prism isContent="1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9460" y="446569"/>
            <a:ext cx="10462437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cap="all" dirty="0" smtClean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NGRX/entity</a:t>
            </a:r>
          </a:p>
          <a:p>
            <a:pPr algn="ctr"/>
            <a:endParaRPr lang="en-US" sz="4400" b="1" cap="all" dirty="0">
              <a:solidFill>
                <a:schemeClr val="accent6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Reduces boilerplate for creating reducers that manage a collection of models</a:t>
            </a:r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Provides performant CRUD operations for managing entity collections</a:t>
            </a:r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Extensible type-safe adapters for selecting entity </a:t>
            </a:r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information.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b="0" i="0" dirty="0">
              <a:solidFill>
                <a:srgbClr val="545E6F"/>
              </a:solidFill>
              <a:effectLst/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1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3000">
        <p14:shred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9460" y="723014"/>
            <a:ext cx="1046243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cap="all" dirty="0" smtClean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NGRX/SCHEMATICS</a:t>
            </a:r>
          </a:p>
          <a:p>
            <a:pPr algn="ctr"/>
            <a:endParaRPr lang="en-US" sz="4400" b="1" cap="all" dirty="0" smtClean="0">
              <a:solidFill>
                <a:schemeClr val="accent6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generating files when building out feature areas using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NgRx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. Built on top of Schematics, it integrates with the Angular CLI to make setting up and expanding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NgRx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in Angular applications easier.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b="0" i="0" dirty="0">
              <a:solidFill>
                <a:srgbClr val="545E6F"/>
              </a:solidFill>
              <a:effectLst/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" tmFilter="0,0; .5, 1; 1, 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 rot="5400000">
            <a:off x="1473933" y="1997145"/>
            <a:ext cx="2356556" cy="2031515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4" dirty="0">
              <a:latin typeface="Lato Light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73913" y="4423635"/>
            <a:ext cx="1579450" cy="31190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4" dirty="0">
              <a:latin typeface="Lato Light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06653" y="4443091"/>
            <a:ext cx="1111203" cy="2863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6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Majid Hajian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2453" y="2296405"/>
            <a:ext cx="2762295" cy="674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81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ABOUT ME</a:t>
            </a:r>
            <a:endParaRPr lang="en-US" sz="378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342568" y="2147300"/>
            <a:ext cx="53695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4198666" y="3301811"/>
            <a:ext cx="6466361" cy="1449991"/>
          </a:xfrm>
          <a:prstGeom prst="rect">
            <a:avLst/>
          </a:prstGeom>
        </p:spPr>
        <p:txBody>
          <a:bodyPr vert="horz" wrap="square" lIns="97896" tIns="48948" rIns="97896" bIns="4894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ts val="1819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Passionate </a:t>
            </a: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web </a:t>
            </a: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developer</a:t>
            </a:r>
          </a:p>
          <a:p>
            <a:pPr marL="171450" indent="-171450" algn="just">
              <a:lnSpc>
                <a:spcPts val="1819"/>
              </a:lnSpc>
              <a:buFontTx/>
              <a:buChar char="-"/>
            </a:pP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Angular enthusiast, Over 4+ experiences</a:t>
            </a:r>
            <a:endParaRPr lang="en-US" sz="16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171450" indent="-171450" algn="just">
              <a:lnSpc>
                <a:spcPts val="1819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Open Source </a:t>
            </a: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lover and contributor</a:t>
            </a:r>
            <a:endParaRPr lang="en-US" sz="16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171450" indent="-171450" algn="just">
              <a:lnSpc>
                <a:spcPts val="1819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Public speaker, </a:t>
            </a:r>
            <a:endParaRPr lang="en-US" sz="1600" b="1" dirty="0" smtClean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171450" indent="-171450" algn="just">
              <a:lnSpc>
                <a:spcPts val="1819"/>
              </a:lnSpc>
              <a:buFontTx/>
              <a:buChar char="-"/>
            </a:pP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Trainer @</a:t>
            </a:r>
            <a:r>
              <a:rPr lang="en-US" sz="1600" b="1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PacktPub</a:t>
            </a:r>
            <a:endParaRPr lang="en-US" sz="1600" b="1" dirty="0" smtClean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" b="3705"/>
          <a:stretch>
            <a:fillRect/>
          </a:stretch>
        </p:blipFill>
        <p:spPr>
          <a:xfrm>
            <a:off x="1538288" y="1828800"/>
            <a:ext cx="2247900" cy="2355850"/>
          </a:xfrm>
        </p:spPr>
      </p:pic>
      <p:sp>
        <p:nvSpPr>
          <p:cNvPr id="11" name="Shape 2872"/>
          <p:cNvSpPr/>
          <p:nvPr/>
        </p:nvSpPr>
        <p:spPr>
          <a:xfrm>
            <a:off x="8784136" y="1977610"/>
            <a:ext cx="1985907" cy="1985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34288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250"/>
          </a:p>
        </p:txBody>
      </p:sp>
      <p:sp>
        <p:nvSpPr>
          <p:cNvPr id="12" name="TextBox 11"/>
          <p:cNvSpPr txBox="1"/>
          <p:nvPr/>
        </p:nvSpPr>
        <p:spPr>
          <a:xfrm>
            <a:off x="9011445" y="4403805"/>
            <a:ext cx="1518365" cy="41562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101" b="1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@mhadaily</a:t>
            </a:r>
            <a:endParaRPr lang="en-US" sz="2101" b="1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9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9" grpId="0" animBg="1"/>
      <p:bldP spid="60" grpId="0"/>
      <p:bldP spid="13" grpId="0"/>
      <p:bldP spid="16" grpId="0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683"/>
          <p:cNvSpPr/>
          <p:nvPr/>
        </p:nvSpPr>
        <p:spPr>
          <a:xfrm>
            <a:off x="4635337" y="727761"/>
            <a:ext cx="3836497" cy="5274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17145" tIns="17145" rIns="17145" bIns="17145" anchor="ctr"/>
          <a:lstStyle/>
          <a:p>
            <a:pPr defTabSz="20573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35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39696" y="3631608"/>
            <a:ext cx="536955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7316" y="2656063"/>
            <a:ext cx="1727076" cy="674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81" b="1" spc="36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CODE</a:t>
            </a:r>
            <a:endParaRPr lang="en-US" sz="3781" b="1" spc="36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3300" y="3975697"/>
            <a:ext cx="949299" cy="2516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035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 TIME</a:t>
            </a:r>
            <a:endParaRPr lang="en-US" sz="1035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23130"/>
      </p:ext>
    </p:extLst>
  </p:cSld>
  <p:clrMapOvr>
    <a:masterClrMapping/>
  </p:clrMapOvr>
  <p:transition spd="slow" advClick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381000"/>
            <a:ext cx="12192000" cy="7620000"/>
          </a:xfrm>
          <a:prstGeom prst="rect">
            <a:avLst/>
          </a:prstGeom>
          <a:gradFill flip="none" rotWithShape="1">
            <a:gsLst>
              <a:gs pos="100000">
                <a:srgbClr val="3B1F4D">
                  <a:alpha val="80000"/>
                </a:srgbClr>
              </a:gs>
              <a:gs pos="0">
                <a:srgbClr val="C00000"/>
              </a:gs>
              <a:gs pos="82000">
                <a:srgbClr val="3B1F4D">
                  <a:alpha val="80000"/>
                </a:srgb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4" dirty="0">
              <a:latin typeface="Lato Light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272817" y="3756957"/>
            <a:ext cx="1663810" cy="857778"/>
          </a:xfrm>
          <a:prstGeom prst="rect">
            <a:avLst/>
          </a:prstGeom>
        </p:spPr>
        <p:txBody>
          <a:bodyPr vert="horz" wrap="none" lIns="97896" tIns="48948" rIns="97896" bIns="4894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19"/>
              </a:lnSpc>
            </a:pPr>
            <a:r>
              <a:rPr lang="en-US" sz="1080" spc="135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See You Next </a:t>
            </a:r>
            <a:r>
              <a:rPr lang="en-US" sz="1080" spc="135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Time</a:t>
            </a:r>
          </a:p>
          <a:p>
            <a:pPr>
              <a:lnSpc>
                <a:spcPts val="1819"/>
              </a:lnSpc>
            </a:pPr>
            <a:endParaRPr lang="en-US" sz="1080" spc="135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lnSpc>
                <a:spcPts val="1819"/>
              </a:lnSpc>
            </a:pPr>
            <a:r>
              <a:rPr lang="en-US" sz="1080" spc="135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MAJID HAJIAN  </a:t>
            </a:r>
            <a:endParaRPr lang="en-US" sz="1080" spc="135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3762" y="2823058"/>
            <a:ext cx="5001690" cy="1062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302" b="1" dirty="0" smtClean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THANK YOU</a:t>
            </a:r>
            <a:endParaRPr lang="en-US" sz="6302" b="1" dirty="0">
              <a:solidFill>
                <a:schemeClr val="bg1"/>
              </a:solidFill>
              <a:latin typeface="Lato Bold" charset="0"/>
              <a:ea typeface="Lato Bold" charset="0"/>
              <a:cs typeface="Lato Bold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31789" y="2229374"/>
            <a:ext cx="4157038" cy="2419330"/>
            <a:chOff x="1558925" y="4192858"/>
            <a:chExt cx="9235455" cy="53748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558925" y="9567746"/>
              <a:ext cx="923545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58925" y="4192858"/>
              <a:ext cx="923545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hape 2872"/>
          <p:cNvSpPr/>
          <p:nvPr/>
        </p:nvSpPr>
        <p:spPr>
          <a:xfrm>
            <a:off x="4732553" y="5468958"/>
            <a:ext cx="851818" cy="851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34288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250"/>
          </a:p>
        </p:txBody>
      </p:sp>
      <p:sp>
        <p:nvSpPr>
          <p:cNvPr id="15" name="TextBox 14"/>
          <p:cNvSpPr txBox="1"/>
          <p:nvPr/>
        </p:nvSpPr>
        <p:spPr>
          <a:xfrm>
            <a:off x="5778387" y="5702069"/>
            <a:ext cx="1518365" cy="41562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@mhadaily</a:t>
            </a:r>
            <a:endParaRPr lang="en-US" sz="2101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2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07755" y="926885"/>
            <a:ext cx="5593798" cy="4777419"/>
            <a:chOff x="13190055" y="1764649"/>
            <a:chExt cx="11187595" cy="9554838"/>
          </a:xfrm>
        </p:grpSpPr>
        <p:sp>
          <p:nvSpPr>
            <p:cNvPr id="39" name="Freeform 66"/>
            <p:cNvSpPr>
              <a:spLocks/>
            </p:cNvSpPr>
            <p:nvPr/>
          </p:nvSpPr>
          <p:spPr bwMode="auto">
            <a:xfrm>
              <a:off x="14220057" y="6610130"/>
              <a:ext cx="3044227" cy="2758271"/>
            </a:xfrm>
            <a:custGeom>
              <a:avLst/>
              <a:gdLst>
                <a:gd name="T0" fmla="*/ 256 w 1197"/>
                <a:gd name="T1" fmla="*/ 0 h 1155"/>
                <a:gd name="T2" fmla="*/ 0 w 1197"/>
                <a:gd name="T3" fmla="*/ 353 h 1155"/>
                <a:gd name="T4" fmla="*/ 1197 w 1197"/>
                <a:gd name="T5" fmla="*/ 1155 h 1155"/>
                <a:gd name="T6" fmla="*/ 1197 w 1197"/>
                <a:gd name="T7" fmla="*/ 633 h 1155"/>
                <a:gd name="T8" fmla="*/ 256 w 1197"/>
                <a:gd name="T9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7" h="1155">
                  <a:moveTo>
                    <a:pt x="256" y="0"/>
                  </a:moveTo>
                  <a:lnTo>
                    <a:pt x="0" y="353"/>
                  </a:lnTo>
                  <a:lnTo>
                    <a:pt x="1197" y="1155"/>
                  </a:lnTo>
                  <a:lnTo>
                    <a:pt x="1197" y="63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0" name="Freeform 68"/>
            <p:cNvSpPr>
              <a:spLocks/>
            </p:cNvSpPr>
            <p:nvPr/>
          </p:nvSpPr>
          <p:spPr bwMode="auto">
            <a:xfrm>
              <a:off x="15018626" y="5800560"/>
              <a:ext cx="2230399" cy="2025119"/>
            </a:xfrm>
            <a:custGeom>
              <a:avLst/>
              <a:gdLst>
                <a:gd name="T0" fmla="*/ 191 w 877"/>
                <a:gd name="T1" fmla="*/ 0 h 848"/>
                <a:gd name="T2" fmla="*/ 0 w 877"/>
                <a:gd name="T3" fmla="*/ 261 h 848"/>
                <a:gd name="T4" fmla="*/ 877 w 877"/>
                <a:gd name="T5" fmla="*/ 848 h 848"/>
                <a:gd name="T6" fmla="*/ 877 w 877"/>
                <a:gd name="T7" fmla="*/ 458 h 848"/>
                <a:gd name="T8" fmla="*/ 191 w 877"/>
                <a:gd name="T9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7" h="848">
                  <a:moveTo>
                    <a:pt x="191" y="0"/>
                  </a:moveTo>
                  <a:lnTo>
                    <a:pt x="0" y="261"/>
                  </a:lnTo>
                  <a:lnTo>
                    <a:pt x="877" y="848"/>
                  </a:lnTo>
                  <a:lnTo>
                    <a:pt x="877" y="45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1" name="Freeform 70"/>
            <p:cNvSpPr>
              <a:spLocks/>
            </p:cNvSpPr>
            <p:nvPr/>
          </p:nvSpPr>
          <p:spPr bwMode="auto">
            <a:xfrm>
              <a:off x="15656971" y="4964721"/>
              <a:ext cx="1599682" cy="1650186"/>
            </a:xfrm>
            <a:custGeom>
              <a:avLst/>
              <a:gdLst>
                <a:gd name="T0" fmla="*/ 629 w 629"/>
                <a:gd name="T1" fmla="*/ 290 h 691"/>
                <a:gd name="T2" fmla="*/ 195 w 629"/>
                <a:gd name="T3" fmla="*/ 0 h 691"/>
                <a:gd name="T4" fmla="*/ 0 w 629"/>
                <a:gd name="T5" fmla="*/ 272 h 691"/>
                <a:gd name="T6" fmla="*/ 629 w 629"/>
                <a:gd name="T7" fmla="*/ 691 h 691"/>
                <a:gd name="T8" fmla="*/ 629 w 629"/>
                <a:gd name="T9" fmla="*/ 295 h 691"/>
                <a:gd name="T10" fmla="*/ 629 w 629"/>
                <a:gd name="T11" fmla="*/ 29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9" h="691">
                  <a:moveTo>
                    <a:pt x="629" y="290"/>
                  </a:moveTo>
                  <a:lnTo>
                    <a:pt x="195" y="0"/>
                  </a:lnTo>
                  <a:lnTo>
                    <a:pt x="0" y="272"/>
                  </a:lnTo>
                  <a:lnTo>
                    <a:pt x="629" y="691"/>
                  </a:lnTo>
                  <a:lnTo>
                    <a:pt x="629" y="295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13190055" y="7694331"/>
              <a:ext cx="4058968" cy="3625154"/>
            </a:xfrm>
            <a:custGeom>
              <a:avLst/>
              <a:gdLst>
                <a:gd name="T0" fmla="*/ 330 w 1596"/>
                <a:gd name="T1" fmla="*/ 0 h 1518"/>
                <a:gd name="T2" fmla="*/ 0 w 1596"/>
                <a:gd name="T3" fmla="*/ 451 h 1518"/>
                <a:gd name="T4" fmla="*/ 1596 w 1596"/>
                <a:gd name="T5" fmla="*/ 1518 h 1518"/>
                <a:gd name="T6" fmla="*/ 1596 w 1596"/>
                <a:gd name="T7" fmla="*/ 848 h 1518"/>
                <a:gd name="T8" fmla="*/ 330 w 1596"/>
                <a:gd name="T9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6" h="1518">
                  <a:moveTo>
                    <a:pt x="330" y="0"/>
                  </a:moveTo>
                  <a:lnTo>
                    <a:pt x="0" y="451"/>
                  </a:lnTo>
                  <a:lnTo>
                    <a:pt x="1596" y="1518"/>
                  </a:lnTo>
                  <a:lnTo>
                    <a:pt x="1596" y="84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>
              <a:off x="17264283" y="4284110"/>
              <a:ext cx="7113367" cy="5084291"/>
            </a:xfrm>
            <a:custGeom>
              <a:avLst/>
              <a:gdLst>
                <a:gd name="T0" fmla="*/ 0 w 2797"/>
                <a:gd name="T1" fmla="*/ 1607 h 2129"/>
                <a:gd name="T2" fmla="*/ 0 w 2797"/>
                <a:gd name="T3" fmla="*/ 2129 h 2129"/>
                <a:gd name="T4" fmla="*/ 2797 w 2797"/>
                <a:gd name="T5" fmla="*/ 543 h 2129"/>
                <a:gd name="T6" fmla="*/ 2797 w 2797"/>
                <a:gd name="T7" fmla="*/ 0 h 2129"/>
                <a:gd name="T8" fmla="*/ 0 w 2797"/>
                <a:gd name="T9" fmla="*/ 1607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7" h="2129">
                  <a:moveTo>
                    <a:pt x="0" y="1607"/>
                  </a:moveTo>
                  <a:lnTo>
                    <a:pt x="0" y="2129"/>
                  </a:lnTo>
                  <a:lnTo>
                    <a:pt x="2797" y="543"/>
                  </a:lnTo>
                  <a:lnTo>
                    <a:pt x="2797" y="0"/>
                  </a:lnTo>
                  <a:lnTo>
                    <a:pt x="0" y="16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4" name="Freeform 69"/>
            <p:cNvSpPr>
              <a:spLocks/>
            </p:cNvSpPr>
            <p:nvPr/>
          </p:nvSpPr>
          <p:spPr bwMode="auto">
            <a:xfrm>
              <a:off x="17249023" y="3020798"/>
              <a:ext cx="7128627" cy="4804882"/>
            </a:xfrm>
            <a:custGeom>
              <a:avLst/>
              <a:gdLst>
                <a:gd name="T0" fmla="*/ 0 w 2803"/>
                <a:gd name="T1" fmla="*/ 1622 h 2012"/>
                <a:gd name="T2" fmla="*/ 0 w 2803"/>
                <a:gd name="T3" fmla="*/ 1622 h 2012"/>
                <a:gd name="T4" fmla="*/ 0 w 2803"/>
                <a:gd name="T5" fmla="*/ 2012 h 2012"/>
                <a:gd name="T6" fmla="*/ 2803 w 2803"/>
                <a:gd name="T7" fmla="*/ 405 h 2012"/>
                <a:gd name="T8" fmla="*/ 2803 w 2803"/>
                <a:gd name="T9" fmla="*/ 0 h 2012"/>
                <a:gd name="T10" fmla="*/ 0 w 2803"/>
                <a:gd name="T11" fmla="*/ 1622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3" h="2012">
                  <a:moveTo>
                    <a:pt x="0" y="1622"/>
                  </a:moveTo>
                  <a:lnTo>
                    <a:pt x="0" y="1622"/>
                  </a:lnTo>
                  <a:lnTo>
                    <a:pt x="0" y="2012"/>
                  </a:lnTo>
                  <a:lnTo>
                    <a:pt x="2803" y="405"/>
                  </a:lnTo>
                  <a:lnTo>
                    <a:pt x="2803" y="0"/>
                  </a:lnTo>
                  <a:lnTo>
                    <a:pt x="0" y="16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5" name="Freeform 71"/>
            <p:cNvSpPr>
              <a:spLocks/>
            </p:cNvSpPr>
            <p:nvPr/>
          </p:nvSpPr>
          <p:spPr bwMode="auto">
            <a:xfrm>
              <a:off x="17256654" y="1764649"/>
              <a:ext cx="7120996" cy="4850256"/>
            </a:xfrm>
            <a:custGeom>
              <a:avLst/>
              <a:gdLst>
                <a:gd name="T0" fmla="*/ 0 w 2800"/>
                <a:gd name="T1" fmla="*/ 1635 h 2031"/>
                <a:gd name="T2" fmla="*/ 0 w 2800"/>
                <a:gd name="T3" fmla="*/ 2031 h 2031"/>
                <a:gd name="T4" fmla="*/ 2800 w 2800"/>
                <a:gd name="T5" fmla="*/ 409 h 2031"/>
                <a:gd name="T6" fmla="*/ 2800 w 2800"/>
                <a:gd name="T7" fmla="*/ 0 h 2031"/>
                <a:gd name="T8" fmla="*/ 0 w 2800"/>
                <a:gd name="T9" fmla="*/ 1635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2031">
                  <a:moveTo>
                    <a:pt x="0" y="1635"/>
                  </a:moveTo>
                  <a:lnTo>
                    <a:pt x="0" y="2031"/>
                  </a:lnTo>
                  <a:lnTo>
                    <a:pt x="2800" y="409"/>
                  </a:lnTo>
                  <a:lnTo>
                    <a:pt x="2800" y="0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6" name="Freeform 73"/>
            <p:cNvSpPr>
              <a:spLocks/>
            </p:cNvSpPr>
            <p:nvPr/>
          </p:nvSpPr>
          <p:spPr bwMode="auto">
            <a:xfrm>
              <a:off x="17249023" y="5922354"/>
              <a:ext cx="7128627" cy="5397133"/>
            </a:xfrm>
            <a:custGeom>
              <a:avLst/>
              <a:gdLst>
                <a:gd name="T0" fmla="*/ 0 w 2803"/>
                <a:gd name="T1" fmla="*/ 1590 h 2260"/>
                <a:gd name="T2" fmla="*/ 0 w 2803"/>
                <a:gd name="T3" fmla="*/ 2260 h 2260"/>
                <a:gd name="T4" fmla="*/ 2803 w 2803"/>
                <a:gd name="T5" fmla="*/ 692 h 2260"/>
                <a:gd name="T6" fmla="*/ 2803 w 2803"/>
                <a:gd name="T7" fmla="*/ 0 h 2260"/>
                <a:gd name="T8" fmla="*/ 0 w 2803"/>
                <a:gd name="T9" fmla="*/ 1590 h 2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3" h="2260">
                  <a:moveTo>
                    <a:pt x="0" y="1590"/>
                  </a:moveTo>
                  <a:lnTo>
                    <a:pt x="0" y="2260"/>
                  </a:lnTo>
                  <a:lnTo>
                    <a:pt x="2803" y="692"/>
                  </a:lnTo>
                  <a:lnTo>
                    <a:pt x="2803" y="0"/>
                  </a:lnTo>
                  <a:lnTo>
                    <a:pt x="0" y="15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7" name="Freeform 53"/>
            <p:cNvSpPr>
              <a:spLocks/>
            </p:cNvSpPr>
            <p:nvPr/>
          </p:nvSpPr>
          <p:spPr bwMode="auto">
            <a:xfrm>
              <a:off x="17268433" y="3524264"/>
              <a:ext cx="1138705" cy="1831483"/>
            </a:xfrm>
            <a:custGeom>
              <a:avLst/>
              <a:gdLst>
                <a:gd name="T0" fmla="*/ 0 w 498"/>
                <a:gd name="T1" fmla="*/ 853 h 853"/>
                <a:gd name="T2" fmla="*/ 0 w 498"/>
                <a:gd name="T3" fmla="*/ 0 h 853"/>
                <a:gd name="T4" fmla="*/ 498 w 498"/>
                <a:gd name="T5" fmla="*/ 562 h 853"/>
                <a:gd name="T6" fmla="*/ 0 w 498"/>
                <a:gd name="T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8" h="853">
                  <a:moveTo>
                    <a:pt x="0" y="853"/>
                  </a:moveTo>
                  <a:lnTo>
                    <a:pt x="0" y="0"/>
                  </a:lnTo>
                  <a:lnTo>
                    <a:pt x="498" y="562"/>
                  </a:lnTo>
                  <a:lnTo>
                    <a:pt x="0" y="8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16317226" y="3524264"/>
              <a:ext cx="951207" cy="1831483"/>
            </a:xfrm>
            <a:custGeom>
              <a:avLst/>
              <a:gdLst>
                <a:gd name="T0" fmla="*/ 416 w 416"/>
                <a:gd name="T1" fmla="*/ 0 h 853"/>
                <a:gd name="T2" fmla="*/ 0 w 416"/>
                <a:gd name="T3" fmla="*/ 574 h 853"/>
                <a:gd name="T4" fmla="*/ 416 w 416"/>
                <a:gd name="T5" fmla="*/ 853 h 853"/>
                <a:gd name="T6" fmla="*/ 416 w 416"/>
                <a:gd name="T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853">
                  <a:moveTo>
                    <a:pt x="416" y="0"/>
                  </a:moveTo>
                  <a:lnTo>
                    <a:pt x="0" y="574"/>
                  </a:lnTo>
                  <a:lnTo>
                    <a:pt x="416" y="853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457035" y="3234135"/>
            <a:ext cx="1828367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Redux 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73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/>
          <p:cNvSpPr/>
          <p:nvPr/>
        </p:nvSpPr>
        <p:spPr>
          <a:xfrm rot="5400000" flipV="1">
            <a:off x="4450441" y="-2706282"/>
            <a:ext cx="5062447" cy="10420671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4" dirty="0">
              <a:latin typeface="Lato Ligh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54101" y="1956391"/>
            <a:ext cx="80236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cap="all" dirty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THREE </a:t>
            </a:r>
            <a:r>
              <a:rPr lang="en-US" sz="4400" b="1" cap="all" dirty="0" smtClean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PRINCIPLES</a:t>
            </a:r>
          </a:p>
          <a:p>
            <a:pPr algn="ctr"/>
            <a:endParaRPr lang="en-US" sz="4400" b="1" cap="all" dirty="0" smtClean="0">
              <a:solidFill>
                <a:schemeClr val="accent6"/>
              </a:solidFill>
              <a:latin typeface="Lato" charset="0"/>
              <a:ea typeface="Lato" charset="0"/>
              <a:cs typeface="Lato" charset="0"/>
            </a:endParaRPr>
          </a:p>
          <a:p>
            <a:pPr marL="742950" indent="-742950">
              <a:buAutoNum type="arabicPeriod"/>
            </a:pPr>
            <a:r>
              <a:rPr lang="en-US" sz="4400" dirty="0" smtClean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Single </a:t>
            </a:r>
            <a:r>
              <a:rPr lang="en-US" sz="44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source of </a:t>
            </a:r>
            <a:r>
              <a:rPr lang="en-US" sz="4400" dirty="0" smtClean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truth</a:t>
            </a:r>
          </a:p>
          <a:p>
            <a:pPr marL="742950" indent="-742950">
              <a:buAutoNum type="arabicPeriod"/>
            </a:pPr>
            <a:r>
              <a:rPr lang="en-US" sz="4400" dirty="0" smtClean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State </a:t>
            </a:r>
            <a:r>
              <a:rPr lang="en-US" sz="44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is </a:t>
            </a:r>
            <a:r>
              <a:rPr lang="en-US" sz="4400" dirty="0" smtClean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read-only</a:t>
            </a:r>
          </a:p>
          <a:p>
            <a:pPr marL="742950" indent="-742950">
              <a:buAutoNum type="arabicPeriod"/>
            </a:pPr>
            <a:r>
              <a:rPr lang="en-US" sz="4400" dirty="0" smtClean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Pure </a:t>
            </a:r>
            <a:r>
              <a:rPr lang="en-US" sz="44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functions update state</a:t>
            </a:r>
            <a:endParaRPr lang="en-US" sz="4400" b="0" i="0" dirty="0">
              <a:solidFill>
                <a:srgbClr val="545E6F"/>
              </a:solidFill>
              <a:effectLst/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6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343" y="1946056"/>
            <a:ext cx="76979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>
                <a:solidFill>
                  <a:schemeClr val="accent6"/>
                </a:solidFill>
              </a:rPr>
              <a:t>SINGLE SOURCE OF TRUTH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One state tree inside Store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Predictability, maintainability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Universal apps (SSR)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Testing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14571468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5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0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 tmFilter="0,0; .5, 0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5366" y="2009851"/>
            <a:ext cx="82933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>
                <a:solidFill>
                  <a:schemeClr val="accent6"/>
                </a:solidFill>
              </a:rPr>
              <a:t>STATE IS READ-ONLY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Derive specific props from state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Dispatch actions to change the state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Immutable update patterns</a:t>
            </a:r>
          </a:p>
        </p:txBody>
      </p:sp>
    </p:spTree>
    <p:extLst>
      <p:ext uri="{BB962C8B-B14F-4D97-AF65-F5344CB8AC3E}">
        <p14:creationId xmlns:p14="http://schemas.microsoft.com/office/powerpoint/2010/main" val="91506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8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" dur="1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343" y="1946056"/>
            <a:ext cx="76979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>
                <a:solidFill>
                  <a:schemeClr val="accent6"/>
                </a:solidFill>
              </a:rPr>
              <a:t>PURE FUNCTIONS UPDATE STATE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Pure functions (reducers)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Reducers look for action types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Return new state</a:t>
            </a:r>
          </a:p>
        </p:txBody>
      </p:sp>
    </p:spTree>
    <p:extLst>
      <p:ext uri="{BB962C8B-B14F-4D97-AF65-F5344CB8AC3E}">
        <p14:creationId xmlns:p14="http://schemas.microsoft.com/office/powerpoint/2010/main" val="140591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xit" presetSubtype="3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ircle(ou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343" y="1946056"/>
            <a:ext cx="76979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>
                <a:solidFill>
                  <a:schemeClr val="accent6"/>
                </a:solidFill>
              </a:rPr>
              <a:t>CORE CONCEPTS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Single state tree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Actions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Reducers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Store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One-way dataflow</a:t>
            </a:r>
          </a:p>
        </p:txBody>
      </p:sp>
    </p:spTree>
    <p:extLst>
      <p:ext uri="{BB962C8B-B14F-4D97-AF65-F5344CB8AC3E}">
        <p14:creationId xmlns:p14="http://schemas.microsoft.com/office/powerpoint/2010/main" val="78949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2939" y="227044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b="1" dirty="0">
                <a:solidFill>
                  <a:srgbClr val="569CD6"/>
                </a:solidFill>
                <a:latin typeface="Operator Mono" charset="0"/>
              </a:rPr>
              <a:t>const</a:t>
            </a:r>
            <a:r>
              <a:rPr lang="en-US" sz="5400" b="1" dirty="0">
                <a:solidFill>
                  <a:srgbClr val="9CDCFE"/>
                </a:solidFill>
                <a:latin typeface="Operator Mono" charset="0"/>
              </a:rPr>
              <a:t> state</a:t>
            </a:r>
            <a:r>
              <a:rPr lang="en-US" sz="5400" b="1" dirty="0">
                <a:solidFill>
                  <a:srgbClr val="D4D4D4"/>
                </a:solidFill>
                <a:latin typeface="Operator Mono" charset="0"/>
              </a:rPr>
              <a:t> = {</a:t>
            </a:r>
          </a:p>
          <a:p>
            <a:r>
              <a:rPr lang="en-US" sz="5400" b="1" dirty="0" smtClean="0">
                <a:solidFill>
                  <a:srgbClr val="CE9178"/>
                </a:solidFill>
                <a:latin typeface="Operator Mono" charset="0"/>
              </a:rPr>
              <a:t>	products</a:t>
            </a:r>
            <a:r>
              <a:rPr lang="en-US" sz="5400" b="1" dirty="0">
                <a:solidFill>
                  <a:srgbClr val="D4D4D4"/>
                </a:solidFill>
                <a:latin typeface="Operator Mono" charset="0"/>
              </a:rPr>
              <a:t>: []</a:t>
            </a:r>
          </a:p>
          <a:p>
            <a:r>
              <a:rPr lang="en-US" sz="5400" b="1" dirty="0" smtClean="0">
                <a:solidFill>
                  <a:srgbClr val="D4D4D4"/>
                </a:solidFill>
                <a:latin typeface="Operator Mono" charset="0"/>
              </a:rPr>
              <a:t>}</a:t>
            </a:r>
            <a:endParaRPr lang="en-US" sz="5400" b="1" dirty="0">
              <a:solidFill>
                <a:srgbClr val="D4D4D4"/>
              </a:solidFill>
              <a:effectLst/>
              <a:latin typeface="Operator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tagua - Red Flat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BB0B30"/>
      </a:accent1>
      <a:accent2>
        <a:srgbClr val="BC0A30"/>
      </a:accent2>
      <a:accent3>
        <a:srgbClr val="BA0B2F"/>
      </a:accent3>
      <a:accent4>
        <a:srgbClr val="BB0A31"/>
      </a:accent4>
      <a:accent5>
        <a:srgbClr val="BB0B30"/>
      </a:accent5>
      <a:accent6>
        <a:srgbClr val="BA0B31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275</Words>
  <Application>Microsoft Macintosh PowerPoint</Application>
  <PresentationFormat>Widescreen</PresentationFormat>
  <Paragraphs>106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Calibri</vt:lpstr>
      <vt:lpstr>Calibri Light</vt:lpstr>
      <vt:lpstr>Gill Sans</vt:lpstr>
      <vt:lpstr>Lato</vt:lpstr>
      <vt:lpstr>Lato Black</vt:lpstr>
      <vt:lpstr>Lato Bold</vt:lpstr>
      <vt:lpstr>Lato Light</vt:lpstr>
      <vt:lpstr>Lato Regular</vt:lpstr>
      <vt:lpstr>Operator Mono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Hajian</dc:creator>
  <cp:lastModifiedBy>Majid Hajian</cp:lastModifiedBy>
  <cp:revision>267</cp:revision>
  <dcterms:created xsi:type="dcterms:W3CDTF">2018-01-23T17:18:06Z</dcterms:created>
  <dcterms:modified xsi:type="dcterms:W3CDTF">2018-02-14T22:24:56Z</dcterms:modified>
</cp:coreProperties>
</file>