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91" r:id="rId36"/>
    <p:sldId id="290" r:id="rId37"/>
    <p:sldId id="295" r:id="rId38"/>
    <p:sldId id="292" r:id="rId39"/>
    <p:sldId id="293" r:id="rId40"/>
    <p:sldId id="294" r:id="rId41"/>
    <p:sldId id="289" r:id="rId42"/>
    <p:sldId id="296"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p:scale>
          <a:sx n="125" d="100"/>
          <a:sy n="125" d="100"/>
        </p:scale>
        <p:origin x="11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a:t>Clique para editar 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4280AE19-9F8C-4B5F-9763-5EA4A4371F1F}" type="datetimeFigureOut">
              <a:rPr lang="pt-BR" smtClean="0"/>
              <a:t>29/11/2018</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ADC83066-96F2-45F5-AA2D-6EC5618AF756}"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4280AE19-9F8C-4B5F-9763-5EA4A4371F1F}" type="datetimeFigureOut">
              <a:rPr lang="pt-BR" smtClean="0"/>
              <a:t>29/11/2018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C83066-96F2-45F5-AA2D-6EC5618AF75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4280AE19-9F8C-4B5F-9763-5EA4A4371F1F}" type="datetimeFigureOut">
              <a:rPr lang="pt-BR" smtClean="0"/>
              <a:t>29/11/2018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C83066-96F2-45F5-AA2D-6EC5618AF756}"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4"/>
          </p:nvPr>
        </p:nvSpPr>
        <p:spPr/>
        <p:txBody>
          <a:bodyPr rtlCol="0"/>
          <a:lstStyle/>
          <a:p>
            <a:fld id="{4280AE19-9F8C-4B5F-9763-5EA4A4371F1F}" type="datetimeFigureOut">
              <a:rPr lang="pt-BR" smtClean="0"/>
              <a:t>29/11/2018</a:t>
            </a:fld>
            <a:endParaRPr lang="pt-BR"/>
          </a:p>
        </p:txBody>
      </p:sp>
      <p:sp>
        <p:nvSpPr>
          <p:cNvPr id="9" name="Espaço Reservado para Número de Slide 8"/>
          <p:cNvSpPr>
            <a:spLocks noGrp="1"/>
          </p:cNvSpPr>
          <p:nvPr>
            <p:ph type="sldNum" sz="quarter" idx="15"/>
          </p:nvPr>
        </p:nvSpPr>
        <p:spPr/>
        <p:txBody>
          <a:bodyPr rtlCol="0"/>
          <a:lstStyle/>
          <a:p>
            <a:fld id="{ADC83066-96F2-45F5-AA2D-6EC5618AF756}"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a:t>Clique para editar 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Editar estilos de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4280AE19-9F8C-4B5F-9763-5EA4A4371F1F}" type="datetimeFigureOut">
              <a:rPr lang="pt-BR" smtClean="0"/>
              <a:t>29/11/2018</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ADC83066-96F2-45F5-AA2D-6EC5618AF756}"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5" name="Espaço Reservado para Data 4"/>
          <p:cNvSpPr>
            <a:spLocks noGrp="1"/>
          </p:cNvSpPr>
          <p:nvPr>
            <p:ph type="dt" sz="half" idx="10"/>
          </p:nvPr>
        </p:nvSpPr>
        <p:spPr/>
        <p:txBody>
          <a:bodyPr/>
          <a:lstStyle/>
          <a:p>
            <a:fld id="{4280AE19-9F8C-4B5F-9763-5EA4A4371F1F}" type="datetimeFigureOut">
              <a:rPr lang="pt-BR" smtClean="0"/>
              <a:t>29/11/2018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DC83066-96F2-45F5-AA2D-6EC5618AF756}"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a:t>Clique para editar o título Mestre</a:t>
            </a:r>
            <a:endParaRPr kumimoji="0" lang="en-US"/>
          </a:p>
        </p:txBody>
      </p:sp>
      <p:sp>
        <p:nvSpPr>
          <p:cNvPr id="7" name="Espaço Reservado para Data 6"/>
          <p:cNvSpPr>
            <a:spLocks noGrp="1"/>
          </p:cNvSpPr>
          <p:nvPr>
            <p:ph type="dt" sz="half" idx="10"/>
          </p:nvPr>
        </p:nvSpPr>
        <p:spPr/>
        <p:txBody>
          <a:bodyPr/>
          <a:lstStyle/>
          <a:p>
            <a:fld id="{4280AE19-9F8C-4B5F-9763-5EA4A4371F1F}" type="datetimeFigureOut">
              <a:rPr lang="pt-BR" smtClean="0"/>
              <a:t>29/11/2018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DC83066-96F2-45F5-AA2D-6EC5618AF756}"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Editar estilos de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a:t>Editar estilos de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6" name="Espaço Reservado para Data 5"/>
          <p:cNvSpPr>
            <a:spLocks noGrp="1"/>
          </p:cNvSpPr>
          <p:nvPr>
            <p:ph type="dt" sz="half" idx="10"/>
          </p:nvPr>
        </p:nvSpPr>
        <p:spPr/>
        <p:txBody>
          <a:bodyPr rtlCol="0"/>
          <a:lstStyle/>
          <a:p>
            <a:fld id="{4280AE19-9F8C-4B5F-9763-5EA4A4371F1F}" type="datetimeFigureOut">
              <a:rPr lang="pt-BR" smtClean="0"/>
              <a:t>29/11/2018</a:t>
            </a:fld>
            <a:endParaRPr lang="pt-BR"/>
          </a:p>
        </p:txBody>
      </p:sp>
      <p:sp>
        <p:nvSpPr>
          <p:cNvPr id="7" name="Espaço Reservado para Número de Slide 6"/>
          <p:cNvSpPr>
            <a:spLocks noGrp="1"/>
          </p:cNvSpPr>
          <p:nvPr>
            <p:ph type="sldNum" sz="quarter" idx="11"/>
          </p:nvPr>
        </p:nvSpPr>
        <p:spPr/>
        <p:txBody>
          <a:bodyPr rtlCol="0"/>
          <a:lstStyle/>
          <a:p>
            <a:fld id="{ADC83066-96F2-45F5-AA2D-6EC5618AF756}"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280AE19-9F8C-4B5F-9763-5EA4A4371F1F}" type="datetimeFigureOut">
              <a:rPr lang="pt-BR" smtClean="0"/>
              <a:t>29/11/2018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DC83066-96F2-45F5-AA2D-6EC5618AF75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a:t>Clique para editar 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a:t>Editar estilos de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a:t>Editar estilos de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1" name="Espaço Reservado para Data 20"/>
          <p:cNvSpPr>
            <a:spLocks noGrp="1"/>
          </p:cNvSpPr>
          <p:nvPr>
            <p:ph type="dt" sz="half" idx="14"/>
          </p:nvPr>
        </p:nvSpPr>
        <p:spPr/>
        <p:txBody>
          <a:bodyPr rtlCol="0"/>
          <a:lstStyle/>
          <a:p>
            <a:fld id="{4280AE19-9F8C-4B5F-9763-5EA4A4371F1F}" type="datetimeFigureOut">
              <a:rPr lang="pt-BR" smtClean="0"/>
              <a:t>29/11/2018</a:t>
            </a:fld>
            <a:endParaRPr lang="pt-BR"/>
          </a:p>
        </p:txBody>
      </p:sp>
      <p:sp>
        <p:nvSpPr>
          <p:cNvPr id="22" name="Espaço Reservado para Número de Slide 21"/>
          <p:cNvSpPr>
            <a:spLocks noGrp="1"/>
          </p:cNvSpPr>
          <p:nvPr>
            <p:ph type="sldNum" sz="quarter" idx="15"/>
          </p:nvPr>
        </p:nvSpPr>
        <p:spPr/>
        <p:txBody>
          <a:bodyPr rtlCol="0"/>
          <a:lstStyle/>
          <a:p>
            <a:fld id="{ADC83066-96F2-45F5-AA2D-6EC5618AF756}"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a:t>Clique para editar 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a:t>Editar estilos de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4280AE19-9F8C-4B5F-9763-5EA4A4371F1F}" type="datetimeFigureOut">
              <a:rPr lang="pt-BR" smtClean="0"/>
              <a:t>29/11/2018</a:t>
            </a:fld>
            <a:endParaRPr lang="pt-BR"/>
          </a:p>
        </p:txBody>
      </p:sp>
      <p:sp>
        <p:nvSpPr>
          <p:cNvPr id="18" name="Espaço Reservado para Número de Slide 17"/>
          <p:cNvSpPr>
            <a:spLocks noGrp="1"/>
          </p:cNvSpPr>
          <p:nvPr>
            <p:ph type="sldNum" sz="quarter" idx="11"/>
          </p:nvPr>
        </p:nvSpPr>
        <p:spPr/>
        <p:txBody>
          <a:bodyPr rtlCol="0"/>
          <a:lstStyle/>
          <a:p>
            <a:fld id="{ADC83066-96F2-45F5-AA2D-6EC5618AF756}"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280AE19-9F8C-4B5F-9763-5EA4A4371F1F}" type="datetimeFigureOut">
              <a:rPr lang="pt-BR" smtClean="0"/>
              <a:t>29/11/2018</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DC83066-96F2-45F5-AA2D-6EC5618AF756}"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1760" y="1988840"/>
            <a:ext cx="6172200" cy="1894362"/>
          </a:xfrm>
        </p:spPr>
        <p:txBody>
          <a:bodyPr>
            <a:normAutofit fontScale="90000"/>
          </a:bodyPr>
          <a:lstStyle/>
          <a:p>
            <a:r>
              <a:rPr lang="pt-BR" dirty="0"/>
              <a:t>Análise da qualidade interna das 5 ultimas releases do software </a:t>
            </a:r>
            <a:r>
              <a:rPr lang="pt-BR" dirty="0" err="1"/>
              <a:t>salonerp</a:t>
            </a:r>
            <a:endParaRPr lang="pt-BR" dirty="0"/>
          </a:p>
        </p:txBody>
      </p:sp>
      <p:sp>
        <p:nvSpPr>
          <p:cNvPr id="4" name="CaixaDeTexto 3">
            <a:extLst>
              <a:ext uri="{FF2B5EF4-FFF2-40B4-BE49-F238E27FC236}">
                <a16:creationId xmlns:a16="http://schemas.microsoft.com/office/drawing/2014/main" id="{F3D47F30-2638-412C-8A4C-D3FD05486F7E}"/>
              </a:ext>
            </a:extLst>
          </p:cNvPr>
          <p:cNvSpPr txBox="1"/>
          <p:nvPr/>
        </p:nvSpPr>
        <p:spPr>
          <a:xfrm>
            <a:off x="6012160" y="5661248"/>
            <a:ext cx="2993043" cy="830997"/>
          </a:xfrm>
          <a:prstGeom prst="rect">
            <a:avLst/>
          </a:prstGeom>
          <a:noFill/>
        </p:spPr>
        <p:txBody>
          <a:bodyPr wrap="square" rtlCol="0">
            <a:spAutoFit/>
          </a:bodyPr>
          <a:lstStyle/>
          <a:p>
            <a:pPr>
              <a:spcBef>
                <a:spcPct val="0"/>
              </a:spcBef>
            </a:pPr>
            <a:r>
              <a:rPr lang="pt-BR" sz="1200" b="1" cap="small" dirty="0">
                <a:solidFill>
                  <a:schemeClr val="tx2"/>
                </a:solidFill>
                <a:latin typeface="+mj-lt"/>
                <a:ea typeface="+mj-ea"/>
                <a:cs typeface="+mj-cs"/>
              </a:rPr>
              <a:t>Engenharia de Software II</a:t>
            </a:r>
          </a:p>
          <a:p>
            <a:pPr>
              <a:spcBef>
                <a:spcPct val="0"/>
              </a:spcBef>
            </a:pPr>
            <a:r>
              <a:rPr lang="pt-BR" sz="1200" b="1" cap="small" dirty="0">
                <a:solidFill>
                  <a:schemeClr val="tx2"/>
                </a:solidFill>
                <a:latin typeface="+mj-lt"/>
                <a:ea typeface="+mj-ea"/>
                <a:cs typeface="+mj-cs"/>
              </a:rPr>
              <a:t>BSI</a:t>
            </a:r>
          </a:p>
          <a:p>
            <a:pPr>
              <a:spcBef>
                <a:spcPct val="0"/>
              </a:spcBef>
            </a:pPr>
            <a:r>
              <a:rPr lang="pt-BR" sz="1200" b="1" cap="small" dirty="0">
                <a:solidFill>
                  <a:schemeClr val="tx2"/>
                </a:solidFill>
                <a:latin typeface="+mj-lt"/>
                <a:ea typeface="+mj-ea"/>
                <a:cs typeface="+mj-cs"/>
              </a:rPr>
              <a:t>Professor: Ramon Simões Abílio</a:t>
            </a:r>
          </a:p>
          <a:p>
            <a:pPr>
              <a:spcBef>
                <a:spcPct val="0"/>
              </a:spcBef>
            </a:pPr>
            <a:r>
              <a:rPr lang="pt-BR" sz="1200" b="1" cap="small" dirty="0">
                <a:solidFill>
                  <a:schemeClr val="tx2"/>
                </a:solidFill>
                <a:latin typeface="+mj-lt"/>
                <a:ea typeface="+mj-ea"/>
                <a:cs typeface="+mj-cs"/>
              </a:rPr>
              <a:t>Aluno: Marcelo Haddad Filho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83768" y="4149080"/>
            <a:ext cx="5544616" cy="1569660"/>
          </a:xfrm>
          <a:prstGeom prst="rect">
            <a:avLst/>
          </a:prstGeom>
          <a:noFill/>
        </p:spPr>
        <p:txBody>
          <a:bodyPr wrap="square" rtlCol="0">
            <a:spAutoFit/>
          </a:bodyPr>
          <a:lstStyle/>
          <a:p>
            <a:pPr algn="just"/>
            <a:r>
              <a:rPr lang="pt-BR" sz="1600" dirty="0">
                <a:solidFill>
                  <a:schemeClr val="tx2"/>
                </a:solidFill>
              </a:rPr>
              <a:t>O gráfico exibido nesta tela, pontua algumas características do software, que foram geradas pelas estatísticas das métricas, sendo estas características: manutenibilidade, acessibilidade para novos desenvolvedores, simplicidade dos algoritmos, volume e redução da probabilidade de bugs. </a:t>
            </a:r>
            <a:endParaRPr lang="pt-BR" dirty="0"/>
          </a:p>
        </p:txBody>
      </p:sp>
      <p:pic>
        <p:nvPicPr>
          <p:cNvPr id="5" name="Imagem 4">
            <a:extLst>
              <a:ext uri="{FF2B5EF4-FFF2-40B4-BE49-F238E27FC236}">
                <a16:creationId xmlns:a16="http://schemas.microsoft.com/office/drawing/2014/main" id="{9897C346-153F-47C2-93BA-696226873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16632"/>
            <a:ext cx="2952328" cy="3178760"/>
          </a:xfrm>
          <a:prstGeom prst="rect">
            <a:avLst/>
          </a:prstGeom>
        </p:spPr>
      </p:pic>
    </p:spTree>
    <p:extLst>
      <p:ext uri="{BB962C8B-B14F-4D97-AF65-F5344CB8AC3E}">
        <p14:creationId xmlns:p14="http://schemas.microsoft.com/office/powerpoint/2010/main" val="67443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83768" y="4293096"/>
            <a:ext cx="5544616" cy="830997"/>
          </a:xfrm>
          <a:prstGeom prst="rect">
            <a:avLst/>
          </a:prstGeom>
          <a:noFill/>
        </p:spPr>
        <p:txBody>
          <a:bodyPr wrap="square" rtlCol="0">
            <a:spAutoFit/>
          </a:bodyPr>
          <a:lstStyle/>
          <a:p>
            <a:pPr algn="just"/>
            <a:r>
              <a:rPr lang="pt-BR" sz="1600" dirty="0">
                <a:solidFill>
                  <a:schemeClr val="tx2"/>
                </a:solidFill>
              </a:rPr>
              <a:t>A tabela exibida ao lado do gráfico, faz uma comparação da pontuação entre o produto de software avaliado e uma média representativa dos projetos recentes de PHP. </a:t>
            </a:r>
            <a:endParaRPr lang="pt-BR" dirty="0"/>
          </a:p>
        </p:txBody>
      </p:sp>
      <p:pic>
        <p:nvPicPr>
          <p:cNvPr id="3" name="Imagem 2">
            <a:extLst>
              <a:ext uri="{FF2B5EF4-FFF2-40B4-BE49-F238E27FC236}">
                <a16:creationId xmlns:a16="http://schemas.microsoft.com/office/drawing/2014/main" id="{10A577EB-FA9F-4BCB-B3ED-842E4195D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692696"/>
            <a:ext cx="3829584" cy="2610214"/>
          </a:xfrm>
          <a:prstGeom prst="rect">
            <a:avLst/>
          </a:prstGeom>
        </p:spPr>
      </p:pic>
    </p:spTree>
    <p:extLst>
      <p:ext uri="{BB962C8B-B14F-4D97-AF65-F5344CB8AC3E}">
        <p14:creationId xmlns:p14="http://schemas.microsoft.com/office/powerpoint/2010/main" val="93356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B874F7F-6904-489C-A015-64C0AD6BE0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3768" y="620688"/>
            <a:ext cx="4896544" cy="5040560"/>
          </a:xfrm>
          <a:prstGeom prst="rect">
            <a:avLst/>
          </a:prstGeom>
          <a:noFill/>
          <a:ln>
            <a:noFill/>
          </a:ln>
        </p:spPr>
      </p:pic>
      <p:sp>
        <p:nvSpPr>
          <p:cNvPr id="2" name="CaixaDeTexto 1">
            <a:extLst>
              <a:ext uri="{FF2B5EF4-FFF2-40B4-BE49-F238E27FC236}">
                <a16:creationId xmlns:a16="http://schemas.microsoft.com/office/drawing/2014/main" id="{5A2E5D66-A605-4275-918F-283407E5DBE3}"/>
              </a:ext>
            </a:extLst>
          </p:cNvPr>
          <p:cNvSpPr txBox="1"/>
          <p:nvPr/>
        </p:nvSpPr>
        <p:spPr>
          <a:xfrm>
            <a:off x="2195736" y="201766"/>
            <a:ext cx="3960440" cy="338554"/>
          </a:xfrm>
          <a:prstGeom prst="rect">
            <a:avLst/>
          </a:prstGeom>
          <a:noFill/>
        </p:spPr>
        <p:txBody>
          <a:bodyPr wrap="square" rtlCol="0">
            <a:spAutoFit/>
          </a:bodyPr>
          <a:lstStyle/>
          <a:p>
            <a:r>
              <a:rPr lang="pt-BR" sz="1600" dirty="0" err="1">
                <a:solidFill>
                  <a:schemeClr val="tx2"/>
                </a:solidFill>
              </a:rPr>
              <a:t>Relations</a:t>
            </a:r>
            <a:r>
              <a:rPr lang="pt-BR" sz="1600" dirty="0">
                <a:solidFill>
                  <a:schemeClr val="tx2"/>
                </a:solidFill>
              </a:rPr>
              <a:t> </a:t>
            </a:r>
            <a:r>
              <a:rPr lang="pt-BR" sz="1600" dirty="0" err="1">
                <a:solidFill>
                  <a:schemeClr val="tx2"/>
                </a:solidFill>
              </a:rPr>
              <a:t>map</a:t>
            </a:r>
            <a:r>
              <a:rPr lang="pt-BR" sz="1600" dirty="0">
                <a:solidFill>
                  <a:schemeClr val="tx2"/>
                </a:solidFill>
              </a:rPr>
              <a:t>:</a:t>
            </a:r>
          </a:p>
        </p:txBody>
      </p:sp>
      <p:sp>
        <p:nvSpPr>
          <p:cNvPr id="6" name="CaixaDeTexto 5">
            <a:extLst>
              <a:ext uri="{FF2B5EF4-FFF2-40B4-BE49-F238E27FC236}">
                <a16:creationId xmlns:a16="http://schemas.microsoft.com/office/drawing/2014/main" id="{1B34610E-8C83-4523-8AD3-0329FEC56AA5}"/>
              </a:ext>
            </a:extLst>
          </p:cNvPr>
          <p:cNvSpPr txBox="1"/>
          <p:nvPr/>
        </p:nvSpPr>
        <p:spPr>
          <a:xfrm>
            <a:off x="2267744" y="5741616"/>
            <a:ext cx="6120680" cy="830997"/>
          </a:xfrm>
          <a:prstGeom prst="rect">
            <a:avLst/>
          </a:prstGeom>
          <a:noFill/>
        </p:spPr>
        <p:txBody>
          <a:bodyPr wrap="square" rtlCol="0">
            <a:spAutoFit/>
          </a:bodyPr>
          <a:lstStyle/>
          <a:p>
            <a:pPr algn="just"/>
            <a:r>
              <a:rPr lang="pt-BR" sz="1200" dirty="0">
                <a:solidFill>
                  <a:schemeClr val="tx2"/>
                </a:solidFill>
              </a:rPr>
              <a:t>Esta tela, mostra o mapa de relação das classes. Uma classe utilizando a outra. Esta dividia em 2 tipos de relação:</a:t>
            </a:r>
          </a:p>
          <a:p>
            <a:pPr algn="just"/>
            <a:r>
              <a:rPr lang="pt-BR" sz="1200" dirty="0">
                <a:solidFill>
                  <a:schemeClr val="tx2"/>
                </a:solidFill>
              </a:rPr>
              <a:t>Usada por (cor vermelha) - quando a classe é usada pelo elemento.</a:t>
            </a:r>
          </a:p>
          <a:p>
            <a:pPr algn="just"/>
            <a:r>
              <a:rPr lang="pt-BR" sz="1200" dirty="0">
                <a:solidFill>
                  <a:schemeClr val="tx2"/>
                </a:solidFill>
              </a:rPr>
              <a:t>Usa (cor azul)  – quando ela usa o elemento.</a:t>
            </a:r>
          </a:p>
        </p:txBody>
      </p:sp>
    </p:spTree>
    <p:extLst>
      <p:ext uri="{BB962C8B-B14F-4D97-AF65-F5344CB8AC3E}">
        <p14:creationId xmlns:p14="http://schemas.microsoft.com/office/powerpoint/2010/main" val="248673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A2E5D66-A605-4275-918F-283407E5DBE3}"/>
              </a:ext>
            </a:extLst>
          </p:cNvPr>
          <p:cNvSpPr txBox="1"/>
          <p:nvPr/>
        </p:nvSpPr>
        <p:spPr>
          <a:xfrm>
            <a:off x="2339752" y="201766"/>
            <a:ext cx="3960440" cy="338554"/>
          </a:xfrm>
          <a:prstGeom prst="rect">
            <a:avLst/>
          </a:prstGeom>
          <a:noFill/>
        </p:spPr>
        <p:txBody>
          <a:bodyPr wrap="square" rtlCol="0">
            <a:spAutoFit/>
          </a:bodyPr>
          <a:lstStyle/>
          <a:p>
            <a:r>
              <a:rPr lang="pt-BR" sz="1600" dirty="0" err="1">
                <a:solidFill>
                  <a:schemeClr val="tx2"/>
                </a:solidFill>
              </a:rPr>
              <a:t>Repartition</a:t>
            </a:r>
            <a:r>
              <a:rPr lang="pt-BR" sz="1600" dirty="0">
                <a:solidFill>
                  <a:schemeClr val="tx2"/>
                </a:solidFill>
              </a:rPr>
              <a:t>:</a:t>
            </a:r>
          </a:p>
        </p:txBody>
      </p:sp>
      <p:sp>
        <p:nvSpPr>
          <p:cNvPr id="6" name="CaixaDeTexto 5">
            <a:extLst>
              <a:ext uri="{FF2B5EF4-FFF2-40B4-BE49-F238E27FC236}">
                <a16:creationId xmlns:a16="http://schemas.microsoft.com/office/drawing/2014/main" id="{1B34610E-8C83-4523-8AD3-0329FEC56AA5}"/>
              </a:ext>
            </a:extLst>
          </p:cNvPr>
          <p:cNvSpPr txBox="1"/>
          <p:nvPr/>
        </p:nvSpPr>
        <p:spPr>
          <a:xfrm>
            <a:off x="2339752" y="2783477"/>
            <a:ext cx="6120680" cy="646331"/>
          </a:xfrm>
          <a:prstGeom prst="rect">
            <a:avLst/>
          </a:prstGeom>
          <a:noFill/>
        </p:spPr>
        <p:txBody>
          <a:bodyPr wrap="square" rtlCol="0">
            <a:spAutoFit/>
          </a:bodyPr>
          <a:lstStyle/>
          <a:p>
            <a:pPr algn="just"/>
            <a:r>
              <a:rPr lang="pt-BR" sz="1200" dirty="0">
                <a:solidFill>
                  <a:schemeClr val="tx2"/>
                </a:solidFill>
              </a:rPr>
              <a:t>Este relatório mostra o número de arquivos do projeto e também exibe os resultados das métricas. Alguns destes resultados, estão separados por repartições que as métricas podem ser agrupadas.</a:t>
            </a:r>
          </a:p>
        </p:txBody>
      </p:sp>
      <p:pic>
        <p:nvPicPr>
          <p:cNvPr id="7" name="Imagem 6">
            <a:extLst>
              <a:ext uri="{FF2B5EF4-FFF2-40B4-BE49-F238E27FC236}">
                <a16:creationId xmlns:a16="http://schemas.microsoft.com/office/drawing/2014/main" id="{5A4DEAA1-D2BB-456E-B43C-A4198630E6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1760" y="652566"/>
            <a:ext cx="5400040" cy="2018665"/>
          </a:xfrm>
          <a:prstGeom prst="rect">
            <a:avLst/>
          </a:prstGeom>
          <a:noFill/>
          <a:ln>
            <a:noFill/>
          </a:ln>
        </p:spPr>
      </p:pic>
      <p:pic>
        <p:nvPicPr>
          <p:cNvPr id="8" name="Imagem 7">
            <a:extLst>
              <a:ext uri="{FF2B5EF4-FFF2-40B4-BE49-F238E27FC236}">
                <a16:creationId xmlns:a16="http://schemas.microsoft.com/office/drawing/2014/main" id="{150B3016-FF89-4B69-A1F9-955E752BE3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194" y="4216205"/>
            <a:ext cx="6052229" cy="1396365"/>
          </a:xfrm>
          <a:prstGeom prst="rect">
            <a:avLst/>
          </a:prstGeom>
          <a:noFill/>
          <a:ln>
            <a:noFill/>
          </a:ln>
        </p:spPr>
      </p:pic>
      <p:sp>
        <p:nvSpPr>
          <p:cNvPr id="9" name="CaixaDeTexto 8">
            <a:extLst>
              <a:ext uri="{FF2B5EF4-FFF2-40B4-BE49-F238E27FC236}">
                <a16:creationId xmlns:a16="http://schemas.microsoft.com/office/drawing/2014/main" id="{27A1EDEB-A17D-41C3-B708-503C8707F73A}"/>
              </a:ext>
            </a:extLst>
          </p:cNvPr>
          <p:cNvSpPr txBox="1"/>
          <p:nvPr/>
        </p:nvSpPr>
        <p:spPr>
          <a:xfrm>
            <a:off x="2267744" y="3789040"/>
            <a:ext cx="3960440" cy="338554"/>
          </a:xfrm>
          <a:prstGeom prst="rect">
            <a:avLst/>
          </a:prstGeom>
          <a:noFill/>
        </p:spPr>
        <p:txBody>
          <a:bodyPr wrap="square" rtlCol="0">
            <a:spAutoFit/>
          </a:bodyPr>
          <a:lstStyle/>
          <a:p>
            <a:r>
              <a:rPr lang="pt-BR" sz="1600" dirty="0">
                <a:solidFill>
                  <a:schemeClr val="tx2"/>
                </a:solidFill>
              </a:rPr>
              <a:t>Explore:</a:t>
            </a:r>
          </a:p>
        </p:txBody>
      </p:sp>
      <p:sp>
        <p:nvSpPr>
          <p:cNvPr id="3" name="Retângulo 2">
            <a:extLst>
              <a:ext uri="{FF2B5EF4-FFF2-40B4-BE49-F238E27FC236}">
                <a16:creationId xmlns:a16="http://schemas.microsoft.com/office/drawing/2014/main" id="{FC44921D-6CED-4E1E-B4DD-0B39AEBC241B}"/>
              </a:ext>
            </a:extLst>
          </p:cNvPr>
          <p:cNvSpPr/>
          <p:nvPr/>
        </p:nvSpPr>
        <p:spPr>
          <a:xfrm>
            <a:off x="2286000" y="5618708"/>
            <a:ext cx="6174432" cy="646331"/>
          </a:xfrm>
          <a:prstGeom prst="rect">
            <a:avLst/>
          </a:prstGeom>
        </p:spPr>
        <p:txBody>
          <a:bodyPr wrap="square">
            <a:spAutoFit/>
          </a:bodyPr>
          <a:lstStyle/>
          <a:p>
            <a:pPr algn="just"/>
            <a:r>
              <a:rPr lang="pt-BR" sz="1200" dirty="0">
                <a:solidFill>
                  <a:schemeClr val="tx2"/>
                </a:solidFill>
              </a:rPr>
              <a:t>A tela Explore exibe uma tabela que representa todas as métricas e o resultado da medição de cada uma delas. Também pode ser alterada para exibir somente as métricas essenciais. </a:t>
            </a:r>
          </a:p>
        </p:txBody>
      </p:sp>
    </p:spTree>
    <p:extLst>
      <p:ext uri="{BB962C8B-B14F-4D97-AF65-F5344CB8AC3E}">
        <p14:creationId xmlns:p14="http://schemas.microsoft.com/office/powerpoint/2010/main" val="238240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2">
            <a:extLst>
              <a:ext uri="{FF2B5EF4-FFF2-40B4-BE49-F238E27FC236}">
                <a16:creationId xmlns:a16="http://schemas.microsoft.com/office/drawing/2014/main" id="{C54F1701-AE0B-43F9-B047-E76BA0A32FC5}"/>
              </a:ext>
            </a:extLst>
          </p:cNvPr>
          <p:cNvGraphicFramePr>
            <a:graphicFrameLocks noGrp="1"/>
          </p:cNvGraphicFramePr>
          <p:nvPr>
            <p:extLst>
              <p:ext uri="{D42A27DB-BD31-4B8C-83A1-F6EECF244321}">
                <p14:modId xmlns:p14="http://schemas.microsoft.com/office/powerpoint/2010/main" val="1125233075"/>
              </p:ext>
            </p:extLst>
          </p:nvPr>
        </p:nvGraphicFramePr>
        <p:xfrm>
          <a:off x="2555776" y="605484"/>
          <a:ext cx="5616624" cy="5889644"/>
        </p:xfrm>
        <a:graphic>
          <a:graphicData uri="http://schemas.openxmlformats.org/drawingml/2006/table">
            <a:tbl>
              <a:tblPr firstRow="1" firstCol="1" bandRow="1">
                <a:tableStyleId>{5C22544A-7EE6-4342-B048-85BDC9FD1C3A}</a:tableStyleId>
              </a:tblPr>
              <a:tblGrid>
                <a:gridCol w="2808312">
                  <a:extLst>
                    <a:ext uri="{9D8B030D-6E8A-4147-A177-3AD203B41FA5}">
                      <a16:colId xmlns:a16="http://schemas.microsoft.com/office/drawing/2014/main" val="166129019"/>
                    </a:ext>
                  </a:extLst>
                </a:gridCol>
                <a:gridCol w="2808312">
                  <a:extLst>
                    <a:ext uri="{9D8B030D-6E8A-4147-A177-3AD203B41FA5}">
                      <a16:colId xmlns:a16="http://schemas.microsoft.com/office/drawing/2014/main" val="1015721754"/>
                    </a:ext>
                  </a:extLst>
                </a:gridCol>
              </a:tblGrid>
              <a:tr h="0">
                <a:tc>
                  <a:txBody>
                    <a:bodyPr/>
                    <a:lstStyle/>
                    <a:p>
                      <a:pPr>
                        <a:lnSpc>
                          <a:spcPct val="107000"/>
                        </a:lnSpc>
                        <a:spcAft>
                          <a:spcPts val="0"/>
                        </a:spcAft>
                      </a:pPr>
                      <a:r>
                        <a:rPr lang="pt-BR" sz="900" dirty="0">
                          <a:effectLst/>
                        </a:rPr>
                        <a:t>Métrica</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Descrição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453534633"/>
                  </a:ext>
                </a:extLst>
              </a:tr>
              <a:tr h="315540">
                <a:tc>
                  <a:txBody>
                    <a:bodyPr/>
                    <a:lstStyle/>
                    <a:p>
                      <a:pPr>
                        <a:lnSpc>
                          <a:spcPct val="107000"/>
                        </a:lnSpc>
                        <a:spcAft>
                          <a:spcPts val="0"/>
                        </a:spcAft>
                      </a:pPr>
                      <a:r>
                        <a:rPr lang="pt-BR" sz="900" dirty="0">
                          <a:effectLst/>
                        </a:rPr>
                        <a:t>Ca (CA)</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classes afetada por essa classe</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3450484781"/>
                  </a:ext>
                </a:extLst>
              </a:tr>
              <a:tr h="309990">
                <a:tc>
                  <a:txBody>
                    <a:bodyPr/>
                    <a:lstStyle/>
                    <a:p>
                      <a:pPr>
                        <a:lnSpc>
                          <a:spcPct val="107000"/>
                        </a:lnSpc>
                        <a:spcAft>
                          <a:spcPts val="0"/>
                        </a:spcAft>
                      </a:pPr>
                      <a:r>
                        <a:rPr lang="pt-BR" sz="900" dirty="0">
                          <a:effectLst/>
                        </a:rPr>
                        <a:t>Bugs</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estimado de bugs por arquivo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536268864"/>
                  </a:ext>
                </a:extLst>
              </a:tr>
              <a:tr h="315540">
                <a:tc>
                  <a:txBody>
                    <a:bodyPr/>
                    <a:lstStyle/>
                    <a:p>
                      <a:pPr>
                        <a:lnSpc>
                          <a:spcPct val="107000"/>
                        </a:lnSpc>
                        <a:spcAft>
                          <a:spcPts val="0"/>
                        </a:spcAft>
                      </a:pPr>
                      <a:r>
                        <a:rPr lang="pt-BR" sz="900" dirty="0" err="1">
                          <a:effectLst/>
                        </a:rPr>
                        <a:t>Commw</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Mede a razão entre o código lógico e os comentários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17308021"/>
                  </a:ext>
                </a:extLst>
              </a:tr>
              <a:tr h="309990">
                <a:tc>
                  <a:txBody>
                    <a:bodyPr/>
                    <a:lstStyle/>
                    <a:p>
                      <a:pPr>
                        <a:lnSpc>
                          <a:spcPct val="107000"/>
                        </a:lnSpc>
                        <a:spcAft>
                          <a:spcPts val="0"/>
                        </a:spcAft>
                      </a:pPr>
                      <a:r>
                        <a:rPr lang="pt-BR" sz="900" dirty="0" err="1">
                          <a:effectLst/>
                        </a:rPr>
                        <a:t>Cc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complexidade ciclomática</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004828399"/>
                  </a:ext>
                </a:extLst>
              </a:tr>
              <a:tr h="154211">
                <a:tc>
                  <a:txBody>
                    <a:bodyPr/>
                    <a:lstStyle/>
                    <a:p>
                      <a:pPr>
                        <a:lnSpc>
                          <a:spcPct val="107000"/>
                        </a:lnSpc>
                        <a:spcAft>
                          <a:spcPts val="0"/>
                        </a:spcAft>
                      </a:pPr>
                      <a:r>
                        <a:rPr lang="pt-BR" sz="900" dirty="0" err="1">
                          <a:effectLst/>
                        </a:rPr>
                        <a:t>Dc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Complexidade de dados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723017929"/>
                  </a:ext>
                </a:extLst>
              </a:tr>
              <a:tr h="154211">
                <a:tc>
                  <a:txBody>
                    <a:bodyPr/>
                    <a:lstStyle/>
                    <a:p>
                      <a:pPr>
                        <a:lnSpc>
                          <a:spcPct val="107000"/>
                        </a:lnSpc>
                        <a:spcAft>
                          <a:spcPts val="0"/>
                        </a:spcAft>
                      </a:pPr>
                      <a:r>
                        <a:rPr lang="pt-BR" sz="900" dirty="0" err="1">
                          <a:effectLst/>
                        </a:rPr>
                        <a:t>Diff</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Dificuldade do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845134020"/>
                  </a:ext>
                </a:extLst>
              </a:tr>
              <a:tr h="309990">
                <a:tc>
                  <a:txBody>
                    <a:bodyPr/>
                    <a:lstStyle/>
                    <a:p>
                      <a:pPr>
                        <a:lnSpc>
                          <a:spcPct val="107000"/>
                        </a:lnSpc>
                        <a:spcAft>
                          <a:spcPts val="0"/>
                        </a:spcAft>
                      </a:pPr>
                      <a:r>
                        <a:rPr lang="pt-BR" sz="900" dirty="0" err="1">
                          <a:effectLst/>
                        </a:rPr>
                        <a:t>Ce</a:t>
                      </a:r>
                      <a:r>
                        <a:rPr lang="pt-BR" sz="900" dirty="0">
                          <a:effectLst/>
                        </a:rPr>
                        <a:t> (EC)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dirty="0">
                          <a:effectLst/>
                        </a:rPr>
                        <a:t>Número de classes que a classe depende</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034685978"/>
                  </a:ext>
                </a:extLst>
              </a:tr>
              <a:tr h="154211">
                <a:tc>
                  <a:txBody>
                    <a:bodyPr/>
                    <a:lstStyle/>
                    <a:p>
                      <a:pPr>
                        <a:lnSpc>
                          <a:spcPct val="107000"/>
                        </a:lnSpc>
                        <a:spcAft>
                          <a:spcPts val="0"/>
                        </a:spcAft>
                      </a:pPr>
                      <a:r>
                        <a:rPr lang="pt-BR" sz="900" dirty="0" err="1">
                          <a:effectLst/>
                        </a:rPr>
                        <a:t>Effort</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Esforço para entender o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707340102"/>
                  </a:ext>
                </a:extLst>
              </a:tr>
              <a:tr h="154211">
                <a:tc>
                  <a:txBody>
                    <a:bodyPr/>
                    <a:lstStyle/>
                    <a:p>
                      <a:pPr>
                        <a:lnSpc>
                          <a:spcPct val="107000"/>
                        </a:lnSpc>
                        <a:spcAft>
                          <a:spcPts val="0"/>
                        </a:spcAft>
                      </a:pPr>
                      <a:r>
                        <a:rPr lang="pt-BR" sz="900" dirty="0" err="1">
                          <a:effectLst/>
                        </a:rPr>
                        <a:t>Instability</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Indica a resiliência da classe</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827721911"/>
                  </a:ext>
                </a:extLst>
              </a:tr>
              <a:tr h="154211">
                <a:tc>
                  <a:txBody>
                    <a:bodyPr/>
                    <a:lstStyle/>
                    <a:p>
                      <a:pPr>
                        <a:lnSpc>
                          <a:spcPct val="107000"/>
                        </a:lnSpc>
                        <a:spcAft>
                          <a:spcPts val="0"/>
                        </a:spcAft>
                      </a:pPr>
                      <a:r>
                        <a:rPr lang="pt-BR" sz="900">
                          <a:effectLst/>
                        </a:rPr>
                        <a:t>IC</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Conteúdo inteligente</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318287993"/>
                  </a:ext>
                </a:extLst>
              </a:tr>
              <a:tr h="154211">
                <a:tc>
                  <a:txBody>
                    <a:bodyPr/>
                    <a:lstStyle/>
                    <a:p>
                      <a:pPr>
                        <a:lnSpc>
                          <a:spcPct val="107000"/>
                        </a:lnSpc>
                        <a:spcAft>
                          <a:spcPts val="0"/>
                        </a:spcAft>
                      </a:pPr>
                      <a:r>
                        <a:rPr lang="pt-BR" sz="900" dirty="0" err="1">
                          <a:effectLst/>
                        </a:rPr>
                        <a:t>Icom</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Falta de coesão de métodos e classes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672866702"/>
                  </a:ext>
                </a:extLst>
              </a:tr>
              <a:tr h="154211">
                <a:tc>
                  <a:txBody>
                    <a:bodyPr/>
                    <a:lstStyle/>
                    <a:p>
                      <a:pPr>
                        <a:lnSpc>
                          <a:spcPct val="107000"/>
                        </a:lnSpc>
                        <a:spcAft>
                          <a:spcPts val="0"/>
                        </a:spcAft>
                      </a:pPr>
                      <a:r>
                        <a:rPr lang="pt-BR" sz="900" dirty="0" err="1">
                          <a:effectLst/>
                        </a:rPr>
                        <a:t>Length</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Tamanho do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967274772"/>
                  </a:ext>
                </a:extLst>
              </a:tr>
              <a:tr h="154211">
                <a:tc>
                  <a:txBody>
                    <a:bodyPr/>
                    <a:lstStyle/>
                    <a:p>
                      <a:pPr>
                        <a:lnSpc>
                          <a:spcPct val="107000"/>
                        </a:lnSpc>
                        <a:spcAft>
                          <a:spcPts val="0"/>
                        </a:spcAft>
                      </a:pPr>
                      <a:r>
                        <a:rPr lang="pt-BR" sz="900" dirty="0" err="1">
                          <a:effectLst/>
                        </a:rPr>
                        <a:t>Loc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linhas de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4048997562"/>
                  </a:ext>
                </a:extLst>
              </a:tr>
              <a:tr h="154211">
                <a:tc>
                  <a:txBody>
                    <a:bodyPr/>
                    <a:lstStyle/>
                    <a:p>
                      <a:pPr>
                        <a:lnSpc>
                          <a:spcPct val="107000"/>
                        </a:lnSpc>
                        <a:spcAft>
                          <a:spcPts val="0"/>
                        </a:spcAft>
                      </a:pPr>
                      <a:r>
                        <a:rPr lang="pt-BR" sz="900" dirty="0" err="1">
                          <a:effectLst/>
                        </a:rPr>
                        <a:t>Lloc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linhas lógicas de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488299101"/>
                  </a:ext>
                </a:extLst>
              </a:tr>
              <a:tr h="154211">
                <a:tc>
                  <a:txBody>
                    <a:bodyPr/>
                    <a:lstStyle/>
                    <a:p>
                      <a:pPr>
                        <a:lnSpc>
                          <a:spcPct val="107000"/>
                        </a:lnSpc>
                        <a:spcAft>
                          <a:spcPts val="0"/>
                        </a:spcAft>
                      </a:pPr>
                      <a:r>
                        <a:rPr lang="pt-BR" sz="900" dirty="0">
                          <a:effectLst/>
                        </a:rPr>
                        <a:t>MI</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Índice de manutenibilidade</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132475851"/>
                  </a:ext>
                </a:extLst>
              </a:tr>
              <a:tr h="315540">
                <a:tc>
                  <a:txBody>
                    <a:bodyPr/>
                    <a:lstStyle/>
                    <a:p>
                      <a:pPr>
                        <a:lnSpc>
                          <a:spcPct val="107000"/>
                        </a:lnSpc>
                        <a:spcAft>
                          <a:spcPts val="0"/>
                        </a:spcAft>
                      </a:pPr>
                      <a:r>
                        <a:rPr lang="pt-BR" sz="900" dirty="0" err="1">
                          <a:effectLst/>
                        </a:rPr>
                        <a:t>MlwC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Índice de manutenibilidade sem os comentários de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846539569"/>
                  </a:ext>
                </a:extLst>
              </a:tr>
              <a:tr h="315540">
                <a:tc>
                  <a:txBody>
                    <a:bodyPr/>
                    <a:lstStyle/>
                    <a:p>
                      <a:pPr>
                        <a:lnSpc>
                          <a:spcPct val="107000"/>
                        </a:lnSpc>
                        <a:spcAft>
                          <a:spcPts val="0"/>
                        </a:spcAft>
                      </a:pPr>
                      <a:r>
                        <a:rPr lang="pt-BR" sz="900" dirty="0" err="1">
                          <a:effectLst/>
                        </a:rPr>
                        <a:t>Distance</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Distância de Myer, derivada da complexidade ciclomática</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083042470"/>
                  </a:ext>
                </a:extLst>
              </a:tr>
              <a:tr h="628313">
                <a:tc>
                  <a:txBody>
                    <a:bodyPr/>
                    <a:lstStyle/>
                    <a:p>
                      <a:pPr>
                        <a:lnSpc>
                          <a:spcPct val="107000"/>
                        </a:lnSpc>
                        <a:spcAft>
                          <a:spcPts val="0"/>
                        </a:spcAft>
                      </a:pPr>
                      <a:r>
                        <a:rPr lang="pt-BR" sz="900" dirty="0" err="1">
                          <a:effectLst/>
                        </a:rPr>
                        <a:t>Interval</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Intervalo de Myer, indica a distância entre o número de complexidade ciclomática e o número de operadores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966286221"/>
                  </a:ext>
                </a:extLst>
              </a:tr>
              <a:tr h="154211">
                <a:tc>
                  <a:txBody>
                    <a:bodyPr/>
                    <a:lstStyle/>
                    <a:p>
                      <a:pPr>
                        <a:lnSpc>
                          <a:spcPct val="107000"/>
                        </a:lnSpc>
                        <a:spcAft>
                          <a:spcPts val="0"/>
                        </a:spcAft>
                      </a:pPr>
                      <a:r>
                        <a:rPr lang="pt-BR" sz="900" dirty="0" err="1">
                          <a:effectLst/>
                        </a:rPr>
                        <a:t>Noc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classes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777086771"/>
                  </a:ext>
                </a:extLst>
              </a:tr>
              <a:tr h="154211">
                <a:tc>
                  <a:txBody>
                    <a:bodyPr/>
                    <a:lstStyle/>
                    <a:p>
                      <a:pPr>
                        <a:lnSpc>
                          <a:spcPct val="107000"/>
                        </a:lnSpc>
                        <a:spcAft>
                          <a:spcPts val="0"/>
                        </a:spcAft>
                      </a:pPr>
                      <a:r>
                        <a:rPr lang="pt-BR" sz="900" dirty="0" err="1">
                          <a:effectLst/>
                        </a:rPr>
                        <a:t>Noca</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classes abstratas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813512213"/>
                  </a:ext>
                </a:extLst>
              </a:tr>
              <a:tr h="154211">
                <a:tc>
                  <a:txBody>
                    <a:bodyPr/>
                    <a:lstStyle/>
                    <a:p>
                      <a:pPr>
                        <a:lnSpc>
                          <a:spcPct val="107000"/>
                        </a:lnSpc>
                        <a:spcAft>
                          <a:spcPts val="0"/>
                        </a:spcAft>
                      </a:pPr>
                      <a:r>
                        <a:rPr lang="pt-BR" sz="900" dirty="0" err="1">
                          <a:effectLst/>
                        </a:rPr>
                        <a:t>Nocc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Número de classes concretas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994619963"/>
                  </a:ext>
                </a:extLst>
              </a:tr>
              <a:tr h="154211">
                <a:tc>
                  <a:txBody>
                    <a:bodyPr/>
                    <a:lstStyle/>
                    <a:p>
                      <a:pPr>
                        <a:lnSpc>
                          <a:spcPct val="107000"/>
                        </a:lnSpc>
                        <a:spcAft>
                          <a:spcPts val="0"/>
                        </a:spcAft>
                      </a:pPr>
                      <a:r>
                        <a:rPr lang="pt-BR" sz="900" dirty="0" err="1">
                          <a:effectLst/>
                        </a:rPr>
                        <a:t>Rdc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Complexidade de dados relativos</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517140897"/>
                  </a:ext>
                </a:extLst>
              </a:tr>
              <a:tr h="154211">
                <a:tc>
                  <a:txBody>
                    <a:bodyPr/>
                    <a:lstStyle/>
                    <a:p>
                      <a:pPr>
                        <a:lnSpc>
                          <a:spcPct val="107000"/>
                        </a:lnSpc>
                        <a:spcAft>
                          <a:spcPts val="0"/>
                        </a:spcAft>
                      </a:pPr>
                      <a:r>
                        <a:rPr lang="pt-BR" sz="900" dirty="0" err="1">
                          <a:effectLst/>
                        </a:rPr>
                        <a:t>Rsc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Complexidade estrutural relativa</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3697461054"/>
                  </a:ext>
                </a:extLst>
              </a:tr>
              <a:tr h="154211">
                <a:tc>
                  <a:txBody>
                    <a:bodyPr/>
                    <a:lstStyle/>
                    <a:p>
                      <a:pPr>
                        <a:lnSpc>
                          <a:spcPct val="107000"/>
                        </a:lnSpc>
                        <a:spcAft>
                          <a:spcPts val="0"/>
                        </a:spcAft>
                      </a:pPr>
                      <a:r>
                        <a:rPr lang="pt-BR" sz="900" dirty="0" err="1">
                          <a:effectLst/>
                        </a:rPr>
                        <a:t>Rsysc</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Complexidade total do Sistema</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572301688"/>
                  </a:ext>
                </a:extLst>
              </a:tr>
              <a:tr h="154211">
                <a:tc>
                  <a:txBody>
                    <a:bodyPr/>
                    <a:lstStyle/>
                    <a:p>
                      <a:pPr>
                        <a:lnSpc>
                          <a:spcPct val="107000"/>
                        </a:lnSpc>
                        <a:spcAft>
                          <a:spcPts val="0"/>
                        </a:spcAft>
                      </a:pPr>
                      <a:r>
                        <a:rPr lang="pt-BR" sz="900" dirty="0">
                          <a:effectLst/>
                        </a:rPr>
                        <a:t>Time</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Tempo para ler e entender o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427241894"/>
                  </a:ext>
                </a:extLst>
              </a:tr>
              <a:tr h="154211">
                <a:tc>
                  <a:txBody>
                    <a:bodyPr/>
                    <a:lstStyle/>
                    <a:p>
                      <a:pPr>
                        <a:lnSpc>
                          <a:spcPct val="107000"/>
                        </a:lnSpc>
                        <a:spcAft>
                          <a:spcPts val="0"/>
                        </a:spcAft>
                      </a:pPr>
                      <a:r>
                        <a:rPr lang="pt-BR" sz="900" dirty="0" err="1">
                          <a:effectLst/>
                        </a:rPr>
                        <a:t>Vocabulary</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a:effectLst/>
                        </a:rPr>
                        <a:t>Vocabulário usado no código</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107614124"/>
                  </a:ext>
                </a:extLst>
              </a:tr>
              <a:tr h="154211">
                <a:tc>
                  <a:txBody>
                    <a:bodyPr/>
                    <a:lstStyle/>
                    <a:p>
                      <a:pPr>
                        <a:lnSpc>
                          <a:spcPct val="107000"/>
                        </a:lnSpc>
                        <a:spcAft>
                          <a:spcPts val="0"/>
                        </a:spcAft>
                      </a:pPr>
                      <a:r>
                        <a:rPr lang="pt-BR" sz="900">
                          <a:effectLst/>
                        </a:rPr>
                        <a:t>Volume</a:t>
                      </a:r>
                      <a:endParaRPr lang="pt-BR" sz="80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tc>
                  <a:txBody>
                    <a:bodyPr/>
                    <a:lstStyle/>
                    <a:p>
                      <a:pPr>
                        <a:lnSpc>
                          <a:spcPct val="107000"/>
                        </a:lnSpc>
                        <a:spcAft>
                          <a:spcPts val="0"/>
                        </a:spcAft>
                      </a:pPr>
                      <a:r>
                        <a:rPr lang="pt-BR" sz="900" dirty="0">
                          <a:effectLst/>
                        </a:rPr>
                        <a:t>Volume de código</a:t>
                      </a:r>
                      <a:endParaRPr lang="pt-B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124" marR="52124" marT="0" marB="0"/>
                </a:tc>
                <a:extLst>
                  <a:ext uri="{0D108BD9-81ED-4DB2-BD59-A6C34878D82A}">
                    <a16:rowId xmlns:a16="http://schemas.microsoft.com/office/drawing/2014/main" val="2365489202"/>
                  </a:ext>
                </a:extLst>
              </a:tr>
            </a:tbl>
          </a:graphicData>
        </a:graphic>
      </p:graphicFrame>
      <p:sp>
        <p:nvSpPr>
          <p:cNvPr id="4" name="CaixaDeTexto 3">
            <a:extLst>
              <a:ext uri="{FF2B5EF4-FFF2-40B4-BE49-F238E27FC236}">
                <a16:creationId xmlns:a16="http://schemas.microsoft.com/office/drawing/2014/main" id="{C6376E5E-9ADC-49EE-9C9D-F743403903FD}"/>
              </a:ext>
            </a:extLst>
          </p:cNvPr>
          <p:cNvSpPr txBox="1"/>
          <p:nvPr/>
        </p:nvSpPr>
        <p:spPr>
          <a:xfrm>
            <a:off x="2553746" y="178206"/>
            <a:ext cx="5400600" cy="338554"/>
          </a:xfrm>
          <a:prstGeom prst="rect">
            <a:avLst/>
          </a:prstGeom>
          <a:noFill/>
        </p:spPr>
        <p:txBody>
          <a:bodyPr wrap="square" rtlCol="0">
            <a:spAutoFit/>
          </a:bodyPr>
          <a:lstStyle/>
          <a:p>
            <a:r>
              <a:rPr lang="pt-BR" sz="1600" dirty="0">
                <a:solidFill>
                  <a:schemeClr val="tx2"/>
                </a:solidFill>
              </a:rPr>
              <a:t>Tabela de métricas da ferramenta </a:t>
            </a:r>
            <a:r>
              <a:rPr lang="pt-BR" sz="1600" dirty="0" err="1">
                <a:solidFill>
                  <a:schemeClr val="tx2"/>
                </a:solidFill>
              </a:rPr>
              <a:t>PHPMetrics</a:t>
            </a:r>
            <a:endParaRPr lang="pt-BR" sz="1600" dirty="0">
              <a:solidFill>
                <a:schemeClr val="tx2"/>
              </a:solidFill>
            </a:endParaRPr>
          </a:p>
        </p:txBody>
      </p:sp>
    </p:spTree>
    <p:extLst>
      <p:ext uri="{BB962C8B-B14F-4D97-AF65-F5344CB8AC3E}">
        <p14:creationId xmlns:p14="http://schemas.microsoft.com/office/powerpoint/2010/main" val="376804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83768" y="1916832"/>
            <a:ext cx="5544616" cy="3170099"/>
          </a:xfrm>
          <a:prstGeom prst="rect">
            <a:avLst/>
          </a:prstGeom>
          <a:noFill/>
        </p:spPr>
        <p:txBody>
          <a:bodyPr wrap="square" rtlCol="0">
            <a:spAutoFit/>
          </a:bodyPr>
          <a:lstStyle/>
          <a:p>
            <a:pPr algn="ctr"/>
            <a:r>
              <a:rPr lang="pt-BR" sz="2400" dirty="0" err="1">
                <a:solidFill>
                  <a:schemeClr val="tx2"/>
                </a:solidFill>
              </a:rPr>
              <a:t>Qafoo</a:t>
            </a:r>
            <a:endParaRPr lang="pt-BR" sz="2400" dirty="0">
              <a:solidFill>
                <a:schemeClr val="tx2"/>
              </a:solidFill>
            </a:endParaRPr>
          </a:p>
          <a:p>
            <a:pPr algn="just"/>
            <a:endParaRPr lang="pt-BR" sz="1600" dirty="0">
              <a:solidFill>
                <a:schemeClr val="tx2"/>
              </a:solidFill>
            </a:endParaRPr>
          </a:p>
          <a:p>
            <a:pPr algn="just"/>
            <a:endParaRPr lang="pt-BR" sz="1600" dirty="0">
              <a:solidFill>
                <a:schemeClr val="tx2"/>
              </a:solidFill>
            </a:endParaRPr>
          </a:p>
          <a:p>
            <a:pPr algn="just"/>
            <a:r>
              <a:rPr lang="pt-BR" sz="1600" dirty="0">
                <a:solidFill>
                  <a:schemeClr val="tx2"/>
                </a:solidFill>
              </a:rPr>
              <a:t>O </a:t>
            </a:r>
            <a:r>
              <a:rPr lang="pt-BR" sz="1600" dirty="0" err="1">
                <a:solidFill>
                  <a:schemeClr val="tx2"/>
                </a:solidFill>
              </a:rPr>
              <a:t>Qafoo</a:t>
            </a:r>
            <a:r>
              <a:rPr lang="pt-BR" sz="1600" dirty="0">
                <a:solidFill>
                  <a:schemeClr val="tx2"/>
                </a:solidFill>
              </a:rPr>
              <a:t> é uma ferramenta para análise de códigos PHP.</a:t>
            </a:r>
          </a:p>
          <a:p>
            <a:pPr algn="just"/>
            <a:endParaRPr lang="pt-BR" sz="1600" dirty="0">
              <a:solidFill>
                <a:schemeClr val="tx2"/>
              </a:solidFill>
            </a:endParaRPr>
          </a:p>
          <a:p>
            <a:pPr algn="just"/>
            <a:r>
              <a:rPr lang="pt-BR" sz="1600" dirty="0">
                <a:solidFill>
                  <a:schemeClr val="tx2"/>
                </a:solidFill>
              </a:rPr>
              <a:t>Com ela podemos realizar tanto a análise de métricas quanto analise PMD, detecção de bugs, dentre outras funcionalidades.</a:t>
            </a:r>
          </a:p>
          <a:p>
            <a:pPr algn="just"/>
            <a:endParaRPr lang="pt-BR" sz="1600" dirty="0">
              <a:solidFill>
                <a:schemeClr val="tx2"/>
              </a:solidFill>
            </a:endParaRPr>
          </a:p>
          <a:p>
            <a:pPr algn="just"/>
            <a:endParaRPr lang="pt-BR" sz="1600" dirty="0">
              <a:solidFill>
                <a:schemeClr val="tx2"/>
              </a:solidFill>
            </a:endParaRPr>
          </a:p>
          <a:p>
            <a:pPr algn="just"/>
            <a:r>
              <a:rPr lang="pt-BR" sz="1600" dirty="0">
                <a:solidFill>
                  <a:schemeClr val="tx2"/>
                </a:solidFill>
              </a:rPr>
              <a:t>Neste estudo, foi utilizado apenas a funcionalidade PMD da ferramenta</a:t>
            </a:r>
            <a:endParaRPr lang="pt-BR" dirty="0"/>
          </a:p>
        </p:txBody>
      </p:sp>
    </p:spTree>
    <p:extLst>
      <p:ext uri="{BB962C8B-B14F-4D97-AF65-F5344CB8AC3E}">
        <p14:creationId xmlns:p14="http://schemas.microsoft.com/office/powerpoint/2010/main" val="265616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83768" y="1268760"/>
            <a:ext cx="5544616" cy="461665"/>
          </a:xfrm>
          <a:prstGeom prst="rect">
            <a:avLst/>
          </a:prstGeom>
          <a:noFill/>
        </p:spPr>
        <p:txBody>
          <a:bodyPr wrap="square" rtlCol="0">
            <a:spAutoFit/>
          </a:bodyPr>
          <a:lstStyle/>
          <a:p>
            <a:pPr algn="just"/>
            <a:r>
              <a:rPr lang="pt-BR" sz="2400" dirty="0">
                <a:solidFill>
                  <a:schemeClr val="tx2"/>
                </a:solidFill>
              </a:rPr>
              <a:t>Instalação </a:t>
            </a:r>
            <a:r>
              <a:rPr lang="pt-BR" sz="2400" dirty="0" err="1">
                <a:solidFill>
                  <a:schemeClr val="tx2"/>
                </a:solidFill>
              </a:rPr>
              <a:t>Qafoo</a:t>
            </a:r>
            <a:r>
              <a:rPr lang="pt-BR" sz="2400" dirty="0">
                <a:solidFill>
                  <a:schemeClr val="tx2"/>
                </a:solidFill>
              </a:rPr>
              <a:t>:</a:t>
            </a:r>
            <a:endParaRPr lang="pt-BR" dirty="0"/>
          </a:p>
        </p:txBody>
      </p:sp>
      <p:pic>
        <p:nvPicPr>
          <p:cNvPr id="3" name="Imagem 2">
            <a:extLst>
              <a:ext uri="{FF2B5EF4-FFF2-40B4-BE49-F238E27FC236}">
                <a16:creationId xmlns:a16="http://schemas.microsoft.com/office/drawing/2014/main" id="{65F4A169-0B8E-4077-890C-AB12FAFA2A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5738" y="1969740"/>
            <a:ext cx="5400675" cy="3619500"/>
          </a:xfrm>
          <a:prstGeom prst="rect">
            <a:avLst/>
          </a:prstGeom>
          <a:noFill/>
          <a:ln>
            <a:noFill/>
          </a:ln>
        </p:spPr>
      </p:pic>
    </p:spTree>
    <p:extLst>
      <p:ext uri="{BB962C8B-B14F-4D97-AF65-F5344CB8AC3E}">
        <p14:creationId xmlns:p14="http://schemas.microsoft.com/office/powerpoint/2010/main" val="404024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518757" y="1268760"/>
            <a:ext cx="5544616" cy="461665"/>
          </a:xfrm>
          <a:prstGeom prst="rect">
            <a:avLst/>
          </a:prstGeom>
          <a:noFill/>
        </p:spPr>
        <p:txBody>
          <a:bodyPr wrap="square" rtlCol="0">
            <a:spAutoFit/>
          </a:bodyPr>
          <a:lstStyle/>
          <a:p>
            <a:pPr algn="just"/>
            <a:r>
              <a:rPr lang="pt-BR" sz="2400" dirty="0" err="1">
                <a:solidFill>
                  <a:schemeClr val="tx2"/>
                </a:solidFill>
              </a:rPr>
              <a:t>Webserver</a:t>
            </a:r>
            <a:r>
              <a:rPr lang="pt-BR" sz="2400" dirty="0">
                <a:solidFill>
                  <a:schemeClr val="tx2"/>
                </a:solidFill>
              </a:rPr>
              <a:t> em execução:</a:t>
            </a:r>
            <a:endParaRPr lang="pt-BR" dirty="0"/>
          </a:p>
        </p:txBody>
      </p:sp>
      <p:pic>
        <p:nvPicPr>
          <p:cNvPr id="5" name="Imagem 4">
            <a:extLst>
              <a:ext uri="{FF2B5EF4-FFF2-40B4-BE49-F238E27FC236}">
                <a16:creationId xmlns:a16="http://schemas.microsoft.com/office/drawing/2014/main" id="{91DD38DC-077B-4C9C-BFCD-EE5B800A23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18757" y="1988790"/>
            <a:ext cx="5869667" cy="4104506"/>
          </a:xfrm>
          <a:prstGeom prst="rect">
            <a:avLst/>
          </a:prstGeom>
          <a:noFill/>
          <a:ln>
            <a:noFill/>
          </a:ln>
        </p:spPr>
      </p:pic>
    </p:spTree>
    <p:extLst>
      <p:ext uri="{BB962C8B-B14F-4D97-AF65-F5344CB8AC3E}">
        <p14:creationId xmlns:p14="http://schemas.microsoft.com/office/powerpoint/2010/main" val="27959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518757" y="1268760"/>
            <a:ext cx="5544616" cy="830997"/>
          </a:xfrm>
          <a:prstGeom prst="rect">
            <a:avLst/>
          </a:prstGeom>
          <a:noFill/>
        </p:spPr>
        <p:txBody>
          <a:bodyPr wrap="square" rtlCol="0">
            <a:spAutoFit/>
          </a:bodyPr>
          <a:lstStyle/>
          <a:p>
            <a:pPr algn="just"/>
            <a:r>
              <a:rPr lang="pt-BR" sz="2400" dirty="0">
                <a:solidFill>
                  <a:schemeClr val="tx2"/>
                </a:solidFill>
              </a:rPr>
              <a:t>Primeira tela dos resultados </a:t>
            </a:r>
            <a:r>
              <a:rPr lang="pt-BR" sz="2400" dirty="0" err="1">
                <a:solidFill>
                  <a:schemeClr val="tx2"/>
                </a:solidFill>
              </a:rPr>
              <a:t>Qafoo</a:t>
            </a:r>
            <a:r>
              <a:rPr lang="pt-BR" sz="2400" dirty="0">
                <a:solidFill>
                  <a:schemeClr val="tx2"/>
                </a:solidFill>
              </a:rPr>
              <a:t>: (http://localhost:8080)</a:t>
            </a:r>
            <a:endParaRPr lang="pt-BR" dirty="0"/>
          </a:p>
        </p:txBody>
      </p:sp>
      <p:pic>
        <p:nvPicPr>
          <p:cNvPr id="6" name="Imagem 5">
            <a:extLst>
              <a:ext uri="{FF2B5EF4-FFF2-40B4-BE49-F238E27FC236}">
                <a16:creationId xmlns:a16="http://schemas.microsoft.com/office/drawing/2014/main" id="{D1597912-7158-4258-8175-805D16F1E4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2420888"/>
            <a:ext cx="6013683" cy="3024336"/>
          </a:xfrm>
          <a:prstGeom prst="rect">
            <a:avLst/>
          </a:prstGeom>
          <a:noFill/>
          <a:ln>
            <a:noFill/>
          </a:ln>
        </p:spPr>
      </p:pic>
    </p:spTree>
    <p:extLst>
      <p:ext uri="{BB962C8B-B14F-4D97-AF65-F5344CB8AC3E}">
        <p14:creationId xmlns:p14="http://schemas.microsoft.com/office/powerpoint/2010/main" val="3695852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195736" y="188640"/>
            <a:ext cx="5544616" cy="400110"/>
          </a:xfrm>
          <a:prstGeom prst="rect">
            <a:avLst/>
          </a:prstGeom>
          <a:noFill/>
        </p:spPr>
        <p:txBody>
          <a:bodyPr wrap="square" rtlCol="0">
            <a:spAutoFit/>
          </a:bodyPr>
          <a:lstStyle/>
          <a:p>
            <a:pPr algn="just"/>
            <a:r>
              <a:rPr lang="pt-BR" sz="2000" dirty="0">
                <a:solidFill>
                  <a:schemeClr val="tx2"/>
                </a:solidFill>
              </a:rPr>
              <a:t>Tela dos resultados </a:t>
            </a:r>
            <a:r>
              <a:rPr lang="pt-BR" sz="2000" dirty="0" err="1">
                <a:solidFill>
                  <a:schemeClr val="tx2"/>
                </a:solidFill>
              </a:rPr>
              <a:t>Mess</a:t>
            </a:r>
            <a:r>
              <a:rPr lang="pt-BR" sz="2000" dirty="0">
                <a:solidFill>
                  <a:schemeClr val="tx2"/>
                </a:solidFill>
              </a:rPr>
              <a:t> Detector </a:t>
            </a:r>
            <a:r>
              <a:rPr lang="pt-BR" sz="2000" dirty="0" err="1">
                <a:solidFill>
                  <a:schemeClr val="tx2"/>
                </a:solidFill>
              </a:rPr>
              <a:t>Violations</a:t>
            </a:r>
            <a:r>
              <a:rPr lang="pt-BR" sz="2000" dirty="0">
                <a:solidFill>
                  <a:schemeClr val="tx2"/>
                </a:solidFill>
              </a:rPr>
              <a:t>:</a:t>
            </a:r>
          </a:p>
        </p:txBody>
      </p:sp>
      <p:pic>
        <p:nvPicPr>
          <p:cNvPr id="5" name="Imagem 4">
            <a:extLst>
              <a:ext uri="{FF2B5EF4-FFF2-40B4-BE49-F238E27FC236}">
                <a16:creationId xmlns:a16="http://schemas.microsoft.com/office/drawing/2014/main" id="{0BD516CA-6984-4C5B-B466-940C1C2055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9752" y="908265"/>
            <a:ext cx="6552728" cy="5566806"/>
          </a:xfrm>
          <a:prstGeom prst="rect">
            <a:avLst/>
          </a:prstGeom>
          <a:noFill/>
          <a:ln>
            <a:noFill/>
          </a:ln>
        </p:spPr>
      </p:pic>
    </p:spTree>
    <p:extLst>
      <p:ext uri="{BB962C8B-B14F-4D97-AF65-F5344CB8AC3E}">
        <p14:creationId xmlns:p14="http://schemas.microsoft.com/office/powerpoint/2010/main" val="11493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84446-3156-4F62-B72C-09BEC29C0318}"/>
              </a:ext>
            </a:extLst>
          </p:cNvPr>
          <p:cNvSpPr>
            <a:spLocks noGrp="1"/>
          </p:cNvSpPr>
          <p:nvPr>
            <p:ph type="ctrTitle"/>
          </p:nvPr>
        </p:nvSpPr>
        <p:spPr>
          <a:xfrm>
            <a:off x="2123728" y="188640"/>
            <a:ext cx="6172200" cy="1894362"/>
          </a:xfrm>
        </p:spPr>
        <p:txBody>
          <a:bodyPr/>
          <a:lstStyle/>
          <a:p>
            <a:r>
              <a:rPr lang="pt-BR" dirty="0"/>
              <a:t>Introdução</a:t>
            </a:r>
          </a:p>
        </p:txBody>
      </p:sp>
      <p:sp>
        <p:nvSpPr>
          <p:cNvPr id="4" name="CaixaDeTexto 3">
            <a:extLst>
              <a:ext uri="{FF2B5EF4-FFF2-40B4-BE49-F238E27FC236}">
                <a16:creationId xmlns:a16="http://schemas.microsoft.com/office/drawing/2014/main" id="{1884FECE-D94F-4C6B-AC25-1A65F07B059C}"/>
              </a:ext>
            </a:extLst>
          </p:cNvPr>
          <p:cNvSpPr txBox="1"/>
          <p:nvPr/>
        </p:nvSpPr>
        <p:spPr>
          <a:xfrm>
            <a:off x="2339752" y="2564904"/>
            <a:ext cx="5544616" cy="3323987"/>
          </a:xfrm>
          <a:prstGeom prst="rect">
            <a:avLst/>
          </a:prstGeom>
          <a:noFill/>
        </p:spPr>
        <p:txBody>
          <a:bodyPr wrap="square" rtlCol="0">
            <a:spAutoFit/>
          </a:bodyPr>
          <a:lstStyle/>
          <a:p>
            <a:pPr algn="just"/>
            <a:r>
              <a:rPr lang="pt-BR" sz="1600" dirty="0">
                <a:solidFill>
                  <a:schemeClr val="tx2"/>
                </a:solidFill>
              </a:rPr>
              <a:t>A utilização de medidas de software, auxilia o engenheiro de software a conhecer o produto que está sendo desenvolvido e como ele é estruturado, qual a complexidade para alterações no desenvolvimento e também sua qualidade. Para realização dessa tarefa, utiliza-se ferramentas existentes como </a:t>
            </a:r>
            <a:r>
              <a:rPr lang="pt-BR" sz="1600" dirty="0" err="1">
                <a:solidFill>
                  <a:schemeClr val="tx2"/>
                </a:solidFill>
              </a:rPr>
              <a:t>PHPLoc</a:t>
            </a:r>
            <a:r>
              <a:rPr lang="pt-BR" sz="1600" dirty="0">
                <a:solidFill>
                  <a:schemeClr val="tx2"/>
                </a:solidFill>
              </a:rPr>
              <a:t>, </a:t>
            </a:r>
            <a:r>
              <a:rPr lang="pt-BR" sz="1600" dirty="0" err="1">
                <a:solidFill>
                  <a:schemeClr val="tx2"/>
                </a:solidFill>
              </a:rPr>
              <a:t>PHPStan</a:t>
            </a:r>
            <a:r>
              <a:rPr lang="pt-BR" sz="1600" dirty="0">
                <a:solidFill>
                  <a:schemeClr val="tx2"/>
                </a:solidFill>
              </a:rPr>
              <a:t> e </a:t>
            </a:r>
            <a:r>
              <a:rPr lang="pt-BR" sz="1600" dirty="0" err="1">
                <a:solidFill>
                  <a:schemeClr val="tx2"/>
                </a:solidFill>
              </a:rPr>
              <a:t>PHPMetrics</a:t>
            </a:r>
            <a:r>
              <a:rPr lang="pt-BR" sz="1600" dirty="0">
                <a:solidFill>
                  <a:schemeClr val="tx2"/>
                </a:solidFill>
              </a:rPr>
              <a:t>. </a:t>
            </a:r>
          </a:p>
          <a:p>
            <a:pPr algn="just"/>
            <a:endParaRPr lang="pt-BR" sz="1600" dirty="0">
              <a:solidFill>
                <a:schemeClr val="tx2"/>
              </a:solidFill>
            </a:endParaRPr>
          </a:p>
          <a:p>
            <a:pPr algn="just"/>
            <a:r>
              <a:rPr lang="pt-BR" sz="1600" dirty="0">
                <a:solidFill>
                  <a:schemeClr val="tx2"/>
                </a:solidFill>
              </a:rPr>
              <a:t>Também é possível realizar analises do software em busca de possíveis problemas com o código (PMD). Esta tarefa é realizada através de algumas ferramentas como o </a:t>
            </a:r>
            <a:r>
              <a:rPr lang="pt-BR" sz="1600" dirty="0" err="1">
                <a:solidFill>
                  <a:schemeClr val="tx2"/>
                </a:solidFill>
              </a:rPr>
              <a:t>Qafoo</a:t>
            </a:r>
            <a:r>
              <a:rPr lang="pt-BR" sz="1600" dirty="0">
                <a:solidFill>
                  <a:schemeClr val="tx2"/>
                </a:solidFill>
              </a:rPr>
              <a:t>, PHPMD, PHP </a:t>
            </a:r>
            <a:r>
              <a:rPr lang="pt-BR" sz="1600" dirty="0" err="1">
                <a:solidFill>
                  <a:schemeClr val="tx2"/>
                </a:solidFill>
              </a:rPr>
              <a:t>Code</a:t>
            </a:r>
            <a:r>
              <a:rPr lang="pt-BR" sz="1600" dirty="0">
                <a:solidFill>
                  <a:schemeClr val="tx2"/>
                </a:solidFill>
              </a:rPr>
              <a:t> </a:t>
            </a:r>
            <a:r>
              <a:rPr lang="pt-BR" sz="1600" dirty="0" err="1">
                <a:solidFill>
                  <a:schemeClr val="tx2"/>
                </a:solidFill>
              </a:rPr>
              <a:t>Sniffer</a:t>
            </a:r>
            <a:r>
              <a:rPr lang="pt-BR" sz="1600" dirty="0">
                <a:solidFill>
                  <a:schemeClr val="tx2"/>
                </a:solidFill>
              </a:rPr>
              <a:t>, dentre outras.</a:t>
            </a:r>
          </a:p>
          <a:p>
            <a:endParaRPr lang="pt-BR" dirty="0"/>
          </a:p>
        </p:txBody>
      </p:sp>
    </p:spTree>
    <p:extLst>
      <p:ext uri="{BB962C8B-B14F-4D97-AF65-F5344CB8AC3E}">
        <p14:creationId xmlns:p14="http://schemas.microsoft.com/office/powerpoint/2010/main" val="73942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B859714-AEA2-4DD9-9EAD-AD95B77FC4AA}"/>
              </a:ext>
            </a:extLst>
          </p:cNvPr>
          <p:cNvSpPr/>
          <p:nvPr/>
        </p:nvSpPr>
        <p:spPr>
          <a:xfrm>
            <a:off x="2483768" y="1700808"/>
            <a:ext cx="5976664" cy="3139321"/>
          </a:xfrm>
          <a:prstGeom prst="rect">
            <a:avLst/>
          </a:prstGeom>
        </p:spPr>
        <p:txBody>
          <a:bodyPr wrap="square">
            <a:spAutoFit/>
          </a:bodyPr>
          <a:lstStyle/>
          <a:p>
            <a:pPr algn="just"/>
            <a:r>
              <a:rPr lang="pt-BR" dirty="0">
                <a:solidFill>
                  <a:schemeClr val="tx2"/>
                </a:solidFill>
              </a:rPr>
              <a:t>Os resultados são exibidos arquivo por arquivo, e podemos expandi-los para visualização mais detalhada. </a:t>
            </a:r>
          </a:p>
          <a:p>
            <a:pPr algn="just"/>
            <a:endParaRPr lang="pt-BR" dirty="0">
              <a:solidFill>
                <a:schemeClr val="tx2"/>
              </a:solidFill>
            </a:endParaRPr>
          </a:p>
          <a:p>
            <a:pPr algn="just"/>
            <a:endParaRPr lang="pt-BR" dirty="0">
              <a:solidFill>
                <a:schemeClr val="tx2"/>
              </a:solidFill>
            </a:endParaRPr>
          </a:p>
          <a:p>
            <a:pPr algn="just"/>
            <a:endParaRPr lang="pt-BR" dirty="0">
              <a:solidFill>
                <a:schemeClr val="tx2"/>
              </a:solidFill>
            </a:endParaRPr>
          </a:p>
          <a:p>
            <a:pPr algn="just"/>
            <a:r>
              <a:rPr lang="pt-BR" dirty="0">
                <a:solidFill>
                  <a:schemeClr val="tx2"/>
                </a:solidFill>
              </a:rPr>
              <a:t>Ao lado direito, mostra a quantidade de problemas encontrados, onde cada cor representa uma categoria (Clean </a:t>
            </a:r>
            <a:r>
              <a:rPr lang="pt-BR" dirty="0" err="1">
                <a:solidFill>
                  <a:schemeClr val="tx2"/>
                </a:solidFill>
              </a:rPr>
              <a:t>Code</a:t>
            </a:r>
            <a:r>
              <a:rPr lang="pt-BR" dirty="0">
                <a:solidFill>
                  <a:schemeClr val="tx2"/>
                </a:solidFill>
              </a:rPr>
              <a:t> </a:t>
            </a:r>
            <a:r>
              <a:rPr lang="pt-BR" dirty="0" err="1">
                <a:solidFill>
                  <a:schemeClr val="tx2"/>
                </a:solidFill>
              </a:rPr>
              <a:t>Rules</a:t>
            </a:r>
            <a:r>
              <a:rPr lang="pt-BR" dirty="0">
                <a:solidFill>
                  <a:schemeClr val="tx2"/>
                </a:solidFill>
              </a:rPr>
              <a:t>, </a:t>
            </a:r>
            <a:r>
              <a:rPr lang="pt-BR" dirty="0" err="1">
                <a:solidFill>
                  <a:schemeClr val="tx2"/>
                </a:solidFill>
              </a:rPr>
              <a:t>Code</a:t>
            </a:r>
            <a:r>
              <a:rPr lang="pt-BR" dirty="0">
                <a:solidFill>
                  <a:schemeClr val="tx2"/>
                </a:solidFill>
              </a:rPr>
              <a:t> </a:t>
            </a:r>
            <a:r>
              <a:rPr lang="pt-BR" dirty="0" err="1">
                <a:solidFill>
                  <a:schemeClr val="tx2"/>
                </a:solidFill>
              </a:rPr>
              <a:t>Size</a:t>
            </a:r>
            <a:r>
              <a:rPr lang="pt-BR" dirty="0">
                <a:solidFill>
                  <a:schemeClr val="tx2"/>
                </a:solidFill>
              </a:rPr>
              <a:t> </a:t>
            </a:r>
            <a:r>
              <a:rPr lang="pt-BR" dirty="0" err="1">
                <a:solidFill>
                  <a:schemeClr val="tx2"/>
                </a:solidFill>
              </a:rPr>
              <a:t>Rules</a:t>
            </a:r>
            <a:r>
              <a:rPr lang="pt-BR" dirty="0">
                <a:solidFill>
                  <a:schemeClr val="tx2"/>
                </a:solidFill>
              </a:rPr>
              <a:t>, </a:t>
            </a:r>
            <a:r>
              <a:rPr lang="pt-BR" dirty="0" err="1">
                <a:solidFill>
                  <a:schemeClr val="tx2"/>
                </a:solidFill>
              </a:rPr>
              <a:t>Controversial</a:t>
            </a:r>
            <a:r>
              <a:rPr lang="pt-BR" dirty="0">
                <a:solidFill>
                  <a:schemeClr val="tx2"/>
                </a:solidFill>
              </a:rPr>
              <a:t> </a:t>
            </a:r>
            <a:r>
              <a:rPr lang="pt-BR" dirty="0" err="1">
                <a:solidFill>
                  <a:schemeClr val="tx2"/>
                </a:solidFill>
              </a:rPr>
              <a:t>Rules</a:t>
            </a:r>
            <a:r>
              <a:rPr lang="pt-BR" dirty="0">
                <a:solidFill>
                  <a:schemeClr val="tx2"/>
                </a:solidFill>
              </a:rPr>
              <a:t>, Design </a:t>
            </a:r>
            <a:r>
              <a:rPr lang="pt-BR" dirty="0" err="1">
                <a:solidFill>
                  <a:schemeClr val="tx2"/>
                </a:solidFill>
              </a:rPr>
              <a:t>Rules</a:t>
            </a:r>
            <a:r>
              <a:rPr lang="pt-BR" dirty="0">
                <a:solidFill>
                  <a:schemeClr val="tx2"/>
                </a:solidFill>
              </a:rPr>
              <a:t>, </a:t>
            </a:r>
            <a:r>
              <a:rPr lang="pt-BR" dirty="0" err="1">
                <a:solidFill>
                  <a:schemeClr val="tx2"/>
                </a:solidFill>
              </a:rPr>
              <a:t>Naming</a:t>
            </a:r>
            <a:r>
              <a:rPr lang="pt-BR" dirty="0">
                <a:solidFill>
                  <a:schemeClr val="tx2"/>
                </a:solidFill>
              </a:rPr>
              <a:t> </a:t>
            </a:r>
            <a:r>
              <a:rPr lang="pt-BR" dirty="0" err="1">
                <a:solidFill>
                  <a:schemeClr val="tx2"/>
                </a:solidFill>
              </a:rPr>
              <a:t>Rules</a:t>
            </a:r>
            <a:r>
              <a:rPr lang="pt-BR" dirty="0">
                <a:solidFill>
                  <a:schemeClr val="tx2"/>
                </a:solidFill>
              </a:rPr>
              <a:t> e </a:t>
            </a:r>
            <a:r>
              <a:rPr lang="pt-BR" dirty="0" err="1">
                <a:solidFill>
                  <a:schemeClr val="tx2"/>
                </a:solidFill>
              </a:rPr>
              <a:t>Unused</a:t>
            </a:r>
            <a:r>
              <a:rPr lang="pt-BR" dirty="0">
                <a:solidFill>
                  <a:schemeClr val="tx2"/>
                </a:solidFill>
              </a:rPr>
              <a:t> </a:t>
            </a:r>
            <a:r>
              <a:rPr lang="pt-BR" dirty="0" err="1">
                <a:solidFill>
                  <a:schemeClr val="tx2"/>
                </a:solidFill>
              </a:rPr>
              <a:t>Code</a:t>
            </a:r>
            <a:r>
              <a:rPr lang="pt-BR" dirty="0">
                <a:solidFill>
                  <a:schemeClr val="tx2"/>
                </a:solidFill>
              </a:rPr>
              <a:t> </a:t>
            </a:r>
            <a:r>
              <a:rPr lang="pt-BR" dirty="0" err="1">
                <a:solidFill>
                  <a:schemeClr val="tx2"/>
                </a:solidFill>
              </a:rPr>
              <a:t>Rules</a:t>
            </a:r>
            <a:r>
              <a:rPr lang="pt-BR" dirty="0">
                <a:solidFill>
                  <a:schemeClr val="tx2"/>
                </a:solidFill>
              </a:rPr>
              <a:t>) com regras diferentes.</a:t>
            </a:r>
          </a:p>
        </p:txBody>
      </p:sp>
    </p:spTree>
    <p:extLst>
      <p:ext uri="{BB962C8B-B14F-4D97-AF65-F5344CB8AC3E}">
        <p14:creationId xmlns:p14="http://schemas.microsoft.com/office/powerpoint/2010/main" val="26808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ela 6">
            <a:extLst>
              <a:ext uri="{FF2B5EF4-FFF2-40B4-BE49-F238E27FC236}">
                <a16:creationId xmlns:a16="http://schemas.microsoft.com/office/drawing/2014/main" id="{382D04EC-DE8D-482F-B772-22FA83B0C21E}"/>
              </a:ext>
            </a:extLst>
          </p:cNvPr>
          <p:cNvGraphicFramePr>
            <a:graphicFrameLocks noGrp="1"/>
          </p:cNvGraphicFramePr>
          <p:nvPr>
            <p:extLst>
              <p:ext uri="{D42A27DB-BD31-4B8C-83A1-F6EECF244321}">
                <p14:modId xmlns:p14="http://schemas.microsoft.com/office/powerpoint/2010/main" val="3261806964"/>
              </p:ext>
            </p:extLst>
          </p:nvPr>
        </p:nvGraphicFramePr>
        <p:xfrm>
          <a:off x="2627784" y="980728"/>
          <a:ext cx="5256584" cy="5506595"/>
        </p:xfrm>
        <a:graphic>
          <a:graphicData uri="http://schemas.openxmlformats.org/drawingml/2006/table">
            <a:tbl>
              <a:tblPr firstRow="1" firstCol="1" bandRow="1">
                <a:tableStyleId>{5C22544A-7EE6-4342-B048-85BDC9FD1C3A}</a:tableStyleId>
              </a:tblPr>
              <a:tblGrid>
                <a:gridCol w="2628292">
                  <a:extLst>
                    <a:ext uri="{9D8B030D-6E8A-4147-A177-3AD203B41FA5}">
                      <a16:colId xmlns:a16="http://schemas.microsoft.com/office/drawing/2014/main" val="3306705683"/>
                    </a:ext>
                  </a:extLst>
                </a:gridCol>
                <a:gridCol w="2628292">
                  <a:extLst>
                    <a:ext uri="{9D8B030D-6E8A-4147-A177-3AD203B41FA5}">
                      <a16:colId xmlns:a16="http://schemas.microsoft.com/office/drawing/2014/main" val="4017584965"/>
                    </a:ext>
                  </a:extLst>
                </a:gridCol>
              </a:tblGrid>
              <a:tr h="0">
                <a:tc>
                  <a:txBody>
                    <a:bodyPr/>
                    <a:lstStyle/>
                    <a:p>
                      <a:pPr>
                        <a:lnSpc>
                          <a:spcPct val="107000"/>
                        </a:lnSpc>
                        <a:spcAft>
                          <a:spcPts val="0"/>
                        </a:spcAft>
                        <a:tabLst>
                          <a:tab pos="990600" algn="l"/>
                        </a:tabLst>
                      </a:pPr>
                      <a:r>
                        <a:rPr lang="pt-BR" sz="700">
                          <a:effectLst/>
                        </a:rPr>
                        <a:t>	Regra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tabLst>
                          <a:tab pos="990600" algn="l"/>
                        </a:tabLst>
                      </a:pPr>
                      <a:r>
                        <a:rPr lang="pt-BR" sz="700">
                          <a:effectLst/>
                        </a:rPr>
                        <a:t>	Descrição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1555402474"/>
                  </a:ext>
                </a:extLst>
              </a:tr>
              <a:tr h="253071">
                <a:tc>
                  <a:txBody>
                    <a:bodyPr/>
                    <a:lstStyle/>
                    <a:p>
                      <a:pPr>
                        <a:lnSpc>
                          <a:spcPct val="107000"/>
                        </a:lnSpc>
                        <a:spcAft>
                          <a:spcPts val="0"/>
                        </a:spcAft>
                      </a:pPr>
                      <a:r>
                        <a:rPr lang="pt-BR" sz="700">
                          <a:effectLst/>
                        </a:rPr>
                        <a:t>BooleanArgumentFlag (Clean Code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Indicador confiável para violação do Principio de Responsabilidade Única (SRP).</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3130517605"/>
                  </a:ext>
                </a:extLst>
              </a:tr>
              <a:tr h="253071">
                <a:tc>
                  <a:txBody>
                    <a:bodyPr/>
                    <a:lstStyle/>
                    <a:p>
                      <a:pPr>
                        <a:lnSpc>
                          <a:spcPct val="107000"/>
                        </a:lnSpc>
                        <a:spcAft>
                          <a:spcPts val="0"/>
                        </a:spcAft>
                      </a:pPr>
                      <a:r>
                        <a:rPr lang="pt-BR" sz="700">
                          <a:effectLst/>
                        </a:rPr>
                        <a:t>ElseExpression (Clean Code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Uma expressão if com uma ramificação else nunca é necessária.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2884967939"/>
                  </a:ext>
                </a:extLst>
              </a:tr>
              <a:tr h="253071">
                <a:tc>
                  <a:txBody>
                    <a:bodyPr/>
                    <a:lstStyle/>
                    <a:p>
                      <a:pPr>
                        <a:lnSpc>
                          <a:spcPct val="107000"/>
                        </a:lnSpc>
                        <a:spcAft>
                          <a:spcPts val="0"/>
                        </a:spcAft>
                      </a:pPr>
                      <a:r>
                        <a:rPr lang="pt-BR" sz="700">
                          <a:effectLst/>
                        </a:rPr>
                        <a:t>StaticAccess (Clean Code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O acesso estático causa dependências imutáveis ​​a outras classes e leva a códigos difíceis de testar</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929402792"/>
                  </a:ext>
                </a:extLst>
              </a:tr>
              <a:tr h="641243">
                <a:tc>
                  <a:txBody>
                    <a:bodyPr/>
                    <a:lstStyle/>
                    <a:p>
                      <a:pPr>
                        <a:lnSpc>
                          <a:spcPct val="107000"/>
                        </a:lnSpc>
                        <a:spcAft>
                          <a:spcPts val="0"/>
                        </a:spcAft>
                      </a:pPr>
                      <a:r>
                        <a:rPr lang="pt-BR" sz="700">
                          <a:effectLst/>
                        </a:rPr>
                        <a:t>CyclomaticComplexity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A complexidade é determinada pelo número de pontos de decisão em um método. Geralmente, 1-4 é de baixa complexidade, 5-7 indica complexidade moderada, 8-10 é de alta complexidade e 11+ é de complexidade muito alta.</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817938115"/>
                  </a:ext>
                </a:extLst>
              </a:tr>
              <a:tr h="382462">
                <a:tc>
                  <a:txBody>
                    <a:bodyPr/>
                    <a:lstStyle/>
                    <a:p>
                      <a:pPr>
                        <a:lnSpc>
                          <a:spcPct val="107000"/>
                        </a:lnSpc>
                        <a:spcAft>
                          <a:spcPts val="0"/>
                        </a:spcAft>
                      </a:pPr>
                      <a:r>
                        <a:rPr lang="pt-BR" sz="700">
                          <a:effectLst/>
                        </a:rPr>
                        <a:t>NPathComplexity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A complexidade do NPath de um método é o número de caminhos de execução acíclicos através desse método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4072519393"/>
                  </a:ext>
                </a:extLst>
              </a:tr>
              <a:tr h="511852">
                <a:tc>
                  <a:txBody>
                    <a:bodyPr/>
                    <a:lstStyle/>
                    <a:p>
                      <a:pPr>
                        <a:lnSpc>
                          <a:spcPct val="107000"/>
                        </a:lnSpc>
                        <a:spcAft>
                          <a:spcPts val="0"/>
                        </a:spcAft>
                      </a:pPr>
                      <a:r>
                        <a:rPr lang="pt-BR" sz="700">
                          <a:effectLst/>
                        </a:rPr>
                        <a:t>ExcessiveMethodLength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Violações desta regra geralmente indicam que o método está fazendo muito. Tente reduzir o tamanho do método criando métodos auxiliares e removendo qualquer código copiado / colado.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3632840121"/>
                  </a:ext>
                </a:extLst>
              </a:tr>
              <a:tr h="484350">
                <a:tc>
                  <a:txBody>
                    <a:bodyPr/>
                    <a:lstStyle/>
                    <a:p>
                      <a:pPr>
                        <a:lnSpc>
                          <a:spcPct val="107000"/>
                        </a:lnSpc>
                        <a:spcAft>
                          <a:spcPts val="0"/>
                        </a:spcAft>
                      </a:pPr>
                      <a:r>
                        <a:rPr lang="pt-BR" sz="700">
                          <a:effectLst/>
                        </a:rPr>
                        <a:t>ExcessiveClassLength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Arquivos com classes extensas são indicações de que a classe pode estar tentando fazer muito. Tente dividi-lo e reduza o tamanho para algo gerenciável.</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3574293896"/>
                  </a:ext>
                </a:extLst>
              </a:tr>
              <a:tr h="511852">
                <a:tc>
                  <a:txBody>
                    <a:bodyPr/>
                    <a:lstStyle/>
                    <a:p>
                      <a:pPr>
                        <a:lnSpc>
                          <a:spcPct val="107000"/>
                        </a:lnSpc>
                        <a:spcAft>
                          <a:spcPts val="0"/>
                        </a:spcAft>
                      </a:pPr>
                      <a:r>
                        <a:rPr lang="pt-BR" sz="700">
                          <a:effectLst/>
                        </a:rPr>
                        <a:t>ExcessiveParameterList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Listas de parâmetros longos podem indicar que um novo objeto deve ser criado para envolver os diversos parâmetros. Basicamente, tente agrupar os parâmetros juntos.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4053651013"/>
                  </a:ext>
                </a:extLst>
              </a:tr>
              <a:tr h="607024">
                <a:tc>
                  <a:txBody>
                    <a:bodyPr/>
                    <a:lstStyle/>
                    <a:p>
                      <a:pPr>
                        <a:lnSpc>
                          <a:spcPct val="107000"/>
                        </a:lnSpc>
                        <a:spcAft>
                          <a:spcPts val="0"/>
                        </a:spcAft>
                      </a:pPr>
                      <a:r>
                        <a:rPr lang="pt-BR" sz="700">
                          <a:effectLst/>
                        </a:rPr>
                        <a:t>ExcessivePublicCount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Um grande número de métodos e atributos públicos declarados em uma classe pode indicar que a classe pode precisar ser dividida, pois será necessário um esforço maior para testá-la completamente</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4081300906"/>
                  </a:ext>
                </a:extLst>
              </a:tr>
              <a:tr h="770633">
                <a:tc>
                  <a:txBody>
                    <a:bodyPr/>
                    <a:lstStyle/>
                    <a:p>
                      <a:pPr>
                        <a:lnSpc>
                          <a:spcPct val="107000"/>
                        </a:lnSpc>
                        <a:spcAft>
                          <a:spcPts val="0"/>
                        </a:spcAft>
                      </a:pPr>
                      <a:r>
                        <a:rPr lang="pt-BR" sz="700">
                          <a:effectLst/>
                        </a:rPr>
                        <a:t>TooManyFields (Code Size Rules)</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a:effectLst/>
                        </a:rPr>
                        <a:t>As classes que possuem muitos campos podem ser reprojetadas para ter menos campos, possivelmente por meio de algum agrupamento de objetos aninhados de algumas das informações. Por exemplo, uma classe com campos de cidade / estado / cep pode ter um campo de endereço.</a:t>
                      </a:r>
                      <a:endParaRPr lang="pt-BR" sz="90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2036703447"/>
                  </a:ext>
                </a:extLst>
              </a:tr>
              <a:tr h="729698">
                <a:tc>
                  <a:txBody>
                    <a:bodyPr/>
                    <a:lstStyle/>
                    <a:p>
                      <a:pPr>
                        <a:lnSpc>
                          <a:spcPct val="107000"/>
                        </a:lnSpc>
                        <a:spcAft>
                          <a:spcPts val="0"/>
                        </a:spcAft>
                      </a:pPr>
                      <a:r>
                        <a:rPr lang="pt-BR" sz="700" dirty="0" err="1">
                          <a:effectLst/>
                        </a:rPr>
                        <a:t>TooManyMethods</a:t>
                      </a:r>
                      <a:r>
                        <a:rPr lang="pt-BR" sz="700" dirty="0">
                          <a:effectLst/>
                        </a:rPr>
                        <a:t> (</a:t>
                      </a:r>
                      <a:r>
                        <a:rPr lang="pt-BR" sz="700" dirty="0" err="1">
                          <a:effectLst/>
                        </a:rPr>
                        <a:t>Code</a:t>
                      </a:r>
                      <a:r>
                        <a:rPr lang="pt-BR" sz="700" dirty="0">
                          <a:effectLst/>
                        </a:rPr>
                        <a:t> </a:t>
                      </a:r>
                      <a:r>
                        <a:rPr lang="pt-BR" sz="700" dirty="0" err="1">
                          <a:effectLst/>
                        </a:rPr>
                        <a:t>Size</a:t>
                      </a:r>
                      <a:r>
                        <a:rPr lang="pt-BR" sz="700" dirty="0">
                          <a:effectLst/>
                        </a:rPr>
                        <a:t> </a:t>
                      </a:r>
                      <a:r>
                        <a:rPr lang="pt-BR" sz="700" dirty="0" err="1">
                          <a:effectLst/>
                        </a:rPr>
                        <a:t>Rules</a:t>
                      </a:r>
                      <a:r>
                        <a:rPr lang="pt-BR" sz="700" dirty="0">
                          <a:effectLst/>
                        </a:rPr>
                        <a:t>)</a:t>
                      </a:r>
                      <a:endParaRPr lang="pt-BR"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tc>
                  <a:txBody>
                    <a:bodyPr/>
                    <a:lstStyle/>
                    <a:p>
                      <a:pPr>
                        <a:lnSpc>
                          <a:spcPct val="107000"/>
                        </a:lnSpc>
                        <a:spcAft>
                          <a:spcPts val="0"/>
                        </a:spcAft>
                      </a:pPr>
                      <a:r>
                        <a:rPr lang="pt-BR" sz="700" dirty="0">
                          <a:effectLst/>
                        </a:rPr>
                        <a:t>Uma classe com muitos métodos é provavelmente um bom suspeito para a </a:t>
                      </a:r>
                      <a:r>
                        <a:rPr lang="pt-BR" sz="700" dirty="0" err="1">
                          <a:effectLst/>
                        </a:rPr>
                        <a:t>refatoração</a:t>
                      </a:r>
                      <a:r>
                        <a:rPr lang="pt-BR" sz="700" dirty="0">
                          <a:effectLst/>
                        </a:rPr>
                        <a:t>, a fim de reduzir sua complexidade e encontrar uma maneira de ter objetos mais refinados. Por padrão, ele ignora os métodos que começam com '</a:t>
                      </a:r>
                      <a:r>
                        <a:rPr lang="pt-BR" sz="700" dirty="0" err="1">
                          <a:effectLst/>
                        </a:rPr>
                        <a:t>get</a:t>
                      </a:r>
                      <a:r>
                        <a:rPr lang="pt-BR" sz="700" dirty="0">
                          <a:effectLst/>
                        </a:rPr>
                        <a:t>' ou 'set'.</a:t>
                      </a:r>
                      <a:endParaRPr lang="pt-BR"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78" marR="56278" marT="0" marB="0"/>
                </a:tc>
                <a:extLst>
                  <a:ext uri="{0D108BD9-81ED-4DB2-BD59-A6C34878D82A}">
                    <a16:rowId xmlns:a16="http://schemas.microsoft.com/office/drawing/2014/main" val="3817955091"/>
                  </a:ext>
                </a:extLst>
              </a:tr>
            </a:tbl>
          </a:graphicData>
        </a:graphic>
      </p:graphicFrame>
      <p:sp>
        <p:nvSpPr>
          <p:cNvPr id="8" name="CaixaDeTexto 7">
            <a:extLst>
              <a:ext uri="{FF2B5EF4-FFF2-40B4-BE49-F238E27FC236}">
                <a16:creationId xmlns:a16="http://schemas.microsoft.com/office/drawing/2014/main" id="{75E5B8DE-647E-4F09-A94A-077A5800EE06}"/>
              </a:ext>
            </a:extLst>
          </p:cNvPr>
          <p:cNvSpPr txBox="1"/>
          <p:nvPr/>
        </p:nvSpPr>
        <p:spPr>
          <a:xfrm>
            <a:off x="2555776" y="654636"/>
            <a:ext cx="5040560" cy="338554"/>
          </a:xfrm>
          <a:prstGeom prst="rect">
            <a:avLst/>
          </a:prstGeom>
          <a:noFill/>
        </p:spPr>
        <p:txBody>
          <a:bodyPr wrap="square" rtlCol="0">
            <a:spAutoFit/>
          </a:bodyPr>
          <a:lstStyle/>
          <a:p>
            <a:r>
              <a:rPr lang="pt-BR" sz="1600" dirty="0">
                <a:solidFill>
                  <a:schemeClr val="tx2"/>
                </a:solidFill>
              </a:rPr>
              <a:t>Tabela de Regras </a:t>
            </a:r>
            <a:r>
              <a:rPr lang="pt-BR" sz="1600" dirty="0" err="1">
                <a:solidFill>
                  <a:schemeClr val="tx2"/>
                </a:solidFill>
              </a:rPr>
              <a:t>Mess</a:t>
            </a:r>
            <a:r>
              <a:rPr lang="pt-BR" sz="1600" dirty="0">
                <a:solidFill>
                  <a:schemeClr val="tx2"/>
                </a:solidFill>
              </a:rPr>
              <a:t> Detector </a:t>
            </a:r>
            <a:r>
              <a:rPr lang="pt-BR" sz="1600" dirty="0" err="1">
                <a:solidFill>
                  <a:schemeClr val="tx2"/>
                </a:solidFill>
              </a:rPr>
              <a:t>Violations</a:t>
            </a:r>
            <a:r>
              <a:rPr lang="pt-BR" sz="1600" dirty="0">
                <a:solidFill>
                  <a:schemeClr val="tx2"/>
                </a:solidFill>
              </a:rPr>
              <a:t> </a:t>
            </a:r>
            <a:r>
              <a:rPr lang="pt-BR" sz="1600" dirty="0" err="1">
                <a:solidFill>
                  <a:schemeClr val="tx2"/>
                </a:solidFill>
              </a:rPr>
              <a:t>Qafoo</a:t>
            </a:r>
            <a:endParaRPr lang="pt-BR" sz="1600" dirty="0">
              <a:solidFill>
                <a:schemeClr val="tx2"/>
              </a:solidFill>
            </a:endParaRPr>
          </a:p>
        </p:txBody>
      </p:sp>
    </p:spTree>
    <p:extLst>
      <p:ext uri="{BB962C8B-B14F-4D97-AF65-F5344CB8AC3E}">
        <p14:creationId xmlns:p14="http://schemas.microsoft.com/office/powerpoint/2010/main" val="303472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AD1B94E-CA2F-4DA7-A2CA-6A801A3703B1}"/>
              </a:ext>
            </a:extLst>
          </p:cNvPr>
          <p:cNvSpPr/>
          <p:nvPr/>
        </p:nvSpPr>
        <p:spPr>
          <a:xfrm>
            <a:off x="2286000" y="2136339"/>
            <a:ext cx="6606480" cy="2031325"/>
          </a:xfrm>
          <a:prstGeom prst="rect">
            <a:avLst/>
          </a:prstGeom>
        </p:spPr>
        <p:txBody>
          <a:bodyPr wrap="square">
            <a:spAutoFit/>
          </a:bodyPr>
          <a:lstStyle/>
          <a:p>
            <a:pPr algn="just"/>
            <a:r>
              <a:rPr lang="pt-BR" dirty="0">
                <a:solidFill>
                  <a:schemeClr val="tx2"/>
                </a:solidFill>
              </a:rPr>
              <a:t>As regras (36 regras) que o </a:t>
            </a:r>
            <a:r>
              <a:rPr lang="pt-BR" dirty="0" err="1">
                <a:solidFill>
                  <a:schemeClr val="tx2"/>
                </a:solidFill>
              </a:rPr>
              <a:t>Qafoo</a:t>
            </a:r>
            <a:r>
              <a:rPr lang="pt-BR" dirty="0">
                <a:solidFill>
                  <a:schemeClr val="tx2"/>
                </a:solidFill>
              </a:rPr>
              <a:t> utiliza para gerar os resultados de “</a:t>
            </a:r>
            <a:r>
              <a:rPr lang="pt-BR" dirty="0" err="1">
                <a:solidFill>
                  <a:schemeClr val="tx2"/>
                </a:solidFill>
              </a:rPr>
              <a:t>Mess</a:t>
            </a:r>
            <a:r>
              <a:rPr lang="pt-BR" dirty="0">
                <a:solidFill>
                  <a:schemeClr val="tx2"/>
                </a:solidFill>
              </a:rPr>
              <a:t> Detector </a:t>
            </a:r>
            <a:r>
              <a:rPr lang="pt-BR" dirty="0" err="1">
                <a:solidFill>
                  <a:schemeClr val="tx2"/>
                </a:solidFill>
              </a:rPr>
              <a:t>Violations</a:t>
            </a:r>
            <a:r>
              <a:rPr lang="pt-BR" dirty="0">
                <a:solidFill>
                  <a:schemeClr val="tx2"/>
                </a:solidFill>
              </a:rPr>
              <a:t>” são as regras da ferramenta PHPMD.</a:t>
            </a:r>
          </a:p>
          <a:p>
            <a:pPr algn="just"/>
            <a:endParaRPr lang="pt-BR" dirty="0">
              <a:solidFill>
                <a:schemeClr val="tx2"/>
              </a:solidFill>
            </a:endParaRPr>
          </a:p>
          <a:p>
            <a:pPr algn="just"/>
            <a:r>
              <a:rPr lang="pt-BR" dirty="0">
                <a:solidFill>
                  <a:schemeClr val="tx2"/>
                </a:solidFill>
              </a:rPr>
              <a:t> A diferença que os resultados são exibidos de outra maneira mais fácil de ser visualizada pelo site que o </a:t>
            </a:r>
            <a:r>
              <a:rPr lang="pt-BR" dirty="0" err="1">
                <a:solidFill>
                  <a:schemeClr val="tx2"/>
                </a:solidFill>
              </a:rPr>
              <a:t>Webserver</a:t>
            </a:r>
            <a:r>
              <a:rPr lang="pt-BR" dirty="0">
                <a:solidFill>
                  <a:schemeClr val="tx2"/>
                </a:solidFill>
              </a:rPr>
              <a:t>, enquanto o PHPMD exibe os resultados no terminal.</a:t>
            </a:r>
          </a:p>
        </p:txBody>
      </p:sp>
    </p:spTree>
    <p:extLst>
      <p:ext uri="{BB962C8B-B14F-4D97-AF65-F5344CB8AC3E}">
        <p14:creationId xmlns:p14="http://schemas.microsoft.com/office/powerpoint/2010/main" val="2731104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11760" y="1340768"/>
            <a:ext cx="5544616" cy="3908762"/>
          </a:xfrm>
          <a:prstGeom prst="rect">
            <a:avLst/>
          </a:prstGeom>
          <a:noFill/>
        </p:spPr>
        <p:txBody>
          <a:bodyPr wrap="square" rtlCol="0">
            <a:spAutoFit/>
          </a:bodyPr>
          <a:lstStyle/>
          <a:p>
            <a:pPr algn="ctr"/>
            <a:r>
              <a:rPr lang="pt-BR" sz="2400" dirty="0">
                <a:solidFill>
                  <a:schemeClr val="tx2"/>
                </a:solidFill>
              </a:rPr>
              <a:t>Software </a:t>
            </a:r>
            <a:r>
              <a:rPr lang="pt-BR" sz="2400" dirty="0" err="1">
                <a:solidFill>
                  <a:schemeClr val="tx2"/>
                </a:solidFill>
              </a:rPr>
              <a:t>salonERP</a:t>
            </a:r>
            <a:endParaRPr lang="pt-BR" sz="2400" dirty="0">
              <a:solidFill>
                <a:schemeClr val="tx2"/>
              </a:solidFill>
            </a:endParaRPr>
          </a:p>
          <a:p>
            <a:pPr algn="just"/>
            <a:endParaRPr lang="pt-BR" sz="1600" dirty="0">
              <a:solidFill>
                <a:schemeClr val="tx2"/>
              </a:solidFill>
            </a:endParaRPr>
          </a:p>
          <a:p>
            <a:pPr algn="just"/>
            <a:endParaRPr lang="pt-BR" sz="1600" dirty="0">
              <a:solidFill>
                <a:schemeClr val="tx2"/>
              </a:solidFill>
            </a:endParaRPr>
          </a:p>
          <a:p>
            <a:pPr algn="just"/>
            <a:r>
              <a:rPr lang="pt-BR" sz="1600" dirty="0">
                <a:solidFill>
                  <a:schemeClr val="tx2"/>
                </a:solidFill>
              </a:rPr>
              <a:t>O </a:t>
            </a:r>
            <a:r>
              <a:rPr lang="pt-BR" sz="1600" dirty="0" err="1">
                <a:solidFill>
                  <a:schemeClr val="tx2"/>
                </a:solidFill>
              </a:rPr>
              <a:t>SalonERP</a:t>
            </a:r>
            <a:r>
              <a:rPr lang="pt-BR" sz="1600" dirty="0">
                <a:solidFill>
                  <a:schemeClr val="tx2"/>
                </a:solidFill>
              </a:rPr>
              <a:t> é um pequeno sistema ERP que foi projetado para atender salões de beleza. A página principal do software é um calendário que mostra uma visão geral dos compromissos.</a:t>
            </a:r>
          </a:p>
          <a:p>
            <a:pPr algn="just"/>
            <a:endParaRPr lang="pt-BR" sz="1600" dirty="0">
              <a:solidFill>
                <a:schemeClr val="tx2"/>
              </a:solidFill>
            </a:endParaRPr>
          </a:p>
          <a:p>
            <a:pPr algn="just"/>
            <a:r>
              <a:rPr lang="pt-BR" sz="1600" dirty="0">
                <a:solidFill>
                  <a:schemeClr val="tx2"/>
                </a:solidFill>
              </a:rPr>
              <a:t>O calendário pode ser alternado para uma visão geral diária ou mensal. O Software também inclui páginas para gerenciar clientes e produtos.</a:t>
            </a:r>
          </a:p>
          <a:p>
            <a:pPr algn="just"/>
            <a:endParaRPr lang="pt-BR" sz="1600" dirty="0">
              <a:solidFill>
                <a:schemeClr val="tx2"/>
              </a:solidFill>
            </a:endParaRPr>
          </a:p>
          <a:p>
            <a:pPr algn="just"/>
            <a:r>
              <a:rPr lang="pt-BR" sz="1600" dirty="0">
                <a:solidFill>
                  <a:schemeClr val="tx2"/>
                </a:solidFill>
              </a:rPr>
              <a:t>É possível criar relatórios como receita, melhores clientes, entre outros. É compatível com os idiomas Inglês e Alemão.</a:t>
            </a:r>
            <a:endParaRPr lang="pt-BR" dirty="0"/>
          </a:p>
        </p:txBody>
      </p:sp>
    </p:spTree>
    <p:extLst>
      <p:ext uri="{BB962C8B-B14F-4D97-AF65-F5344CB8AC3E}">
        <p14:creationId xmlns:p14="http://schemas.microsoft.com/office/powerpoint/2010/main" val="93192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11760" y="1340768"/>
            <a:ext cx="6336704" cy="4031873"/>
          </a:xfrm>
          <a:prstGeom prst="rect">
            <a:avLst/>
          </a:prstGeom>
          <a:noFill/>
        </p:spPr>
        <p:txBody>
          <a:bodyPr wrap="square" rtlCol="0">
            <a:spAutoFit/>
          </a:bodyPr>
          <a:lstStyle/>
          <a:p>
            <a:pPr algn="just"/>
            <a:r>
              <a:rPr lang="pt-BR" sz="1600" dirty="0">
                <a:solidFill>
                  <a:schemeClr val="tx2"/>
                </a:solidFill>
              </a:rPr>
              <a:t>Características do produto:</a:t>
            </a:r>
          </a:p>
          <a:p>
            <a:pPr algn="just"/>
            <a:endParaRPr lang="pt-BR" sz="1600" dirty="0">
              <a:solidFill>
                <a:schemeClr val="tx2"/>
              </a:solidFill>
            </a:endParaRPr>
          </a:p>
          <a:p>
            <a:pPr algn="just"/>
            <a:r>
              <a:rPr lang="pt-BR" sz="1600" dirty="0">
                <a:solidFill>
                  <a:schemeClr val="tx2"/>
                </a:solidFill>
              </a:rPr>
              <a:t>Interface de calendário; </a:t>
            </a:r>
          </a:p>
          <a:p>
            <a:pPr algn="just"/>
            <a:r>
              <a:rPr lang="pt-BR" sz="1600" dirty="0">
                <a:solidFill>
                  <a:schemeClr val="tx2"/>
                </a:solidFill>
              </a:rPr>
              <a:t>Gerenciamento de clientes e produtos;</a:t>
            </a:r>
          </a:p>
          <a:p>
            <a:pPr algn="just"/>
            <a:r>
              <a:rPr lang="pt-BR" sz="1600" dirty="0">
                <a:solidFill>
                  <a:schemeClr val="tx2"/>
                </a:solidFill>
              </a:rPr>
              <a:t>Especialmente projetado pra salões de beleza;</a:t>
            </a:r>
          </a:p>
          <a:p>
            <a:pPr algn="just"/>
            <a:r>
              <a:rPr lang="pt-BR" sz="1600" dirty="0">
                <a:solidFill>
                  <a:schemeClr val="tx2"/>
                </a:solidFill>
              </a:rPr>
              <a:t>2 idiomas;</a:t>
            </a:r>
          </a:p>
          <a:p>
            <a:pPr algn="just"/>
            <a:r>
              <a:rPr lang="pt-BR" sz="1600" dirty="0">
                <a:solidFill>
                  <a:schemeClr val="tx2"/>
                </a:solidFill>
              </a:rPr>
              <a:t>Inclui gestão básica;</a:t>
            </a:r>
          </a:p>
          <a:p>
            <a:pPr algn="just"/>
            <a:r>
              <a:rPr lang="pt-BR" sz="1600" dirty="0">
                <a:solidFill>
                  <a:schemeClr val="tx2"/>
                </a:solidFill>
              </a:rPr>
              <a:t>Inclui Relatórios e Relatórios BI;</a:t>
            </a:r>
          </a:p>
          <a:p>
            <a:pPr algn="just"/>
            <a:r>
              <a:rPr lang="pt-BR" sz="1600" dirty="0">
                <a:solidFill>
                  <a:schemeClr val="tx2"/>
                </a:solidFill>
              </a:rPr>
              <a:t>Visualização gráfica de diferentes componentes;</a:t>
            </a:r>
          </a:p>
          <a:p>
            <a:pPr algn="just"/>
            <a:r>
              <a:rPr lang="pt-BR" sz="1600" dirty="0">
                <a:solidFill>
                  <a:schemeClr val="tx2"/>
                </a:solidFill>
              </a:rPr>
              <a:t>Customizável (aparência);</a:t>
            </a:r>
          </a:p>
          <a:p>
            <a:pPr algn="just"/>
            <a:r>
              <a:rPr lang="pt-BR" sz="1600" dirty="0">
                <a:solidFill>
                  <a:schemeClr val="tx2"/>
                </a:solidFill>
              </a:rPr>
              <a:t>Gera faturas;</a:t>
            </a:r>
          </a:p>
          <a:p>
            <a:pPr algn="just"/>
            <a:r>
              <a:rPr lang="pt-BR" sz="1600" dirty="0">
                <a:solidFill>
                  <a:schemeClr val="tx2"/>
                </a:solidFill>
              </a:rPr>
              <a:t>Compatível com smartphones e tablets;</a:t>
            </a:r>
          </a:p>
          <a:p>
            <a:pPr algn="just"/>
            <a:r>
              <a:rPr lang="pt-BR" sz="1600" dirty="0">
                <a:solidFill>
                  <a:schemeClr val="tx2"/>
                </a:solidFill>
              </a:rPr>
              <a:t>Pode ser instalado com </a:t>
            </a:r>
            <a:r>
              <a:rPr lang="pt-BR" sz="1600" dirty="0" err="1">
                <a:solidFill>
                  <a:schemeClr val="tx2"/>
                </a:solidFill>
              </a:rPr>
              <a:t>SQLite</a:t>
            </a:r>
            <a:r>
              <a:rPr lang="pt-BR" sz="1600" dirty="0">
                <a:solidFill>
                  <a:schemeClr val="tx2"/>
                </a:solidFill>
              </a:rPr>
              <a:t> ou MySQL;</a:t>
            </a:r>
          </a:p>
          <a:p>
            <a:pPr algn="just"/>
            <a:r>
              <a:rPr lang="pt-BR" sz="1600" dirty="0">
                <a:solidFill>
                  <a:schemeClr val="tx2"/>
                </a:solidFill>
              </a:rPr>
              <a:t>Disponibilidade de contato com o desenvolvedor para recursos adicionais a ser implementado;</a:t>
            </a:r>
          </a:p>
          <a:p>
            <a:pPr algn="just"/>
            <a:r>
              <a:rPr lang="pt-BR" sz="1600" dirty="0">
                <a:solidFill>
                  <a:schemeClr val="tx2"/>
                </a:solidFill>
              </a:rPr>
              <a:t>Faturas personalizáveis para impressoras de recibo.</a:t>
            </a:r>
          </a:p>
        </p:txBody>
      </p:sp>
    </p:spTree>
    <p:extLst>
      <p:ext uri="{BB962C8B-B14F-4D97-AF65-F5344CB8AC3E}">
        <p14:creationId xmlns:p14="http://schemas.microsoft.com/office/powerpoint/2010/main" val="65085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9ADB398-29F5-444E-9DF9-B5D38360E1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59832" y="692696"/>
            <a:ext cx="4608512" cy="5680610"/>
          </a:xfrm>
          <a:prstGeom prst="rect">
            <a:avLst/>
          </a:prstGeom>
          <a:noFill/>
          <a:ln>
            <a:noFill/>
          </a:ln>
        </p:spPr>
      </p:pic>
      <p:sp>
        <p:nvSpPr>
          <p:cNvPr id="2" name="CaixaDeTexto 1">
            <a:extLst>
              <a:ext uri="{FF2B5EF4-FFF2-40B4-BE49-F238E27FC236}">
                <a16:creationId xmlns:a16="http://schemas.microsoft.com/office/drawing/2014/main" id="{050FD923-64F8-431C-A63B-4208310D973C}"/>
              </a:ext>
            </a:extLst>
          </p:cNvPr>
          <p:cNvSpPr txBox="1"/>
          <p:nvPr/>
        </p:nvSpPr>
        <p:spPr>
          <a:xfrm>
            <a:off x="3059832" y="188640"/>
            <a:ext cx="4608512" cy="338554"/>
          </a:xfrm>
          <a:prstGeom prst="rect">
            <a:avLst/>
          </a:prstGeom>
          <a:noFill/>
        </p:spPr>
        <p:txBody>
          <a:bodyPr wrap="square" rtlCol="0">
            <a:spAutoFit/>
          </a:bodyPr>
          <a:lstStyle/>
          <a:p>
            <a:r>
              <a:rPr lang="pt-BR" sz="1600" dirty="0">
                <a:solidFill>
                  <a:schemeClr val="tx2"/>
                </a:solidFill>
              </a:rPr>
              <a:t>Tela de login </a:t>
            </a:r>
            <a:r>
              <a:rPr lang="pt-BR" sz="1600" dirty="0" err="1">
                <a:solidFill>
                  <a:schemeClr val="tx2"/>
                </a:solidFill>
              </a:rPr>
              <a:t>SalonERP</a:t>
            </a:r>
            <a:r>
              <a:rPr lang="pt-BR" sz="1600" dirty="0">
                <a:solidFill>
                  <a:schemeClr val="tx2"/>
                </a:solidFill>
              </a:rPr>
              <a:t>:</a:t>
            </a:r>
          </a:p>
        </p:txBody>
      </p:sp>
    </p:spTree>
    <p:extLst>
      <p:ext uri="{BB962C8B-B14F-4D97-AF65-F5344CB8AC3E}">
        <p14:creationId xmlns:p14="http://schemas.microsoft.com/office/powerpoint/2010/main" val="170965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50FD923-64F8-431C-A63B-4208310D973C}"/>
              </a:ext>
            </a:extLst>
          </p:cNvPr>
          <p:cNvSpPr txBox="1"/>
          <p:nvPr/>
        </p:nvSpPr>
        <p:spPr>
          <a:xfrm>
            <a:off x="1971328" y="548680"/>
            <a:ext cx="4608512" cy="338554"/>
          </a:xfrm>
          <a:prstGeom prst="rect">
            <a:avLst/>
          </a:prstGeom>
          <a:noFill/>
        </p:spPr>
        <p:txBody>
          <a:bodyPr wrap="square" rtlCol="0">
            <a:spAutoFit/>
          </a:bodyPr>
          <a:lstStyle/>
          <a:p>
            <a:r>
              <a:rPr lang="pt-BR" sz="1600" dirty="0">
                <a:solidFill>
                  <a:schemeClr val="tx2"/>
                </a:solidFill>
              </a:rPr>
              <a:t>Tela principal </a:t>
            </a:r>
            <a:r>
              <a:rPr lang="pt-BR" sz="1600" dirty="0" err="1">
                <a:solidFill>
                  <a:schemeClr val="tx2"/>
                </a:solidFill>
              </a:rPr>
              <a:t>SalonERP</a:t>
            </a:r>
            <a:r>
              <a:rPr lang="pt-BR" sz="1600" dirty="0">
                <a:solidFill>
                  <a:schemeClr val="tx2"/>
                </a:solidFill>
              </a:rPr>
              <a:t>:</a:t>
            </a:r>
          </a:p>
        </p:txBody>
      </p:sp>
      <p:pic>
        <p:nvPicPr>
          <p:cNvPr id="4" name="Imagem 3">
            <a:extLst>
              <a:ext uri="{FF2B5EF4-FFF2-40B4-BE49-F238E27FC236}">
                <a16:creationId xmlns:a16="http://schemas.microsoft.com/office/drawing/2014/main" id="{A7FFA6A1-BDED-4E56-8E7A-DD1E16D08FE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052736"/>
            <a:ext cx="6984776" cy="3384376"/>
          </a:xfrm>
          <a:prstGeom prst="rect">
            <a:avLst/>
          </a:prstGeom>
          <a:noFill/>
          <a:ln>
            <a:noFill/>
          </a:ln>
        </p:spPr>
      </p:pic>
      <p:sp>
        <p:nvSpPr>
          <p:cNvPr id="5" name="CaixaDeTexto 4">
            <a:extLst>
              <a:ext uri="{FF2B5EF4-FFF2-40B4-BE49-F238E27FC236}">
                <a16:creationId xmlns:a16="http://schemas.microsoft.com/office/drawing/2014/main" id="{E6293BFA-5316-4EEB-9582-95F56A4D2175}"/>
              </a:ext>
            </a:extLst>
          </p:cNvPr>
          <p:cNvSpPr txBox="1"/>
          <p:nvPr/>
        </p:nvSpPr>
        <p:spPr>
          <a:xfrm>
            <a:off x="2555776" y="4437112"/>
            <a:ext cx="6264696" cy="1569660"/>
          </a:xfrm>
          <a:prstGeom prst="rect">
            <a:avLst/>
          </a:prstGeom>
          <a:noFill/>
        </p:spPr>
        <p:txBody>
          <a:bodyPr wrap="square" rtlCol="0">
            <a:spAutoFit/>
          </a:bodyPr>
          <a:lstStyle/>
          <a:p>
            <a:r>
              <a:rPr lang="pt-BR" sz="1600" dirty="0">
                <a:solidFill>
                  <a:schemeClr val="tx2"/>
                </a:solidFill>
              </a:rPr>
              <a:t>A tela inicial mostra um pequeno calendário do lado esquerdo e ao lado direito, mostra a agenda e os compromissos e horários agendados nela para o dia que está selecionado no calendário. Onde está selecionado Week  na tela, é possível selecionar outras opções que a agenda pode exibir: por dia, por semana ou por mês.</a:t>
            </a:r>
          </a:p>
        </p:txBody>
      </p:sp>
    </p:spTree>
    <p:extLst>
      <p:ext uri="{BB962C8B-B14F-4D97-AF65-F5344CB8AC3E}">
        <p14:creationId xmlns:p14="http://schemas.microsoft.com/office/powerpoint/2010/main" val="1897010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50FD923-64F8-431C-A63B-4208310D973C}"/>
              </a:ext>
            </a:extLst>
          </p:cNvPr>
          <p:cNvSpPr txBox="1"/>
          <p:nvPr/>
        </p:nvSpPr>
        <p:spPr>
          <a:xfrm>
            <a:off x="2483768" y="1916832"/>
            <a:ext cx="4608512" cy="584775"/>
          </a:xfrm>
          <a:prstGeom prst="rect">
            <a:avLst/>
          </a:prstGeom>
          <a:noFill/>
        </p:spPr>
        <p:txBody>
          <a:bodyPr wrap="square" rtlCol="0">
            <a:spAutoFit/>
          </a:bodyPr>
          <a:lstStyle/>
          <a:p>
            <a:r>
              <a:rPr lang="pt-BR" sz="1600" dirty="0">
                <a:solidFill>
                  <a:schemeClr val="tx2"/>
                </a:solidFill>
              </a:rPr>
              <a:t>Configurações da Máquina Virtual que foi gerado os experimentos:</a:t>
            </a:r>
          </a:p>
        </p:txBody>
      </p:sp>
      <p:graphicFrame>
        <p:nvGraphicFramePr>
          <p:cNvPr id="3" name="Tabela 2">
            <a:extLst>
              <a:ext uri="{FF2B5EF4-FFF2-40B4-BE49-F238E27FC236}">
                <a16:creationId xmlns:a16="http://schemas.microsoft.com/office/drawing/2014/main" id="{A47B8DEC-C3CB-43B1-A9E4-586BBE42FACE}"/>
              </a:ext>
            </a:extLst>
          </p:cNvPr>
          <p:cNvGraphicFramePr>
            <a:graphicFrameLocks noGrp="1"/>
          </p:cNvGraphicFramePr>
          <p:nvPr>
            <p:extLst>
              <p:ext uri="{D42A27DB-BD31-4B8C-83A1-F6EECF244321}">
                <p14:modId xmlns:p14="http://schemas.microsoft.com/office/powerpoint/2010/main" val="2708281131"/>
              </p:ext>
            </p:extLst>
          </p:nvPr>
        </p:nvGraphicFramePr>
        <p:xfrm>
          <a:off x="2627784" y="2708920"/>
          <a:ext cx="5393690" cy="1440159"/>
        </p:xfrm>
        <a:graphic>
          <a:graphicData uri="http://schemas.openxmlformats.org/drawingml/2006/table">
            <a:tbl>
              <a:tblPr firstRow="1" firstCol="1" bandRow="1">
                <a:tableStyleId>{5C22544A-7EE6-4342-B048-85BDC9FD1C3A}</a:tableStyleId>
              </a:tblPr>
              <a:tblGrid>
                <a:gridCol w="2696845">
                  <a:extLst>
                    <a:ext uri="{9D8B030D-6E8A-4147-A177-3AD203B41FA5}">
                      <a16:colId xmlns:a16="http://schemas.microsoft.com/office/drawing/2014/main" val="368356442"/>
                    </a:ext>
                  </a:extLst>
                </a:gridCol>
                <a:gridCol w="2696845">
                  <a:extLst>
                    <a:ext uri="{9D8B030D-6E8A-4147-A177-3AD203B41FA5}">
                      <a16:colId xmlns:a16="http://schemas.microsoft.com/office/drawing/2014/main" val="2566958752"/>
                    </a:ext>
                  </a:extLst>
                </a:gridCol>
              </a:tblGrid>
              <a:tr h="488679">
                <a:tc>
                  <a:txBody>
                    <a:bodyPr/>
                    <a:lstStyle/>
                    <a:p>
                      <a:pPr>
                        <a:lnSpc>
                          <a:spcPct val="107000"/>
                        </a:lnSpc>
                        <a:spcAft>
                          <a:spcPts val="0"/>
                        </a:spcAft>
                        <a:tabLst>
                          <a:tab pos="638175" algn="l"/>
                        </a:tabLst>
                      </a:pPr>
                      <a:r>
                        <a:rPr lang="pt-BR" sz="1200" dirty="0">
                          <a:effectLst/>
                        </a:rPr>
                        <a:t>Processador</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a:effectLst/>
                        </a:rPr>
                        <a:t>AMD FX™-8350 4.00 GHz (4 núcleos) 8MB de cache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6684122"/>
                  </a:ext>
                </a:extLst>
              </a:tr>
              <a:tr h="237870">
                <a:tc>
                  <a:txBody>
                    <a:bodyPr/>
                    <a:lstStyle/>
                    <a:p>
                      <a:pPr>
                        <a:lnSpc>
                          <a:spcPct val="107000"/>
                        </a:lnSpc>
                        <a:spcAft>
                          <a:spcPts val="0"/>
                        </a:spcAft>
                      </a:pPr>
                      <a:r>
                        <a:rPr lang="pt-BR" sz="1200" dirty="0">
                          <a:effectLst/>
                        </a:rPr>
                        <a:t>HD</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dirty="0">
                          <a:effectLst/>
                        </a:rPr>
                        <a:t>SATA 100GB 7200rpm</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041294"/>
                  </a:ext>
                </a:extLst>
              </a:tr>
              <a:tr h="237870">
                <a:tc>
                  <a:txBody>
                    <a:bodyPr/>
                    <a:lstStyle/>
                    <a:p>
                      <a:pPr>
                        <a:lnSpc>
                          <a:spcPct val="107000"/>
                        </a:lnSpc>
                        <a:spcAft>
                          <a:spcPts val="0"/>
                        </a:spcAft>
                      </a:pPr>
                      <a:r>
                        <a:rPr lang="pt-BR" sz="1200">
                          <a:effectLst/>
                        </a:rPr>
                        <a:t>Memória RAM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a:effectLst/>
                        </a:rPr>
                        <a:t>6GB</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9643860"/>
                  </a:ext>
                </a:extLst>
              </a:tr>
              <a:tr h="237870">
                <a:tc>
                  <a:txBody>
                    <a:bodyPr/>
                    <a:lstStyle/>
                    <a:p>
                      <a:pPr>
                        <a:lnSpc>
                          <a:spcPct val="107000"/>
                        </a:lnSpc>
                        <a:spcAft>
                          <a:spcPts val="0"/>
                        </a:spcAft>
                      </a:pPr>
                      <a:r>
                        <a:rPr lang="pt-BR" sz="1200">
                          <a:effectLst/>
                        </a:rPr>
                        <a:t>Sistema Operacional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dirty="0">
                          <a:effectLst/>
                        </a:rPr>
                        <a:t>Ubuntu 18.04</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6356181"/>
                  </a:ext>
                </a:extLst>
              </a:tr>
              <a:tr h="237870">
                <a:tc>
                  <a:txBody>
                    <a:bodyPr/>
                    <a:lstStyle/>
                    <a:p>
                      <a:pPr>
                        <a:lnSpc>
                          <a:spcPct val="107000"/>
                        </a:lnSpc>
                        <a:spcAft>
                          <a:spcPts val="0"/>
                        </a:spcAft>
                      </a:pPr>
                      <a:r>
                        <a:rPr lang="pt-BR" sz="1200">
                          <a:effectLst/>
                        </a:rPr>
                        <a:t>Máquina Virtual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1200" dirty="0">
                          <a:effectLst/>
                        </a:rPr>
                        <a:t>Oracle VM </a:t>
                      </a:r>
                      <a:r>
                        <a:rPr lang="pt-BR" sz="1200" dirty="0" err="1">
                          <a:effectLst/>
                        </a:rPr>
                        <a:t>VirtualBox</a:t>
                      </a:r>
                      <a:r>
                        <a:rPr lang="pt-BR" sz="1200" dirty="0">
                          <a:effectLst/>
                        </a:rPr>
                        <a:t> 5.2.10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792147"/>
                  </a:ext>
                </a:extLst>
              </a:tr>
            </a:tbl>
          </a:graphicData>
        </a:graphic>
      </p:graphicFrame>
    </p:spTree>
    <p:extLst>
      <p:ext uri="{BB962C8B-B14F-4D97-AF65-F5344CB8AC3E}">
        <p14:creationId xmlns:p14="http://schemas.microsoft.com/office/powerpoint/2010/main" val="80271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50FD923-64F8-431C-A63B-4208310D973C}"/>
              </a:ext>
            </a:extLst>
          </p:cNvPr>
          <p:cNvSpPr txBox="1"/>
          <p:nvPr/>
        </p:nvSpPr>
        <p:spPr>
          <a:xfrm>
            <a:off x="3635896" y="260648"/>
            <a:ext cx="4608512" cy="338554"/>
          </a:xfrm>
          <a:prstGeom prst="rect">
            <a:avLst/>
          </a:prstGeom>
          <a:noFill/>
        </p:spPr>
        <p:txBody>
          <a:bodyPr wrap="square" rtlCol="0">
            <a:spAutoFit/>
          </a:bodyPr>
          <a:lstStyle/>
          <a:p>
            <a:r>
              <a:rPr lang="pt-BR" sz="1600" dirty="0">
                <a:solidFill>
                  <a:schemeClr val="tx2"/>
                </a:solidFill>
              </a:rPr>
              <a:t>EXPERIMENTOS E ANÁLISES</a:t>
            </a:r>
          </a:p>
        </p:txBody>
      </p:sp>
      <p:pic>
        <p:nvPicPr>
          <p:cNvPr id="4" name="Imagem 3">
            <a:extLst>
              <a:ext uri="{FF2B5EF4-FFF2-40B4-BE49-F238E27FC236}">
                <a16:creationId xmlns:a16="http://schemas.microsoft.com/office/drawing/2014/main" id="{D4ED05EA-D823-410A-8C10-1BF11FFD47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314842"/>
            <a:ext cx="5256584" cy="5210502"/>
          </a:xfrm>
          <a:prstGeom prst="rect">
            <a:avLst/>
          </a:prstGeom>
          <a:noFill/>
          <a:ln>
            <a:noFill/>
          </a:ln>
        </p:spPr>
      </p:pic>
      <p:sp>
        <p:nvSpPr>
          <p:cNvPr id="5" name="CaixaDeTexto 4">
            <a:extLst>
              <a:ext uri="{FF2B5EF4-FFF2-40B4-BE49-F238E27FC236}">
                <a16:creationId xmlns:a16="http://schemas.microsoft.com/office/drawing/2014/main" id="{5C0213F2-7D9A-4552-98D1-B05C6FB3EE84}"/>
              </a:ext>
            </a:extLst>
          </p:cNvPr>
          <p:cNvSpPr txBox="1"/>
          <p:nvPr/>
        </p:nvSpPr>
        <p:spPr>
          <a:xfrm>
            <a:off x="2667432" y="908720"/>
            <a:ext cx="5207382" cy="338554"/>
          </a:xfrm>
          <a:prstGeom prst="rect">
            <a:avLst/>
          </a:prstGeom>
          <a:noFill/>
        </p:spPr>
        <p:txBody>
          <a:bodyPr wrap="square" rtlCol="0">
            <a:spAutoFit/>
          </a:bodyPr>
          <a:lstStyle/>
          <a:p>
            <a:r>
              <a:rPr lang="pt-BR" sz="1600" dirty="0">
                <a:solidFill>
                  <a:schemeClr val="tx2"/>
                </a:solidFill>
              </a:rPr>
              <a:t>Resultados das Medições das Versões (</a:t>
            </a:r>
            <a:r>
              <a:rPr lang="pt-BR" sz="1600" dirty="0" err="1">
                <a:solidFill>
                  <a:schemeClr val="tx2"/>
                </a:solidFill>
              </a:rPr>
              <a:t>PHPMetrics</a:t>
            </a:r>
            <a:r>
              <a:rPr lang="pt-BR" sz="1600" dirty="0">
                <a:solidFill>
                  <a:schemeClr val="tx2"/>
                </a:solidFill>
              </a:rPr>
              <a:t>):</a:t>
            </a:r>
          </a:p>
        </p:txBody>
      </p:sp>
    </p:spTree>
    <p:extLst>
      <p:ext uri="{BB962C8B-B14F-4D97-AF65-F5344CB8AC3E}">
        <p14:creationId xmlns:p14="http://schemas.microsoft.com/office/powerpoint/2010/main" val="22460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547E46FB-9736-41E1-B02A-90339D9E1CD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8764" y="3284984"/>
            <a:ext cx="4891588" cy="3024336"/>
          </a:xfrm>
          <a:prstGeom prst="rect">
            <a:avLst/>
          </a:prstGeom>
          <a:noFill/>
          <a:ln>
            <a:noFill/>
          </a:ln>
        </p:spPr>
      </p:pic>
      <p:pic>
        <p:nvPicPr>
          <p:cNvPr id="7" name="Imagem 6">
            <a:extLst>
              <a:ext uri="{FF2B5EF4-FFF2-40B4-BE49-F238E27FC236}">
                <a16:creationId xmlns:a16="http://schemas.microsoft.com/office/drawing/2014/main" id="{31B2A5D5-38C2-44A9-86E2-7FE0FD6C5FB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332656"/>
            <a:ext cx="4829110" cy="2880320"/>
          </a:xfrm>
          <a:prstGeom prst="rect">
            <a:avLst/>
          </a:prstGeom>
          <a:noFill/>
          <a:ln>
            <a:noFill/>
          </a:ln>
        </p:spPr>
      </p:pic>
      <p:sp>
        <p:nvSpPr>
          <p:cNvPr id="3" name="CaixaDeTexto 2">
            <a:extLst>
              <a:ext uri="{FF2B5EF4-FFF2-40B4-BE49-F238E27FC236}">
                <a16:creationId xmlns:a16="http://schemas.microsoft.com/office/drawing/2014/main" id="{09395680-2697-49ED-BDF5-8CB039425B9F}"/>
              </a:ext>
            </a:extLst>
          </p:cNvPr>
          <p:cNvSpPr txBox="1"/>
          <p:nvPr/>
        </p:nvSpPr>
        <p:spPr>
          <a:xfrm>
            <a:off x="5652120" y="2204864"/>
            <a:ext cx="1872208" cy="461665"/>
          </a:xfrm>
          <a:prstGeom prst="rect">
            <a:avLst/>
          </a:prstGeom>
          <a:noFill/>
        </p:spPr>
        <p:txBody>
          <a:bodyPr wrap="square" rtlCol="0">
            <a:spAutoFit/>
          </a:bodyPr>
          <a:lstStyle/>
          <a:p>
            <a:r>
              <a:rPr lang="pt-BR" sz="1200" dirty="0">
                <a:solidFill>
                  <a:schemeClr val="tx2"/>
                </a:solidFill>
              </a:rPr>
              <a:t>Versões: 1.0, 1.1, 2.0.0</a:t>
            </a:r>
          </a:p>
          <a:p>
            <a:r>
              <a:rPr lang="pt-BR" sz="1200" dirty="0">
                <a:solidFill>
                  <a:schemeClr val="tx2"/>
                </a:solidFill>
              </a:rPr>
              <a:t>e 2.1.0</a:t>
            </a:r>
          </a:p>
        </p:txBody>
      </p:sp>
      <p:sp>
        <p:nvSpPr>
          <p:cNvPr id="8" name="CaixaDeTexto 7">
            <a:extLst>
              <a:ext uri="{FF2B5EF4-FFF2-40B4-BE49-F238E27FC236}">
                <a16:creationId xmlns:a16="http://schemas.microsoft.com/office/drawing/2014/main" id="{F2A9B73A-5AA3-4141-8556-16170040CDC0}"/>
              </a:ext>
            </a:extLst>
          </p:cNvPr>
          <p:cNvSpPr txBox="1"/>
          <p:nvPr/>
        </p:nvSpPr>
        <p:spPr>
          <a:xfrm>
            <a:off x="5711532" y="5373216"/>
            <a:ext cx="1872208" cy="276999"/>
          </a:xfrm>
          <a:prstGeom prst="rect">
            <a:avLst/>
          </a:prstGeom>
          <a:noFill/>
        </p:spPr>
        <p:txBody>
          <a:bodyPr wrap="square" rtlCol="0">
            <a:spAutoFit/>
          </a:bodyPr>
          <a:lstStyle/>
          <a:p>
            <a:r>
              <a:rPr lang="pt-BR" sz="1200" dirty="0">
                <a:solidFill>
                  <a:schemeClr val="tx2"/>
                </a:solidFill>
              </a:rPr>
              <a:t>Versão 3.0.0</a:t>
            </a:r>
          </a:p>
        </p:txBody>
      </p:sp>
    </p:spTree>
    <p:extLst>
      <p:ext uri="{BB962C8B-B14F-4D97-AF65-F5344CB8AC3E}">
        <p14:creationId xmlns:p14="http://schemas.microsoft.com/office/powerpoint/2010/main" val="418537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339752" y="2564904"/>
            <a:ext cx="5544616" cy="1200329"/>
          </a:xfrm>
          <a:prstGeom prst="rect">
            <a:avLst/>
          </a:prstGeom>
          <a:noFill/>
        </p:spPr>
        <p:txBody>
          <a:bodyPr wrap="square" rtlCol="0">
            <a:spAutoFit/>
          </a:bodyPr>
          <a:lstStyle/>
          <a:p>
            <a:pPr algn="just"/>
            <a:r>
              <a:rPr lang="pt-BR" dirty="0">
                <a:solidFill>
                  <a:schemeClr val="tx2"/>
                </a:solidFill>
              </a:rPr>
              <a:t>O </a:t>
            </a:r>
            <a:r>
              <a:rPr lang="pt-BR" dirty="0" err="1">
                <a:solidFill>
                  <a:schemeClr val="tx2"/>
                </a:solidFill>
              </a:rPr>
              <a:t>PHPMetrics</a:t>
            </a:r>
            <a:r>
              <a:rPr lang="pt-BR" dirty="0">
                <a:solidFill>
                  <a:schemeClr val="tx2"/>
                </a:solidFill>
              </a:rPr>
              <a:t> e o </a:t>
            </a:r>
            <a:r>
              <a:rPr lang="pt-BR" dirty="0" err="1">
                <a:solidFill>
                  <a:schemeClr val="tx2"/>
                </a:solidFill>
              </a:rPr>
              <a:t>Qafoo</a:t>
            </a:r>
            <a:r>
              <a:rPr lang="pt-BR" dirty="0">
                <a:solidFill>
                  <a:schemeClr val="tx2"/>
                </a:solidFill>
              </a:rPr>
              <a:t> realizaram analises das últimas 5 versões do software </a:t>
            </a:r>
            <a:r>
              <a:rPr lang="pt-BR" dirty="0" err="1">
                <a:solidFill>
                  <a:schemeClr val="tx2"/>
                </a:solidFill>
              </a:rPr>
              <a:t>salonERP</a:t>
            </a:r>
            <a:r>
              <a:rPr lang="pt-BR" dirty="0">
                <a:solidFill>
                  <a:schemeClr val="tx2"/>
                </a:solidFill>
              </a:rPr>
              <a:t>, com o intuito de verificar a evolução do sistema e detectar problemas de código. </a:t>
            </a:r>
          </a:p>
        </p:txBody>
      </p:sp>
    </p:spTree>
    <p:extLst>
      <p:ext uri="{BB962C8B-B14F-4D97-AF65-F5344CB8AC3E}">
        <p14:creationId xmlns:p14="http://schemas.microsoft.com/office/powerpoint/2010/main" val="1453944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0C7C3A15-C9E0-4C83-866D-D4B5779816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573016"/>
            <a:ext cx="5256584" cy="2664296"/>
          </a:xfrm>
          <a:prstGeom prst="rect">
            <a:avLst/>
          </a:prstGeom>
          <a:noFill/>
          <a:ln>
            <a:noFill/>
          </a:ln>
        </p:spPr>
      </p:pic>
      <p:pic>
        <p:nvPicPr>
          <p:cNvPr id="10" name="Imagem 9">
            <a:extLst>
              <a:ext uri="{FF2B5EF4-FFF2-40B4-BE49-F238E27FC236}">
                <a16:creationId xmlns:a16="http://schemas.microsoft.com/office/drawing/2014/main" id="{6648CC45-B75A-4634-A306-7216DF7A98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7764" y="188640"/>
            <a:ext cx="5616624" cy="2952328"/>
          </a:xfrm>
          <a:prstGeom prst="rect">
            <a:avLst/>
          </a:prstGeom>
          <a:noFill/>
          <a:ln>
            <a:noFill/>
          </a:ln>
        </p:spPr>
      </p:pic>
      <p:sp>
        <p:nvSpPr>
          <p:cNvPr id="12" name="CaixaDeTexto 11">
            <a:extLst>
              <a:ext uri="{FF2B5EF4-FFF2-40B4-BE49-F238E27FC236}">
                <a16:creationId xmlns:a16="http://schemas.microsoft.com/office/drawing/2014/main" id="{59F7D2AB-8487-412E-8675-C96719A401DF}"/>
              </a:ext>
            </a:extLst>
          </p:cNvPr>
          <p:cNvSpPr txBox="1"/>
          <p:nvPr/>
        </p:nvSpPr>
        <p:spPr>
          <a:xfrm>
            <a:off x="5508104" y="2848863"/>
            <a:ext cx="1872208" cy="461665"/>
          </a:xfrm>
          <a:prstGeom prst="rect">
            <a:avLst/>
          </a:prstGeom>
          <a:noFill/>
        </p:spPr>
        <p:txBody>
          <a:bodyPr wrap="square" rtlCol="0">
            <a:spAutoFit/>
          </a:bodyPr>
          <a:lstStyle/>
          <a:p>
            <a:r>
              <a:rPr lang="pt-BR" sz="1200" dirty="0">
                <a:solidFill>
                  <a:schemeClr val="tx2"/>
                </a:solidFill>
              </a:rPr>
              <a:t>Versões: 1.0, 1.1, 2.0.0</a:t>
            </a:r>
          </a:p>
          <a:p>
            <a:r>
              <a:rPr lang="pt-BR" sz="1200" dirty="0">
                <a:solidFill>
                  <a:schemeClr val="tx2"/>
                </a:solidFill>
              </a:rPr>
              <a:t>e 2.1.0</a:t>
            </a:r>
          </a:p>
        </p:txBody>
      </p:sp>
      <p:sp>
        <p:nvSpPr>
          <p:cNvPr id="13" name="CaixaDeTexto 12">
            <a:extLst>
              <a:ext uri="{FF2B5EF4-FFF2-40B4-BE49-F238E27FC236}">
                <a16:creationId xmlns:a16="http://schemas.microsoft.com/office/drawing/2014/main" id="{6641EC86-183A-4A1E-9FC7-C47A66136A90}"/>
              </a:ext>
            </a:extLst>
          </p:cNvPr>
          <p:cNvSpPr txBox="1"/>
          <p:nvPr/>
        </p:nvSpPr>
        <p:spPr>
          <a:xfrm>
            <a:off x="5513412" y="5979487"/>
            <a:ext cx="1872208" cy="276999"/>
          </a:xfrm>
          <a:prstGeom prst="rect">
            <a:avLst/>
          </a:prstGeom>
          <a:noFill/>
        </p:spPr>
        <p:txBody>
          <a:bodyPr wrap="square" rtlCol="0">
            <a:spAutoFit/>
          </a:bodyPr>
          <a:lstStyle/>
          <a:p>
            <a:r>
              <a:rPr lang="pt-BR" sz="1200" dirty="0">
                <a:solidFill>
                  <a:schemeClr val="tx2"/>
                </a:solidFill>
              </a:rPr>
              <a:t>Versão 3.0.0</a:t>
            </a:r>
          </a:p>
        </p:txBody>
      </p:sp>
    </p:spTree>
    <p:extLst>
      <p:ext uri="{BB962C8B-B14F-4D97-AF65-F5344CB8AC3E}">
        <p14:creationId xmlns:p14="http://schemas.microsoft.com/office/powerpoint/2010/main" val="246798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ixaDeTexto 11">
            <a:extLst>
              <a:ext uri="{FF2B5EF4-FFF2-40B4-BE49-F238E27FC236}">
                <a16:creationId xmlns:a16="http://schemas.microsoft.com/office/drawing/2014/main" id="{59F7D2AB-8487-412E-8675-C96719A401DF}"/>
              </a:ext>
            </a:extLst>
          </p:cNvPr>
          <p:cNvSpPr txBox="1"/>
          <p:nvPr/>
        </p:nvSpPr>
        <p:spPr>
          <a:xfrm>
            <a:off x="6440348" y="1605136"/>
            <a:ext cx="1872208" cy="461665"/>
          </a:xfrm>
          <a:prstGeom prst="rect">
            <a:avLst/>
          </a:prstGeom>
          <a:noFill/>
        </p:spPr>
        <p:txBody>
          <a:bodyPr wrap="square" rtlCol="0">
            <a:spAutoFit/>
          </a:bodyPr>
          <a:lstStyle/>
          <a:p>
            <a:r>
              <a:rPr lang="pt-BR" sz="1200" dirty="0">
                <a:solidFill>
                  <a:schemeClr val="tx2"/>
                </a:solidFill>
              </a:rPr>
              <a:t>Versões: 1.0, 1.1, 2.0.0</a:t>
            </a:r>
          </a:p>
          <a:p>
            <a:r>
              <a:rPr lang="pt-BR" sz="1200" dirty="0">
                <a:solidFill>
                  <a:schemeClr val="tx2"/>
                </a:solidFill>
              </a:rPr>
              <a:t>e 2.1.0</a:t>
            </a:r>
          </a:p>
        </p:txBody>
      </p:sp>
      <p:sp>
        <p:nvSpPr>
          <p:cNvPr id="13" name="CaixaDeTexto 12">
            <a:extLst>
              <a:ext uri="{FF2B5EF4-FFF2-40B4-BE49-F238E27FC236}">
                <a16:creationId xmlns:a16="http://schemas.microsoft.com/office/drawing/2014/main" id="{6641EC86-183A-4A1E-9FC7-C47A66136A90}"/>
              </a:ext>
            </a:extLst>
          </p:cNvPr>
          <p:cNvSpPr txBox="1"/>
          <p:nvPr/>
        </p:nvSpPr>
        <p:spPr>
          <a:xfrm>
            <a:off x="6440348" y="5235684"/>
            <a:ext cx="1872208" cy="276999"/>
          </a:xfrm>
          <a:prstGeom prst="rect">
            <a:avLst/>
          </a:prstGeom>
          <a:noFill/>
        </p:spPr>
        <p:txBody>
          <a:bodyPr wrap="square" rtlCol="0">
            <a:spAutoFit/>
          </a:bodyPr>
          <a:lstStyle/>
          <a:p>
            <a:r>
              <a:rPr lang="pt-BR" sz="1200" dirty="0">
                <a:solidFill>
                  <a:schemeClr val="tx2"/>
                </a:solidFill>
              </a:rPr>
              <a:t>Versão 3.0.0</a:t>
            </a:r>
          </a:p>
        </p:txBody>
      </p:sp>
      <p:pic>
        <p:nvPicPr>
          <p:cNvPr id="6" name="Imagem 5">
            <a:extLst>
              <a:ext uri="{FF2B5EF4-FFF2-40B4-BE49-F238E27FC236}">
                <a16:creationId xmlns:a16="http://schemas.microsoft.com/office/drawing/2014/main" id="{26374BD1-4919-4C55-B798-192E44C871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429000"/>
            <a:ext cx="3456384" cy="3214817"/>
          </a:xfrm>
          <a:prstGeom prst="rect">
            <a:avLst/>
          </a:prstGeom>
          <a:noFill/>
          <a:ln>
            <a:noFill/>
          </a:ln>
        </p:spPr>
      </p:pic>
      <p:pic>
        <p:nvPicPr>
          <p:cNvPr id="7" name="Imagem 6">
            <a:extLst>
              <a:ext uri="{FF2B5EF4-FFF2-40B4-BE49-F238E27FC236}">
                <a16:creationId xmlns:a16="http://schemas.microsoft.com/office/drawing/2014/main" id="{03DF3074-2079-4B25-8E99-31D3121EAC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0"/>
            <a:ext cx="3456384" cy="2952328"/>
          </a:xfrm>
          <a:prstGeom prst="rect">
            <a:avLst/>
          </a:prstGeom>
          <a:noFill/>
          <a:ln>
            <a:noFill/>
          </a:ln>
        </p:spPr>
      </p:pic>
    </p:spTree>
    <p:extLst>
      <p:ext uri="{BB962C8B-B14F-4D97-AF65-F5344CB8AC3E}">
        <p14:creationId xmlns:p14="http://schemas.microsoft.com/office/powerpoint/2010/main" val="3495866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E3A6F288-D1B1-433D-AC0E-67DCFEB20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717032"/>
            <a:ext cx="5976664" cy="2376264"/>
          </a:xfrm>
          <a:prstGeom prst="rect">
            <a:avLst/>
          </a:prstGeom>
          <a:noFill/>
          <a:ln>
            <a:noFill/>
          </a:ln>
        </p:spPr>
      </p:pic>
      <p:pic>
        <p:nvPicPr>
          <p:cNvPr id="10" name="Imagem 9">
            <a:extLst>
              <a:ext uri="{FF2B5EF4-FFF2-40B4-BE49-F238E27FC236}">
                <a16:creationId xmlns:a16="http://schemas.microsoft.com/office/drawing/2014/main" id="{C8A82086-D320-4A7B-BA5D-E499B1ED56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548680"/>
            <a:ext cx="5832648" cy="2232248"/>
          </a:xfrm>
          <a:prstGeom prst="rect">
            <a:avLst/>
          </a:prstGeom>
          <a:noFill/>
          <a:ln>
            <a:noFill/>
          </a:ln>
        </p:spPr>
      </p:pic>
      <p:sp>
        <p:nvSpPr>
          <p:cNvPr id="11" name="CaixaDeTexto 10">
            <a:extLst>
              <a:ext uri="{FF2B5EF4-FFF2-40B4-BE49-F238E27FC236}">
                <a16:creationId xmlns:a16="http://schemas.microsoft.com/office/drawing/2014/main" id="{E0DA66EB-0F66-4AE7-8276-FC941809174C}"/>
              </a:ext>
            </a:extLst>
          </p:cNvPr>
          <p:cNvSpPr txBox="1"/>
          <p:nvPr/>
        </p:nvSpPr>
        <p:spPr>
          <a:xfrm>
            <a:off x="4499992" y="2204864"/>
            <a:ext cx="1872208" cy="461665"/>
          </a:xfrm>
          <a:prstGeom prst="rect">
            <a:avLst/>
          </a:prstGeom>
          <a:noFill/>
        </p:spPr>
        <p:txBody>
          <a:bodyPr wrap="square" rtlCol="0">
            <a:spAutoFit/>
          </a:bodyPr>
          <a:lstStyle/>
          <a:p>
            <a:r>
              <a:rPr lang="pt-BR" sz="1200" dirty="0">
                <a:solidFill>
                  <a:schemeClr val="tx2"/>
                </a:solidFill>
              </a:rPr>
              <a:t>Versões: 1.0, 1.1, 2.0.0</a:t>
            </a:r>
          </a:p>
          <a:p>
            <a:r>
              <a:rPr lang="pt-BR" sz="1200" dirty="0">
                <a:solidFill>
                  <a:schemeClr val="tx2"/>
                </a:solidFill>
              </a:rPr>
              <a:t>e 2.1.0</a:t>
            </a:r>
          </a:p>
        </p:txBody>
      </p:sp>
      <p:sp>
        <p:nvSpPr>
          <p:cNvPr id="14" name="CaixaDeTexto 13">
            <a:extLst>
              <a:ext uri="{FF2B5EF4-FFF2-40B4-BE49-F238E27FC236}">
                <a16:creationId xmlns:a16="http://schemas.microsoft.com/office/drawing/2014/main" id="{3095DE76-BEC2-4DD4-80C9-66ECA171FF52}"/>
              </a:ext>
            </a:extLst>
          </p:cNvPr>
          <p:cNvSpPr txBox="1"/>
          <p:nvPr/>
        </p:nvSpPr>
        <p:spPr>
          <a:xfrm>
            <a:off x="5076056" y="5733256"/>
            <a:ext cx="1872208" cy="276999"/>
          </a:xfrm>
          <a:prstGeom prst="rect">
            <a:avLst/>
          </a:prstGeom>
          <a:noFill/>
        </p:spPr>
        <p:txBody>
          <a:bodyPr wrap="square" rtlCol="0">
            <a:spAutoFit/>
          </a:bodyPr>
          <a:lstStyle/>
          <a:p>
            <a:r>
              <a:rPr lang="pt-BR" sz="1200" dirty="0">
                <a:solidFill>
                  <a:schemeClr val="tx2"/>
                </a:solidFill>
              </a:rPr>
              <a:t>Versão 3.0.0</a:t>
            </a:r>
          </a:p>
        </p:txBody>
      </p:sp>
    </p:spTree>
    <p:extLst>
      <p:ext uri="{BB962C8B-B14F-4D97-AF65-F5344CB8AC3E}">
        <p14:creationId xmlns:p14="http://schemas.microsoft.com/office/powerpoint/2010/main" val="123594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FE185FBA-30CB-434D-910E-89FD7A9FC68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4437112"/>
            <a:ext cx="5976664" cy="1512168"/>
          </a:xfrm>
          <a:prstGeom prst="rect">
            <a:avLst/>
          </a:prstGeom>
          <a:noFill/>
          <a:ln>
            <a:noFill/>
          </a:ln>
        </p:spPr>
      </p:pic>
      <p:pic>
        <p:nvPicPr>
          <p:cNvPr id="9" name="Imagem 8">
            <a:extLst>
              <a:ext uri="{FF2B5EF4-FFF2-40B4-BE49-F238E27FC236}">
                <a16:creationId xmlns:a16="http://schemas.microsoft.com/office/drawing/2014/main" id="{E56F38AE-8E81-4DED-938C-A1AE926406D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484784"/>
            <a:ext cx="6052229" cy="1396365"/>
          </a:xfrm>
          <a:prstGeom prst="rect">
            <a:avLst/>
          </a:prstGeom>
          <a:noFill/>
          <a:ln>
            <a:noFill/>
          </a:ln>
        </p:spPr>
      </p:pic>
      <p:sp>
        <p:nvSpPr>
          <p:cNvPr id="12" name="CaixaDeTexto 11">
            <a:extLst>
              <a:ext uri="{FF2B5EF4-FFF2-40B4-BE49-F238E27FC236}">
                <a16:creationId xmlns:a16="http://schemas.microsoft.com/office/drawing/2014/main" id="{4B425B53-34D4-47D7-9508-E9D94E3556B4}"/>
              </a:ext>
            </a:extLst>
          </p:cNvPr>
          <p:cNvSpPr txBox="1"/>
          <p:nvPr/>
        </p:nvSpPr>
        <p:spPr>
          <a:xfrm>
            <a:off x="4067944" y="2969317"/>
            <a:ext cx="1872208" cy="461665"/>
          </a:xfrm>
          <a:prstGeom prst="rect">
            <a:avLst/>
          </a:prstGeom>
          <a:noFill/>
        </p:spPr>
        <p:txBody>
          <a:bodyPr wrap="square" rtlCol="0">
            <a:spAutoFit/>
          </a:bodyPr>
          <a:lstStyle/>
          <a:p>
            <a:r>
              <a:rPr lang="pt-BR" sz="1200" dirty="0">
                <a:solidFill>
                  <a:schemeClr val="tx2"/>
                </a:solidFill>
              </a:rPr>
              <a:t>Versões: 1.0, 1.1, 2.0.0</a:t>
            </a:r>
          </a:p>
          <a:p>
            <a:r>
              <a:rPr lang="pt-BR" sz="1200" dirty="0">
                <a:solidFill>
                  <a:schemeClr val="tx2"/>
                </a:solidFill>
              </a:rPr>
              <a:t>e 2.1.0</a:t>
            </a:r>
          </a:p>
        </p:txBody>
      </p:sp>
      <p:sp>
        <p:nvSpPr>
          <p:cNvPr id="13" name="CaixaDeTexto 12">
            <a:extLst>
              <a:ext uri="{FF2B5EF4-FFF2-40B4-BE49-F238E27FC236}">
                <a16:creationId xmlns:a16="http://schemas.microsoft.com/office/drawing/2014/main" id="{B1BEB15C-CEEB-46A7-98D4-30CE54414297}"/>
              </a:ext>
            </a:extLst>
          </p:cNvPr>
          <p:cNvSpPr txBox="1"/>
          <p:nvPr/>
        </p:nvSpPr>
        <p:spPr>
          <a:xfrm>
            <a:off x="4535996" y="5961816"/>
            <a:ext cx="1872208" cy="276999"/>
          </a:xfrm>
          <a:prstGeom prst="rect">
            <a:avLst/>
          </a:prstGeom>
          <a:noFill/>
        </p:spPr>
        <p:txBody>
          <a:bodyPr wrap="square" rtlCol="0">
            <a:spAutoFit/>
          </a:bodyPr>
          <a:lstStyle/>
          <a:p>
            <a:r>
              <a:rPr lang="pt-BR" sz="1200" dirty="0">
                <a:solidFill>
                  <a:schemeClr val="tx2"/>
                </a:solidFill>
              </a:rPr>
              <a:t>Versão 3.0.0</a:t>
            </a:r>
          </a:p>
        </p:txBody>
      </p:sp>
    </p:spTree>
    <p:extLst>
      <p:ext uri="{BB962C8B-B14F-4D97-AF65-F5344CB8AC3E}">
        <p14:creationId xmlns:p14="http://schemas.microsoft.com/office/powerpoint/2010/main" val="4080157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49847D8-FBF0-4672-B8CC-DCFE78718E57}"/>
              </a:ext>
            </a:extLst>
          </p:cNvPr>
          <p:cNvSpPr txBox="1"/>
          <p:nvPr/>
        </p:nvSpPr>
        <p:spPr>
          <a:xfrm>
            <a:off x="2292916" y="1052736"/>
            <a:ext cx="5832648" cy="369332"/>
          </a:xfrm>
          <a:prstGeom prst="rect">
            <a:avLst/>
          </a:prstGeom>
          <a:noFill/>
        </p:spPr>
        <p:txBody>
          <a:bodyPr wrap="square" rtlCol="0">
            <a:spAutoFit/>
          </a:bodyPr>
          <a:lstStyle/>
          <a:p>
            <a:r>
              <a:rPr lang="pt-BR" dirty="0">
                <a:solidFill>
                  <a:schemeClr val="tx2"/>
                </a:solidFill>
              </a:rPr>
              <a:t>Análise Quantitativa </a:t>
            </a:r>
            <a:r>
              <a:rPr lang="pt-BR" dirty="0" err="1">
                <a:solidFill>
                  <a:schemeClr val="tx2"/>
                </a:solidFill>
              </a:rPr>
              <a:t>PHPMetrics</a:t>
            </a:r>
            <a:endParaRPr lang="pt-BR" dirty="0">
              <a:solidFill>
                <a:schemeClr val="tx2"/>
              </a:solidFill>
            </a:endParaRPr>
          </a:p>
        </p:txBody>
      </p:sp>
      <p:sp>
        <p:nvSpPr>
          <p:cNvPr id="3" name="Retângulo 2">
            <a:extLst>
              <a:ext uri="{FF2B5EF4-FFF2-40B4-BE49-F238E27FC236}">
                <a16:creationId xmlns:a16="http://schemas.microsoft.com/office/drawing/2014/main" id="{C0F00FF9-4D75-4C21-8514-3A2073F03046}"/>
              </a:ext>
            </a:extLst>
          </p:cNvPr>
          <p:cNvSpPr/>
          <p:nvPr/>
        </p:nvSpPr>
        <p:spPr>
          <a:xfrm>
            <a:off x="2272348" y="1772816"/>
            <a:ext cx="6480720" cy="3139321"/>
          </a:xfrm>
          <a:prstGeom prst="rect">
            <a:avLst/>
          </a:prstGeom>
        </p:spPr>
        <p:txBody>
          <a:bodyPr wrap="square">
            <a:spAutoFit/>
          </a:bodyPr>
          <a:lstStyle/>
          <a:p>
            <a:pPr algn="just"/>
            <a:r>
              <a:rPr lang="pt-BR" dirty="0">
                <a:solidFill>
                  <a:schemeClr val="tx2"/>
                </a:solidFill>
              </a:rPr>
              <a:t>Nota-se que apesar da versão </a:t>
            </a:r>
            <a:r>
              <a:rPr lang="pt-BR" dirty="0" err="1">
                <a:solidFill>
                  <a:schemeClr val="tx2"/>
                </a:solidFill>
              </a:rPr>
              <a:t>SalonERP</a:t>
            </a:r>
            <a:r>
              <a:rPr lang="pt-BR" dirty="0">
                <a:solidFill>
                  <a:schemeClr val="tx2"/>
                </a:solidFill>
              </a:rPr>
              <a:t> 3.0.0 apresentar uma significante redução de código das demais versões, o resultado da pontuação exibida no gráfico e na tabela da tela </a:t>
            </a:r>
            <a:r>
              <a:rPr lang="pt-BR" dirty="0" err="1">
                <a:solidFill>
                  <a:schemeClr val="tx2"/>
                </a:solidFill>
              </a:rPr>
              <a:t>Evaluation</a:t>
            </a:r>
            <a:r>
              <a:rPr lang="pt-BR" dirty="0">
                <a:solidFill>
                  <a:schemeClr val="tx2"/>
                </a:solidFill>
              </a:rPr>
              <a:t> mostra que o código regrediu em relação as demais versões. </a:t>
            </a:r>
          </a:p>
          <a:p>
            <a:pPr algn="just"/>
            <a:endParaRPr lang="pt-BR" dirty="0">
              <a:solidFill>
                <a:schemeClr val="tx2"/>
              </a:solidFill>
            </a:endParaRPr>
          </a:p>
          <a:p>
            <a:pPr algn="just"/>
            <a:r>
              <a:rPr lang="pt-BR" dirty="0">
                <a:solidFill>
                  <a:schemeClr val="tx2"/>
                </a:solidFill>
              </a:rPr>
              <a:t>Comparando as demais versões com a pontuação da média representativa dos projetos recentes de PHP, elas apresentam um resultado razoável, o que não acontece com a versão 3.0.0, principalmente na manutenibilidade e acessibilidade para novos desenvolvedores.</a:t>
            </a:r>
          </a:p>
        </p:txBody>
      </p:sp>
    </p:spTree>
    <p:extLst>
      <p:ext uri="{BB962C8B-B14F-4D97-AF65-F5344CB8AC3E}">
        <p14:creationId xmlns:p14="http://schemas.microsoft.com/office/powerpoint/2010/main" val="2986027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D0D404A4-9811-434C-A33E-C2B96C833B03}"/>
              </a:ext>
            </a:extLst>
          </p:cNvPr>
          <p:cNvGraphicFramePr>
            <a:graphicFrameLocks noGrp="1"/>
          </p:cNvGraphicFramePr>
          <p:nvPr>
            <p:extLst>
              <p:ext uri="{D42A27DB-BD31-4B8C-83A1-F6EECF244321}">
                <p14:modId xmlns:p14="http://schemas.microsoft.com/office/powerpoint/2010/main" val="4210875312"/>
              </p:ext>
            </p:extLst>
          </p:nvPr>
        </p:nvGraphicFramePr>
        <p:xfrm>
          <a:off x="2123728" y="2132856"/>
          <a:ext cx="6840760" cy="1701463"/>
        </p:xfrm>
        <a:graphic>
          <a:graphicData uri="http://schemas.openxmlformats.org/drawingml/2006/table">
            <a:tbl>
              <a:tblPr firstRow="1" firstCol="1" bandRow="1">
                <a:tableStyleId>{5C22544A-7EE6-4342-B048-85BDC9FD1C3A}</a:tableStyleId>
              </a:tblPr>
              <a:tblGrid>
                <a:gridCol w="3422794">
                  <a:extLst>
                    <a:ext uri="{9D8B030D-6E8A-4147-A177-3AD203B41FA5}">
                      <a16:colId xmlns:a16="http://schemas.microsoft.com/office/drawing/2014/main" val="910920888"/>
                    </a:ext>
                  </a:extLst>
                </a:gridCol>
                <a:gridCol w="1708681">
                  <a:extLst>
                    <a:ext uri="{9D8B030D-6E8A-4147-A177-3AD203B41FA5}">
                      <a16:colId xmlns:a16="http://schemas.microsoft.com/office/drawing/2014/main" val="4049722612"/>
                    </a:ext>
                  </a:extLst>
                </a:gridCol>
                <a:gridCol w="1709285">
                  <a:extLst>
                    <a:ext uri="{9D8B030D-6E8A-4147-A177-3AD203B41FA5}">
                      <a16:colId xmlns:a16="http://schemas.microsoft.com/office/drawing/2014/main" val="1410383499"/>
                    </a:ext>
                  </a:extLst>
                </a:gridCol>
              </a:tblGrid>
              <a:tr h="264029">
                <a:tc>
                  <a:txBody>
                    <a:bodyPr/>
                    <a:lstStyle/>
                    <a:p>
                      <a:pPr algn="just">
                        <a:lnSpc>
                          <a:spcPct val="107000"/>
                        </a:lnSpc>
                        <a:spcAft>
                          <a:spcPts val="0"/>
                        </a:spcAft>
                      </a:pPr>
                      <a:r>
                        <a:rPr lang="pt-BR" sz="1200" dirty="0">
                          <a:effectLst/>
                        </a:rPr>
                        <a:t>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dirty="0" err="1">
                          <a:effectLst/>
                        </a:rPr>
                        <a:t>salonERP</a:t>
                      </a:r>
                      <a:r>
                        <a:rPr lang="pt-BR" sz="1200" dirty="0">
                          <a:effectLst/>
                        </a:rPr>
                        <a:t> 1.0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salonERP 3.0.0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314975"/>
                  </a:ext>
                </a:extLst>
              </a:tr>
              <a:tr h="264029">
                <a:tc>
                  <a:txBody>
                    <a:bodyPr/>
                    <a:lstStyle/>
                    <a:p>
                      <a:pPr algn="just">
                        <a:lnSpc>
                          <a:spcPct val="107000"/>
                        </a:lnSpc>
                        <a:spcAft>
                          <a:spcPts val="0"/>
                        </a:spcAft>
                      </a:pPr>
                      <a:r>
                        <a:rPr lang="pt-BR" sz="1200">
                          <a:effectLst/>
                        </a:rPr>
                        <a:t>Manutenibilidade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dirty="0">
                          <a:effectLst/>
                        </a:rPr>
                        <a:t>99.96/100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45.69/100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5903165"/>
                  </a:ext>
                </a:extLst>
              </a:tr>
              <a:tr h="264029">
                <a:tc>
                  <a:txBody>
                    <a:bodyPr/>
                    <a:lstStyle/>
                    <a:p>
                      <a:pPr algn="just">
                        <a:lnSpc>
                          <a:spcPct val="107000"/>
                        </a:lnSpc>
                        <a:spcAft>
                          <a:spcPts val="0"/>
                        </a:spcAft>
                      </a:pPr>
                      <a:r>
                        <a:rPr lang="pt-BR" sz="1200">
                          <a:effectLst/>
                        </a:rPr>
                        <a:t>Acessibilidade para novos desenvolvedores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35.68/100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7.54/100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5295071"/>
                  </a:ext>
                </a:extLst>
              </a:tr>
              <a:tr h="264029">
                <a:tc>
                  <a:txBody>
                    <a:bodyPr/>
                    <a:lstStyle/>
                    <a:p>
                      <a:pPr algn="just">
                        <a:lnSpc>
                          <a:spcPct val="107000"/>
                        </a:lnSpc>
                        <a:spcAft>
                          <a:spcPts val="0"/>
                        </a:spcAft>
                      </a:pPr>
                      <a:r>
                        <a:rPr lang="pt-BR" sz="1200">
                          <a:effectLst/>
                        </a:rPr>
                        <a:t>Simplicidade dos algoritmos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0/100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0/100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8992173"/>
                  </a:ext>
                </a:extLst>
              </a:tr>
              <a:tr h="264029">
                <a:tc>
                  <a:txBody>
                    <a:bodyPr/>
                    <a:lstStyle/>
                    <a:p>
                      <a:pPr algn="just">
                        <a:lnSpc>
                          <a:spcPct val="107000"/>
                        </a:lnSpc>
                        <a:spcAft>
                          <a:spcPts val="0"/>
                        </a:spcAft>
                      </a:pPr>
                      <a:r>
                        <a:rPr lang="pt-BR" sz="1200">
                          <a:effectLst/>
                        </a:rPr>
                        <a:t>Volume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0/100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10.3/100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397363"/>
                  </a:ext>
                </a:extLst>
              </a:tr>
              <a:tr h="264029">
                <a:tc>
                  <a:txBody>
                    <a:bodyPr/>
                    <a:lstStyle/>
                    <a:p>
                      <a:pPr algn="just">
                        <a:lnSpc>
                          <a:spcPct val="107000"/>
                        </a:lnSpc>
                        <a:spcAft>
                          <a:spcPts val="0"/>
                        </a:spcAft>
                      </a:pPr>
                      <a:r>
                        <a:rPr lang="pt-BR" sz="1200" dirty="0">
                          <a:effectLst/>
                        </a:rPr>
                        <a:t>Redução da probabilidade de bugs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a:effectLst/>
                        </a:rPr>
                        <a:t>0/100</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pt-BR" sz="1200" dirty="0">
                          <a:effectLst/>
                        </a:rPr>
                        <a:t>8.2/100</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135641"/>
                  </a:ext>
                </a:extLst>
              </a:tr>
            </a:tbl>
          </a:graphicData>
        </a:graphic>
      </p:graphicFrame>
    </p:spTree>
    <p:extLst>
      <p:ext uri="{BB962C8B-B14F-4D97-AF65-F5344CB8AC3E}">
        <p14:creationId xmlns:p14="http://schemas.microsoft.com/office/powerpoint/2010/main" val="60263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49847D8-FBF0-4672-B8CC-DCFE78718E57}"/>
              </a:ext>
            </a:extLst>
          </p:cNvPr>
          <p:cNvSpPr txBox="1"/>
          <p:nvPr/>
        </p:nvSpPr>
        <p:spPr>
          <a:xfrm>
            <a:off x="2275404" y="548680"/>
            <a:ext cx="5832648" cy="369332"/>
          </a:xfrm>
          <a:prstGeom prst="rect">
            <a:avLst/>
          </a:prstGeom>
          <a:noFill/>
        </p:spPr>
        <p:txBody>
          <a:bodyPr wrap="square" rtlCol="0">
            <a:spAutoFit/>
          </a:bodyPr>
          <a:lstStyle/>
          <a:p>
            <a:r>
              <a:rPr lang="pt-BR" dirty="0">
                <a:solidFill>
                  <a:schemeClr val="tx2"/>
                </a:solidFill>
              </a:rPr>
              <a:t>Análise Qualitativa </a:t>
            </a:r>
            <a:r>
              <a:rPr lang="pt-BR" dirty="0" err="1">
                <a:solidFill>
                  <a:schemeClr val="tx2"/>
                </a:solidFill>
              </a:rPr>
              <a:t>PHPMetrics</a:t>
            </a:r>
            <a:endParaRPr lang="pt-BR" dirty="0">
              <a:solidFill>
                <a:schemeClr val="tx2"/>
              </a:solidFill>
            </a:endParaRPr>
          </a:p>
        </p:txBody>
      </p:sp>
      <p:sp>
        <p:nvSpPr>
          <p:cNvPr id="3" name="Retângulo 2">
            <a:extLst>
              <a:ext uri="{FF2B5EF4-FFF2-40B4-BE49-F238E27FC236}">
                <a16:creationId xmlns:a16="http://schemas.microsoft.com/office/drawing/2014/main" id="{C0F00FF9-4D75-4C21-8514-3A2073F03046}"/>
              </a:ext>
            </a:extLst>
          </p:cNvPr>
          <p:cNvSpPr/>
          <p:nvPr/>
        </p:nvSpPr>
        <p:spPr>
          <a:xfrm>
            <a:off x="2247980" y="1124744"/>
            <a:ext cx="6480720" cy="4031873"/>
          </a:xfrm>
          <a:prstGeom prst="rect">
            <a:avLst/>
          </a:prstGeom>
        </p:spPr>
        <p:txBody>
          <a:bodyPr wrap="square">
            <a:spAutoFit/>
          </a:bodyPr>
          <a:lstStyle/>
          <a:p>
            <a:pPr algn="just"/>
            <a:r>
              <a:rPr lang="pt-BR" dirty="0">
                <a:solidFill>
                  <a:schemeClr val="tx2"/>
                </a:solidFill>
              </a:rPr>
              <a:t>	</a:t>
            </a:r>
            <a:r>
              <a:rPr lang="pt-BR" sz="1400" dirty="0">
                <a:solidFill>
                  <a:schemeClr val="tx2"/>
                </a:solidFill>
              </a:rPr>
              <a:t>A análise qualitativa deve ser feita pelos arquivos de mudança de versão, porém, o software apresentado não possuía esses arquivos para análise. No entanto, o que pode ser observado com os experimentos realizados com a ferramenta </a:t>
            </a:r>
            <a:r>
              <a:rPr lang="pt-BR" sz="1400" dirty="0" err="1">
                <a:solidFill>
                  <a:schemeClr val="tx2"/>
                </a:solidFill>
              </a:rPr>
              <a:t>PHPMetrics</a:t>
            </a:r>
            <a:r>
              <a:rPr lang="pt-BR" sz="1400" dirty="0">
                <a:solidFill>
                  <a:schemeClr val="tx2"/>
                </a:solidFill>
              </a:rPr>
              <a:t> foi que, as 4 versões anteriores a versão 3.0.0, praticamente não sofreram nenhuma alteração relativa as métricas exibidas nos resultados. Isso, muito provavelmente, significa que não houve grandes mudanças de uma versão para outra e também não houve muitas adições de novas funcionalidades, e, as principais alterações que provavelmente foram ajustadas nessas versões eram referentes a correção de bugs.</a:t>
            </a:r>
          </a:p>
          <a:p>
            <a:pPr algn="just"/>
            <a:r>
              <a:rPr lang="pt-BR" sz="1400" dirty="0">
                <a:solidFill>
                  <a:schemeClr val="tx2"/>
                </a:solidFill>
              </a:rPr>
              <a:t>	Na versão 3.0.0, o que pode ser percebido é que houve uma significativa redução de código, porém, os resultados mostram, de acordo com as métricas, que houve regressão de código em relação as versões anteriores. A redução do código deve significar que funcionalidades foram removidas do software, e como em todas as versões, também foram corrigidos bugs. Mas, a diferença entre as 4 versões anteriores com a versão 3.0.0, indica que os “donos” do projeto não realizam a medição das métricas em busca de melhorar o código a cada versão.</a:t>
            </a:r>
          </a:p>
        </p:txBody>
      </p:sp>
    </p:spTree>
    <p:extLst>
      <p:ext uri="{BB962C8B-B14F-4D97-AF65-F5344CB8AC3E}">
        <p14:creationId xmlns:p14="http://schemas.microsoft.com/office/powerpoint/2010/main" val="200181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C0213F2-7D9A-4552-98D1-B05C6FB3EE84}"/>
              </a:ext>
            </a:extLst>
          </p:cNvPr>
          <p:cNvSpPr txBox="1"/>
          <p:nvPr/>
        </p:nvSpPr>
        <p:spPr>
          <a:xfrm>
            <a:off x="2786682" y="230942"/>
            <a:ext cx="5207382" cy="553998"/>
          </a:xfrm>
          <a:prstGeom prst="rect">
            <a:avLst/>
          </a:prstGeom>
          <a:noFill/>
        </p:spPr>
        <p:txBody>
          <a:bodyPr wrap="square" rtlCol="0">
            <a:spAutoFit/>
          </a:bodyPr>
          <a:lstStyle/>
          <a:p>
            <a:r>
              <a:rPr lang="pt-BR" sz="1400" dirty="0">
                <a:solidFill>
                  <a:schemeClr val="tx2"/>
                </a:solidFill>
              </a:rPr>
              <a:t>Resultados das Medições das Versões (</a:t>
            </a:r>
            <a:r>
              <a:rPr lang="pt-BR" sz="1400" dirty="0" err="1">
                <a:solidFill>
                  <a:schemeClr val="tx2"/>
                </a:solidFill>
              </a:rPr>
              <a:t>Qafoo</a:t>
            </a:r>
            <a:r>
              <a:rPr lang="pt-BR" sz="1400" dirty="0">
                <a:solidFill>
                  <a:schemeClr val="tx2"/>
                </a:solidFill>
              </a:rPr>
              <a:t>) Agrupados por projeto</a:t>
            </a:r>
            <a:r>
              <a:rPr lang="pt-BR" sz="1600" dirty="0">
                <a:solidFill>
                  <a:schemeClr val="tx2"/>
                </a:solidFill>
              </a:rPr>
              <a:t>:</a:t>
            </a:r>
          </a:p>
        </p:txBody>
      </p:sp>
      <p:pic>
        <p:nvPicPr>
          <p:cNvPr id="6" name="Imagem 5">
            <a:extLst>
              <a:ext uri="{FF2B5EF4-FFF2-40B4-BE49-F238E27FC236}">
                <a16:creationId xmlns:a16="http://schemas.microsoft.com/office/drawing/2014/main" id="{542F4E05-197D-4278-9BAD-DE13247C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058" y="764704"/>
            <a:ext cx="5472608" cy="5643094"/>
          </a:xfrm>
          <a:prstGeom prst="rect">
            <a:avLst/>
          </a:prstGeom>
        </p:spPr>
      </p:pic>
    </p:spTree>
    <p:extLst>
      <p:ext uri="{BB962C8B-B14F-4D97-AF65-F5344CB8AC3E}">
        <p14:creationId xmlns:p14="http://schemas.microsoft.com/office/powerpoint/2010/main" val="3254572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99A0A3-9771-481A-BC49-D828D9A8E651}"/>
              </a:ext>
            </a:extLst>
          </p:cNvPr>
          <p:cNvSpPr/>
          <p:nvPr/>
        </p:nvSpPr>
        <p:spPr>
          <a:xfrm>
            <a:off x="2267744" y="4149080"/>
            <a:ext cx="6462464" cy="1915011"/>
          </a:xfrm>
          <a:prstGeom prst="rect">
            <a:avLst/>
          </a:prstGeom>
        </p:spPr>
        <p:txBody>
          <a:bodyPr wrap="square">
            <a:spAutoFit/>
          </a:bodyPr>
          <a:lstStyle/>
          <a:p>
            <a:pPr algn="just">
              <a:lnSpc>
                <a:spcPct val="107000"/>
              </a:lnSpc>
              <a:spcAft>
                <a:spcPts val="800"/>
              </a:spcAft>
            </a:pPr>
            <a:r>
              <a:rPr lang="pt-BR" sz="1600" dirty="0">
                <a:solidFill>
                  <a:schemeClr val="tx2"/>
                </a:solidFill>
              </a:rPr>
              <a:t>Para conseguir agrupar por projeto, foi necessário, na tela dos resultados, expandir o conteúdo de todos os arquivos e, pelo browser, procurar regra por regra (</a:t>
            </a:r>
            <a:r>
              <a:rPr lang="pt-BR" sz="1600" dirty="0" err="1">
                <a:solidFill>
                  <a:schemeClr val="tx2"/>
                </a:solidFill>
              </a:rPr>
              <a:t>Ctrl</a:t>
            </a:r>
            <a:r>
              <a:rPr lang="pt-BR" sz="1600" dirty="0">
                <a:solidFill>
                  <a:schemeClr val="tx2"/>
                </a:solidFill>
              </a:rPr>
              <a:t> F). O browser exibia a quantidade localizada de cada regra, porém, como pode ser visto na versão salonERP3.0.0, nas regras </a:t>
            </a:r>
            <a:r>
              <a:rPr lang="pt-BR" sz="1600" dirty="0" err="1">
                <a:solidFill>
                  <a:schemeClr val="tx2"/>
                </a:solidFill>
              </a:rPr>
              <a:t>ElseExpression</a:t>
            </a:r>
            <a:r>
              <a:rPr lang="pt-BR" sz="1600" dirty="0">
                <a:solidFill>
                  <a:schemeClr val="tx2"/>
                </a:solidFill>
              </a:rPr>
              <a:t> e </a:t>
            </a:r>
            <a:r>
              <a:rPr lang="pt-BR" sz="1600" dirty="0" err="1">
                <a:solidFill>
                  <a:schemeClr val="tx2"/>
                </a:solidFill>
              </a:rPr>
              <a:t>StaticAccess</a:t>
            </a:r>
            <a:r>
              <a:rPr lang="pt-BR" sz="1600" dirty="0">
                <a:solidFill>
                  <a:schemeClr val="tx2"/>
                </a:solidFill>
              </a:rPr>
              <a:t>, a quantidade máxima que o browser “conta” é 1000, mostrando o resultado como “Mais de 1000 ocorrências”. </a:t>
            </a:r>
          </a:p>
        </p:txBody>
      </p:sp>
      <p:pic>
        <p:nvPicPr>
          <p:cNvPr id="7" name="Imagem 6">
            <a:extLst>
              <a:ext uri="{FF2B5EF4-FFF2-40B4-BE49-F238E27FC236}">
                <a16:creationId xmlns:a16="http://schemas.microsoft.com/office/drawing/2014/main" id="{7946BC56-23E9-460D-A609-1EB5306E26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0648"/>
            <a:ext cx="5256584" cy="3816424"/>
          </a:xfrm>
          <a:prstGeom prst="rect">
            <a:avLst/>
          </a:prstGeom>
          <a:noFill/>
          <a:ln>
            <a:noFill/>
          </a:ln>
        </p:spPr>
      </p:pic>
    </p:spTree>
    <p:extLst>
      <p:ext uri="{BB962C8B-B14F-4D97-AF65-F5344CB8AC3E}">
        <p14:creationId xmlns:p14="http://schemas.microsoft.com/office/powerpoint/2010/main" val="1363443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B99A0A3-9771-481A-BC49-D828D9A8E651}"/>
              </a:ext>
            </a:extLst>
          </p:cNvPr>
          <p:cNvSpPr/>
          <p:nvPr/>
        </p:nvSpPr>
        <p:spPr>
          <a:xfrm>
            <a:off x="2195736" y="836712"/>
            <a:ext cx="6462464" cy="5018361"/>
          </a:xfrm>
          <a:prstGeom prst="rect">
            <a:avLst/>
          </a:prstGeom>
        </p:spPr>
        <p:txBody>
          <a:bodyPr wrap="square">
            <a:spAutoFit/>
          </a:bodyPr>
          <a:lstStyle/>
          <a:p>
            <a:pPr algn="just">
              <a:lnSpc>
                <a:spcPct val="107000"/>
              </a:lnSpc>
              <a:spcAft>
                <a:spcPts val="800"/>
              </a:spcAft>
            </a:pPr>
            <a:r>
              <a:rPr lang="pt-BR" sz="1600" dirty="0">
                <a:solidFill>
                  <a:schemeClr val="tx2"/>
                </a:solidFill>
              </a:rPr>
              <a:t>Como no experimento anterior, as 4 versões anteriores a 3.0.0, apresentaram resultados praticamente iguais. Nota-se no entanto, um grande aumento nos números de problemas encontrados na versão 3.0.0 com a análise da ferramenta </a:t>
            </a:r>
            <a:r>
              <a:rPr lang="pt-BR" sz="1600" dirty="0" err="1">
                <a:solidFill>
                  <a:schemeClr val="tx2"/>
                </a:solidFill>
              </a:rPr>
              <a:t>Qafoo</a:t>
            </a:r>
            <a:r>
              <a:rPr lang="pt-BR" sz="1600" dirty="0">
                <a:solidFill>
                  <a:schemeClr val="tx2"/>
                </a:solidFill>
              </a:rPr>
              <a:t>. Apesar da versão 3.0.0 ter tido uma diminuição significativa de código, o número de problemas encontrado (3887) foi praticamente o dobro das demais versões (1912). </a:t>
            </a:r>
          </a:p>
          <a:p>
            <a:pPr algn="just">
              <a:lnSpc>
                <a:spcPct val="107000"/>
              </a:lnSpc>
              <a:spcAft>
                <a:spcPts val="800"/>
              </a:spcAft>
            </a:pPr>
            <a:endParaRPr lang="pt-BR" sz="1600" dirty="0">
              <a:solidFill>
                <a:schemeClr val="tx2"/>
              </a:solidFill>
            </a:endParaRPr>
          </a:p>
          <a:p>
            <a:pPr algn="just">
              <a:lnSpc>
                <a:spcPct val="107000"/>
              </a:lnSpc>
              <a:spcAft>
                <a:spcPts val="800"/>
              </a:spcAft>
            </a:pPr>
            <a:r>
              <a:rPr lang="pt-BR" sz="1600" dirty="0">
                <a:solidFill>
                  <a:schemeClr val="tx2"/>
                </a:solidFill>
              </a:rPr>
              <a:t>Todas as versões apresentavam os principais erros nas categorias “Clean </a:t>
            </a:r>
            <a:r>
              <a:rPr lang="pt-BR" sz="1600" dirty="0" err="1">
                <a:solidFill>
                  <a:schemeClr val="tx2"/>
                </a:solidFill>
              </a:rPr>
              <a:t>Code</a:t>
            </a:r>
            <a:r>
              <a:rPr lang="pt-BR" sz="1600" dirty="0">
                <a:solidFill>
                  <a:schemeClr val="tx2"/>
                </a:solidFill>
              </a:rPr>
              <a:t> </a:t>
            </a:r>
            <a:r>
              <a:rPr lang="pt-BR" sz="1600" dirty="0" err="1">
                <a:solidFill>
                  <a:schemeClr val="tx2"/>
                </a:solidFill>
              </a:rPr>
              <a:t>Rules</a:t>
            </a:r>
            <a:r>
              <a:rPr lang="pt-BR" sz="1600" dirty="0">
                <a:solidFill>
                  <a:schemeClr val="tx2"/>
                </a:solidFill>
              </a:rPr>
              <a:t>” e “</a:t>
            </a:r>
            <a:r>
              <a:rPr lang="pt-BR" sz="1600" dirty="0" err="1">
                <a:solidFill>
                  <a:schemeClr val="tx2"/>
                </a:solidFill>
              </a:rPr>
              <a:t>Code</a:t>
            </a:r>
            <a:r>
              <a:rPr lang="pt-BR" sz="1600" dirty="0">
                <a:solidFill>
                  <a:schemeClr val="tx2"/>
                </a:solidFill>
              </a:rPr>
              <a:t> </a:t>
            </a:r>
            <a:r>
              <a:rPr lang="pt-BR" sz="1600" dirty="0" err="1">
                <a:solidFill>
                  <a:schemeClr val="tx2"/>
                </a:solidFill>
              </a:rPr>
              <a:t>Size</a:t>
            </a:r>
            <a:r>
              <a:rPr lang="pt-BR" sz="1600" dirty="0">
                <a:solidFill>
                  <a:schemeClr val="tx2"/>
                </a:solidFill>
              </a:rPr>
              <a:t> </a:t>
            </a:r>
            <a:r>
              <a:rPr lang="pt-BR" sz="1600" dirty="0" err="1">
                <a:solidFill>
                  <a:schemeClr val="tx2"/>
                </a:solidFill>
              </a:rPr>
              <a:t>Rules</a:t>
            </a:r>
            <a:r>
              <a:rPr lang="pt-BR" sz="1600" dirty="0">
                <a:solidFill>
                  <a:schemeClr val="tx2"/>
                </a:solidFill>
              </a:rPr>
              <a:t>”. As regras que obtiveram o maior numero de erros encontrados, também em todas as versões, foram </a:t>
            </a:r>
            <a:r>
              <a:rPr lang="pt-BR" sz="1600" dirty="0" err="1">
                <a:solidFill>
                  <a:schemeClr val="tx2"/>
                </a:solidFill>
              </a:rPr>
              <a:t>BooleanArgument</a:t>
            </a:r>
            <a:r>
              <a:rPr lang="pt-BR" sz="1600" dirty="0">
                <a:solidFill>
                  <a:schemeClr val="tx2"/>
                </a:solidFill>
              </a:rPr>
              <a:t>, </a:t>
            </a:r>
            <a:r>
              <a:rPr lang="pt-BR" sz="1600" dirty="0" err="1">
                <a:solidFill>
                  <a:schemeClr val="tx2"/>
                </a:solidFill>
              </a:rPr>
              <a:t>ElseExpression</a:t>
            </a:r>
            <a:r>
              <a:rPr lang="pt-BR" sz="1600" dirty="0">
                <a:solidFill>
                  <a:schemeClr val="tx2"/>
                </a:solidFill>
              </a:rPr>
              <a:t>, </a:t>
            </a:r>
            <a:r>
              <a:rPr lang="pt-BR" sz="1600" dirty="0" err="1">
                <a:solidFill>
                  <a:schemeClr val="tx2"/>
                </a:solidFill>
              </a:rPr>
              <a:t>StaticAccess</a:t>
            </a:r>
            <a:r>
              <a:rPr lang="pt-BR" sz="1600" dirty="0">
                <a:solidFill>
                  <a:schemeClr val="tx2"/>
                </a:solidFill>
              </a:rPr>
              <a:t>, </a:t>
            </a:r>
            <a:r>
              <a:rPr lang="pt-BR" sz="1600" dirty="0" err="1">
                <a:solidFill>
                  <a:schemeClr val="tx2"/>
                </a:solidFill>
              </a:rPr>
              <a:t>CyclomaticComplexity</a:t>
            </a:r>
            <a:r>
              <a:rPr lang="pt-BR" sz="1600" dirty="0">
                <a:solidFill>
                  <a:schemeClr val="tx2"/>
                </a:solidFill>
              </a:rPr>
              <a:t>, </a:t>
            </a:r>
            <a:r>
              <a:rPr lang="pt-BR" sz="1600" dirty="0" err="1">
                <a:solidFill>
                  <a:schemeClr val="tx2"/>
                </a:solidFill>
              </a:rPr>
              <a:t>NpathComplexity</a:t>
            </a:r>
            <a:r>
              <a:rPr lang="pt-BR" sz="1600" dirty="0">
                <a:solidFill>
                  <a:schemeClr val="tx2"/>
                </a:solidFill>
              </a:rPr>
              <a:t> e </a:t>
            </a:r>
            <a:r>
              <a:rPr lang="pt-BR" sz="1600" dirty="0" err="1">
                <a:solidFill>
                  <a:schemeClr val="tx2"/>
                </a:solidFill>
              </a:rPr>
              <a:t>ExcessiveMethodLength</a:t>
            </a:r>
            <a:r>
              <a:rPr lang="pt-BR" sz="1600" dirty="0">
                <a:solidFill>
                  <a:schemeClr val="tx2"/>
                </a:solidFill>
              </a:rPr>
              <a:t>. Na versão 3.0.0, além do número total de erros ser praticamente o dobro das demais versões, algumas regras onde não existiam erros nas versões anteriores, passaram a apresentar erros, como nos exemplos </a:t>
            </a:r>
            <a:r>
              <a:rPr lang="pt-BR" sz="1600" dirty="0" err="1">
                <a:solidFill>
                  <a:schemeClr val="tx2"/>
                </a:solidFill>
              </a:rPr>
              <a:t>EvalExpression</a:t>
            </a:r>
            <a:r>
              <a:rPr lang="pt-BR" sz="1600" dirty="0">
                <a:solidFill>
                  <a:schemeClr val="tx2"/>
                </a:solidFill>
              </a:rPr>
              <a:t>, </a:t>
            </a:r>
            <a:r>
              <a:rPr lang="pt-BR" sz="1600" dirty="0" err="1">
                <a:solidFill>
                  <a:schemeClr val="tx2"/>
                </a:solidFill>
              </a:rPr>
              <a:t>NumberOfChildren</a:t>
            </a:r>
            <a:r>
              <a:rPr lang="pt-BR" sz="1600" dirty="0">
                <a:solidFill>
                  <a:schemeClr val="tx2"/>
                </a:solidFill>
              </a:rPr>
              <a:t> e </a:t>
            </a:r>
            <a:r>
              <a:rPr lang="pt-BR" sz="1600" dirty="0" err="1">
                <a:solidFill>
                  <a:schemeClr val="tx2"/>
                </a:solidFill>
              </a:rPr>
              <a:t>DepthOfInheritance</a:t>
            </a:r>
            <a:r>
              <a:rPr lang="pt-BR" sz="1600" dirty="0">
                <a:solidFill>
                  <a:schemeClr val="tx2"/>
                </a:solidFill>
              </a:rPr>
              <a:t>.</a:t>
            </a:r>
          </a:p>
        </p:txBody>
      </p:sp>
    </p:spTree>
    <p:extLst>
      <p:ext uri="{BB962C8B-B14F-4D97-AF65-F5344CB8AC3E}">
        <p14:creationId xmlns:p14="http://schemas.microsoft.com/office/powerpoint/2010/main" val="105667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84446-3156-4F62-B72C-09BEC29C0318}"/>
              </a:ext>
            </a:extLst>
          </p:cNvPr>
          <p:cNvSpPr>
            <a:spLocks noGrp="1"/>
          </p:cNvSpPr>
          <p:nvPr>
            <p:ph type="ctrTitle"/>
          </p:nvPr>
        </p:nvSpPr>
        <p:spPr>
          <a:xfrm>
            <a:off x="2123728" y="188640"/>
            <a:ext cx="6172200" cy="1894362"/>
          </a:xfrm>
        </p:spPr>
        <p:txBody>
          <a:bodyPr/>
          <a:lstStyle/>
          <a:p>
            <a:r>
              <a:rPr lang="pt-BR" dirty="0"/>
              <a:t>Descrição das ferramentas</a:t>
            </a:r>
          </a:p>
        </p:txBody>
      </p:sp>
      <p:sp>
        <p:nvSpPr>
          <p:cNvPr id="4" name="CaixaDeTexto 3">
            <a:extLst>
              <a:ext uri="{FF2B5EF4-FFF2-40B4-BE49-F238E27FC236}">
                <a16:creationId xmlns:a16="http://schemas.microsoft.com/office/drawing/2014/main" id="{1884FECE-D94F-4C6B-AC25-1A65F07B059C}"/>
              </a:ext>
            </a:extLst>
          </p:cNvPr>
          <p:cNvSpPr txBox="1"/>
          <p:nvPr/>
        </p:nvSpPr>
        <p:spPr>
          <a:xfrm>
            <a:off x="2339752" y="2564904"/>
            <a:ext cx="5544616" cy="3416320"/>
          </a:xfrm>
          <a:prstGeom prst="rect">
            <a:avLst/>
          </a:prstGeom>
          <a:noFill/>
        </p:spPr>
        <p:txBody>
          <a:bodyPr wrap="square" rtlCol="0">
            <a:spAutoFit/>
          </a:bodyPr>
          <a:lstStyle/>
          <a:p>
            <a:pPr algn="ctr"/>
            <a:r>
              <a:rPr lang="pt-BR" sz="2400" dirty="0" err="1">
                <a:solidFill>
                  <a:schemeClr val="tx2"/>
                </a:solidFill>
              </a:rPr>
              <a:t>PHPMetrics</a:t>
            </a:r>
            <a:endParaRPr lang="pt-BR" sz="2400" dirty="0">
              <a:solidFill>
                <a:schemeClr val="tx2"/>
              </a:solidFill>
            </a:endParaRPr>
          </a:p>
          <a:p>
            <a:pPr algn="just"/>
            <a:endParaRPr lang="pt-BR" sz="1600" dirty="0">
              <a:solidFill>
                <a:schemeClr val="tx2"/>
              </a:solidFill>
            </a:endParaRPr>
          </a:p>
          <a:p>
            <a:pPr algn="just"/>
            <a:endParaRPr lang="pt-BR" sz="1600" dirty="0">
              <a:solidFill>
                <a:schemeClr val="tx2"/>
              </a:solidFill>
            </a:endParaRPr>
          </a:p>
          <a:p>
            <a:pPr algn="just"/>
            <a:r>
              <a:rPr lang="pt-BR" sz="1600" dirty="0">
                <a:solidFill>
                  <a:schemeClr val="tx2"/>
                </a:solidFill>
              </a:rPr>
              <a:t>O </a:t>
            </a:r>
            <a:r>
              <a:rPr lang="pt-BR" sz="1600" dirty="0" err="1">
                <a:solidFill>
                  <a:schemeClr val="tx2"/>
                </a:solidFill>
              </a:rPr>
              <a:t>PHPMetrics</a:t>
            </a:r>
            <a:r>
              <a:rPr lang="pt-BR" sz="1600" dirty="0">
                <a:solidFill>
                  <a:schemeClr val="tx2"/>
                </a:solidFill>
              </a:rPr>
              <a:t> pode ser instalado globalmente com o gerenciador de pacotes de preferência do usuário ou como um plugin da ferramenta </a:t>
            </a:r>
            <a:r>
              <a:rPr lang="pt-BR" sz="1600" dirty="0" err="1">
                <a:solidFill>
                  <a:schemeClr val="tx2"/>
                </a:solidFill>
              </a:rPr>
              <a:t>PHPStorm</a:t>
            </a:r>
            <a:r>
              <a:rPr lang="pt-BR" sz="1600" dirty="0">
                <a:solidFill>
                  <a:schemeClr val="tx2"/>
                </a:solidFill>
              </a:rPr>
              <a:t>, que foi o caso deste estudo. </a:t>
            </a:r>
          </a:p>
          <a:p>
            <a:pPr algn="just"/>
            <a:endParaRPr lang="pt-BR" sz="1600" dirty="0">
              <a:solidFill>
                <a:schemeClr val="tx2"/>
              </a:solidFill>
            </a:endParaRPr>
          </a:p>
          <a:p>
            <a:pPr algn="just"/>
            <a:endParaRPr lang="pt-BR" sz="1600" dirty="0">
              <a:solidFill>
                <a:schemeClr val="tx2"/>
              </a:solidFill>
            </a:endParaRPr>
          </a:p>
          <a:p>
            <a:pPr algn="just"/>
            <a:r>
              <a:rPr lang="pt-BR" sz="1600" dirty="0">
                <a:solidFill>
                  <a:schemeClr val="tx2"/>
                </a:solidFill>
              </a:rPr>
              <a:t>Os resultados gerados, são exibidos em forma de relatórios pelos navegadores. Podemos visualizar os resultados através de 5 opções: Overview, </a:t>
            </a:r>
            <a:r>
              <a:rPr lang="pt-BR" sz="1600" dirty="0" err="1">
                <a:solidFill>
                  <a:schemeClr val="tx2"/>
                </a:solidFill>
              </a:rPr>
              <a:t>Evaluation</a:t>
            </a:r>
            <a:r>
              <a:rPr lang="pt-BR" sz="1600" dirty="0">
                <a:solidFill>
                  <a:schemeClr val="tx2"/>
                </a:solidFill>
              </a:rPr>
              <a:t>, </a:t>
            </a:r>
            <a:r>
              <a:rPr lang="pt-BR" sz="1600" dirty="0" err="1">
                <a:solidFill>
                  <a:schemeClr val="tx2"/>
                </a:solidFill>
              </a:rPr>
              <a:t>Relations</a:t>
            </a:r>
            <a:r>
              <a:rPr lang="pt-BR" sz="1600" dirty="0">
                <a:solidFill>
                  <a:schemeClr val="tx2"/>
                </a:solidFill>
              </a:rPr>
              <a:t> </a:t>
            </a:r>
            <a:r>
              <a:rPr lang="pt-BR" sz="1600" dirty="0" err="1">
                <a:solidFill>
                  <a:schemeClr val="tx2"/>
                </a:solidFill>
              </a:rPr>
              <a:t>map</a:t>
            </a:r>
            <a:r>
              <a:rPr lang="pt-BR" sz="1600" dirty="0">
                <a:solidFill>
                  <a:schemeClr val="tx2"/>
                </a:solidFill>
              </a:rPr>
              <a:t>, </a:t>
            </a:r>
            <a:r>
              <a:rPr lang="pt-BR" sz="1600" dirty="0" err="1">
                <a:solidFill>
                  <a:schemeClr val="tx2"/>
                </a:solidFill>
              </a:rPr>
              <a:t>Repartition</a:t>
            </a:r>
            <a:r>
              <a:rPr lang="pt-BR" sz="1600" dirty="0">
                <a:solidFill>
                  <a:schemeClr val="tx2"/>
                </a:solidFill>
              </a:rPr>
              <a:t> e Explore:</a:t>
            </a:r>
            <a:endParaRPr lang="pt-BR" dirty="0"/>
          </a:p>
        </p:txBody>
      </p:sp>
    </p:spTree>
    <p:extLst>
      <p:ext uri="{BB962C8B-B14F-4D97-AF65-F5344CB8AC3E}">
        <p14:creationId xmlns:p14="http://schemas.microsoft.com/office/powerpoint/2010/main" val="2016148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49847D8-FBF0-4672-B8CC-DCFE78718E57}"/>
              </a:ext>
            </a:extLst>
          </p:cNvPr>
          <p:cNvSpPr txBox="1"/>
          <p:nvPr/>
        </p:nvSpPr>
        <p:spPr>
          <a:xfrm>
            <a:off x="2279224" y="836712"/>
            <a:ext cx="5832648" cy="369332"/>
          </a:xfrm>
          <a:prstGeom prst="rect">
            <a:avLst/>
          </a:prstGeom>
          <a:noFill/>
        </p:spPr>
        <p:txBody>
          <a:bodyPr wrap="square" rtlCol="0">
            <a:spAutoFit/>
          </a:bodyPr>
          <a:lstStyle/>
          <a:p>
            <a:r>
              <a:rPr lang="pt-BR" dirty="0">
                <a:solidFill>
                  <a:schemeClr val="tx2"/>
                </a:solidFill>
              </a:rPr>
              <a:t>Análise Qualitativa </a:t>
            </a:r>
            <a:r>
              <a:rPr lang="pt-BR" dirty="0" err="1">
                <a:solidFill>
                  <a:schemeClr val="tx2"/>
                </a:solidFill>
              </a:rPr>
              <a:t>Qafoo</a:t>
            </a:r>
            <a:endParaRPr lang="pt-BR" dirty="0">
              <a:solidFill>
                <a:schemeClr val="tx2"/>
              </a:solidFill>
            </a:endParaRPr>
          </a:p>
        </p:txBody>
      </p:sp>
      <p:sp>
        <p:nvSpPr>
          <p:cNvPr id="3" name="Retângulo 2">
            <a:extLst>
              <a:ext uri="{FF2B5EF4-FFF2-40B4-BE49-F238E27FC236}">
                <a16:creationId xmlns:a16="http://schemas.microsoft.com/office/drawing/2014/main" id="{C0F00FF9-4D75-4C21-8514-3A2073F03046}"/>
              </a:ext>
            </a:extLst>
          </p:cNvPr>
          <p:cNvSpPr/>
          <p:nvPr/>
        </p:nvSpPr>
        <p:spPr>
          <a:xfrm>
            <a:off x="2275404" y="1556792"/>
            <a:ext cx="6480720" cy="3385542"/>
          </a:xfrm>
          <a:prstGeom prst="rect">
            <a:avLst/>
          </a:prstGeom>
        </p:spPr>
        <p:txBody>
          <a:bodyPr wrap="square">
            <a:spAutoFit/>
          </a:bodyPr>
          <a:lstStyle/>
          <a:p>
            <a:pPr algn="just"/>
            <a:r>
              <a:rPr lang="pt-BR" sz="1400" dirty="0">
                <a:solidFill>
                  <a:schemeClr val="tx2"/>
                </a:solidFill>
              </a:rPr>
              <a:t>	A ferramenta </a:t>
            </a:r>
            <a:r>
              <a:rPr lang="pt-BR" sz="1400" dirty="0" err="1">
                <a:solidFill>
                  <a:schemeClr val="tx2"/>
                </a:solidFill>
              </a:rPr>
              <a:t>Qafoo</a:t>
            </a:r>
            <a:r>
              <a:rPr lang="pt-BR" sz="1400" dirty="0">
                <a:solidFill>
                  <a:schemeClr val="tx2"/>
                </a:solidFill>
              </a:rPr>
              <a:t> foi utilizada para encontrar problemas de código e, todas as versões, principalmente a versão 3.0.0, mostraram um grande número de problemas encontrados. As versões anteriores a versão 3.0.0, praticamente não sofreram nenhuma alteração quanto ao numero total de erros encontrados, enquanto na versão 3.0.0, o número de erros praticamente dobrou.</a:t>
            </a:r>
          </a:p>
          <a:p>
            <a:pPr algn="just"/>
            <a:r>
              <a:rPr lang="pt-BR" sz="1400" dirty="0">
                <a:solidFill>
                  <a:schemeClr val="tx2"/>
                </a:solidFill>
              </a:rPr>
              <a:t>	Os resultados do experimento realizado no </a:t>
            </a:r>
            <a:r>
              <a:rPr lang="pt-BR" sz="1400" dirty="0" err="1">
                <a:solidFill>
                  <a:schemeClr val="tx2"/>
                </a:solidFill>
              </a:rPr>
              <a:t>Qafoo</a:t>
            </a:r>
            <a:r>
              <a:rPr lang="pt-BR" sz="1400" dirty="0">
                <a:solidFill>
                  <a:schemeClr val="tx2"/>
                </a:solidFill>
              </a:rPr>
              <a:t>, mostram, que as versões anteriores a 3.0.0 não devem ter sofrido grandes mudanças e adição de muitas funcionalidades entre uma versão e outra, e sim, a principal diferença entre elas está na correção de bugs. A versão 3.0.0 aparenta ter sofrido redução de funcionalidades e correção de bugs em relação as demais, porém, também é possível perceber que o os desenvolvedores da ferramenta não utilizam nenhuma análise de possíveis problemas de código (PMD), devido a última versão apresentar o dobro de erros, mesmo com a diminuição do código.</a:t>
            </a:r>
          </a:p>
        </p:txBody>
      </p:sp>
    </p:spTree>
    <p:extLst>
      <p:ext uri="{BB962C8B-B14F-4D97-AF65-F5344CB8AC3E}">
        <p14:creationId xmlns:p14="http://schemas.microsoft.com/office/powerpoint/2010/main" val="1489864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49847D8-FBF0-4672-B8CC-DCFE78718E57}"/>
              </a:ext>
            </a:extLst>
          </p:cNvPr>
          <p:cNvSpPr txBox="1"/>
          <p:nvPr/>
        </p:nvSpPr>
        <p:spPr>
          <a:xfrm>
            <a:off x="2279224" y="836712"/>
            <a:ext cx="5832648" cy="369332"/>
          </a:xfrm>
          <a:prstGeom prst="rect">
            <a:avLst/>
          </a:prstGeom>
          <a:noFill/>
        </p:spPr>
        <p:txBody>
          <a:bodyPr wrap="square" rtlCol="0">
            <a:spAutoFit/>
          </a:bodyPr>
          <a:lstStyle/>
          <a:p>
            <a:r>
              <a:rPr lang="pt-BR" dirty="0">
                <a:solidFill>
                  <a:schemeClr val="tx2"/>
                </a:solidFill>
              </a:rPr>
              <a:t>Conclusões</a:t>
            </a:r>
          </a:p>
        </p:txBody>
      </p:sp>
      <p:sp>
        <p:nvSpPr>
          <p:cNvPr id="3" name="Retângulo 2">
            <a:extLst>
              <a:ext uri="{FF2B5EF4-FFF2-40B4-BE49-F238E27FC236}">
                <a16:creationId xmlns:a16="http://schemas.microsoft.com/office/drawing/2014/main" id="{C0F00FF9-4D75-4C21-8514-3A2073F03046}"/>
              </a:ext>
            </a:extLst>
          </p:cNvPr>
          <p:cNvSpPr/>
          <p:nvPr/>
        </p:nvSpPr>
        <p:spPr>
          <a:xfrm>
            <a:off x="2275404" y="1556792"/>
            <a:ext cx="6480720" cy="3539430"/>
          </a:xfrm>
          <a:prstGeom prst="rect">
            <a:avLst/>
          </a:prstGeom>
        </p:spPr>
        <p:txBody>
          <a:bodyPr wrap="square">
            <a:spAutoFit/>
          </a:bodyPr>
          <a:lstStyle/>
          <a:p>
            <a:pPr algn="just"/>
            <a:r>
              <a:rPr lang="pt-BR" sz="1400" dirty="0">
                <a:solidFill>
                  <a:schemeClr val="tx2"/>
                </a:solidFill>
              </a:rPr>
              <a:t>	As fermentas apresentadas no trabalho que realizam as análises de códigos, se mostraram muito útil na avaliação da qualidade interna do software, mostrando que é possível verificar a evolução de um sistema ou software, a medida que novas versões são lançadas. O objetivo deste estudo foi realizar a medição das últimas versões do software </a:t>
            </a:r>
            <a:r>
              <a:rPr lang="pt-BR" sz="1400" dirty="0" err="1">
                <a:solidFill>
                  <a:schemeClr val="tx2"/>
                </a:solidFill>
              </a:rPr>
              <a:t>salonERP</a:t>
            </a:r>
            <a:r>
              <a:rPr lang="pt-BR" sz="1400" dirty="0">
                <a:solidFill>
                  <a:schemeClr val="tx2"/>
                </a:solidFill>
              </a:rPr>
              <a:t> e analisar as diferenças encontradas entre as versões. As medições foram realizadas por métricas contidas na ferramenta </a:t>
            </a:r>
            <a:r>
              <a:rPr lang="pt-BR" sz="1400" dirty="0" err="1">
                <a:solidFill>
                  <a:schemeClr val="tx2"/>
                </a:solidFill>
              </a:rPr>
              <a:t>PHPMetrics</a:t>
            </a:r>
            <a:r>
              <a:rPr lang="pt-BR" sz="1400" dirty="0">
                <a:solidFill>
                  <a:schemeClr val="tx2"/>
                </a:solidFill>
              </a:rPr>
              <a:t> e por regras de "</a:t>
            </a:r>
            <a:r>
              <a:rPr lang="pt-BR" sz="1400" dirty="0" err="1">
                <a:solidFill>
                  <a:schemeClr val="tx2"/>
                </a:solidFill>
              </a:rPr>
              <a:t>Mess</a:t>
            </a:r>
            <a:r>
              <a:rPr lang="pt-BR" sz="1400" dirty="0">
                <a:solidFill>
                  <a:schemeClr val="tx2"/>
                </a:solidFill>
              </a:rPr>
              <a:t> </a:t>
            </a:r>
            <a:r>
              <a:rPr lang="pt-BR" sz="1400" dirty="0" err="1">
                <a:solidFill>
                  <a:schemeClr val="tx2"/>
                </a:solidFill>
              </a:rPr>
              <a:t>Detection</a:t>
            </a:r>
            <a:r>
              <a:rPr lang="pt-BR" sz="1400" dirty="0">
                <a:solidFill>
                  <a:schemeClr val="tx2"/>
                </a:solidFill>
              </a:rPr>
              <a:t> </a:t>
            </a:r>
            <a:r>
              <a:rPr lang="pt-BR" sz="1400" dirty="0" err="1">
                <a:solidFill>
                  <a:schemeClr val="tx2"/>
                </a:solidFill>
              </a:rPr>
              <a:t>Violations</a:t>
            </a:r>
            <a:r>
              <a:rPr lang="pt-BR" sz="1400" dirty="0">
                <a:solidFill>
                  <a:schemeClr val="tx2"/>
                </a:solidFill>
              </a:rPr>
              <a:t>", originários da ferramenta PHPMD, porém, presentes nas análises realizadas com a ferramenta </a:t>
            </a:r>
            <a:r>
              <a:rPr lang="pt-BR" sz="1400" dirty="0" err="1">
                <a:solidFill>
                  <a:schemeClr val="tx2"/>
                </a:solidFill>
              </a:rPr>
              <a:t>Qafoo</a:t>
            </a:r>
            <a:r>
              <a:rPr lang="pt-BR" sz="1400" dirty="0">
                <a:solidFill>
                  <a:schemeClr val="tx2"/>
                </a:solidFill>
              </a:rPr>
              <a:t>.</a:t>
            </a:r>
          </a:p>
          <a:p>
            <a:pPr algn="just"/>
            <a:r>
              <a:rPr lang="pt-BR" sz="1400" dirty="0">
                <a:solidFill>
                  <a:schemeClr val="tx2"/>
                </a:solidFill>
              </a:rPr>
              <a:t>	As versões analisadas do software, praticamente não apresentaram alterações entre as métricas e as regras de PMD, exceto na versão 3.0.0, onde houve redução de código, mas, apesar disso, o código obteve piores resultados que os demais. Com isso, conclui-se que os desenvolvedores não utilizam as medições presentes no trabalho ao disponibilizar uma nova release, indicando que o código deve passar por melhorias internas na qualidade.</a:t>
            </a:r>
          </a:p>
        </p:txBody>
      </p:sp>
    </p:spTree>
    <p:extLst>
      <p:ext uri="{BB962C8B-B14F-4D97-AF65-F5344CB8AC3E}">
        <p14:creationId xmlns:p14="http://schemas.microsoft.com/office/powerpoint/2010/main" val="397127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2AFBAF2B-6617-42D7-AF8B-28112D4AC46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196752"/>
            <a:ext cx="6804248" cy="4896544"/>
          </a:xfrm>
          <a:prstGeom prst="rect">
            <a:avLst/>
          </a:prstGeom>
          <a:noFill/>
          <a:ln>
            <a:noFill/>
          </a:ln>
        </p:spPr>
      </p:pic>
      <p:sp>
        <p:nvSpPr>
          <p:cNvPr id="7" name="CaixaDeTexto 6">
            <a:extLst>
              <a:ext uri="{FF2B5EF4-FFF2-40B4-BE49-F238E27FC236}">
                <a16:creationId xmlns:a16="http://schemas.microsoft.com/office/drawing/2014/main" id="{69E881EC-6B5C-41A0-B1F5-710AF7D4A19F}"/>
              </a:ext>
            </a:extLst>
          </p:cNvPr>
          <p:cNvSpPr txBox="1"/>
          <p:nvPr/>
        </p:nvSpPr>
        <p:spPr>
          <a:xfrm>
            <a:off x="1979712" y="395372"/>
            <a:ext cx="3096344" cy="369332"/>
          </a:xfrm>
          <a:prstGeom prst="rect">
            <a:avLst/>
          </a:prstGeom>
          <a:noFill/>
        </p:spPr>
        <p:txBody>
          <a:bodyPr wrap="square" rtlCol="0">
            <a:spAutoFit/>
          </a:bodyPr>
          <a:lstStyle/>
          <a:p>
            <a:r>
              <a:rPr lang="pt-BR" dirty="0">
                <a:solidFill>
                  <a:schemeClr val="tx2"/>
                </a:solidFill>
              </a:rPr>
              <a:t>Overview</a:t>
            </a:r>
            <a:r>
              <a:rPr lang="pt-BR" dirty="0"/>
              <a:t>:</a:t>
            </a:r>
          </a:p>
        </p:txBody>
      </p:sp>
    </p:spTree>
    <p:extLst>
      <p:ext uri="{BB962C8B-B14F-4D97-AF65-F5344CB8AC3E}">
        <p14:creationId xmlns:p14="http://schemas.microsoft.com/office/powerpoint/2010/main" val="31044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339752" y="3429000"/>
            <a:ext cx="5544616" cy="2308324"/>
          </a:xfrm>
          <a:prstGeom prst="rect">
            <a:avLst/>
          </a:prstGeom>
          <a:noFill/>
        </p:spPr>
        <p:txBody>
          <a:bodyPr wrap="square" rtlCol="0">
            <a:spAutoFit/>
          </a:bodyPr>
          <a:lstStyle/>
          <a:p>
            <a:pPr algn="just"/>
            <a:r>
              <a:rPr lang="pt-BR" sz="1600" dirty="0">
                <a:solidFill>
                  <a:schemeClr val="tx2"/>
                </a:solidFill>
              </a:rPr>
              <a:t>O primeiro gráfico da tela Overview, mostra cada arquivo do projeto simbolizado por círculos.</a:t>
            </a:r>
          </a:p>
          <a:p>
            <a:pPr algn="just"/>
            <a:endParaRPr lang="pt-BR" sz="1600" dirty="0">
              <a:solidFill>
                <a:schemeClr val="tx2"/>
              </a:solidFill>
            </a:endParaRPr>
          </a:p>
          <a:p>
            <a:pPr algn="just"/>
            <a:r>
              <a:rPr lang="pt-BR" sz="1600" dirty="0">
                <a:solidFill>
                  <a:schemeClr val="tx2"/>
                </a:solidFill>
              </a:rPr>
              <a:t> O tamanho do círculo representa a complexidade </a:t>
            </a:r>
            <a:r>
              <a:rPr lang="pt-BR" sz="1600" dirty="0" err="1">
                <a:solidFill>
                  <a:schemeClr val="tx2"/>
                </a:solidFill>
              </a:rPr>
              <a:t>ciclomática</a:t>
            </a:r>
            <a:r>
              <a:rPr lang="pt-BR" sz="1600" dirty="0">
                <a:solidFill>
                  <a:schemeClr val="tx2"/>
                </a:solidFill>
              </a:rPr>
              <a:t> e as cores representam o índice de manutenibilidade do software. </a:t>
            </a:r>
          </a:p>
          <a:p>
            <a:pPr algn="just"/>
            <a:endParaRPr lang="pt-BR" sz="1600" dirty="0">
              <a:solidFill>
                <a:schemeClr val="tx2"/>
              </a:solidFill>
            </a:endParaRPr>
          </a:p>
          <a:p>
            <a:pPr algn="just"/>
            <a:r>
              <a:rPr lang="pt-BR" sz="1600" dirty="0">
                <a:solidFill>
                  <a:schemeClr val="tx2"/>
                </a:solidFill>
              </a:rPr>
              <a:t>Quanto maior o círculo vermelho, maior probabilidade de uma difícil manutenção</a:t>
            </a:r>
            <a:endParaRPr lang="pt-BR" dirty="0"/>
          </a:p>
        </p:txBody>
      </p:sp>
      <p:pic>
        <p:nvPicPr>
          <p:cNvPr id="7" name="Imagem 6">
            <a:extLst>
              <a:ext uri="{FF2B5EF4-FFF2-40B4-BE49-F238E27FC236}">
                <a16:creationId xmlns:a16="http://schemas.microsoft.com/office/drawing/2014/main" id="{2964C6B9-87A3-49B2-94C3-1FE2B86FA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98088"/>
            <a:ext cx="1728192" cy="3301290"/>
          </a:xfrm>
          <a:prstGeom prst="rect">
            <a:avLst/>
          </a:prstGeom>
        </p:spPr>
      </p:pic>
    </p:spTree>
    <p:extLst>
      <p:ext uri="{BB962C8B-B14F-4D97-AF65-F5344CB8AC3E}">
        <p14:creationId xmlns:p14="http://schemas.microsoft.com/office/powerpoint/2010/main" val="20256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339752" y="3501008"/>
            <a:ext cx="5544616" cy="3046988"/>
          </a:xfrm>
          <a:prstGeom prst="rect">
            <a:avLst/>
          </a:prstGeom>
          <a:noFill/>
        </p:spPr>
        <p:txBody>
          <a:bodyPr wrap="square" rtlCol="0">
            <a:spAutoFit/>
          </a:bodyPr>
          <a:lstStyle/>
          <a:p>
            <a:pPr algn="just"/>
            <a:r>
              <a:rPr lang="pt-BR" sz="1600" dirty="0">
                <a:solidFill>
                  <a:schemeClr val="tx2"/>
                </a:solidFill>
              </a:rPr>
              <a:t>O segundo gráfico, permite a configuração de 3 métricas que serão exibidas por ele, permitindo a configuração das mesmas.</a:t>
            </a:r>
          </a:p>
          <a:p>
            <a:pPr algn="just"/>
            <a:endParaRPr lang="pt-BR" sz="1600" dirty="0">
              <a:solidFill>
                <a:schemeClr val="tx2"/>
              </a:solidFill>
            </a:endParaRPr>
          </a:p>
          <a:p>
            <a:pPr algn="just"/>
            <a:r>
              <a:rPr lang="pt-BR" sz="1600" dirty="0">
                <a:solidFill>
                  <a:schemeClr val="tx2"/>
                </a:solidFill>
              </a:rPr>
              <a:t>Pode ser escolhido métricas para o eixo X, eixo Y e diâmetro do gráfico. </a:t>
            </a:r>
          </a:p>
          <a:p>
            <a:pPr algn="just"/>
            <a:endParaRPr lang="pt-BR" sz="1600" dirty="0">
              <a:solidFill>
                <a:schemeClr val="tx2"/>
              </a:solidFill>
            </a:endParaRPr>
          </a:p>
          <a:p>
            <a:pPr algn="just"/>
            <a:r>
              <a:rPr lang="pt-BR" sz="1600" dirty="0">
                <a:solidFill>
                  <a:schemeClr val="tx2"/>
                </a:solidFill>
              </a:rPr>
              <a:t>O gráfico exibe círculos que também representam os arquivos do projeto, o tamanho desses círculos variam de acordo com a métrica selecionada na configuração de diâmetro e a posição dos círculos no gráfico é definida pelas configurações de métricas dos eixos X e Y.</a:t>
            </a:r>
            <a:endParaRPr lang="pt-BR" dirty="0"/>
          </a:p>
        </p:txBody>
      </p:sp>
      <p:pic>
        <p:nvPicPr>
          <p:cNvPr id="3" name="Imagem 2">
            <a:extLst>
              <a:ext uri="{FF2B5EF4-FFF2-40B4-BE49-F238E27FC236}">
                <a16:creationId xmlns:a16="http://schemas.microsoft.com/office/drawing/2014/main" id="{EF1C1590-B84D-4517-89C2-F0183EC8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16632"/>
            <a:ext cx="1800200" cy="3481869"/>
          </a:xfrm>
          <a:prstGeom prst="rect">
            <a:avLst/>
          </a:prstGeom>
        </p:spPr>
      </p:pic>
    </p:spTree>
    <p:extLst>
      <p:ext uri="{BB962C8B-B14F-4D97-AF65-F5344CB8AC3E}">
        <p14:creationId xmlns:p14="http://schemas.microsoft.com/office/powerpoint/2010/main" val="83533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1884FECE-D94F-4C6B-AC25-1A65F07B059C}"/>
              </a:ext>
            </a:extLst>
          </p:cNvPr>
          <p:cNvSpPr txBox="1"/>
          <p:nvPr/>
        </p:nvSpPr>
        <p:spPr>
          <a:xfrm>
            <a:off x="2483768" y="3861048"/>
            <a:ext cx="5544616" cy="1569660"/>
          </a:xfrm>
          <a:prstGeom prst="rect">
            <a:avLst/>
          </a:prstGeom>
          <a:noFill/>
        </p:spPr>
        <p:txBody>
          <a:bodyPr wrap="square" rtlCol="0">
            <a:spAutoFit/>
          </a:bodyPr>
          <a:lstStyle/>
          <a:p>
            <a:pPr algn="just"/>
            <a:r>
              <a:rPr lang="pt-BR" sz="1600" dirty="0">
                <a:solidFill>
                  <a:schemeClr val="tx2"/>
                </a:solidFill>
              </a:rPr>
              <a:t>O terceiro gráfico, utiliza a métrica </a:t>
            </a:r>
            <a:r>
              <a:rPr lang="pt-BR" sz="1600" dirty="0" err="1">
                <a:solidFill>
                  <a:schemeClr val="tx2"/>
                </a:solidFill>
              </a:rPr>
              <a:t>Abrstractness</a:t>
            </a:r>
            <a:r>
              <a:rPr lang="pt-BR" sz="1600" dirty="0">
                <a:solidFill>
                  <a:schemeClr val="tx2"/>
                </a:solidFill>
              </a:rPr>
              <a:t> como eixo X, e </a:t>
            </a:r>
            <a:r>
              <a:rPr lang="pt-BR" sz="1600" dirty="0" err="1">
                <a:solidFill>
                  <a:schemeClr val="tx2"/>
                </a:solidFill>
              </a:rPr>
              <a:t>Instability</a:t>
            </a:r>
            <a:r>
              <a:rPr lang="pt-BR" sz="1600" dirty="0">
                <a:solidFill>
                  <a:schemeClr val="tx2"/>
                </a:solidFill>
              </a:rPr>
              <a:t> como eixo Y. </a:t>
            </a:r>
          </a:p>
          <a:p>
            <a:pPr algn="just"/>
            <a:endParaRPr lang="pt-BR" sz="1600" dirty="0">
              <a:solidFill>
                <a:schemeClr val="tx2"/>
              </a:solidFill>
            </a:endParaRPr>
          </a:p>
          <a:p>
            <a:pPr algn="just"/>
            <a:r>
              <a:rPr lang="pt-BR" sz="1600" dirty="0">
                <a:solidFill>
                  <a:schemeClr val="tx2"/>
                </a:solidFill>
              </a:rPr>
              <a:t>A métrica </a:t>
            </a:r>
            <a:r>
              <a:rPr lang="pt-BR" sz="1600" dirty="0" err="1">
                <a:solidFill>
                  <a:schemeClr val="tx2"/>
                </a:solidFill>
              </a:rPr>
              <a:t>Abstractness</a:t>
            </a:r>
            <a:r>
              <a:rPr lang="pt-BR" sz="1600" dirty="0">
                <a:solidFill>
                  <a:schemeClr val="tx2"/>
                </a:solidFill>
              </a:rPr>
              <a:t> representa o número de classes abstratas e a métrica </a:t>
            </a:r>
            <a:r>
              <a:rPr lang="pt-BR" sz="1600" dirty="0" err="1">
                <a:solidFill>
                  <a:schemeClr val="tx2"/>
                </a:solidFill>
              </a:rPr>
              <a:t>Instability</a:t>
            </a:r>
            <a:r>
              <a:rPr lang="pt-BR" sz="1600" dirty="0">
                <a:solidFill>
                  <a:schemeClr val="tx2"/>
                </a:solidFill>
              </a:rPr>
              <a:t>, a resiliência das classes.</a:t>
            </a:r>
            <a:endParaRPr lang="pt-BR" dirty="0"/>
          </a:p>
        </p:txBody>
      </p:sp>
      <p:pic>
        <p:nvPicPr>
          <p:cNvPr id="5" name="Imagem 4">
            <a:extLst>
              <a:ext uri="{FF2B5EF4-FFF2-40B4-BE49-F238E27FC236}">
                <a16:creationId xmlns:a16="http://schemas.microsoft.com/office/drawing/2014/main" id="{4305F0AC-77B4-4892-A8D8-E1ECD8FC9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116632"/>
            <a:ext cx="2724530" cy="3162741"/>
          </a:xfrm>
          <a:prstGeom prst="rect">
            <a:avLst/>
          </a:prstGeom>
        </p:spPr>
      </p:pic>
    </p:spTree>
    <p:extLst>
      <p:ext uri="{BB962C8B-B14F-4D97-AF65-F5344CB8AC3E}">
        <p14:creationId xmlns:p14="http://schemas.microsoft.com/office/powerpoint/2010/main" val="313044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33D4525C-6080-441A-B5FA-B294C17C596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6552728" cy="3672408"/>
          </a:xfrm>
          <a:prstGeom prst="rect">
            <a:avLst/>
          </a:prstGeom>
          <a:noFill/>
          <a:ln>
            <a:noFill/>
          </a:ln>
        </p:spPr>
      </p:pic>
      <p:sp>
        <p:nvSpPr>
          <p:cNvPr id="7" name="CaixaDeTexto 6">
            <a:extLst>
              <a:ext uri="{FF2B5EF4-FFF2-40B4-BE49-F238E27FC236}">
                <a16:creationId xmlns:a16="http://schemas.microsoft.com/office/drawing/2014/main" id="{F5430CE7-B882-497E-9AD2-74B80C52FEF0}"/>
              </a:ext>
            </a:extLst>
          </p:cNvPr>
          <p:cNvSpPr txBox="1"/>
          <p:nvPr/>
        </p:nvSpPr>
        <p:spPr>
          <a:xfrm>
            <a:off x="1907704" y="404664"/>
            <a:ext cx="4824536" cy="369332"/>
          </a:xfrm>
          <a:prstGeom prst="rect">
            <a:avLst/>
          </a:prstGeom>
          <a:noFill/>
        </p:spPr>
        <p:txBody>
          <a:bodyPr wrap="square" rtlCol="0">
            <a:spAutoFit/>
          </a:bodyPr>
          <a:lstStyle/>
          <a:p>
            <a:r>
              <a:rPr lang="pt-BR" sz="1600" dirty="0" err="1">
                <a:solidFill>
                  <a:schemeClr val="tx2"/>
                </a:solidFill>
              </a:rPr>
              <a:t>Evaluation</a:t>
            </a:r>
            <a:r>
              <a:rPr lang="pt-BR" dirty="0"/>
              <a:t>:</a:t>
            </a:r>
          </a:p>
        </p:txBody>
      </p:sp>
    </p:spTree>
    <p:extLst>
      <p:ext uri="{BB962C8B-B14F-4D97-AF65-F5344CB8AC3E}">
        <p14:creationId xmlns:p14="http://schemas.microsoft.com/office/powerpoint/2010/main" val="2069899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Fundição">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8B5779-33D8-4BE3-B97D-9B7BE78548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Apresentação1</Template>
  <TotalTime>141</TotalTime>
  <Words>2050</Words>
  <Application>Microsoft Office PowerPoint</Application>
  <PresentationFormat>Apresentação na tela (4:3)</PresentationFormat>
  <Paragraphs>236</Paragraphs>
  <Slides>41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41</vt:i4>
      </vt:variant>
    </vt:vector>
  </HeadingPairs>
  <TitlesOfParts>
    <vt:vector size="48" baseType="lpstr">
      <vt:lpstr>Arial</vt:lpstr>
      <vt:lpstr>Calibri</vt:lpstr>
      <vt:lpstr>Century Schoolbook</vt:lpstr>
      <vt:lpstr>Times New Roman</vt:lpstr>
      <vt:lpstr>Wingdings</vt:lpstr>
      <vt:lpstr>Wingdings 2</vt:lpstr>
      <vt:lpstr>Balcão Envidraçado</vt:lpstr>
      <vt:lpstr>Análise da qualidade interna das 5 ultimas releases do software salonerp</vt:lpstr>
      <vt:lpstr>Introdução</vt:lpstr>
      <vt:lpstr>Apresentação do PowerPoint</vt:lpstr>
      <vt:lpstr>Descrição das ferramentas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da qualidade interna das 5 ultimas releases do software salonerp</dc:title>
  <dc:creator>Marcelo Haddad Filho</dc:creator>
  <cp:keywords/>
  <cp:lastModifiedBy>Marcelo Haddad Filho</cp:lastModifiedBy>
  <cp:revision>17</cp:revision>
  <dcterms:created xsi:type="dcterms:W3CDTF">2018-11-29T14:39:26Z</dcterms:created>
  <dcterms:modified xsi:type="dcterms:W3CDTF">2018-11-29T17:00:42Z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TC021162739991</vt:lpwstr>
  </property>
</Properties>
</file>