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4" r:id="rId4"/>
    <p:sldId id="401" r:id="rId5"/>
    <p:sldId id="402" r:id="rId6"/>
    <p:sldId id="367" r:id="rId7"/>
    <p:sldId id="392" r:id="rId8"/>
    <p:sldId id="393" r:id="rId9"/>
    <p:sldId id="394" r:id="rId10"/>
    <p:sldId id="396" r:id="rId11"/>
    <p:sldId id="395" r:id="rId12"/>
    <p:sldId id="375" r:id="rId13"/>
    <p:sldId id="376" r:id="rId14"/>
    <p:sldId id="377" r:id="rId15"/>
    <p:sldId id="371" r:id="rId16"/>
    <p:sldId id="372" r:id="rId17"/>
    <p:sldId id="398" r:id="rId18"/>
    <p:sldId id="400" r:id="rId19"/>
    <p:sldId id="399" r:id="rId20"/>
    <p:sldId id="386" r:id="rId21"/>
    <p:sldId id="373" r:id="rId22"/>
    <p:sldId id="381" r:id="rId23"/>
    <p:sldId id="382" r:id="rId24"/>
    <p:sldId id="383" r:id="rId25"/>
    <p:sldId id="384" r:id="rId26"/>
    <p:sldId id="385" r:id="rId27"/>
    <p:sldId id="405" r:id="rId28"/>
    <p:sldId id="403" r:id="rId29"/>
    <p:sldId id="4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jan" initials="B" lastIdx="1" clrIdx="0">
    <p:extLst>
      <p:ext uri="{19B8F6BF-5375-455C-9EA6-DF929625EA0E}">
        <p15:presenceInfo xmlns:p15="http://schemas.microsoft.com/office/powerpoint/2012/main" userId="Bij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ED9"/>
    <a:srgbClr val="D3EB45"/>
    <a:srgbClr val="FFCCFF"/>
    <a:srgbClr val="FF66CC"/>
    <a:srgbClr val="F040BE"/>
    <a:srgbClr val="FF5050"/>
    <a:srgbClr val="99FF99"/>
    <a:srgbClr val="FFFFCC"/>
    <a:srgbClr val="66FF66"/>
    <a:srgbClr val="39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0219-A6E5-48EF-8D33-6BB77B80A8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slide" Target="slide26.xml"/><Relationship Id="rId4" Type="http://schemas.openxmlformats.org/officeDocument/2006/relationships/slide" Target="slide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12" Type="http://schemas.openxmlformats.org/officeDocument/2006/relationships/slide" Target="slide2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5.xml"/><Relationship Id="rId5" Type="http://schemas.openxmlformats.org/officeDocument/2006/relationships/slide" Target="slide14.xml"/><Relationship Id="rId10" Type="http://schemas.openxmlformats.org/officeDocument/2006/relationships/slide" Target="slide3.xml"/><Relationship Id="rId4" Type="http://schemas.openxmlformats.org/officeDocument/2006/relationships/slide" Target="slide13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9C35DA-18AC-4E09-A1EC-9D70E7FD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0" y="71966"/>
            <a:ext cx="11936119" cy="671406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7867" y="5602443"/>
            <a:ext cx="1820333" cy="938662"/>
          </a:xfrm>
        </p:spPr>
        <p:txBody>
          <a:bodyPr/>
          <a:lstStyle/>
          <a:p>
            <a:r>
              <a:rPr lang="fa-IR" dirty="0"/>
              <a:t>جلسه  پنجم</a:t>
            </a:r>
          </a:p>
          <a:p>
            <a:r>
              <a:rPr lang="en-US" dirty="0"/>
              <a:t>Regex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335" y="105834"/>
            <a:ext cx="6502398" cy="1205970"/>
          </a:xfrm>
        </p:spPr>
        <p:txBody>
          <a:bodyPr/>
          <a:lstStyle/>
          <a:p>
            <a:r>
              <a:rPr lang="fa-IR" dirty="0"/>
              <a:t>برنامه نویسی شی گرا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0" y="4728633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5E9-66BE-4F09-BD09-F7D19730088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5050"/>
          </a:solidFill>
        </p:spPr>
        <p:txBody>
          <a:bodyPr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32F293-BC7C-48AB-8B3F-A3DE4370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14671"/>
            <a:ext cx="10399322" cy="4832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UsingClass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040BE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"MNGHIGHIGHIGHI"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.replaceAll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"G|I"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"KS"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JetBrains Mono"/>
              </a:rPr>
              <a:t>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.replaceAll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"NG|I"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"KS"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/>
              </a:rPr>
              <a:t>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.replaceAll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"(NG)|I"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"KS"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JetBrains Mono"/>
              </a:rPr>
              <a:t>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.replaceAll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"N(G|I)"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"KS"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"A:"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6FCB4-60A2-4F6B-A862-8AF3A037C908}"/>
              </a:ext>
            </a:extLst>
          </p:cNvPr>
          <p:cNvSpPr txBox="1"/>
          <p:nvPr/>
        </p:nvSpPr>
        <p:spPr>
          <a:xfrm>
            <a:off x="6220492" y="3084153"/>
            <a:ext cx="4940095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040BE"/>
                </a:solidFill>
              </a:rPr>
              <a:t>A:MNGHIGHIGHIGHI</a:t>
            </a:r>
          </a:p>
          <a:p>
            <a:r>
              <a:rPr lang="en-US" sz="2800" dirty="0">
                <a:solidFill>
                  <a:srgbClr val="0070C0"/>
                </a:solidFill>
              </a:rPr>
              <a:t>B:MNKSHKSKSHKSKSHKSKSHKS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C:MKSHKSGHKSGHKSGHKS</a:t>
            </a:r>
          </a:p>
          <a:p>
            <a:r>
              <a:rPr lang="en-US" sz="2800" dirty="0">
                <a:solidFill>
                  <a:srgbClr val="00B050"/>
                </a:solidFill>
              </a:rPr>
              <a:t>D:MKSHKSGHKSGHKSGHKS</a:t>
            </a: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E:MKSHIGHIGHIGHI</a:t>
            </a:r>
          </a:p>
        </p:txBody>
      </p:sp>
      <p:sp>
        <p:nvSpPr>
          <p:cNvPr id="6" name="Action Button: Back or Previous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4BC12A1-095C-49C5-B204-6D50ABFA23D9}"/>
              </a:ext>
            </a:extLst>
          </p:cNvPr>
          <p:cNvSpPr/>
          <p:nvPr/>
        </p:nvSpPr>
        <p:spPr>
          <a:xfrm>
            <a:off x="11109071" y="5924569"/>
            <a:ext cx="957943" cy="751115"/>
          </a:xfrm>
          <a:prstGeom prst="actionButtonBackPrevio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5E9-66BE-4F09-BD09-F7D19730088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5050"/>
          </a:solidFill>
        </p:spPr>
        <p:txBody>
          <a:bodyPr/>
          <a:lstStyle/>
          <a:p>
            <a:pPr algn="ctr"/>
            <a:r>
              <a:rPr lang="en-US" dirty="0"/>
              <a:t>[A-B]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32F293-BC7C-48AB-8B3F-A3DE4370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8560"/>
            <a:ext cx="6670031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UsingClass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"AAABBBCCCDDD"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.replaceAll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“[A-B]"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“MN"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6FCB4-60A2-4F6B-A862-8AF3A037C908}"/>
              </a:ext>
            </a:extLst>
          </p:cNvPr>
          <p:cNvSpPr txBox="1"/>
          <p:nvPr/>
        </p:nvSpPr>
        <p:spPr>
          <a:xfrm>
            <a:off x="5447765" y="5598466"/>
            <a:ext cx="537800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AAABBBCCCDDD</a:t>
            </a:r>
          </a:p>
          <a:p>
            <a:r>
              <a:rPr lang="en-US" sz="3200" dirty="0"/>
              <a:t>MNMNMNMNMNMNCCCDDD</a:t>
            </a:r>
          </a:p>
        </p:txBody>
      </p:sp>
      <p:sp>
        <p:nvSpPr>
          <p:cNvPr id="6" name="Action Button: Back or Previous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4BC12A1-095C-49C5-B204-6D50ABFA23D9}"/>
              </a:ext>
            </a:extLst>
          </p:cNvPr>
          <p:cNvSpPr/>
          <p:nvPr/>
        </p:nvSpPr>
        <p:spPr>
          <a:xfrm>
            <a:off x="11109071" y="5924569"/>
            <a:ext cx="957943" cy="751115"/>
          </a:xfrm>
          <a:prstGeom prst="actionButtonBackPrevio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17CBA2-2117-4D8E-982A-1307C52D4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"AAABBBCCCDDD"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.replaceAll(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"[A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B]"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"MN"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0EB478-EA46-4EE4-A3E2-74141D604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"AAABBBCCCDDD"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.replaceAll(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"[A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B]"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"MN"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6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1050" y="1"/>
            <a:ext cx="10515600" cy="754380"/>
          </a:xfrm>
          <a:solidFill>
            <a:srgbClr val="D3EB45"/>
          </a:solidFill>
        </p:spPr>
        <p:txBody>
          <a:bodyPr/>
          <a:lstStyle/>
          <a:p>
            <a:pPr algn="ctr"/>
            <a:r>
              <a:rPr lang="en-US" dirty="0"/>
              <a:t>Meta Characters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39520"/>
              </p:ext>
            </p:extLst>
          </p:nvPr>
        </p:nvGraphicFramePr>
        <p:xfrm>
          <a:off x="1851660" y="1325339"/>
          <a:ext cx="8206740" cy="4679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9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/>
                        <a:t>توضیح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\d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رقم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\D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غیررقم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\s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فاصله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\S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baseline="0" dirty="0"/>
                        <a:t>غیر فاصله 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534">
                <a:tc>
                  <a:txBody>
                    <a:bodyPr/>
                    <a:lstStyle/>
                    <a:p>
                      <a:r>
                        <a:rPr lang="en-US" sz="2400" dirty="0"/>
                        <a:t>\w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یک حرف</a:t>
                      </a:r>
                      <a:r>
                        <a:rPr lang="fa-IR" sz="2400" baseline="0" dirty="0"/>
                        <a:t> الفبا یا رقم             </a:t>
                      </a:r>
                      <a:r>
                        <a:rPr lang="en-US" sz="2400" baseline="0" dirty="0"/>
                        <a:t>a-z , A-Z , 0-9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610">
                <a:tc>
                  <a:txBody>
                    <a:bodyPr/>
                    <a:lstStyle/>
                    <a:p>
                      <a:r>
                        <a:rPr lang="en-US" sz="2400" dirty="0"/>
                        <a:t>\W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غیر حرف یا رقم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329">
                <a:tc>
                  <a:txBody>
                    <a:bodyPr/>
                    <a:lstStyle/>
                    <a:p>
                      <a:r>
                        <a:rPr lang="en-US" sz="2400" dirty="0"/>
                        <a:t>\B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حرف</a:t>
                      </a:r>
                      <a:r>
                        <a:rPr lang="fa-IR" sz="2400" baseline="0" dirty="0"/>
                        <a:t> غیرمرزی: غیر اول یا آخر یک کلمه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\b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>
                          <a:hlinkClick r:id="rId2" action="ppaction://hlinksldjump"/>
                        </a:rPr>
                        <a:t>حرف مرزی</a:t>
                      </a:r>
                      <a:r>
                        <a:rPr lang="en-US" sz="2400" dirty="0"/>
                        <a:t> </a:t>
                      </a:r>
                      <a:r>
                        <a:rPr lang="fa-IR" sz="2400" baseline="0" dirty="0"/>
                        <a:t> : اول یا آخر یک کلمه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Action Button: Back or Previous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3D29715-EB6F-4189-A655-C2232D7E4464}"/>
              </a:ext>
            </a:extLst>
          </p:cNvPr>
          <p:cNvSpPr/>
          <p:nvPr/>
        </p:nvSpPr>
        <p:spPr>
          <a:xfrm>
            <a:off x="11125199" y="6055287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1050" y="1"/>
            <a:ext cx="10515600" cy="754380"/>
          </a:xfrm>
          <a:solidFill>
            <a:srgbClr val="D3EB45"/>
          </a:solidFill>
        </p:spPr>
        <p:txBody>
          <a:bodyPr/>
          <a:lstStyle/>
          <a:p>
            <a:pPr algn="ctr"/>
            <a:r>
              <a:rPr lang="en-US" dirty="0"/>
              <a:t>Quantifier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4457"/>
              </p:ext>
            </p:extLst>
          </p:nvPr>
        </p:nvGraphicFramePr>
        <p:xfrm>
          <a:off x="1851660" y="1836969"/>
          <a:ext cx="8206740" cy="362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9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/>
                        <a:t>توضیح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2" action="ppaction://hlinksldjump"/>
                        </a:rPr>
                        <a:t>*</a:t>
                      </a:r>
                      <a:endParaRPr lang="en-US" sz="2400" dirty="0"/>
                    </a:p>
                  </a:txBody>
                  <a:tcPr marL="71333" marR="71333" marT="35667" marB="3566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0</a:t>
                      </a:r>
                      <a:r>
                        <a:rPr lang="fa-IR" sz="2400" baseline="0" dirty="0"/>
                        <a:t> یا هرچند بار اتفاق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3" action="ppaction://hlinksldjump"/>
                        </a:rPr>
                        <a:t>+</a:t>
                      </a:r>
                      <a:endParaRPr lang="en-US" sz="2400" dirty="0"/>
                    </a:p>
                  </a:txBody>
                  <a:tcPr marL="71333" marR="71333" marT="35667" marB="3566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تعداد یک یا هر چند بار اتفاق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 marL="71333" marR="71333" marT="35667" marB="3566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0 یا یک بار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{X}</a:t>
                      </a:r>
                    </a:p>
                  </a:txBody>
                  <a:tcPr marL="71333" marR="71333" marT="35667" marB="3566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400" baseline="0" dirty="0"/>
                        <a:t>X</a:t>
                      </a:r>
                      <a:r>
                        <a:rPr lang="fa-IR" sz="2400" baseline="0" dirty="0"/>
                        <a:t> بار اتفاق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534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4" action="ppaction://hlinksldjump"/>
                        </a:rPr>
                        <a:t>{X,Y}</a:t>
                      </a:r>
                      <a:endParaRPr lang="en-US" sz="2400" dirty="0"/>
                    </a:p>
                  </a:txBody>
                  <a:tcPr marL="71333" marR="71333" marT="35667" marB="3566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بین </a:t>
                      </a:r>
                      <a:r>
                        <a:rPr lang="en-US" sz="2400" dirty="0"/>
                        <a:t>X</a:t>
                      </a:r>
                      <a:r>
                        <a:rPr lang="fa-IR" sz="2400" dirty="0"/>
                        <a:t> تا </a:t>
                      </a:r>
                      <a:r>
                        <a:rPr lang="en-US" sz="2400" dirty="0"/>
                        <a:t>Y</a:t>
                      </a:r>
                      <a:r>
                        <a:rPr lang="fa-IR" sz="2400" dirty="0"/>
                        <a:t> بار اتفاق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61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5" action="ppaction://hlinksldjump"/>
                        </a:rPr>
                        <a:t>*?</a:t>
                      </a:r>
                      <a:endParaRPr lang="en-US" sz="2400" dirty="0"/>
                    </a:p>
                  </a:txBody>
                  <a:tcPr marL="71333" marR="71333" marT="35667" marB="3566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توقف</a:t>
                      </a:r>
                      <a:r>
                        <a:rPr lang="fa-IR" sz="2400" baseline="0" dirty="0"/>
                        <a:t> با اولین اتفاق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17229" y="112122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/>
              <a:t>بعد از یک  عبارت می آید</a:t>
            </a:r>
            <a:endParaRPr lang="en-US" sz="2400" dirty="0"/>
          </a:p>
        </p:txBody>
      </p:sp>
      <p:sp>
        <p:nvSpPr>
          <p:cNvPr id="6" name="Action Button: Back or Previous 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FB4FF04D-F763-40FF-9D85-9CCE060E2347}"/>
              </a:ext>
            </a:extLst>
          </p:cNvPr>
          <p:cNvSpPr/>
          <p:nvPr/>
        </p:nvSpPr>
        <p:spPr>
          <a:xfrm>
            <a:off x="11125199" y="6055287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6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1050" y="1"/>
            <a:ext cx="10515600" cy="754380"/>
          </a:xfrm>
          <a:solidFill>
            <a:srgbClr val="D3EB45"/>
          </a:solidFill>
        </p:spPr>
        <p:txBody>
          <a:bodyPr/>
          <a:lstStyle/>
          <a:p>
            <a:pPr algn="ctr"/>
            <a:r>
              <a:rPr lang="en-US" b="1" dirty="0"/>
              <a:t>Grouping and back reference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479" y="1099453"/>
            <a:ext cx="1178559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/>
              <a:t>با چند پرانتز می توان چند عبارت را در کنار هم تشخیص داد و سپس هرکدام را خواستیم برای عمل خود انتخاب کنیم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26972" y="1838487"/>
            <a:ext cx="5500288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(A)(B)(C)(D)</a:t>
            </a:r>
          </a:p>
          <a:p>
            <a:pPr algn="r" rtl="1"/>
            <a:r>
              <a:rPr lang="fa-IR" sz="2400" dirty="0"/>
              <a:t>یعنی اگر اتفاق </a:t>
            </a:r>
            <a:r>
              <a:rPr lang="en-US" sz="2400" dirty="0"/>
              <a:t>A</a:t>
            </a:r>
            <a:r>
              <a:rPr lang="fa-IR" sz="2400" dirty="0"/>
              <a:t> و بعد </a:t>
            </a:r>
            <a:r>
              <a:rPr lang="en-US" sz="2400" dirty="0"/>
              <a:t>B</a:t>
            </a:r>
            <a:r>
              <a:rPr lang="fa-IR" sz="2400" dirty="0"/>
              <a:t> و بعد </a:t>
            </a:r>
            <a:r>
              <a:rPr lang="en-US" sz="2400" dirty="0"/>
              <a:t>C</a:t>
            </a:r>
            <a:r>
              <a:rPr lang="fa-IR" sz="2400" dirty="0"/>
              <a:t> و بعد </a:t>
            </a:r>
            <a:r>
              <a:rPr lang="en-US" sz="2400" dirty="0"/>
              <a:t>D</a:t>
            </a:r>
            <a:r>
              <a:rPr lang="fa-IR" sz="2400" dirty="0"/>
              <a:t> اتفاق افتاد</a:t>
            </a:r>
          </a:p>
          <a:p>
            <a:pPr algn="r" rtl="1"/>
            <a:endParaRPr lang="fa-IR" sz="2400" dirty="0"/>
          </a:p>
          <a:p>
            <a:pPr algn="r" rtl="1"/>
            <a:r>
              <a:rPr lang="fa-IR" sz="2400" dirty="0"/>
              <a:t>در جملات بعدی</a:t>
            </a:r>
          </a:p>
          <a:p>
            <a:pPr algn="l"/>
            <a:r>
              <a:rPr lang="en-US" sz="2400" dirty="0"/>
              <a:t>$1 = A</a:t>
            </a:r>
          </a:p>
          <a:p>
            <a:pPr algn="l"/>
            <a:r>
              <a:rPr lang="en-US" sz="2400" dirty="0"/>
              <a:t>$2 = B</a:t>
            </a:r>
          </a:p>
          <a:p>
            <a:pPr algn="l"/>
            <a:r>
              <a:rPr lang="en-US" sz="2400" dirty="0"/>
              <a:t>$3 = C</a:t>
            </a:r>
          </a:p>
          <a:p>
            <a:pPr algn="l"/>
            <a:r>
              <a:rPr lang="en-US" sz="2400" dirty="0"/>
              <a:t>$4 = D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53883" y="4973711"/>
            <a:ext cx="73741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"ABCDEFGH"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"(A)(B)(C)"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"$3$2$1"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+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B);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75368" y="5228548"/>
            <a:ext cx="174171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ABCDEFGH</a:t>
            </a:r>
          </a:p>
          <a:p>
            <a:r>
              <a:rPr lang="en-US" sz="2400" dirty="0"/>
              <a:t>CBADEFGH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83914" y="4695872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  <p:sp>
        <p:nvSpPr>
          <p:cNvPr id="11" name="Action Button: Back or Previous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D65BB1E-E3E4-43F7-BA91-790251576FD9}"/>
              </a:ext>
            </a:extLst>
          </p:cNvPr>
          <p:cNvSpPr/>
          <p:nvPr/>
        </p:nvSpPr>
        <p:spPr>
          <a:xfrm>
            <a:off x="11125199" y="6055287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9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/>
            <a:r>
              <a:rPr lang="en-US" b="1" dirty="0"/>
              <a:t>Negative/Positive lookahead/lookbehind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2000" y="3932067"/>
            <a:ext cx="26416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1QB 2AC 3QD 4QE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8354" y="3901294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  <p:sp>
        <p:nvSpPr>
          <p:cNvPr id="8" name="Action Button: Back or Previous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62C759A-70A8-4117-825F-2FB5290EDBDB}"/>
              </a:ext>
            </a:extLst>
          </p:cNvPr>
          <p:cNvSpPr/>
          <p:nvPr/>
        </p:nvSpPr>
        <p:spPr>
          <a:xfrm>
            <a:off x="11125198" y="3641983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9FAF35-9110-4C1F-8532-06FA6420B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95" y="1958781"/>
            <a:ext cx="5601405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A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"1AB 2AC 3AD 4AE"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A.replaceAll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"A(?!C)"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"Q"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C5565-FA66-439A-8CD3-DE7FAB26AF6D}"/>
              </a:ext>
            </a:extLst>
          </p:cNvPr>
          <p:cNvSpPr txBox="1"/>
          <p:nvPr/>
        </p:nvSpPr>
        <p:spPr>
          <a:xfrm>
            <a:off x="2288932" y="3523547"/>
            <a:ext cx="20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not followed by C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5448AEF-2B80-44F5-BDA5-A6FDA985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37" y="1953887"/>
            <a:ext cx="5601405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A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"1AB 2AC 3AD 4AE"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A.replaceAll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"A(?=C)"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"Q"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14F5B-4F61-42D7-82F5-A644597F5C2D}"/>
              </a:ext>
            </a:extLst>
          </p:cNvPr>
          <p:cNvSpPr txBox="1"/>
          <p:nvPr/>
        </p:nvSpPr>
        <p:spPr>
          <a:xfrm>
            <a:off x="8436374" y="360208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followed by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8A280-4381-42A3-988D-AB8F3C238A9F}"/>
              </a:ext>
            </a:extLst>
          </p:cNvPr>
          <p:cNvSpPr txBox="1"/>
          <p:nvPr/>
        </p:nvSpPr>
        <p:spPr>
          <a:xfrm>
            <a:off x="8090517" y="4017540"/>
            <a:ext cx="248368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1AB 2QC 3AD 4AE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4E9A67C-910E-4A7D-A929-B3854CB0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90" y="4564539"/>
            <a:ext cx="5676810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A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"1AB 2AC 3AD 4AE"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A.replaceAll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"(?&lt;=2)A"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"Q"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34538-A2FC-4567-94D7-BA4D70A92160}"/>
              </a:ext>
            </a:extLst>
          </p:cNvPr>
          <p:cNvSpPr txBox="1"/>
          <p:nvPr/>
        </p:nvSpPr>
        <p:spPr>
          <a:xfrm>
            <a:off x="8070826" y="6317706"/>
            <a:ext cx="252306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1AB 2QC 3AD 4AE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F59C1553-6A18-498B-9607-D26A36AFA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4" y="4564539"/>
            <a:ext cx="5604676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A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"1AB 2AC 3AD 4AE"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A.replaceAll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"(?&lt;!2)A"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"Q"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69C45-9741-43F8-9337-5D410AAC1D6E}"/>
              </a:ext>
            </a:extLst>
          </p:cNvPr>
          <p:cNvSpPr txBox="1"/>
          <p:nvPr/>
        </p:nvSpPr>
        <p:spPr>
          <a:xfrm>
            <a:off x="2074119" y="6305007"/>
            <a:ext cx="264985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1QB 2AC 3QD 4QE</a:t>
            </a:r>
          </a:p>
        </p:txBody>
      </p:sp>
    </p:spTree>
    <p:extLst>
      <p:ext uri="{BB962C8B-B14F-4D97-AF65-F5344CB8AC3E}">
        <p14:creationId xmlns:p14="http://schemas.microsoft.com/office/powerpoint/2010/main" val="203713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r>
              <a:rPr lang="en-US" b="1" dirty="0"/>
              <a:t>Specifying modes inside the regular expression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37264"/>
              </p:ext>
            </p:extLst>
          </p:nvPr>
        </p:nvGraphicFramePr>
        <p:xfrm>
          <a:off x="1851660" y="2520299"/>
          <a:ext cx="8206740" cy="258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5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9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/>
                        <a:t>توضیح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(?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غیرحساس</a:t>
                      </a:r>
                      <a:r>
                        <a:rPr lang="fa-IR" sz="2400" baseline="0" dirty="0"/>
                        <a:t> به بزرگ یا کوچک بودن حرف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(?-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dirty="0"/>
                        <a:t>حساس</a:t>
                      </a:r>
                      <a:r>
                        <a:rPr lang="fa-IR" sz="2400" baseline="0" dirty="0"/>
                        <a:t> به بزرگ یا کوچک بودن حرف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(?s)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در نظر گرفتن </a:t>
                      </a:r>
                      <a:r>
                        <a:rPr lang="en-US" sz="2400" dirty="0"/>
                        <a:t>‘.’</a:t>
                      </a:r>
                      <a:r>
                        <a:rPr lang="fa-IR" sz="2400" dirty="0"/>
                        <a:t> به عنوان تمام کاراکترها شامل</a:t>
                      </a:r>
                      <a:r>
                        <a:rPr lang="fa-IR" sz="2400" baseline="0" dirty="0"/>
                        <a:t> ابتدا و انتهای خط</a:t>
                      </a:r>
                      <a:r>
                        <a:rPr lang="fa-IR" sz="2400" dirty="0"/>
                        <a:t> 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(?m)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baseline="0" dirty="0"/>
                        <a:t>مانند مورد بالا برای تمام خطوط</a:t>
                      </a:r>
                      <a:r>
                        <a:rPr lang="en-US" sz="2400" baseline="0" dirty="0"/>
                        <a:t> </a:t>
                      </a:r>
                      <a:r>
                        <a:rPr lang="fa-IR" sz="2400" baseline="0" dirty="0"/>
                        <a:t> داخل رشته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94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C1AF-BA73-4548-94FE-8C8F598398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/>
            <a:r>
              <a:rPr lang="en-US" dirty="0"/>
              <a:t>(?</a:t>
            </a:r>
            <a:r>
              <a:rPr lang="en-US" dirty="0" err="1"/>
              <a:t>i</a:t>
            </a:r>
            <a:r>
              <a:rPr lang="en-US" dirty="0"/>
              <a:t>): Case </a:t>
            </a:r>
            <a:r>
              <a:rPr lang="en-US" dirty="0" err="1"/>
              <a:t>Imsensitive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3550C6-1020-4FA3-AC50-583FFB5D7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1041"/>
            <a:ext cx="1001428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"ABCDEF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A.replaceAll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"AB(?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)CDEF"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X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A)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B)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18E84-4A0F-4932-98F1-91FD23DA6F32}"/>
              </a:ext>
            </a:extLst>
          </p:cNvPr>
          <p:cNvSpPr txBox="1"/>
          <p:nvPr/>
        </p:nvSpPr>
        <p:spPr>
          <a:xfrm>
            <a:off x="3996267" y="5182694"/>
            <a:ext cx="7797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 = ABCDEF </a:t>
            </a:r>
            <a:r>
              <a:rPr lang="en-US" sz="2400" dirty="0" err="1"/>
              <a:t>aBCDEF</a:t>
            </a:r>
            <a:r>
              <a:rPr lang="en-US" sz="2400" dirty="0"/>
              <a:t> </a:t>
            </a:r>
            <a:r>
              <a:rPr lang="en-US" sz="2400" dirty="0" err="1"/>
              <a:t>AbCDEF</a:t>
            </a:r>
            <a:r>
              <a:rPr lang="en-US" sz="2400" dirty="0"/>
              <a:t> </a:t>
            </a:r>
            <a:r>
              <a:rPr lang="en-US" sz="2400" dirty="0" err="1"/>
              <a:t>ABcDEF</a:t>
            </a:r>
            <a:r>
              <a:rPr lang="en-US" sz="2400" dirty="0"/>
              <a:t> </a:t>
            </a:r>
            <a:r>
              <a:rPr lang="en-US" sz="2400" dirty="0" err="1"/>
              <a:t>ABCdEF</a:t>
            </a:r>
            <a:r>
              <a:rPr lang="en-US" sz="2400" dirty="0"/>
              <a:t> </a:t>
            </a:r>
            <a:r>
              <a:rPr lang="en-US" sz="2400" dirty="0" err="1"/>
              <a:t>ABCDeF</a:t>
            </a:r>
            <a:r>
              <a:rPr lang="en-US" sz="2400" dirty="0"/>
              <a:t> </a:t>
            </a:r>
            <a:r>
              <a:rPr lang="en-US" sz="2400" dirty="0" err="1"/>
              <a:t>ABCDEf</a:t>
            </a:r>
            <a:endParaRPr lang="en-US" sz="2400" dirty="0"/>
          </a:p>
          <a:p>
            <a:r>
              <a:rPr lang="en-US" sz="2400" dirty="0"/>
              <a:t>B =  X  </a:t>
            </a:r>
            <a:r>
              <a:rPr lang="en-US" sz="2400" dirty="0" err="1"/>
              <a:t>aBCDEF</a:t>
            </a:r>
            <a:r>
              <a:rPr lang="en-US" sz="2400" dirty="0"/>
              <a:t> </a:t>
            </a:r>
            <a:r>
              <a:rPr lang="en-US" sz="2400" dirty="0" err="1"/>
              <a:t>AbCDEF</a:t>
            </a:r>
            <a:r>
              <a:rPr lang="en-US" sz="2400" dirty="0"/>
              <a:t>  X   </a:t>
            </a:r>
            <a:r>
              <a:rPr lang="en-US" sz="2400" dirty="0" err="1"/>
              <a:t>X</a:t>
            </a:r>
            <a:r>
              <a:rPr lang="en-US" sz="2400" dirty="0"/>
              <a:t>   </a:t>
            </a:r>
            <a:r>
              <a:rPr lang="en-US" sz="2400" dirty="0" err="1"/>
              <a:t>X</a:t>
            </a:r>
            <a:r>
              <a:rPr lang="en-US" sz="2400" dirty="0"/>
              <a:t>   </a:t>
            </a:r>
            <a:r>
              <a:rPr lang="en-US" sz="2400" dirty="0" err="1"/>
              <a:t>X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575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C1AF-BA73-4548-94FE-8C8F598398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/>
            <a:r>
              <a:rPr lang="en-US" dirty="0"/>
              <a:t>(?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F6A5BE-EE09-48AA-B5E8-39373BB6B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67174"/>
            <a:ext cx="1001428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"ABCDEF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A.replaceAll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"AB((?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)CD)EF"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X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A)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B)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E4855-E849-435C-96F8-FFCAA78810DA}"/>
              </a:ext>
            </a:extLst>
          </p:cNvPr>
          <p:cNvSpPr txBox="1"/>
          <p:nvPr/>
        </p:nvSpPr>
        <p:spPr>
          <a:xfrm>
            <a:off x="2524853" y="5059871"/>
            <a:ext cx="9142213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 = ABCDEF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endParaRPr lang="en-US" sz="2800" dirty="0"/>
          </a:p>
          <a:p>
            <a:r>
              <a:rPr lang="en-US" sz="2800" dirty="0"/>
              <a:t>B =  X 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r>
              <a:rPr lang="en-US" sz="2800" dirty="0"/>
              <a:t>  X   </a:t>
            </a:r>
            <a:r>
              <a:rPr lang="en-US" sz="2800" dirty="0" err="1"/>
              <a:t>X</a:t>
            </a:r>
            <a:r>
              <a:rPr lang="en-US" sz="2800" dirty="0"/>
              <a:t> 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8073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C1AF-BA73-4548-94FE-8C8F598398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/>
            <a:r>
              <a:rPr lang="en-US" dirty="0"/>
              <a:t>(?-</a:t>
            </a:r>
            <a:r>
              <a:rPr lang="en-US" dirty="0" err="1"/>
              <a:t>i</a:t>
            </a:r>
            <a:r>
              <a:rPr lang="en-US" dirty="0"/>
              <a:t>): Case Sensitive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8BF0D7B-7952-466D-B0BE-D0A437A98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33" y="1799441"/>
            <a:ext cx="1001428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"ABCDEF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A.replaceAll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"AB(?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)CD(?-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)EF"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X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A)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B)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B9062-369D-4AA0-BF4B-281E892FA166}"/>
              </a:ext>
            </a:extLst>
          </p:cNvPr>
          <p:cNvSpPr txBox="1"/>
          <p:nvPr/>
        </p:nvSpPr>
        <p:spPr>
          <a:xfrm>
            <a:off x="2328333" y="5150379"/>
            <a:ext cx="9389534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 = ABCDEF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endParaRPr lang="en-US" sz="2800" dirty="0"/>
          </a:p>
          <a:p>
            <a:r>
              <a:rPr lang="en-US" sz="2800" dirty="0"/>
              <a:t>B =  X 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r>
              <a:rPr lang="en-US" sz="2800" dirty="0"/>
              <a:t>  X   </a:t>
            </a:r>
            <a:r>
              <a:rPr lang="en-US" sz="2800" dirty="0" err="1"/>
              <a:t>X</a:t>
            </a:r>
            <a:r>
              <a:rPr lang="en-US" sz="2800" dirty="0"/>
              <a:t>  </a:t>
            </a:r>
            <a:r>
              <a:rPr lang="en-US" sz="2800" dirty="0" err="1"/>
              <a:t>ABCDeF</a:t>
            </a:r>
            <a:r>
              <a:rPr lang="en-US" sz="2800" dirty="0"/>
              <a:t> </a:t>
            </a:r>
            <a:r>
              <a:rPr lang="en-US" sz="2800" dirty="0" err="1"/>
              <a:t>ABCDEf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181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موضوعات جلسه پنجم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13083" cy="38385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>
                <a:hlinkClick r:id="rId2" action="ppaction://hlinksldjump"/>
              </a:rPr>
              <a:t>Common Matching Symbols</a:t>
            </a:r>
            <a:endParaRPr lang="fa-IR" sz="2800" dirty="0"/>
          </a:p>
          <a:p>
            <a:r>
              <a:rPr lang="en-US" sz="2800" dirty="0">
                <a:hlinkClick r:id="rId3" action="ppaction://hlinksldjump"/>
              </a:rPr>
              <a:t>Meta Characters</a:t>
            </a:r>
            <a:r>
              <a:rPr lang="en-US" sz="2800" dirty="0"/>
              <a:t>			</a:t>
            </a:r>
            <a:endParaRPr lang="fa-IR" sz="24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2800" dirty="0">
                <a:hlinkClick r:id="rId4" action="ppaction://hlinksldjump"/>
              </a:rPr>
              <a:t>Quantifier</a:t>
            </a:r>
            <a:r>
              <a:rPr lang="en-US" sz="2800" dirty="0"/>
              <a:t>				</a:t>
            </a:r>
            <a:endParaRPr lang="en-US" sz="2400" b="1" i="0" dirty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n-US" sz="2800" dirty="0">
                <a:hlinkClick r:id="rId5" action="ppaction://hlinksldjump"/>
              </a:rPr>
              <a:t>Grouping and back reference</a:t>
            </a:r>
            <a:r>
              <a:rPr lang="en-US" sz="2800" dirty="0"/>
              <a:t>	</a:t>
            </a:r>
            <a:endParaRPr lang="en-US" sz="2800" b="1" i="0" dirty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n-US" sz="2800" dirty="0">
                <a:hlinkClick r:id="rId6" action="ppaction://hlinksldjump"/>
              </a:rPr>
              <a:t>Negative/Positive lookahead</a:t>
            </a:r>
            <a:r>
              <a:rPr lang="en-US" sz="2800" dirty="0"/>
              <a:t>		</a:t>
            </a:r>
            <a:endParaRPr lang="fa-IR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hlinkClick r:id="rId7" action="ppaction://hlinksldjump"/>
              </a:rPr>
              <a:t>Specifying modes inside the regular expression</a:t>
            </a:r>
            <a:endParaRPr lang="fa-IR" sz="2800" dirty="0"/>
          </a:p>
          <a:p>
            <a:r>
              <a:rPr lang="en-US" sz="2800" dirty="0">
                <a:hlinkClick r:id="rId8" action="ppaction://hlinksldjump"/>
              </a:rPr>
              <a:t>Backslashes in Java</a:t>
            </a:r>
            <a:endParaRPr lang="en-US" sz="2800" dirty="0"/>
          </a:p>
          <a:p>
            <a:pPr algn="r" rtl="1"/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798086-94F2-49A0-9DCA-9FB26BBE02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7079" y="4111625"/>
            <a:ext cx="3697817" cy="25021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88EC89-40BC-4C7F-B96C-5CEF95181AAB}"/>
              </a:ext>
            </a:extLst>
          </p:cNvPr>
          <p:cNvSpPr txBox="1">
            <a:spLocks/>
          </p:cNvSpPr>
          <p:nvPr/>
        </p:nvSpPr>
        <p:spPr>
          <a:xfrm>
            <a:off x="7676091" y="1825625"/>
            <a:ext cx="3784600" cy="17758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توصیف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  <a:hlinkClick r:id="rId10" action="ppaction://hlinksldjump"/>
              </a:rPr>
              <a:t>Regex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 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      </a:t>
            </a: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  <a:hlinkClick r:id="rId11" action="ppaction://hlinksldjump"/>
              </a:rPr>
              <a:t>کاربردها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  <a:hlinkClick r:id="rId12" action="ppaction://hlinksldjump"/>
              </a:rPr>
              <a:t>کلاس های مخصوص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  <a:hlinkClick r:id="rId12" action="ppaction://hlinksldjump"/>
              </a:rPr>
              <a:t>Regex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151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8128" y="112510"/>
            <a:ext cx="10508005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A,B,C,D,E;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"GHIHIHIP GHIQ 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GMR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GHI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 GHI G"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"(?s)G."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F04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"(?m)G."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"(?s).G"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"(?m).G"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(A+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1454" y="2319091"/>
            <a:ext cx="447848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GHIHIHIP GHIQ 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GMR 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GHI G  GHI G</a:t>
            </a:r>
          </a:p>
          <a:p>
            <a:r>
              <a:rPr lang="en-US" sz="2400" dirty="0">
                <a:solidFill>
                  <a:srgbClr val="00B0F0"/>
                </a:solidFill>
              </a:rPr>
              <a:t>KIHIHIP KIQ KKR KKI K KI G</a:t>
            </a:r>
          </a:p>
          <a:p>
            <a:r>
              <a:rPr lang="en-US" sz="2400" dirty="0">
                <a:solidFill>
                  <a:srgbClr val="F040BE"/>
                </a:solidFill>
              </a:rPr>
              <a:t>KIHIHIP KIQ G</a:t>
            </a:r>
          </a:p>
          <a:p>
            <a:r>
              <a:rPr lang="en-US" sz="2400" dirty="0">
                <a:solidFill>
                  <a:srgbClr val="F040BE"/>
                </a:solidFill>
              </a:rPr>
              <a:t>KR G</a:t>
            </a:r>
          </a:p>
          <a:p>
            <a:r>
              <a:rPr lang="en-US" sz="2400" dirty="0">
                <a:solidFill>
                  <a:srgbClr val="F040BE"/>
                </a:solidFill>
              </a:rPr>
              <a:t>KI K KI 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GHIHIHIPKHIQKKMRKKHIK KHIK</a:t>
            </a:r>
          </a:p>
          <a:p>
            <a:r>
              <a:rPr lang="en-US" sz="2400" dirty="0"/>
              <a:t>GHIHIHIPKHIQK</a:t>
            </a:r>
          </a:p>
          <a:p>
            <a:r>
              <a:rPr lang="en-US" sz="2400" dirty="0"/>
              <a:t>GMRK</a:t>
            </a:r>
          </a:p>
          <a:p>
            <a:r>
              <a:rPr lang="en-US" sz="2400" dirty="0"/>
              <a:t>GHIK KHIK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9511" y="1820670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  <p:sp>
        <p:nvSpPr>
          <p:cNvPr id="8" name="Action Button: Back or Previous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E7D4D79-208D-4870-9E4D-301E1807B672}"/>
              </a:ext>
            </a:extLst>
          </p:cNvPr>
          <p:cNvSpPr/>
          <p:nvPr/>
        </p:nvSpPr>
        <p:spPr>
          <a:xfrm>
            <a:off x="1422399" y="5722960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21AFC-EE87-4E26-84F4-5ABEB7E16316}"/>
              </a:ext>
            </a:extLst>
          </p:cNvPr>
          <p:cNvSpPr txBox="1"/>
          <p:nvPr/>
        </p:nvSpPr>
        <p:spPr>
          <a:xfrm>
            <a:off x="465667" y="4625895"/>
            <a:ext cx="67564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در نظر گرفتن </a:t>
            </a:r>
            <a:r>
              <a:rPr lang="en-US" sz="2400" dirty="0"/>
              <a:t>‘.’</a:t>
            </a:r>
            <a:r>
              <a:rPr lang="fa-IR" sz="2400" dirty="0"/>
              <a:t> به عنوان تمام کاراکترها شامل</a:t>
            </a:r>
            <a:r>
              <a:rPr lang="fa-IR" sz="2400" baseline="0" dirty="0"/>
              <a:t> ابتدا و انتهای خط</a:t>
            </a:r>
            <a:r>
              <a:rPr lang="fa-IR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3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/>
            <a:r>
              <a:rPr lang="en-US" b="1" dirty="0"/>
              <a:t>Backslashes in Java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06E11-759C-44E5-9C15-81AD33C8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backslash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an escape character in Java Strings.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That means backslash has a predefined meaning in Java.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have to use double backslash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\\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define a single backslash.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you want to define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\w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then you must be using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\\w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your regex.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you want to use backslash as a literal, you have to type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\\\\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also an escape character in regular expressions.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ction Button: Back or Previous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E23133E-37F2-4634-8B16-DE0DFFF87C23}"/>
              </a:ext>
            </a:extLst>
          </p:cNvPr>
          <p:cNvSpPr/>
          <p:nvPr/>
        </p:nvSpPr>
        <p:spPr>
          <a:xfrm>
            <a:off x="11125199" y="6055287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8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9FF99"/>
          </a:solidFill>
        </p:spPr>
        <p:txBody>
          <a:bodyPr/>
          <a:lstStyle/>
          <a:p>
            <a:pPr algn="ctr"/>
            <a:r>
              <a:rPr lang="fa-IR" dirty="0"/>
              <a:t>حروف مرزی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3658" y="2232866"/>
            <a:ext cx="11429732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"A1FF A1 FFA1 A1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A1 B1"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bA1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"KL"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bA1"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"KL"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"A1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"KL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+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C +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D);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18169" y="1763220"/>
            <a:ext cx="2416629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A1FF A1 FFA1 A1</a:t>
            </a:r>
          </a:p>
          <a:p>
            <a:r>
              <a:rPr lang="en-US" sz="2400" dirty="0"/>
              <a:t>A1 B1</a:t>
            </a:r>
          </a:p>
          <a:p>
            <a:r>
              <a:rPr lang="en-US" sz="2400" dirty="0"/>
              <a:t>A1FF KL FFA1 KL</a:t>
            </a:r>
          </a:p>
          <a:p>
            <a:r>
              <a:rPr lang="en-US" sz="2400" dirty="0"/>
              <a:t>KL B1</a:t>
            </a:r>
          </a:p>
          <a:p>
            <a:r>
              <a:rPr lang="en-US" sz="2400" dirty="0"/>
              <a:t>KLFF KL FFA1 KL</a:t>
            </a:r>
          </a:p>
          <a:p>
            <a:r>
              <a:rPr lang="en-US" sz="2400" dirty="0"/>
              <a:t>KL B1</a:t>
            </a:r>
          </a:p>
          <a:p>
            <a:r>
              <a:rPr lang="en-US" sz="2400" dirty="0"/>
              <a:t>A1FF KL FFKL KL</a:t>
            </a:r>
          </a:p>
          <a:p>
            <a:r>
              <a:rPr lang="en-US" sz="2400" dirty="0"/>
              <a:t>KL B1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710" y="6172199"/>
            <a:ext cx="1198276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/>
              <a:t>چون نوشتن </a:t>
            </a:r>
            <a:r>
              <a:rPr lang="en-US" sz="2400" dirty="0"/>
              <a:t>\b</a:t>
            </a:r>
            <a:r>
              <a:rPr lang="fa-IR" sz="2400" dirty="0"/>
              <a:t> در عبارات حرف </a:t>
            </a:r>
            <a:r>
              <a:rPr lang="en-US" sz="2400" dirty="0"/>
              <a:t>\</a:t>
            </a:r>
            <a:r>
              <a:rPr lang="fa-IR" sz="2400" dirty="0"/>
              <a:t> دارد و این حرف در عبارات توصیف کننده است برای نوشتن آن باید </a:t>
            </a:r>
            <a:r>
              <a:rPr lang="en-US" sz="2400" dirty="0"/>
              <a:t>\\</a:t>
            </a:r>
            <a:r>
              <a:rPr lang="fa-IR" sz="2400" dirty="0"/>
              <a:t> را بنویسیم</a:t>
            </a:r>
            <a:endParaRPr lang="en-US" sz="2400" dirty="0"/>
          </a:p>
        </p:txBody>
      </p:sp>
      <p:sp>
        <p:nvSpPr>
          <p:cNvPr id="6" name="Action Button: Back or Previous 5">
            <a:hlinkClick r:id="rId2" action="ppaction://hlinksldjump" highlightClick="1"/>
          </p:cNvPr>
          <p:cNvSpPr/>
          <p:nvPr/>
        </p:nvSpPr>
        <p:spPr>
          <a:xfrm>
            <a:off x="11054642" y="5284370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14030" y="1795177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1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9FF99"/>
          </a:solidFill>
        </p:spPr>
        <p:txBody>
          <a:bodyPr/>
          <a:lstStyle/>
          <a:p>
            <a:pPr algn="ctr"/>
            <a:r>
              <a:rPr lang="fa-IR" dirty="0"/>
              <a:t>تعدادی اتفاق پشت سر هم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6830" y="2918666"/>
            <a:ext cx="11429732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      1FF A 1 FFA  1 A   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 B1"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s{2,4}"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"KL"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s?"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"KL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s*"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"KL"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+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 +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D);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32373" y="1027176"/>
            <a:ext cx="3450772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       1FF A 1 FFA  1 A   1</a:t>
            </a:r>
          </a:p>
          <a:p>
            <a:r>
              <a:rPr lang="en-US" sz="2400" dirty="0"/>
              <a:t>A1 B1</a:t>
            </a:r>
          </a:p>
          <a:p>
            <a:r>
              <a:rPr lang="en-US" sz="2400" dirty="0"/>
              <a:t>KL   1FF A 1 FFKL1 KL1</a:t>
            </a:r>
          </a:p>
          <a:p>
            <a:r>
              <a:rPr lang="en-US" sz="2400" dirty="0"/>
              <a:t>A1 B1</a:t>
            </a:r>
          </a:p>
          <a:p>
            <a:r>
              <a:rPr lang="en-US" sz="2400" dirty="0"/>
              <a:t>KL      1FF KL1 FFKL 1 KL  1</a:t>
            </a:r>
          </a:p>
          <a:p>
            <a:r>
              <a:rPr lang="en-US" sz="2400" dirty="0"/>
              <a:t>KL1 B1</a:t>
            </a:r>
          </a:p>
          <a:p>
            <a:r>
              <a:rPr lang="en-US" sz="2400" dirty="0"/>
              <a:t>A       1FF A 1 FFA  1 A   1</a:t>
            </a:r>
          </a:p>
          <a:p>
            <a:r>
              <a:rPr lang="en-US" sz="2400" dirty="0"/>
              <a:t>KLB1</a:t>
            </a:r>
          </a:p>
        </p:txBody>
      </p:sp>
      <p:sp>
        <p:nvSpPr>
          <p:cNvPr id="6" name="Action Button: Back or Previous 5">
            <a:hlinkClick r:id="rId2" action="ppaction://hlinksldjump" highlightClick="1"/>
          </p:cNvPr>
          <p:cNvSpPr/>
          <p:nvPr/>
        </p:nvSpPr>
        <p:spPr>
          <a:xfrm>
            <a:off x="11157590" y="5955295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06026" y="4224786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6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9FF99"/>
          </a:solidFill>
        </p:spPr>
        <p:txBody>
          <a:bodyPr/>
          <a:lstStyle/>
          <a:p>
            <a:pPr algn="ctr"/>
            <a:r>
              <a:rPr lang="en-US" dirty="0"/>
              <a:t>Regex: +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91345" y="1916783"/>
            <a:ext cx="9586279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A,B,C,D,E;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"GHIMGHI GHIMGHIGHI  GHI 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"(GHI)+"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"KS"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"GHI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"KS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+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 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83407" y="5505271"/>
            <a:ext cx="395151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GHIMGHI GHIMGHIGHI  GHI </a:t>
            </a:r>
          </a:p>
          <a:p>
            <a:r>
              <a:rPr lang="en-US" sz="2400" dirty="0"/>
              <a:t>KSMKS </a:t>
            </a:r>
            <a:r>
              <a:rPr lang="en-US" sz="2400" dirty="0" err="1"/>
              <a:t>KSMKS</a:t>
            </a:r>
            <a:r>
              <a:rPr lang="en-US" sz="2400" dirty="0"/>
              <a:t>  KS </a:t>
            </a:r>
          </a:p>
          <a:p>
            <a:r>
              <a:rPr lang="en-US" sz="2400" dirty="0"/>
              <a:t>GHIMKSGHIMGHIKSKS</a:t>
            </a:r>
          </a:p>
        </p:txBody>
      </p:sp>
      <p:sp>
        <p:nvSpPr>
          <p:cNvPr id="6" name="Action Button: Back or Previous 5">
            <a:hlinkClick r:id="rId2" action="ppaction://hlinksldjump" highlightClick="1"/>
          </p:cNvPr>
          <p:cNvSpPr/>
          <p:nvPr/>
        </p:nvSpPr>
        <p:spPr>
          <a:xfrm>
            <a:off x="11157590" y="5748466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50708" y="5920769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4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9FF99"/>
          </a:solidFill>
        </p:spPr>
        <p:txBody>
          <a:bodyPr/>
          <a:lstStyle/>
          <a:p>
            <a:pPr algn="ctr"/>
            <a:r>
              <a:rPr lang="en-US" dirty="0"/>
              <a:t>Regex: *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91345" y="1938556"/>
            <a:ext cx="9586279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A,B,C,D,E;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"GHIMGHI GHIMGHIGHI  GHI 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"(GHI)*"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"KS"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A.replaceAll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"GHI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s*"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"KS"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+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 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83407" y="5516157"/>
            <a:ext cx="471022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GHIMGHI GHIMGHIGHI  GHI </a:t>
            </a:r>
          </a:p>
          <a:p>
            <a:r>
              <a:rPr lang="en-US" sz="2400" dirty="0"/>
              <a:t>KSKSMKSKS </a:t>
            </a:r>
            <a:r>
              <a:rPr lang="en-US" sz="2400" dirty="0" err="1"/>
              <a:t>KSKSMKSKS</a:t>
            </a:r>
            <a:r>
              <a:rPr lang="en-US" sz="2400" dirty="0"/>
              <a:t> KS KSKS KS</a:t>
            </a:r>
          </a:p>
          <a:p>
            <a:r>
              <a:rPr lang="en-US" sz="2400" dirty="0"/>
              <a:t>KSMKSKSMKSKSKS</a:t>
            </a:r>
          </a:p>
        </p:txBody>
      </p:sp>
      <p:sp>
        <p:nvSpPr>
          <p:cNvPr id="6" name="Action Button: Back or Previous 5">
            <a:hlinkClick r:id="rId2" action="ppaction://hlinksldjump" highlightClick="1"/>
          </p:cNvPr>
          <p:cNvSpPr/>
          <p:nvPr/>
        </p:nvSpPr>
        <p:spPr>
          <a:xfrm>
            <a:off x="11157590" y="5748466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4882" y="6314915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1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9FF99"/>
          </a:solidFill>
        </p:spPr>
        <p:txBody>
          <a:bodyPr/>
          <a:lstStyle/>
          <a:p>
            <a:pPr algn="ctr"/>
            <a:r>
              <a:rPr lang="en-US" dirty="0"/>
              <a:t>Regex: *?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8838" y="5809698"/>
            <a:ext cx="471022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 = </a:t>
            </a:r>
            <a:r>
              <a:rPr lang="en-US" sz="2400" dirty="0" err="1"/>
              <a:t>Heeeeeeeello</a:t>
            </a:r>
            <a:r>
              <a:rPr lang="en-US" sz="2400" dirty="0"/>
              <a:t> my dear</a:t>
            </a:r>
          </a:p>
          <a:p>
            <a:r>
              <a:rPr lang="en-US" sz="2400" dirty="0"/>
              <a:t>B = </a:t>
            </a:r>
            <a:r>
              <a:rPr lang="en-US" sz="2400" dirty="0" err="1"/>
              <a:t>RRlo</a:t>
            </a:r>
            <a:r>
              <a:rPr lang="en-US" sz="2400" dirty="0"/>
              <a:t> my dear</a:t>
            </a:r>
          </a:p>
        </p:txBody>
      </p:sp>
      <p:sp>
        <p:nvSpPr>
          <p:cNvPr id="6" name="Action Button: Back or Previous 5">
            <a:hlinkClick r:id="rId2" action="ppaction://hlinksldjump" highlightClick="1"/>
          </p:cNvPr>
          <p:cNvSpPr/>
          <p:nvPr/>
        </p:nvSpPr>
        <p:spPr>
          <a:xfrm>
            <a:off x="11157590" y="5748466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3997" y="6314915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C9F0AE3-D712-4D80-8B7D-94A8DE182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940" y="1895262"/>
            <a:ext cx="502612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Heeeeeeeello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my dear"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A.replaceAll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"He*?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 =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A)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 =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B)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ADFA-3260-474B-AE56-9736355DA8A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/>
            <a:r>
              <a:rPr lang="en-US" dirty="0"/>
              <a:t>Classes for Regex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A411-95DB-4F27-8D9D-79B97DA3FA2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Pattern	 Regex </a:t>
            </a:r>
            <a:r>
              <a:rPr lang="fa-IR" dirty="0"/>
              <a:t>برای در بر گرفتن عبارت</a:t>
            </a:r>
          </a:p>
          <a:p>
            <a:pPr lvl="1"/>
            <a:r>
              <a:rPr lang="en-US" dirty="0"/>
              <a:t>compile ( String Regex)</a:t>
            </a:r>
          </a:p>
          <a:p>
            <a:pPr lvl="1"/>
            <a:r>
              <a:rPr lang="en-US" dirty="0"/>
              <a:t>matcher	</a:t>
            </a:r>
            <a:r>
              <a:rPr lang="fa-IR" dirty="0"/>
              <a:t>ساخت شی ترکیبی</a:t>
            </a:r>
            <a:endParaRPr lang="en-US" dirty="0"/>
          </a:p>
          <a:p>
            <a:r>
              <a:rPr lang="en-US" dirty="0"/>
              <a:t>Matcher	</a:t>
            </a:r>
            <a:r>
              <a:rPr lang="fa-IR" dirty="0"/>
              <a:t>و عبارت اصلی</a:t>
            </a:r>
            <a:r>
              <a:rPr lang="en-US" dirty="0"/>
              <a:t> Regex </a:t>
            </a:r>
            <a:r>
              <a:rPr lang="fa-IR" dirty="0"/>
              <a:t>برای ترکیب عبارت </a:t>
            </a:r>
          </a:p>
          <a:p>
            <a:pPr lvl="1"/>
            <a:r>
              <a:rPr lang="en-US" dirty="0"/>
              <a:t>find	</a:t>
            </a:r>
            <a:r>
              <a:rPr lang="fa-IR" dirty="0"/>
              <a:t>پیدا کردن اولین اتفاق</a:t>
            </a:r>
            <a:endParaRPr lang="en-US" dirty="0"/>
          </a:p>
          <a:p>
            <a:pPr lvl="1"/>
            <a:r>
              <a:rPr lang="en-US" dirty="0"/>
              <a:t>group	</a:t>
            </a:r>
            <a:r>
              <a:rPr lang="fa-IR" dirty="0"/>
              <a:t>عبارتی که پیدا شده</a:t>
            </a:r>
            <a:endParaRPr lang="en-US" dirty="0"/>
          </a:p>
          <a:p>
            <a:pPr lvl="1"/>
            <a:r>
              <a:rPr lang="en-US" dirty="0"/>
              <a:t>start	</a:t>
            </a:r>
            <a:r>
              <a:rPr lang="fa-IR" dirty="0"/>
              <a:t> اندیس شروع عبارت پیدا شده در متن اصلی</a:t>
            </a:r>
            <a:endParaRPr lang="en-US" dirty="0"/>
          </a:p>
          <a:p>
            <a:pPr lvl="1"/>
            <a:r>
              <a:rPr lang="en-US" dirty="0"/>
              <a:t>end</a:t>
            </a:r>
            <a:r>
              <a:rPr lang="fa-IR" dirty="0"/>
              <a:t>	 اندیس پایان عبارت پیدا شده در متن اصلی</a:t>
            </a:r>
          </a:p>
          <a:p>
            <a:pPr lvl="1"/>
            <a:r>
              <a:rPr lang="en-US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71024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BAAF-AD3C-4FE8-A022-8A3B5AE9D36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B90AE7-DC20-4C06-B87E-B6FD23267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794977"/>
            <a:ext cx="7096943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java.util.regex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file2String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Complex.java"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Pattern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pattern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regex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"Complex 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(.*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)"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pattern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Pattern.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(regex)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Matcher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matcher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matcher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pattern.matcher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matcher.find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matcher.group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17BD8-A0C0-4FC8-99DB-86FDCBB00251}"/>
              </a:ext>
            </a:extLst>
          </p:cNvPr>
          <p:cNvSpPr txBox="1"/>
          <p:nvPr/>
        </p:nvSpPr>
        <p:spPr>
          <a:xfrm>
            <a:off x="3954871" y="2458072"/>
            <a:ext cx="795866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Complex()</a:t>
            </a:r>
          </a:p>
          <a:p>
            <a:r>
              <a:rPr lang="en-US" sz="2400" dirty="0"/>
              <a:t>Complex(Complex z)</a:t>
            </a:r>
          </a:p>
          <a:p>
            <a:r>
              <a:rPr lang="en-US" sz="2400" dirty="0"/>
              <a:t>Complex(double xx, double </a:t>
            </a:r>
            <a:r>
              <a:rPr lang="en-US" sz="2400" dirty="0" err="1"/>
              <a:t>yy</a:t>
            </a:r>
            <a:r>
              <a:rPr lang="en-US" sz="2400" dirty="0"/>
              <a:t>)</a:t>
            </a:r>
          </a:p>
          <a:p>
            <a:r>
              <a:rPr lang="en-US" sz="2400" dirty="0"/>
              <a:t>Complex(double xx)</a:t>
            </a:r>
          </a:p>
          <a:p>
            <a:r>
              <a:rPr lang="en-US" sz="2400" dirty="0"/>
              <a:t>Complex(Scanner </a:t>
            </a:r>
            <a:r>
              <a:rPr lang="en-US" sz="2400" dirty="0" err="1"/>
              <a:t>scanner</a:t>
            </a:r>
            <a:r>
              <a:rPr lang="en-US" sz="2400" dirty="0"/>
              <a:t> , String name)</a:t>
            </a:r>
          </a:p>
          <a:p>
            <a:r>
              <a:rPr lang="en-US" sz="2400" dirty="0"/>
              <a:t>Complex( </a:t>
            </a:r>
            <a:r>
              <a:rPr lang="en-US" sz="2400" dirty="0" err="1"/>
              <a:t>A.x+B.x</a:t>
            </a:r>
            <a:r>
              <a:rPr lang="en-US" sz="2400" dirty="0"/>
              <a:t> , </a:t>
            </a:r>
            <a:r>
              <a:rPr lang="en-US" sz="2400" dirty="0" err="1"/>
              <a:t>B.y</a:t>
            </a:r>
            <a:r>
              <a:rPr lang="en-US" sz="2400" dirty="0"/>
              <a:t> + </a:t>
            </a:r>
            <a:r>
              <a:rPr lang="en-US" sz="2400" dirty="0" err="1"/>
              <a:t>A.y</a:t>
            </a:r>
            <a:r>
              <a:rPr lang="en-US" sz="2400" dirty="0"/>
              <a:t>)</a:t>
            </a:r>
          </a:p>
          <a:p>
            <a:r>
              <a:rPr lang="en-US" sz="2400" dirty="0"/>
              <a:t>Complex( </a:t>
            </a:r>
            <a:r>
              <a:rPr lang="en-US" sz="2400" dirty="0" err="1"/>
              <a:t>A.x-B.x</a:t>
            </a:r>
            <a:r>
              <a:rPr lang="en-US" sz="2400" dirty="0"/>
              <a:t> , </a:t>
            </a:r>
            <a:r>
              <a:rPr lang="en-US" sz="2400" dirty="0" err="1"/>
              <a:t>A.y</a:t>
            </a:r>
            <a:r>
              <a:rPr lang="en-US" sz="2400" dirty="0"/>
              <a:t> - </a:t>
            </a:r>
            <a:r>
              <a:rPr lang="en-US" sz="2400" dirty="0" err="1"/>
              <a:t>B.y</a:t>
            </a:r>
            <a:r>
              <a:rPr lang="en-US" sz="2400" dirty="0"/>
              <a:t>)</a:t>
            </a:r>
          </a:p>
          <a:p>
            <a:r>
              <a:rPr lang="en-US" sz="2400" dirty="0"/>
              <a:t>Complex( </a:t>
            </a:r>
            <a:r>
              <a:rPr lang="en-US" sz="2400" dirty="0" err="1"/>
              <a:t>A.x</a:t>
            </a:r>
            <a:r>
              <a:rPr lang="en-US" sz="2400" dirty="0"/>
              <a:t>*</a:t>
            </a:r>
            <a:r>
              <a:rPr lang="en-US" sz="2400" dirty="0" err="1"/>
              <a:t>B.x-A.y</a:t>
            </a:r>
            <a:r>
              <a:rPr lang="en-US" sz="2400" dirty="0"/>
              <a:t>*</a:t>
            </a:r>
            <a:r>
              <a:rPr lang="en-US" sz="2400" dirty="0" err="1"/>
              <a:t>B.y</a:t>
            </a:r>
            <a:r>
              <a:rPr lang="en-US" sz="2400" dirty="0"/>
              <a:t> , </a:t>
            </a:r>
            <a:r>
              <a:rPr lang="en-US" sz="2400" dirty="0" err="1"/>
              <a:t>A.y</a:t>
            </a:r>
            <a:r>
              <a:rPr lang="en-US" sz="2400" dirty="0"/>
              <a:t>*</a:t>
            </a:r>
            <a:r>
              <a:rPr lang="en-US" sz="2400" dirty="0" err="1"/>
              <a:t>B.x</a:t>
            </a:r>
            <a:r>
              <a:rPr lang="en-US" sz="2400" dirty="0"/>
              <a:t> + </a:t>
            </a:r>
            <a:r>
              <a:rPr lang="en-US" sz="2400" dirty="0" err="1"/>
              <a:t>A.x</a:t>
            </a:r>
            <a:r>
              <a:rPr lang="en-US" sz="2400" dirty="0"/>
              <a:t>* </a:t>
            </a:r>
            <a:r>
              <a:rPr lang="en-US" sz="2400" dirty="0" err="1"/>
              <a:t>B.y</a:t>
            </a:r>
            <a:r>
              <a:rPr lang="en-US" sz="2400" dirty="0"/>
              <a:t>)</a:t>
            </a:r>
          </a:p>
          <a:p>
            <a:r>
              <a:rPr lang="en-US" sz="2400" dirty="0"/>
              <a:t>Complex((</a:t>
            </a:r>
            <a:r>
              <a:rPr lang="en-US" sz="2400" dirty="0" err="1"/>
              <a:t>A.x</a:t>
            </a:r>
            <a:r>
              <a:rPr lang="en-US" sz="2400" dirty="0"/>
              <a:t> * </a:t>
            </a:r>
            <a:r>
              <a:rPr lang="en-US" sz="2400" dirty="0" err="1"/>
              <a:t>B.x</a:t>
            </a:r>
            <a:r>
              <a:rPr lang="en-US" sz="2400" dirty="0"/>
              <a:t> + </a:t>
            </a:r>
            <a:r>
              <a:rPr lang="en-US" sz="2400" dirty="0" err="1"/>
              <a:t>A.y</a:t>
            </a:r>
            <a:r>
              <a:rPr lang="en-US" sz="2400" dirty="0"/>
              <a:t> * </a:t>
            </a:r>
            <a:r>
              <a:rPr lang="en-US" sz="2400" dirty="0" err="1"/>
              <a:t>B.y</a:t>
            </a:r>
            <a:r>
              <a:rPr lang="en-US" sz="2400" dirty="0"/>
              <a:t>) / B2, (</a:t>
            </a:r>
            <a:r>
              <a:rPr lang="en-US" sz="2400" dirty="0" err="1"/>
              <a:t>A.y</a:t>
            </a:r>
            <a:r>
              <a:rPr lang="en-US" sz="2400" dirty="0"/>
              <a:t> * </a:t>
            </a:r>
            <a:r>
              <a:rPr lang="en-US" sz="2400" dirty="0" err="1"/>
              <a:t>B.x</a:t>
            </a:r>
            <a:r>
              <a:rPr lang="en-US" sz="2400" dirty="0"/>
              <a:t> - </a:t>
            </a:r>
            <a:r>
              <a:rPr lang="en-US" sz="2400" dirty="0" err="1"/>
              <a:t>A.x</a:t>
            </a:r>
            <a:r>
              <a:rPr lang="en-US" sz="2400" dirty="0"/>
              <a:t> * </a:t>
            </a:r>
            <a:r>
              <a:rPr lang="en-US" sz="2400" dirty="0" err="1"/>
              <a:t>B.y</a:t>
            </a:r>
            <a:r>
              <a:rPr lang="en-US" sz="2400" dirty="0"/>
              <a:t>) / B2)</a:t>
            </a:r>
          </a:p>
        </p:txBody>
      </p:sp>
    </p:spTree>
    <p:extLst>
      <p:ext uri="{BB962C8B-B14F-4D97-AF65-F5344CB8AC3E}">
        <p14:creationId xmlns:p14="http://schemas.microsoft.com/office/powerpoint/2010/main" val="2947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B9D4527-4A3D-429F-B150-89896889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135" y="703200"/>
            <a:ext cx="9135899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file2String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filename){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returnString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File(filename)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try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FileReader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fileReader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FileReader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(file)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BufferedReader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bufferedReader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BufferedReader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fileReader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bufferedReader.read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returnString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e){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e){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returnString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ction Button: Back or Previous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B1DF816-362D-4E45-AE3F-620764F783FF}"/>
              </a:ext>
            </a:extLst>
          </p:cNvPr>
          <p:cNvSpPr/>
          <p:nvPr/>
        </p:nvSpPr>
        <p:spPr>
          <a:xfrm>
            <a:off x="11082866" y="5959953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7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4C56FCE-22E2-4691-A5C6-D9D87AAE03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91627" y="478764"/>
            <a:ext cx="609600" cy="609600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07827" y="723106"/>
            <a:ext cx="609600" cy="609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en-US" dirty="0"/>
              <a:t>Regex : Regular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18266" y="1833631"/>
            <a:ext cx="9135533" cy="34088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r" rtl="1"/>
            <a:r>
              <a:rPr lang="fa-IR" sz="2400" dirty="0"/>
              <a:t>یک الگو از جنس </a:t>
            </a:r>
            <a:r>
              <a:rPr lang="en-US" sz="2400" dirty="0"/>
              <a:t>String</a:t>
            </a:r>
            <a:r>
              <a:rPr lang="fa-IR" sz="2400" dirty="0"/>
              <a:t> است که معرف یک مجموعه از </a:t>
            </a:r>
            <a:r>
              <a:rPr lang="en-US" sz="2400" dirty="0"/>
              <a:t>String</a:t>
            </a:r>
            <a:r>
              <a:rPr lang="fa-IR" sz="2400" dirty="0"/>
              <a:t>ها است. (شکل زیر)</a:t>
            </a:r>
            <a:endParaRPr lang="en-US" sz="2400" dirty="0"/>
          </a:p>
          <a:p>
            <a:pPr algn="r" rtl="1"/>
            <a:r>
              <a:rPr lang="fa-IR" sz="2400" dirty="0"/>
              <a:t>به عنوان ورودی در برخی توابع استفاده می شود. (</a:t>
            </a:r>
            <a:r>
              <a:rPr lang="en-US" sz="2400" dirty="0"/>
              <a:t> find  -  replace – match </a:t>
            </a:r>
            <a:r>
              <a:rPr lang="fa-IR" sz="2400" dirty="0"/>
              <a:t>)</a:t>
            </a:r>
          </a:p>
          <a:p>
            <a:pPr algn="r" rtl="1"/>
            <a:r>
              <a:rPr lang="fa-IR" sz="2400" dirty="0"/>
              <a:t>ساده ترین شکل </a:t>
            </a:r>
            <a:r>
              <a:rPr lang="en-US" sz="2400" dirty="0"/>
              <a:t>Regex</a:t>
            </a:r>
            <a:r>
              <a:rPr lang="fa-IR" sz="2400" dirty="0"/>
              <a:t> یک </a:t>
            </a:r>
            <a:r>
              <a:rPr lang="en-US" sz="2400" dirty="0"/>
              <a:t>String</a:t>
            </a:r>
            <a:r>
              <a:rPr lang="fa-IR" sz="2400" dirty="0"/>
              <a:t> معمولی است</a:t>
            </a:r>
            <a:endParaRPr lang="en-US" sz="2400" dirty="0"/>
          </a:p>
          <a:p>
            <a:pPr algn="r" rtl="1"/>
            <a:r>
              <a:rPr lang="fa-IR" sz="2400" dirty="0"/>
              <a:t>از برخی کاراکترها مانند "." و “</a:t>
            </a:r>
            <a:r>
              <a:rPr lang="en-US" sz="2400" dirty="0"/>
              <a:t>\</a:t>
            </a:r>
            <a:r>
              <a:rPr lang="fa-IR" sz="2400" dirty="0"/>
              <a:t>" استفاده مفهومی می شود (کاراکترهای عملیاتی)</a:t>
            </a:r>
          </a:p>
          <a:p>
            <a:pPr algn="r" rtl="1"/>
            <a:r>
              <a:rPr lang="fa-IR" sz="2400" dirty="0"/>
              <a:t>برای استفاده از خود کاراکترهای عملیاتی در عبارات از کاراکتر “</a:t>
            </a:r>
            <a:r>
              <a:rPr lang="en-US" sz="2400" dirty="0"/>
              <a:t>\</a:t>
            </a:r>
            <a:r>
              <a:rPr lang="fa-IR" sz="2400" dirty="0"/>
              <a:t>" استفاده می شود</a:t>
            </a:r>
            <a:endParaRPr lang="en-US" sz="2400" dirty="0"/>
          </a:p>
          <a:p>
            <a:pPr algn="l"/>
            <a:r>
              <a:rPr lang="en-US" sz="2400" dirty="0"/>
              <a:t>\. </a:t>
            </a:r>
            <a:r>
              <a:rPr lang="en-US" sz="2400" dirty="0">
                <a:sym typeface="Wingdings" panose="05000000000000000000" pitchFamily="2" charset="2"/>
              </a:rPr>
              <a:t> .	\\  \		\+  + 	\?  ? ....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.   \    ?    +    *    ^   $   |    (    )    [    ]    {    }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885C8-6EF4-4729-8D12-2ED1429DE612}"/>
              </a:ext>
            </a:extLst>
          </p:cNvPr>
          <p:cNvSpPr txBox="1"/>
          <p:nvPr/>
        </p:nvSpPr>
        <p:spPr>
          <a:xfrm>
            <a:off x="333289" y="3476216"/>
            <a:ext cx="45031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T.P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297AA-21AE-407D-83BF-1F5CD3C6066E}"/>
              </a:ext>
            </a:extLst>
          </p:cNvPr>
          <p:cNvSpPr txBox="1"/>
          <p:nvPr/>
        </p:nvSpPr>
        <p:spPr>
          <a:xfrm>
            <a:off x="1092167" y="2675462"/>
            <a:ext cx="56124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A860D-AEB0-4709-BE8E-94FE558D4D20}"/>
              </a:ext>
            </a:extLst>
          </p:cNvPr>
          <p:cNvSpPr txBox="1"/>
          <p:nvPr/>
        </p:nvSpPr>
        <p:spPr>
          <a:xfrm>
            <a:off x="1114260" y="3111546"/>
            <a:ext cx="4683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TiP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63407-2DA0-49F6-B4FF-8EC76655BD3E}"/>
              </a:ext>
            </a:extLst>
          </p:cNvPr>
          <p:cNvSpPr txBox="1"/>
          <p:nvPr/>
        </p:nvSpPr>
        <p:spPr>
          <a:xfrm>
            <a:off x="1122035" y="3569868"/>
            <a:ext cx="5080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TaP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2AE1CA-EC54-496B-8F3F-69913814410E}"/>
              </a:ext>
            </a:extLst>
          </p:cNvPr>
          <p:cNvSpPr txBox="1"/>
          <p:nvPr/>
        </p:nvSpPr>
        <p:spPr>
          <a:xfrm>
            <a:off x="1122881" y="4027002"/>
            <a:ext cx="53053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DB3F3-A902-4A09-AE3D-5DC6A78E3BE9}"/>
              </a:ext>
            </a:extLst>
          </p:cNvPr>
          <p:cNvSpPr txBox="1"/>
          <p:nvPr/>
        </p:nvSpPr>
        <p:spPr>
          <a:xfrm>
            <a:off x="1122035" y="4527441"/>
            <a:ext cx="5325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T$P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318CF3-6796-4DD3-8A56-D8FEBC57CEA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83605" y="2860128"/>
            <a:ext cx="308562" cy="800754"/>
          </a:xfrm>
          <a:prstGeom prst="straightConnector1">
            <a:avLst/>
          </a:prstGeom>
          <a:ln w="28575">
            <a:solidFill>
              <a:srgbClr val="F040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D6C5E-860D-42B1-91C5-592B9393980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783605" y="3296212"/>
            <a:ext cx="330655" cy="364670"/>
          </a:xfrm>
          <a:prstGeom prst="straightConnector1">
            <a:avLst/>
          </a:prstGeom>
          <a:ln w="28575">
            <a:solidFill>
              <a:srgbClr val="F040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76102D-D917-482E-973A-6456218417B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83605" y="3660882"/>
            <a:ext cx="338430" cy="93652"/>
          </a:xfrm>
          <a:prstGeom prst="straightConnector1">
            <a:avLst/>
          </a:prstGeom>
          <a:ln w="28575">
            <a:solidFill>
              <a:srgbClr val="F040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8FB10C-CCF1-4FFA-A51C-407EC99520C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83605" y="3660882"/>
            <a:ext cx="339276" cy="550786"/>
          </a:xfrm>
          <a:prstGeom prst="straightConnector1">
            <a:avLst/>
          </a:prstGeom>
          <a:ln w="28575">
            <a:solidFill>
              <a:srgbClr val="F040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9154E2-004A-4282-9733-39D8286865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83605" y="3660882"/>
            <a:ext cx="338430" cy="1051225"/>
          </a:xfrm>
          <a:prstGeom prst="straightConnector1">
            <a:avLst/>
          </a:prstGeom>
          <a:ln w="28575">
            <a:solidFill>
              <a:srgbClr val="F040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045205-31A9-4ECD-ACF9-EC8B634B3B90}"/>
              </a:ext>
            </a:extLst>
          </p:cNvPr>
          <p:cNvSpPr txBox="1"/>
          <p:nvPr/>
        </p:nvSpPr>
        <p:spPr>
          <a:xfrm>
            <a:off x="91991" y="1770024"/>
            <a:ext cx="2035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dirty="0"/>
              <a:t> means Everything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A8989-9D5D-443F-B3C7-C66F72C80DD0}"/>
              </a:ext>
            </a:extLst>
          </p:cNvPr>
          <p:cNvSpPr txBox="1"/>
          <p:nvPr/>
        </p:nvSpPr>
        <p:spPr>
          <a:xfrm>
            <a:off x="2252135" y="5342507"/>
            <a:ext cx="3270447" cy="461665"/>
          </a:xfrm>
          <a:prstGeom prst="rect">
            <a:avLst/>
          </a:prstGeom>
          <a:solidFill>
            <a:srgbClr val="FF66CC"/>
          </a:solidFill>
        </p:spPr>
        <p:txBody>
          <a:bodyPr wrap="none" rtlCol="0">
            <a:spAutoFit/>
          </a:bodyPr>
          <a:lstStyle/>
          <a:p>
            <a:r>
              <a:rPr lang="fa-IR" sz="2400" dirty="0"/>
              <a:t>عبارت مورد نیاز برای جستجو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3B6D23-8A1B-4CA0-9D4D-C3B656E54F93}"/>
              </a:ext>
            </a:extLst>
          </p:cNvPr>
          <p:cNvSpPr txBox="1"/>
          <p:nvPr/>
        </p:nvSpPr>
        <p:spPr>
          <a:xfrm>
            <a:off x="6177703" y="5342507"/>
            <a:ext cx="202670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/>
              <a:t>عبارت در </a:t>
            </a:r>
            <a:r>
              <a:rPr lang="en-US" sz="2400" dirty="0"/>
              <a:t>Regex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07A2A6-BBF6-42DC-B565-E3AC8C8762D5}"/>
              </a:ext>
            </a:extLst>
          </p:cNvPr>
          <p:cNvSpPr txBox="1"/>
          <p:nvPr/>
        </p:nvSpPr>
        <p:spPr>
          <a:xfrm>
            <a:off x="8859534" y="5339067"/>
            <a:ext cx="2015295" cy="461665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/>
              <a:t>عبارت در </a:t>
            </a:r>
            <a:r>
              <a:rPr lang="en-US" sz="2400" dirty="0"/>
              <a:t>String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D7179A-2983-42CC-907A-C6A45029EBFA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5522582" y="5573340"/>
            <a:ext cx="655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79442B-4A2C-4ECC-81BB-73CB8A50243B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8204412" y="5569900"/>
            <a:ext cx="655122" cy="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96D500-57B2-4AE7-9FA6-4F45D19635CF}"/>
              </a:ext>
            </a:extLst>
          </p:cNvPr>
          <p:cNvSpPr txBox="1"/>
          <p:nvPr/>
        </p:nvSpPr>
        <p:spPr>
          <a:xfrm>
            <a:off x="3183469" y="6146838"/>
            <a:ext cx="1792863" cy="461665"/>
          </a:xfrm>
          <a:prstGeom prst="rect">
            <a:avLst/>
          </a:prstGeom>
          <a:solidFill>
            <a:srgbClr val="FF66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Are you OK?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A872B-45B1-418B-8C5C-BF9BE3496D52}"/>
              </a:ext>
            </a:extLst>
          </p:cNvPr>
          <p:cNvSpPr txBox="1"/>
          <p:nvPr/>
        </p:nvSpPr>
        <p:spPr>
          <a:xfrm>
            <a:off x="6302587" y="6146838"/>
            <a:ext cx="184255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en-US" sz="2400" dirty="0"/>
              <a:t>Are you OK\?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03EF6-F62C-445A-9383-5FE6EA56F3B3}"/>
              </a:ext>
            </a:extLst>
          </p:cNvPr>
          <p:cNvSpPr txBox="1"/>
          <p:nvPr/>
        </p:nvSpPr>
        <p:spPr>
          <a:xfrm>
            <a:off x="8896717" y="6143398"/>
            <a:ext cx="1961178" cy="461665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en-US" sz="2400" dirty="0"/>
              <a:t>Are you OK\\?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FA6576-217A-42F2-B74D-0C6D2616B28E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976332" y="6377671"/>
            <a:ext cx="1326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F3C4AB-27B9-4DA5-9960-8FDDDB51C5EC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 flipV="1">
            <a:off x="8145143" y="6374231"/>
            <a:ext cx="751574" cy="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436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7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4" grpId="0" uiExpand="1" build="p"/>
      <p:bldP spid="5" grpId="0" animBg="1"/>
      <p:bldP spid="21" grpId="0" animBg="1"/>
      <p:bldP spid="22" grpId="0" animBg="1"/>
      <p:bldP spid="27" grpId="0" animBg="1"/>
      <p:bldP spid="28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07827" y="723106"/>
            <a:ext cx="609600" cy="609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توابع موجود در </a:t>
            </a:r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4336D-774F-4476-A92E-E5CA556C9584}"/>
              </a:ext>
            </a:extLst>
          </p:cNvPr>
          <p:cNvSpPr txBox="1"/>
          <p:nvPr/>
        </p:nvSpPr>
        <p:spPr>
          <a:xfrm>
            <a:off x="2483003" y="2297172"/>
            <a:ext cx="7731424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String[] </a:t>
            </a:r>
            <a:r>
              <a:rPr lang="en-US" sz="3200" b="1" i="0" dirty="0">
                <a:solidFill>
                  <a:srgbClr val="0070C0"/>
                </a:solidFill>
                <a:effectLst/>
                <a:latin typeface="+mj-lt"/>
              </a:rPr>
              <a:t>split</a:t>
            </a:r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(String regex [, int Limit]);</a:t>
            </a:r>
          </a:p>
          <a:p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String </a:t>
            </a:r>
            <a:r>
              <a:rPr lang="en-US" sz="3200" b="1" i="0" dirty="0" err="1">
                <a:solidFill>
                  <a:srgbClr val="0070C0"/>
                </a:solidFill>
                <a:effectLst/>
                <a:latin typeface="+mj-lt"/>
              </a:rPr>
              <a:t>replaceAll</a:t>
            </a:r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(String Regex, String new);</a:t>
            </a:r>
          </a:p>
          <a:p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String </a:t>
            </a:r>
            <a:r>
              <a:rPr lang="en-US" sz="3200" b="1" i="0" dirty="0" err="1">
                <a:solidFill>
                  <a:srgbClr val="0070C0"/>
                </a:solidFill>
                <a:effectLst/>
                <a:latin typeface="+mj-lt"/>
              </a:rPr>
              <a:t>replaceFirst</a:t>
            </a:r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(String Regex, String new);</a:t>
            </a:r>
          </a:p>
          <a:p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boolean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matches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(String Regex);</a:t>
            </a:r>
            <a:endParaRPr lang="en-US" sz="3200" dirty="0"/>
          </a:p>
        </p:txBody>
      </p:sp>
      <p:sp>
        <p:nvSpPr>
          <p:cNvPr id="30" name="Action Button: Back or Previous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AF09F7F-C113-4DB2-878D-C572E0BA5541}"/>
              </a:ext>
            </a:extLst>
          </p:cNvPr>
          <p:cNvSpPr/>
          <p:nvPr/>
        </p:nvSpPr>
        <p:spPr>
          <a:xfrm>
            <a:off x="11125199" y="6055287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F748B-2D10-4974-8A4D-FCCEB246AED3}"/>
              </a:ext>
            </a:extLst>
          </p:cNvPr>
          <p:cNvSpPr txBox="1"/>
          <p:nvPr/>
        </p:nvSpPr>
        <p:spPr>
          <a:xfrm>
            <a:off x="838200" y="4905110"/>
            <a:ext cx="6096000" cy="1477328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dirty="0"/>
              <a:t> String A,B[];</a:t>
            </a:r>
          </a:p>
          <a:p>
            <a:r>
              <a:rPr lang="en-US" dirty="0"/>
              <a:t> A="ABCDEF </a:t>
            </a:r>
            <a:r>
              <a:rPr lang="en-US" dirty="0" err="1"/>
              <a:t>aBCDEF</a:t>
            </a:r>
            <a:r>
              <a:rPr lang="en-US" dirty="0"/>
              <a:t> </a:t>
            </a:r>
            <a:r>
              <a:rPr lang="en-US" dirty="0" err="1"/>
              <a:t>AbCDEF</a:t>
            </a:r>
            <a:r>
              <a:rPr lang="en-US" dirty="0"/>
              <a:t> </a:t>
            </a:r>
            <a:r>
              <a:rPr lang="en-US" dirty="0" err="1"/>
              <a:t>ABcDEF</a:t>
            </a:r>
            <a:r>
              <a:rPr lang="en-US" dirty="0"/>
              <a:t> </a:t>
            </a:r>
            <a:r>
              <a:rPr lang="en-US" dirty="0" err="1"/>
              <a:t>ABCdEF</a:t>
            </a:r>
            <a:r>
              <a:rPr lang="en-US" dirty="0"/>
              <a:t> </a:t>
            </a:r>
            <a:r>
              <a:rPr lang="en-US" dirty="0" err="1"/>
              <a:t>ABCDeF</a:t>
            </a:r>
            <a:r>
              <a:rPr lang="en-US" dirty="0"/>
              <a:t> </a:t>
            </a:r>
            <a:r>
              <a:rPr lang="en-US" dirty="0" err="1"/>
              <a:t>ABCDEf</a:t>
            </a:r>
            <a:r>
              <a:rPr lang="en-US" dirty="0"/>
              <a:t>";</a:t>
            </a:r>
          </a:p>
          <a:p>
            <a:r>
              <a:rPr lang="en-US" dirty="0"/>
              <a:t> B = </a:t>
            </a:r>
            <a:r>
              <a:rPr lang="en-US" dirty="0" err="1"/>
              <a:t>A.split</a:t>
            </a:r>
            <a:r>
              <a:rPr lang="en-US" dirty="0"/>
              <a:t>("(?</a:t>
            </a:r>
            <a:r>
              <a:rPr lang="en-US" dirty="0" err="1"/>
              <a:t>i</a:t>
            </a:r>
            <a:r>
              <a:rPr lang="en-US" dirty="0"/>
              <a:t>)CD"); // (?</a:t>
            </a:r>
            <a:r>
              <a:rPr lang="en-US" dirty="0" err="1"/>
              <a:t>i</a:t>
            </a:r>
            <a:r>
              <a:rPr lang="en-US" dirty="0"/>
              <a:t>) means case </a:t>
            </a:r>
            <a:r>
              <a:rPr lang="en-US" dirty="0" err="1"/>
              <a:t>insemsitive</a:t>
            </a:r>
            <a:endParaRPr lang="en-US" dirty="0"/>
          </a:p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 </a:t>
            </a:r>
            <a:r>
              <a:rPr lang="en-US" dirty="0" err="1"/>
              <a:t>B.length;i</a:t>
            </a:r>
            <a:r>
              <a:rPr lang="en-US" dirty="0"/>
              <a:t>++)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("B["+</a:t>
            </a:r>
            <a:r>
              <a:rPr lang="en-US" dirty="0" err="1"/>
              <a:t>i</a:t>
            </a:r>
            <a:r>
              <a:rPr lang="en-US" dirty="0"/>
              <a:t>+"]=" + B[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ED05F5-613E-409A-8F2D-AD3774E73BED}"/>
              </a:ext>
            </a:extLst>
          </p:cNvPr>
          <p:cNvSpPr txBox="1"/>
          <p:nvPr/>
        </p:nvSpPr>
        <p:spPr>
          <a:xfrm>
            <a:off x="7047893" y="4498078"/>
            <a:ext cx="147320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/>
              <a:t>B[0]=AB</a:t>
            </a:r>
          </a:p>
          <a:p>
            <a:r>
              <a:rPr lang="de-DE" dirty="0"/>
              <a:t>B[1]=EF aB</a:t>
            </a:r>
          </a:p>
          <a:p>
            <a:r>
              <a:rPr lang="de-DE" dirty="0"/>
              <a:t>B[2]=EF Ab</a:t>
            </a:r>
          </a:p>
          <a:p>
            <a:r>
              <a:rPr lang="de-DE" dirty="0"/>
              <a:t>B[3]=EF AB</a:t>
            </a:r>
          </a:p>
          <a:p>
            <a:r>
              <a:rPr lang="de-DE" dirty="0"/>
              <a:t>B[4]=EF AB</a:t>
            </a:r>
          </a:p>
          <a:p>
            <a:r>
              <a:rPr lang="de-DE" dirty="0"/>
              <a:t>B[5]=EF AB</a:t>
            </a:r>
          </a:p>
          <a:p>
            <a:r>
              <a:rPr lang="de-DE" dirty="0"/>
              <a:t>B[6]=eF AB</a:t>
            </a:r>
          </a:p>
          <a:p>
            <a:r>
              <a:rPr lang="de-DE" dirty="0"/>
              <a:t>B[7]=Ef</a:t>
            </a:r>
          </a:p>
        </p:txBody>
      </p:sp>
    </p:spTree>
    <p:extLst>
      <p:ext uri="{BB962C8B-B14F-4D97-AF65-F5344CB8AC3E}">
        <p14:creationId xmlns:p14="http://schemas.microsoft.com/office/powerpoint/2010/main" val="26715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0" grpId="0" animBg="1"/>
      <p:bldP spid="22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38AD-8D12-421B-B295-0885BA0E9F5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کاربردهای </a:t>
            </a:r>
            <a:r>
              <a:rPr lang="en-US" dirty="0"/>
              <a:t>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198F-5933-434C-BC53-0B9B5954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1825625"/>
            <a:ext cx="8305800" cy="456670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r" rtl="1"/>
            <a:r>
              <a:rPr lang="fa-IR" dirty="0"/>
              <a:t>پردازش های اتوماتیک در یک نسخه طولانی مانند رساله</a:t>
            </a:r>
          </a:p>
          <a:p>
            <a:pPr algn="r" rtl="1"/>
            <a:r>
              <a:rPr lang="fa-IR" dirty="0"/>
              <a:t>هر نوع برنامه ای که پردازش کلمه لازم داشته باشد</a:t>
            </a:r>
          </a:p>
          <a:p>
            <a:pPr algn="r" rtl="1"/>
            <a:r>
              <a:rPr lang="fa-IR" dirty="0"/>
              <a:t>لغت نامه (</a:t>
            </a:r>
            <a:r>
              <a:rPr lang="en-US" dirty="0"/>
              <a:t>Dictionary</a:t>
            </a:r>
            <a:r>
              <a:rPr lang="fa-IR" dirty="0"/>
              <a:t>)</a:t>
            </a:r>
          </a:p>
          <a:p>
            <a:pPr algn="r" rtl="1"/>
            <a:r>
              <a:rPr lang="fa-IR" dirty="0"/>
              <a:t>ترجمه (</a:t>
            </a:r>
            <a:r>
              <a:rPr lang="en-US" dirty="0"/>
              <a:t>Translate</a:t>
            </a:r>
            <a:r>
              <a:rPr lang="fa-IR" dirty="0"/>
              <a:t>)</a:t>
            </a:r>
          </a:p>
          <a:p>
            <a:pPr algn="r" rtl="1"/>
            <a:r>
              <a:rPr lang="fa-IR" dirty="0"/>
              <a:t>موتورهای جستجو : </a:t>
            </a:r>
            <a:r>
              <a:rPr lang="en-US" dirty="0"/>
              <a:t>Google Search</a:t>
            </a:r>
            <a:endParaRPr lang="fa-IR" dirty="0"/>
          </a:p>
          <a:p>
            <a:pPr algn="r" rtl="1"/>
            <a:r>
              <a:rPr lang="fa-IR" dirty="0"/>
              <a:t>مرورگر(</a:t>
            </a:r>
            <a:r>
              <a:rPr lang="en-US" dirty="0"/>
              <a:t>Web Browser</a:t>
            </a:r>
            <a:r>
              <a:rPr lang="fa-IR" dirty="0"/>
              <a:t>) برای پردازش های </a:t>
            </a:r>
            <a:r>
              <a:rPr lang="en-US" dirty="0"/>
              <a:t>HTML</a:t>
            </a:r>
            <a:r>
              <a:rPr lang="fa-IR" dirty="0"/>
              <a:t> و </a:t>
            </a:r>
            <a:r>
              <a:rPr lang="en-US" dirty="0"/>
              <a:t>Script</a:t>
            </a:r>
            <a:endParaRPr lang="fa-IR" dirty="0"/>
          </a:p>
          <a:p>
            <a:pPr algn="r" rtl="1"/>
            <a:r>
              <a:rPr lang="fa-IR" dirty="0"/>
              <a:t>هر نوع برنامه ای که با </a:t>
            </a:r>
            <a:r>
              <a:rPr lang="en-US" dirty="0"/>
              <a:t>ML: Markup Language</a:t>
            </a:r>
            <a:r>
              <a:rPr lang="fa-IR" dirty="0"/>
              <a:t> سر و کار دارد </a:t>
            </a:r>
          </a:p>
          <a:p>
            <a:pPr algn="r" rtl="1"/>
            <a:r>
              <a:rPr lang="fa-IR" dirty="0"/>
              <a:t>کامپایلرها</a:t>
            </a:r>
            <a:endParaRPr lang="en-US" dirty="0"/>
          </a:p>
          <a:p>
            <a:pPr algn="r" rtl="1"/>
            <a:r>
              <a:rPr lang="fa-IR" dirty="0"/>
              <a:t>فیلترهای فضای مجازی</a:t>
            </a:r>
            <a:endParaRPr lang="en-US" dirty="0"/>
          </a:p>
        </p:txBody>
      </p:sp>
      <p:sp>
        <p:nvSpPr>
          <p:cNvPr id="4" name="Action Button: Back or Previous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9D97A82-1D22-467D-9E2D-91FB3A0BAB01}"/>
              </a:ext>
            </a:extLst>
          </p:cNvPr>
          <p:cNvSpPr/>
          <p:nvPr/>
        </p:nvSpPr>
        <p:spPr>
          <a:xfrm>
            <a:off x="4834466" y="6016775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56CA3-6C5B-47A3-B412-CF403716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825625"/>
            <a:ext cx="3586675" cy="2442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636E9-FEC1-4887-9E84-E9F90B314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26" y="4472879"/>
            <a:ext cx="1779408" cy="19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4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1050" y="1"/>
            <a:ext cx="10515600" cy="754380"/>
          </a:xfrm>
          <a:solidFill>
            <a:srgbClr val="D3EB45"/>
          </a:solidFill>
        </p:spPr>
        <p:txBody>
          <a:bodyPr/>
          <a:lstStyle/>
          <a:p>
            <a:pPr algn="ctr"/>
            <a:r>
              <a:rPr lang="en-US" dirty="0"/>
              <a:t>Common Matching Symbols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15462"/>
              </p:ext>
            </p:extLst>
          </p:nvPr>
        </p:nvGraphicFramePr>
        <p:xfrm>
          <a:off x="1851660" y="857251"/>
          <a:ext cx="8206740" cy="571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9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/>
                        <a:t>توضیح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2" action="ppaction://hlinksldjump"/>
                        </a:rPr>
                        <a:t>.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هرچه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3" action="ppaction://hlinksldjump"/>
                        </a:rPr>
                        <a:t>^regex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عبارت</a:t>
                      </a:r>
                      <a:r>
                        <a:rPr lang="fa-IR" sz="2400" baseline="0" dirty="0"/>
                        <a:t> در شروع خط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Regex$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عبارت در انتهای خط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[</a:t>
                      </a:r>
                      <a:r>
                        <a:rPr lang="en-US" sz="2400" dirty="0" err="1"/>
                        <a:t>abc</a:t>
                      </a:r>
                      <a:r>
                        <a:rPr lang="en-US" sz="2400" dirty="0"/>
                        <a:t>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یک</a:t>
                      </a:r>
                      <a:r>
                        <a:rPr lang="fa-IR" sz="2400" baseline="0" dirty="0"/>
                        <a:t> حرف </a:t>
                      </a:r>
                      <a:r>
                        <a:rPr lang="en-US" sz="2400" baseline="0" dirty="0"/>
                        <a:t>a</a:t>
                      </a:r>
                      <a:r>
                        <a:rPr lang="fa-IR" sz="2400" baseline="0" dirty="0"/>
                        <a:t> یا </a:t>
                      </a:r>
                      <a:r>
                        <a:rPr lang="en-US" sz="2400" baseline="0" dirty="0"/>
                        <a:t>b</a:t>
                      </a:r>
                      <a:r>
                        <a:rPr lang="fa-IR" sz="2400" baseline="0" dirty="0"/>
                        <a:t> یا </a:t>
                      </a:r>
                      <a:r>
                        <a:rPr lang="en-US" sz="2400" baseline="0" dirty="0"/>
                        <a:t>c</a:t>
                      </a:r>
                      <a:r>
                        <a:rPr lang="fa-IR" sz="2400" baseline="0" dirty="0"/>
                        <a:t> 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534">
                <a:tc>
                  <a:txBody>
                    <a:bodyPr/>
                    <a:lstStyle/>
                    <a:p>
                      <a:r>
                        <a:rPr lang="en-US" sz="2400" dirty="0"/>
                        <a:t>[</a:t>
                      </a:r>
                      <a:r>
                        <a:rPr lang="en-US" sz="2400" dirty="0" err="1"/>
                        <a:t>abc</a:t>
                      </a:r>
                      <a:r>
                        <a:rPr lang="en-US" sz="2400" dirty="0"/>
                        <a:t>][</a:t>
                      </a:r>
                      <a:r>
                        <a:rPr lang="en-US" sz="2400" dirty="0" err="1"/>
                        <a:t>vz</a:t>
                      </a:r>
                      <a:r>
                        <a:rPr lang="en-US" sz="2400" dirty="0"/>
                        <a:t>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یک حرف</a:t>
                      </a:r>
                      <a:r>
                        <a:rPr lang="fa-IR" sz="2400" baseline="0" dirty="0"/>
                        <a:t> </a:t>
                      </a:r>
                      <a:r>
                        <a:rPr lang="en-US" sz="2400" baseline="0" dirty="0"/>
                        <a:t>a</a:t>
                      </a:r>
                      <a:r>
                        <a:rPr lang="fa-IR" sz="2400" baseline="0" dirty="0"/>
                        <a:t> یا </a:t>
                      </a:r>
                      <a:r>
                        <a:rPr lang="en-US" sz="2400" baseline="0" dirty="0"/>
                        <a:t>b</a:t>
                      </a:r>
                      <a:r>
                        <a:rPr lang="fa-IR" sz="2400" baseline="0" dirty="0"/>
                        <a:t> یا </a:t>
                      </a:r>
                      <a:r>
                        <a:rPr lang="en-US" sz="2400" baseline="0" dirty="0"/>
                        <a:t>c</a:t>
                      </a:r>
                      <a:r>
                        <a:rPr lang="fa-IR" sz="2400" baseline="0" dirty="0"/>
                        <a:t> و سپس </a:t>
                      </a:r>
                      <a:r>
                        <a:rPr lang="en-US" sz="2400" baseline="0" dirty="0"/>
                        <a:t>v</a:t>
                      </a:r>
                      <a:r>
                        <a:rPr lang="fa-IR" sz="2400" baseline="0" dirty="0"/>
                        <a:t> یا </a:t>
                      </a:r>
                      <a:r>
                        <a:rPr lang="en-US" sz="2400" baseline="0" dirty="0"/>
                        <a:t>z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610">
                <a:tc>
                  <a:txBody>
                    <a:bodyPr/>
                    <a:lstStyle/>
                    <a:p>
                      <a:r>
                        <a:rPr lang="en-US" sz="2400" dirty="0"/>
                        <a:t>[^</a:t>
                      </a:r>
                      <a:r>
                        <a:rPr lang="en-US" sz="2400" dirty="0" err="1"/>
                        <a:t>abc</a:t>
                      </a:r>
                      <a:r>
                        <a:rPr lang="en-US" sz="2400" dirty="0"/>
                        <a:t>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هر حرفی به جز </a:t>
                      </a:r>
                      <a:r>
                        <a:rPr lang="en-US" sz="2400" dirty="0"/>
                        <a:t>a</a:t>
                      </a:r>
                      <a:r>
                        <a:rPr lang="fa-IR" sz="2400" baseline="0" dirty="0"/>
                        <a:t> یا </a:t>
                      </a:r>
                      <a:r>
                        <a:rPr lang="en-US" sz="2400" baseline="0" dirty="0"/>
                        <a:t>b</a:t>
                      </a:r>
                      <a:r>
                        <a:rPr lang="fa-IR" sz="2400" baseline="0" dirty="0"/>
                        <a:t> یا </a:t>
                      </a:r>
                      <a:r>
                        <a:rPr lang="en-US" sz="2400" baseline="0" dirty="0"/>
                        <a:t>c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329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4" action="ppaction://hlinksldjump"/>
                        </a:rPr>
                        <a:t>[a-d1-7]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حرفی بین </a:t>
                      </a:r>
                      <a:r>
                        <a:rPr lang="en-US" sz="2400" dirty="0"/>
                        <a:t>a</a:t>
                      </a:r>
                      <a:r>
                        <a:rPr lang="fa-IR" sz="2400" dirty="0"/>
                        <a:t> تا </a:t>
                      </a:r>
                      <a:r>
                        <a:rPr lang="en-US" sz="2400" dirty="0"/>
                        <a:t>d</a:t>
                      </a:r>
                      <a:r>
                        <a:rPr lang="fa-IR" sz="2400" dirty="0"/>
                        <a:t> و</a:t>
                      </a:r>
                      <a:r>
                        <a:rPr lang="fa-IR" sz="2400" baseline="0" dirty="0"/>
                        <a:t> یا یک رقم از 1 تا 7 مثلا </a:t>
                      </a:r>
                      <a:r>
                        <a:rPr lang="en-US" sz="2400" baseline="0" dirty="0"/>
                        <a:t>ax2b</a:t>
                      </a:r>
                      <a:r>
                        <a:rPr lang="fa-IR" sz="2400" baseline="0" dirty="0"/>
                        <a:t> سه بار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5" action="ppaction://hlinksldjump"/>
                        </a:rPr>
                        <a:t>X|Z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عبارت </a:t>
                      </a:r>
                      <a:r>
                        <a:rPr lang="en-US" sz="2400" dirty="0"/>
                        <a:t>X</a:t>
                      </a:r>
                      <a:r>
                        <a:rPr lang="fa-IR" sz="2400" dirty="0"/>
                        <a:t> یا </a:t>
                      </a:r>
                      <a:r>
                        <a:rPr lang="en-US" sz="2400" dirty="0"/>
                        <a:t>Z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XZ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عبارت</a:t>
                      </a:r>
                      <a:r>
                        <a:rPr lang="fa-IR" sz="2400" baseline="0" dirty="0"/>
                        <a:t> </a:t>
                      </a:r>
                      <a:r>
                        <a:rPr lang="en-US" sz="2400" baseline="0" dirty="0"/>
                        <a:t>X</a:t>
                      </a:r>
                      <a:r>
                        <a:rPr lang="fa-IR" sz="2400" baseline="0" dirty="0"/>
                        <a:t> بعدش </a:t>
                      </a:r>
                      <a:r>
                        <a:rPr lang="en-US" sz="2400" baseline="0" dirty="0"/>
                        <a:t>Z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/>
                        <a:t>انتهای خط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Action Button: Back or Previous 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D6E1D95-CADB-44A2-987E-F4741C42B4A6}"/>
              </a:ext>
            </a:extLst>
          </p:cNvPr>
          <p:cNvSpPr/>
          <p:nvPr/>
        </p:nvSpPr>
        <p:spPr>
          <a:xfrm>
            <a:off x="11125199" y="6055287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5E9-66BE-4F09-BD09-F7D19730088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5050"/>
          </a:solidFill>
        </p:spPr>
        <p:txBody>
          <a:bodyPr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32F293-BC7C-48AB-8B3F-A3DE4370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8560"/>
            <a:ext cx="6670031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UsingClass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"AAABBBCCCDDD"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.replaceAll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"BC."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"NN"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6FCB4-60A2-4F6B-A862-8AF3A037C908}"/>
              </a:ext>
            </a:extLst>
          </p:cNvPr>
          <p:cNvSpPr txBox="1"/>
          <p:nvPr/>
        </p:nvSpPr>
        <p:spPr>
          <a:xfrm>
            <a:off x="8126571" y="3969912"/>
            <a:ext cx="303941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AAABBBCCCDDD</a:t>
            </a:r>
          </a:p>
          <a:p>
            <a:r>
              <a:rPr lang="en-US" sz="3200" dirty="0"/>
              <a:t>AAABBNNCDDD</a:t>
            </a:r>
          </a:p>
        </p:txBody>
      </p:sp>
    </p:spTree>
    <p:extLst>
      <p:ext uri="{BB962C8B-B14F-4D97-AF65-F5344CB8AC3E}">
        <p14:creationId xmlns:p14="http://schemas.microsoft.com/office/powerpoint/2010/main" val="354545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5E9-66BE-4F09-BD09-F7D19730088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5050"/>
          </a:solidFill>
        </p:spPr>
        <p:txBody>
          <a:bodyPr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32F293-BC7C-48AB-8B3F-A3DE4370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8560"/>
            <a:ext cx="6670031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UsingClass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"AAABB.BCCCDDD"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.replaceAll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"B\\.B"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"NN"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6FCB4-60A2-4F6B-A862-8AF3A037C908}"/>
              </a:ext>
            </a:extLst>
          </p:cNvPr>
          <p:cNvSpPr txBox="1"/>
          <p:nvPr/>
        </p:nvSpPr>
        <p:spPr>
          <a:xfrm>
            <a:off x="8126570" y="3969912"/>
            <a:ext cx="322722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AAABB.BCCCDDD</a:t>
            </a:r>
          </a:p>
          <a:p>
            <a:r>
              <a:rPr lang="en-US" sz="3200" dirty="0"/>
              <a:t>AAABNNCCCDDD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63B473-EC6C-4C82-B69E-998D37C2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AAABB.BCCCDDD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D9AB26-20B7-4F88-BFD7-91A48BBA2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\\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ction Button: Back or Previous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9FBEC40-91B8-4E90-9A75-DD89E81D371D}"/>
              </a:ext>
            </a:extLst>
          </p:cNvPr>
          <p:cNvSpPr/>
          <p:nvPr/>
        </p:nvSpPr>
        <p:spPr>
          <a:xfrm>
            <a:off x="11109071" y="5924569"/>
            <a:ext cx="957943" cy="751115"/>
          </a:xfrm>
          <a:prstGeom prst="actionButtonBackPrevio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5E9-66BE-4F09-BD09-F7D19730088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5050"/>
          </a:solidFill>
        </p:spPr>
        <p:txBody>
          <a:bodyPr/>
          <a:lstStyle/>
          <a:p>
            <a:pPr algn="ctr"/>
            <a:r>
              <a:rPr lang="en-US" dirty="0"/>
              <a:t>^regex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32F293-BC7C-48AB-8B3F-A3DE4370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8560"/>
            <a:ext cx="6670031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UsingClass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"AAABBBCCCDDD"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.replaceAll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“^A"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"NN"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6FCB4-60A2-4F6B-A862-8AF3A037C908}"/>
              </a:ext>
            </a:extLst>
          </p:cNvPr>
          <p:cNvSpPr txBox="1"/>
          <p:nvPr/>
        </p:nvSpPr>
        <p:spPr>
          <a:xfrm>
            <a:off x="8126570" y="3969912"/>
            <a:ext cx="354168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AAABBBCCCDDD</a:t>
            </a:r>
          </a:p>
          <a:p>
            <a:r>
              <a:rPr lang="en-US" sz="3200" dirty="0"/>
              <a:t>NNAABBBCCCDDD</a:t>
            </a:r>
          </a:p>
        </p:txBody>
      </p:sp>
      <p:sp>
        <p:nvSpPr>
          <p:cNvPr id="6" name="Action Button: Back or Previous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4BC12A1-095C-49C5-B204-6D50ABFA23D9}"/>
              </a:ext>
            </a:extLst>
          </p:cNvPr>
          <p:cNvSpPr/>
          <p:nvPr/>
        </p:nvSpPr>
        <p:spPr>
          <a:xfrm>
            <a:off x="11109071" y="5924569"/>
            <a:ext cx="957943" cy="751115"/>
          </a:xfrm>
          <a:prstGeom prst="actionButtonBackPrevio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3074</Words>
  <Application>Microsoft Office PowerPoint</Application>
  <PresentationFormat>Widescreen</PresentationFormat>
  <Paragraphs>303</Paragraphs>
  <Slides>29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Courier New</vt:lpstr>
      <vt:lpstr>JetBrains Mono</vt:lpstr>
      <vt:lpstr>Office Theme</vt:lpstr>
      <vt:lpstr>برنامه نویسی شی گرا</vt:lpstr>
      <vt:lpstr>موضوعات جلسه پنجم</vt:lpstr>
      <vt:lpstr>Regex : Regular Expression</vt:lpstr>
      <vt:lpstr>توابع موجود در String</vt:lpstr>
      <vt:lpstr>کاربردهای Regex</vt:lpstr>
      <vt:lpstr>Common Matching Symbols</vt:lpstr>
      <vt:lpstr>.</vt:lpstr>
      <vt:lpstr>.</vt:lpstr>
      <vt:lpstr>^regex</vt:lpstr>
      <vt:lpstr>I</vt:lpstr>
      <vt:lpstr>[A-B]</vt:lpstr>
      <vt:lpstr>Meta Characters</vt:lpstr>
      <vt:lpstr>Quantifier</vt:lpstr>
      <vt:lpstr>Grouping and back reference</vt:lpstr>
      <vt:lpstr>Negative/Positive lookahead/lookbehind</vt:lpstr>
      <vt:lpstr>Specifying modes inside the regular expression</vt:lpstr>
      <vt:lpstr>(?i): Case Imsensitive</vt:lpstr>
      <vt:lpstr>(?i)</vt:lpstr>
      <vt:lpstr>(?-i): Case Sensitive</vt:lpstr>
      <vt:lpstr>PowerPoint Presentation</vt:lpstr>
      <vt:lpstr>Backslashes in Java</vt:lpstr>
      <vt:lpstr>حروف مرزی</vt:lpstr>
      <vt:lpstr>تعدادی اتفاق پشت سر هم</vt:lpstr>
      <vt:lpstr>Regex: +</vt:lpstr>
      <vt:lpstr>Regex: *</vt:lpstr>
      <vt:lpstr>Regex: *?</vt:lpstr>
      <vt:lpstr>Classes for Regex Applications 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شی گرا</dc:title>
  <dc:creator>Bijan</dc:creator>
  <cp:lastModifiedBy>Vahdat</cp:lastModifiedBy>
  <cp:revision>233</cp:revision>
  <dcterms:created xsi:type="dcterms:W3CDTF">2020-01-31T15:06:05Z</dcterms:created>
  <dcterms:modified xsi:type="dcterms:W3CDTF">2022-03-06T13:26:29Z</dcterms:modified>
</cp:coreProperties>
</file>