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313" r:id="rId5"/>
    <p:sldId id="314" r:id="rId6"/>
    <p:sldId id="315" r:id="rId7"/>
    <p:sldId id="345" r:id="rId8"/>
    <p:sldId id="329" r:id="rId9"/>
    <p:sldId id="330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32" r:id="rId24"/>
    <p:sldId id="333" r:id="rId25"/>
    <p:sldId id="334" r:id="rId26"/>
    <p:sldId id="312" r:id="rId27"/>
    <p:sldId id="342" r:id="rId28"/>
    <p:sldId id="343" r:id="rId29"/>
    <p:sldId id="344" r:id="rId30"/>
    <p:sldId id="341" r:id="rId31"/>
    <p:sldId id="335" r:id="rId32"/>
    <p:sldId id="336" r:id="rId33"/>
    <p:sldId id="338" r:id="rId34"/>
    <p:sldId id="33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ED9"/>
    <a:srgbClr val="66FF66"/>
    <a:srgbClr val="D3EB45"/>
    <a:srgbClr val="39E5F7"/>
    <a:srgbClr val="D5F33D"/>
    <a:srgbClr val="F040BE"/>
    <a:srgbClr val="B5C36D"/>
    <a:srgbClr val="40F0A9"/>
    <a:srgbClr val="DEC052"/>
    <a:srgbClr val="BE3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5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7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0.xml"/><Relationship Id="rId10" Type="http://schemas.openxmlformats.org/officeDocument/2006/relationships/image" Target="../media/image1.jpeg"/><Relationship Id="rId4" Type="http://schemas.openxmlformats.org/officeDocument/2006/relationships/slide" Target="slide8.xml"/><Relationship Id="rId9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برنامه نویسی شی گرا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جلسه سوم</a:t>
            </a:r>
          </a:p>
          <a:p>
            <a:r>
              <a:rPr lang="en-US" dirty="0"/>
              <a:t>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6" y="463731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203"/>
            <a:ext cx="10515600" cy="1135703"/>
          </a:xfrm>
        </p:spPr>
        <p:txBody>
          <a:bodyPr/>
          <a:lstStyle/>
          <a:p>
            <a:pPr algn="ctr"/>
            <a:r>
              <a:rPr lang="fa-IR" dirty="0"/>
              <a:t>برنامه حل معادله درجه 2 با ضرایب مختلط</a:t>
            </a:r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00201" y="1213357"/>
            <a:ext cx="8795658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UsingComplex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fa-IR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Solving Ax</a:t>
            </a:r>
            <a:r>
              <a:rPr lang="fa-IR" sz="2600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Bx+C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Complex A,B,C,x1,x2,delta;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 = 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Complex();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  = 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Complex();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  = 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Complex();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x1 = 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Complex();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x2 = 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Complex();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delta = 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Complex();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7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26776" y="214611"/>
            <a:ext cx="9579429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Scanning inputs</a:t>
            </a:r>
            <a:br>
              <a:rPr kumimoji="0" lang="en-US" sz="2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Scanner(System.</a:t>
            </a:r>
            <a:r>
              <a:rPr kumimoji="0" lang="en-US" sz="2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A.y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B.y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C.x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C.y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3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68283" y="330595"/>
            <a:ext cx="8664551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Normalizing Coefficients  x2+(B/A)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x+C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 = 0</a:t>
            </a:r>
            <a:b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+A.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Math.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atan2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+B.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Math.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atan2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,B.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mag/=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=mag*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=mag*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+C.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Math.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atan2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,C.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mag/=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=mag*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=mag*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EEE58-3A80-448D-A058-16FD45D2AF0D}"/>
              </a:ext>
            </a:extLst>
          </p:cNvPr>
          <p:cNvSpPr/>
          <p:nvPr/>
        </p:nvSpPr>
        <p:spPr>
          <a:xfrm>
            <a:off x="9584266" y="1578830"/>
            <a:ext cx="1642533" cy="207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B/A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F3AC8-F49D-4851-A7B8-504BB5AD904B}"/>
              </a:ext>
            </a:extLst>
          </p:cNvPr>
          <p:cNvSpPr/>
          <p:nvPr/>
        </p:nvSpPr>
        <p:spPr>
          <a:xfrm>
            <a:off x="8644467" y="4123267"/>
            <a:ext cx="1642533" cy="207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= C/A</a:t>
            </a:r>
          </a:p>
        </p:txBody>
      </p:sp>
    </p:spTree>
    <p:extLst>
      <p:ext uri="{BB962C8B-B14F-4D97-AF65-F5344CB8AC3E}">
        <p14:creationId xmlns:p14="http://schemas.microsoft.com/office/powerpoint/2010/main" val="350107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02225" y="721309"/>
            <a:ext cx="942116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//Calculating Delta</a:t>
            </a:r>
            <a:b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sz="2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Cculating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(Delta)</a:t>
            </a:r>
            <a:b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 =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Math.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atan2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 =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(mag));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/=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mag *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=mag *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A9B0D1-6F7B-4123-8BFB-25A47C7FAB5C}"/>
              </a:ext>
            </a:extLst>
          </p:cNvPr>
          <p:cNvSpPr/>
          <p:nvPr/>
        </p:nvSpPr>
        <p:spPr>
          <a:xfrm>
            <a:off x="9711267" y="982133"/>
            <a:ext cx="1642533" cy="1049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/>
              <a:t> = B</a:t>
            </a:r>
            <a:r>
              <a:rPr lang="en-US" baseline="30000" dirty="0"/>
              <a:t>2</a:t>
            </a:r>
            <a:r>
              <a:rPr lang="en-US" dirty="0"/>
              <a:t> – 4C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A7151-6586-4E8D-8470-3FB980FCF5C4}"/>
              </a:ext>
            </a:extLst>
          </p:cNvPr>
          <p:cNvSpPr/>
          <p:nvPr/>
        </p:nvSpPr>
        <p:spPr>
          <a:xfrm>
            <a:off x="10689775" y="3039534"/>
            <a:ext cx="934958" cy="24976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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8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54080" y="98086"/>
            <a:ext cx="533992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Calculating x1 &amp; x2;</a:t>
            </a:r>
            <a:b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x1.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(-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x1.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(-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(-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(-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7710" y="2338737"/>
            <a:ext cx="117839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Printing Results</a:t>
            </a:r>
            <a:b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(x1.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"x1 = %g +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J%g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x1.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x1.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"x1 = %g -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J%g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x1.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-x1.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(x2.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"x2 = %g +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J%g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x2.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x2.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"x2 = %g -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J%g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x2.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-x2.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685EB-CF42-4444-87D7-CD20B913B21E}"/>
              </a:ext>
            </a:extLst>
          </p:cNvPr>
          <p:cNvSpPr/>
          <p:nvPr/>
        </p:nvSpPr>
        <p:spPr>
          <a:xfrm>
            <a:off x="8475133" y="98086"/>
            <a:ext cx="2641600" cy="24976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ym typeface="Symbol" panose="05050102010706020507" pitchFamily="18" charset="2"/>
              </a:rPr>
              <a:t>x = (-B</a:t>
            </a:r>
            <a:r>
              <a:rPr lang="en-US" sz="3200" dirty="0"/>
              <a:t> </a:t>
            </a:r>
            <a:r>
              <a:rPr lang="en-US" sz="3200" dirty="0">
                <a:sym typeface="Symbol" panose="05050102010706020507" pitchFamily="18" charset="2"/>
              </a:rPr>
              <a:t>)/2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496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Window</a:t>
            </a:r>
          </a:p>
        </p:txBody>
      </p:sp>
      <p:sp>
        <p:nvSpPr>
          <p:cNvPr id="3" name="Rectangle 2"/>
          <p:cNvSpPr/>
          <p:nvPr/>
        </p:nvSpPr>
        <p:spPr>
          <a:xfrm>
            <a:off x="7211786" y="2452689"/>
            <a:ext cx="40168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Enter A.x:1</a:t>
            </a:r>
          </a:p>
          <a:p>
            <a:endParaRPr lang="en-US" sz="2800" dirty="0"/>
          </a:p>
          <a:p>
            <a:r>
              <a:rPr lang="en-US" sz="2800" dirty="0"/>
              <a:t>Enter A.y:1</a:t>
            </a:r>
          </a:p>
          <a:p>
            <a:r>
              <a:rPr lang="en-US" sz="2800" dirty="0"/>
              <a:t>Enter </a:t>
            </a:r>
            <a:r>
              <a:rPr lang="en-US" sz="2800" dirty="0" err="1"/>
              <a:t>B.x</a:t>
            </a:r>
            <a:r>
              <a:rPr lang="en-US" sz="2800" dirty="0"/>
              <a:t>:-2</a:t>
            </a:r>
          </a:p>
          <a:p>
            <a:r>
              <a:rPr lang="en-US" sz="2800" dirty="0"/>
              <a:t>Enter </a:t>
            </a:r>
            <a:r>
              <a:rPr lang="en-US" sz="2800" dirty="0" err="1"/>
              <a:t>B.y</a:t>
            </a:r>
            <a:r>
              <a:rPr lang="en-US" sz="2800" dirty="0"/>
              <a:t>:-2</a:t>
            </a:r>
          </a:p>
          <a:p>
            <a:r>
              <a:rPr lang="en-US" sz="2800" dirty="0"/>
              <a:t>Enter C.x:2</a:t>
            </a:r>
          </a:p>
          <a:p>
            <a:r>
              <a:rPr lang="en-US" sz="2800" dirty="0"/>
              <a:t>Enter C.y:2</a:t>
            </a:r>
          </a:p>
          <a:p>
            <a:r>
              <a:rPr lang="en-US" sz="2800" dirty="0"/>
              <a:t>x1 = 1.00000 + J1.00000</a:t>
            </a:r>
          </a:p>
          <a:p>
            <a:r>
              <a:rPr lang="en-US" sz="2800" dirty="0"/>
              <a:t>x2 = 1.00000 - J1.00000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11786" y="1429078"/>
            <a:ext cx="366318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(1+J)x</a:t>
            </a:r>
            <a:r>
              <a:rPr lang="en-US" sz="2800" baseline="30000" dirty="0"/>
              <a:t>2</a:t>
            </a:r>
            <a:r>
              <a:rPr lang="en-US" sz="2800" dirty="0"/>
              <a:t>-2(1+j)x+2(1+j)=0</a:t>
            </a:r>
          </a:p>
        </p:txBody>
      </p:sp>
      <p:sp>
        <p:nvSpPr>
          <p:cNvPr id="5" name="Rectangle 4"/>
          <p:cNvSpPr/>
          <p:nvPr/>
        </p:nvSpPr>
        <p:spPr>
          <a:xfrm>
            <a:off x="979713" y="2379892"/>
            <a:ext cx="46373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Enter A.x:1</a:t>
            </a:r>
          </a:p>
          <a:p>
            <a:endParaRPr lang="en-US" sz="2800" dirty="0"/>
          </a:p>
          <a:p>
            <a:r>
              <a:rPr lang="en-US" sz="2800" dirty="0"/>
              <a:t>Enter A.y:0</a:t>
            </a:r>
          </a:p>
          <a:p>
            <a:r>
              <a:rPr lang="en-US" sz="2800" dirty="0"/>
              <a:t>Enter </a:t>
            </a:r>
            <a:r>
              <a:rPr lang="en-US" sz="2800" dirty="0" err="1"/>
              <a:t>B.x</a:t>
            </a:r>
            <a:r>
              <a:rPr lang="en-US" sz="2800" dirty="0"/>
              <a:t>:-3</a:t>
            </a:r>
          </a:p>
          <a:p>
            <a:r>
              <a:rPr lang="en-US" sz="2800" dirty="0"/>
              <a:t>Enter B.y:0</a:t>
            </a:r>
          </a:p>
          <a:p>
            <a:r>
              <a:rPr lang="en-US" sz="2800" dirty="0"/>
              <a:t>Enter C.x:2</a:t>
            </a:r>
          </a:p>
          <a:p>
            <a:r>
              <a:rPr lang="en-US" sz="2800" dirty="0"/>
              <a:t>Enter C.y:0</a:t>
            </a:r>
          </a:p>
          <a:p>
            <a:r>
              <a:rPr lang="en-US" sz="2800" dirty="0"/>
              <a:t>x1 = 2.00000 - J7.34788e-16</a:t>
            </a:r>
          </a:p>
          <a:p>
            <a:r>
              <a:rPr lang="en-US" sz="2800" dirty="0"/>
              <a:t>x2 = 1.00000 + J3.67394e-16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1917" y="1591679"/>
            <a:ext cx="16353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-3x+2=0</a:t>
            </a:r>
          </a:p>
        </p:txBody>
      </p:sp>
      <p:sp>
        <p:nvSpPr>
          <p:cNvPr id="7" name="Action Button: Back or Previous 6">
            <a:hlinkClick r:id="rId2" action="ppaction://hlinksldjump" highlightClick="1"/>
          </p:cNvPr>
          <p:cNvSpPr/>
          <p:nvPr/>
        </p:nvSpPr>
        <p:spPr>
          <a:xfrm>
            <a:off x="11109069" y="5935455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5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بردن دو تابع به داخل </a:t>
            </a:r>
            <a:r>
              <a:rPr lang="en-US" dirty="0"/>
              <a:t>class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18654" y="1750911"/>
            <a:ext cx="748794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 ()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atan2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1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تغییر خطوط برنامه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6866" y="1534606"/>
            <a:ext cx="774282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+A.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Math.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atan2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+B.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Math.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atan2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,B.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+C.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Math.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atan2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,C.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91400" y="2860169"/>
            <a:ext cx="424026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A.mag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B.mag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a-I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C.mag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a-I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delta.mag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delta.arg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4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4" y="0"/>
            <a:ext cx="10515600" cy="1325563"/>
          </a:xfrm>
        </p:spPr>
        <p:txBody>
          <a:bodyPr/>
          <a:lstStyle/>
          <a:p>
            <a:pPr algn="ctr" rtl="1"/>
            <a:r>
              <a:rPr lang="fa-IR" dirty="0"/>
              <a:t>بردن تابع </a:t>
            </a:r>
            <a:r>
              <a:rPr lang="en-US" dirty="0"/>
              <a:t>scan</a:t>
            </a:r>
            <a:r>
              <a:rPr lang="fa-IR" dirty="0"/>
              <a:t> به داخل </a:t>
            </a:r>
            <a:r>
              <a:rPr lang="en-US" dirty="0"/>
              <a:t>class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24787" y="1365445"/>
            <a:ext cx="7571303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 {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 () {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atan2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fa-I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scan(){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Scanner(System.</a:t>
            </a:r>
            <a:r>
              <a:rPr lang="en-US" sz="2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x part:"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y part:"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8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تغییر خطوط برنامه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8969" y="1911920"/>
            <a:ext cx="770275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A:"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A.scan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B:"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B.scan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C:"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C.scan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1719" y="1859340"/>
            <a:ext cx="37925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Enter A:</a:t>
            </a:r>
          </a:p>
          <a:p>
            <a:r>
              <a:rPr lang="en-US" sz="2400" dirty="0"/>
              <a:t>Enter x part:1</a:t>
            </a:r>
          </a:p>
          <a:p>
            <a:r>
              <a:rPr lang="en-US" sz="2400" dirty="0"/>
              <a:t>Enter y part:0</a:t>
            </a:r>
          </a:p>
          <a:p>
            <a:r>
              <a:rPr lang="en-US" sz="2400" dirty="0"/>
              <a:t>Enter B:</a:t>
            </a:r>
          </a:p>
          <a:p>
            <a:r>
              <a:rPr lang="en-US" sz="2400" dirty="0"/>
              <a:t>Enter x part:-3</a:t>
            </a:r>
          </a:p>
          <a:p>
            <a:r>
              <a:rPr lang="en-US" sz="2400" dirty="0"/>
              <a:t>Enter y part:0</a:t>
            </a:r>
          </a:p>
          <a:p>
            <a:r>
              <a:rPr lang="en-US" sz="2400" dirty="0"/>
              <a:t>Enter C:</a:t>
            </a:r>
          </a:p>
          <a:p>
            <a:r>
              <a:rPr lang="en-US" sz="2400" dirty="0"/>
              <a:t>Enter x part:2</a:t>
            </a:r>
          </a:p>
          <a:p>
            <a:r>
              <a:rPr lang="en-US" sz="2400" dirty="0"/>
              <a:t>Enter y part:0</a:t>
            </a:r>
          </a:p>
          <a:p>
            <a:r>
              <a:rPr lang="en-US" sz="2400" dirty="0"/>
              <a:t>x1 = 2.00000 - J7.34788e-16</a:t>
            </a:r>
          </a:p>
          <a:p>
            <a:r>
              <a:rPr lang="en-US" sz="2400" dirty="0"/>
              <a:t>x2 = 1.00000 + J3.67394e-16</a:t>
            </a:r>
          </a:p>
        </p:txBody>
      </p:sp>
    </p:spTree>
    <p:extLst>
      <p:ext uri="{BB962C8B-B14F-4D97-AF65-F5344CB8AC3E}">
        <p14:creationId xmlns:p14="http://schemas.microsoft.com/office/powerpoint/2010/main" val="22586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موضوعات جلسه سوم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دسته بندی داده و کد			              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  <a:hlinkClick r:id="rId2" action="ppaction://hlinksldjump"/>
              </a:rPr>
              <a:t>class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  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	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       	  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تعریف یک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class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 			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class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  <a:hlinkClick r:id="rId3" action="ppaction://hlinksldjump"/>
              </a:rPr>
              <a:t>Example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  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برنامه 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  <a:hlinkClick r:id="rId4" action="ppaction://hlinksldjump"/>
              </a:rPr>
              <a:t>حل معادله 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درجه 2 با ضرائب حقیقی 	</a:t>
            </a: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برنامه 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  <a:hlinkClick r:id="rId5" action="ppaction://hlinksldjump"/>
              </a:rPr>
              <a:t>حل معادله 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درجه 2 با ضرائب مختلط </a:t>
            </a: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بردن 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  <a:hlinkClick r:id="rId6" action="ppaction://hlinksldjump"/>
              </a:rPr>
              <a:t>توابع مربوط 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به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class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 به داخل تعریف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class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 سازنده ها در یک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class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 		    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 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  <a:hlinkClick r:id="rId7" action="ppaction://hlinksldjump"/>
              </a:rPr>
              <a:t>Constructor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هشدار برای استفاده از 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  <a:hlinkClick r:id="rId8" action="ppaction://hlinksldjump"/>
              </a:rPr>
              <a:t>انتساب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  <a:hlinkClick r:id="rId9" action="ppaction://hlinksldjump"/>
              </a:rPr>
              <a:t>برنامه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 حل معادله </a:t>
            </a:r>
            <a:r>
              <a:rPr lang="fa-IR">
                <a:solidFill>
                  <a:schemeClr val="tx2"/>
                </a:solidFill>
                <a:cs typeface="B Nazanin" panose="00000400000000000000" pitchFamily="2" charset="-78"/>
              </a:rPr>
              <a:t>درجه 2 با توابع عضو</a:t>
            </a:r>
            <a:endParaRPr 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2032459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1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4" y="0"/>
            <a:ext cx="10515600" cy="1325563"/>
          </a:xfrm>
        </p:spPr>
        <p:txBody>
          <a:bodyPr/>
          <a:lstStyle/>
          <a:p>
            <a:pPr algn="ctr" rtl="1"/>
            <a:r>
              <a:rPr lang="fa-IR" dirty="0"/>
              <a:t>بردن تابع </a:t>
            </a:r>
            <a:r>
              <a:rPr lang="en-US" dirty="0"/>
              <a:t>print</a:t>
            </a:r>
            <a:r>
              <a:rPr lang="fa-IR" dirty="0"/>
              <a:t> به داخل </a:t>
            </a:r>
            <a:r>
              <a:rPr lang="en-US" dirty="0"/>
              <a:t>class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3259" y="1770410"/>
            <a:ext cx="1097279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 .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print(){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	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"%g + 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J%g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	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"%g - 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J%g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6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تغییر خطوط برنامه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56853" y="1850683"/>
            <a:ext cx="576952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Printing Results</a:t>
            </a:r>
            <a:b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"x1="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x1.print();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x2="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x2.print();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25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4" y="0"/>
            <a:ext cx="10515600" cy="1325563"/>
          </a:xfrm>
        </p:spPr>
        <p:txBody>
          <a:bodyPr/>
          <a:lstStyle/>
          <a:p>
            <a:pPr algn="ctr" rtl="1"/>
            <a:r>
              <a:rPr lang="fa-IR" dirty="0"/>
              <a:t>بردن تابع تقسیم به داخل </a:t>
            </a:r>
            <a:r>
              <a:rPr lang="en-US" dirty="0"/>
              <a:t>class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3259" y="1182580"/>
            <a:ext cx="8654142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 .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divideBy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(Complex Z){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a-I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mag()/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Z.mag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a-I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Z.arg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a-I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a-I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9596" y="5433884"/>
            <a:ext cx="31918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B.divideBy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C.divideBy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90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4" y="0"/>
            <a:ext cx="10515600" cy="1325563"/>
          </a:xfrm>
        </p:spPr>
        <p:txBody>
          <a:bodyPr/>
          <a:lstStyle/>
          <a:p>
            <a:pPr algn="ctr" rtl="1"/>
            <a:r>
              <a:rPr lang="fa-IR" dirty="0"/>
              <a:t>بردن تابع ضرب به داخل </a:t>
            </a:r>
            <a:r>
              <a:rPr lang="en-US" dirty="0"/>
              <a:t>class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0345" y="1171684"/>
            <a:ext cx="8654142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 .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endParaRPr kumimoji="0" lang="fa-IR" sz="28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multiplyBy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(Complex Z){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a-I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mag()*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Z.mag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a-I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Z.arg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a-I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a-I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9596" y="5433884"/>
            <a:ext cx="448071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delta=B;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delta.multiplyBy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45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4" y="0"/>
            <a:ext cx="10515600" cy="1460810"/>
          </a:xfrm>
        </p:spPr>
        <p:txBody>
          <a:bodyPr/>
          <a:lstStyle/>
          <a:p>
            <a:pPr algn="ctr" rtl="1"/>
            <a:r>
              <a:rPr lang="fa-IR" dirty="0"/>
              <a:t>بردن تابع ضرب در یک عدد به داخل </a:t>
            </a:r>
            <a:r>
              <a:rPr lang="en-US" dirty="0"/>
              <a:t>class</a:t>
            </a:r>
            <a:r>
              <a:rPr lang="fa-IR" dirty="0"/>
              <a:t> </a:t>
            </a:r>
            <a:br>
              <a:rPr lang="fa-IR" dirty="0"/>
            </a:br>
            <a:r>
              <a:rPr lang="en-US" dirty="0"/>
              <a:t>Polymorphism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23300" y="1669477"/>
            <a:ext cx="8654142" cy="3108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 .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endParaRPr kumimoji="0" lang="fa-IR" sz="28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multiplyBy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z){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*=z;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a-I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*=z;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62036" y="5366978"/>
            <a:ext cx="448071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delta=B;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delta.multiplyBy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60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4" y="0"/>
            <a:ext cx="10515600" cy="1325563"/>
          </a:xfrm>
        </p:spPr>
        <p:txBody>
          <a:bodyPr/>
          <a:lstStyle/>
          <a:p>
            <a:pPr algn="ctr" rtl="1"/>
            <a:r>
              <a:rPr lang="fa-IR" dirty="0"/>
              <a:t>بردن چهار عمل اصلی به داخل </a:t>
            </a:r>
            <a:r>
              <a:rPr lang="en-US" dirty="0"/>
              <a:t>class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0111" y="1256579"/>
            <a:ext cx="5442855" cy="5324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 {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 .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endParaRPr kumimoji="0" lang="fa-IR" sz="20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multiplyBy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z){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*=z;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*=z;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z){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+=z;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sub(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z){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-=z;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divideBy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z){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/=z;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/=z;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a-I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67911" y="1663145"/>
            <a:ext cx="4480714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add(Complex Z){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sub(Complex Z){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ction Button: Back or Previous 6">
            <a:hlinkClick r:id="rId2" action="ppaction://hlinksldjump" highlightClick="1"/>
          </p:cNvPr>
          <p:cNvSpPr/>
          <p:nvPr/>
        </p:nvSpPr>
        <p:spPr>
          <a:xfrm>
            <a:off x="10978439" y="5837481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3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6175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Constructors</a:t>
            </a:r>
            <a:endParaRPr lang="en-US" altLang="en-US" dirty="0"/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9414" y="1443039"/>
            <a:ext cx="6276975" cy="435292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501E83-9C52-476A-894B-FBAABFDB8C60}"/>
              </a:ext>
            </a:extLst>
          </p:cNvPr>
          <p:cNvSpPr txBox="1"/>
          <p:nvPr/>
        </p:nvSpPr>
        <p:spPr>
          <a:xfrm>
            <a:off x="1710266" y="2218265"/>
            <a:ext cx="5341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  </a:t>
            </a:r>
            <a:r>
              <a:rPr lang="en-US" sz="2400" dirty="0" err="1"/>
              <a:t>myObject</a:t>
            </a:r>
            <a:r>
              <a:rPr lang="en-US" sz="2400" dirty="0"/>
              <a:t> = new Class (Parameters)</a:t>
            </a:r>
          </a:p>
        </p:txBody>
      </p:sp>
    </p:spTree>
    <p:extLst>
      <p:ext uri="{BB962C8B-B14F-4D97-AF65-F5344CB8AC3E}">
        <p14:creationId xmlns:p14="http://schemas.microsoft.com/office/powerpoint/2010/main" val="16450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Complex Constructors</a:t>
            </a:r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4220" y="2139950"/>
            <a:ext cx="6276975" cy="435292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B4A48A-6AB8-4CC8-809A-F2C2A616CCD9}"/>
              </a:ext>
            </a:extLst>
          </p:cNvPr>
          <p:cNvSpPr txBox="1"/>
          <p:nvPr/>
        </p:nvSpPr>
        <p:spPr>
          <a:xfrm>
            <a:off x="7858645" y="252307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953A4-2389-4589-8DBC-70913FCAFC4A}"/>
              </a:ext>
            </a:extLst>
          </p:cNvPr>
          <p:cNvSpPr txBox="1"/>
          <p:nvPr/>
        </p:nvSpPr>
        <p:spPr>
          <a:xfrm>
            <a:off x="7858645" y="314113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(double a, </a:t>
            </a:r>
          </a:p>
          <a:p>
            <a:r>
              <a:rPr lang="en-US" dirty="0"/>
              <a:t>double b)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A026B-AA39-4A00-A8B8-A4D948D67747}"/>
              </a:ext>
            </a:extLst>
          </p:cNvPr>
          <p:cNvSpPr txBox="1"/>
          <p:nvPr/>
        </p:nvSpPr>
        <p:spPr>
          <a:xfrm>
            <a:off x="7858644" y="3775067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(Complex z)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57EE-3A6F-424C-A34E-330C9D323442}"/>
              </a:ext>
            </a:extLst>
          </p:cNvPr>
          <p:cNvSpPr txBox="1"/>
          <p:nvPr/>
        </p:nvSpPr>
        <p:spPr>
          <a:xfrm>
            <a:off x="7858645" y="453447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(double 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2AD44-CAA5-479A-9E9B-66A9FE4619BE}"/>
              </a:ext>
            </a:extLst>
          </p:cNvPr>
          <p:cNvSpPr txBox="1"/>
          <p:nvPr/>
        </p:nvSpPr>
        <p:spPr>
          <a:xfrm>
            <a:off x="7858644" y="5168404"/>
            <a:ext cx="107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(Scanner)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9A3D4-7DE6-44FB-BECF-796986DFF1CE}"/>
              </a:ext>
            </a:extLst>
          </p:cNvPr>
          <p:cNvSpPr txBox="1"/>
          <p:nvPr/>
        </p:nvSpPr>
        <p:spPr>
          <a:xfrm>
            <a:off x="203200" y="2619236"/>
            <a:ext cx="6386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Complex  </a:t>
            </a:r>
            <a:r>
              <a:rPr lang="en-US" sz="2400" dirty="0" err="1"/>
              <a:t>myObject</a:t>
            </a:r>
            <a:r>
              <a:rPr lang="en-US" sz="2400" dirty="0"/>
              <a:t> = new Complex (Parameters)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8162B-E0B3-4573-A00A-EAF6952FE461}"/>
              </a:ext>
            </a:extLst>
          </p:cNvPr>
          <p:cNvSpPr txBox="1"/>
          <p:nvPr/>
        </p:nvSpPr>
        <p:spPr>
          <a:xfrm>
            <a:off x="7722261" y="1897075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44990-566D-4B1A-A2B7-1906478B88D0}"/>
              </a:ext>
            </a:extLst>
          </p:cNvPr>
          <p:cNvSpPr txBox="1"/>
          <p:nvPr/>
        </p:nvSpPr>
        <p:spPr>
          <a:xfrm>
            <a:off x="9494176" y="2431294"/>
            <a:ext cx="2447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myObject</a:t>
            </a:r>
            <a:r>
              <a:rPr lang="en-US" sz="2400" dirty="0"/>
              <a:t> = 0 + 0i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D88C5-D5E2-4FD2-BD6C-ACFD9E5B68CD}"/>
              </a:ext>
            </a:extLst>
          </p:cNvPr>
          <p:cNvSpPr txBox="1"/>
          <p:nvPr/>
        </p:nvSpPr>
        <p:spPr>
          <a:xfrm>
            <a:off x="9568195" y="3036541"/>
            <a:ext cx="23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myObject</a:t>
            </a:r>
            <a:r>
              <a:rPr lang="en-US" sz="2400" dirty="0"/>
              <a:t> = a + bi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FBA88-DC3E-4DA8-B47E-CD94955CEBF9}"/>
              </a:ext>
            </a:extLst>
          </p:cNvPr>
          <p:cNvSpPr txBox="1"/>
          <p:nvPr/>
        </p:nvSpPr>
        <p:spPr>
          <a:xfrm>
            <a:off x="9650925" y="3694039"/>
            <a:ext cx="1873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myObject</a:t>
            </a:r>
            <a:r>
              <a:rPr lang="en-US" sz="2400" dirty="0"/>
              <a:t> = 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CFE91-05A2-405B-8B9B-7FDF42627824}"/>
              </a:ext>
            </a:extLst>
          </p:cNvPr>
          <p:cNvSpPr txBox="1"/>
          <p:nvPr/>
        </p:nvSpPr>
        <p:spPr>
          <a:xfrm>
            <a:off x="9595164" y="4460440"/>
            <a:ext cx="2346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myObject</a:t>
            </a:r>
            <a:r>
              <a:rPr lang="en-US" sz="2400" dirty="0"/>
              <a:t> = a + 0i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D9EE8E-B710-49E9-A725-68546FA66428}"/>
              </a:ext>
            </a:extLst>
          </p:cNvPr>
          <p:cNvSpPr txBox="1"/>
          <p:nvPr/>
        </p:nvSpPr>
        <p:spPr>
          <a:xfrm>
            <a:off x="9667623" y="5091769"/>
            <a:ext cx="256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myObject</a:t>
            </a:r>
            <a:r>
              <a:rPr lang="en-US" sz="2400" dirty="0"/>
              <a:t> scanned</a:t>
            </a:r>
          </a:p>
        </p:txBody>
      </p:sp>
    </p:spTree>
    <p:extLst>
      <p:ext uri="{BB962C8B-B14F-4D97-AF65-F5344CB8AC3E}">
        <p14:creationId xmlns:p14="http://schemas.microsoft.com/office/powerpoint/2010/main" val="418226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3" grpId="0"/>
      <p:bldP spid="12" grpId="0"/>
      <p:bldP spid="13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393E-37AC-41B2-ABC1-4E2507DF1E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 rtl="1"/>
            <a:r>
              <a:rPr lang="fa-IR" dirty="0"/>
              <a:t>برنامه کلاس </a:t>
            </a:r>
            <a:r>
              <a:rPr lang="en-US" dirty="0"/>
              <a:t>Complex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65BAA3-AE0E-4F2D-B69E-7AD66B1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97" y="1799019"/>
            <a:ext cx="6375402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Complex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Complex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Complex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(Complex z){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Complex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Complex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xx){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Complex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name){ ...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atan2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 ...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5309A0-83D5-4EDD-ADA2-FCA7CA45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731" y="1595021"/>
            <a:ext cx="4250269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"0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return;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'-'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return;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return;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0EC363-8AD6-4BCE-8FF0-18891290D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3" y="5218235"/>
            <a:ext cx="5302247" cy="1569660"/>
          </a:xfrm>
          <a:prstGeom prst="rect">
            <a:avLst/>
          </a:prstGeom>
          <a:solidFill>
            <a:srgbClr val="2B2B2B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Complex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name){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real part of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name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scanner.nextDouble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Imaginary part of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name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scanner.nextDouble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3CD0-C2E6-4951-BA26-DE3818313D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 rtl="1"/>
            <a:r>
              <a:rPr lang="fa-IR" dirty="0"/>
              <a:t>استفاده از کلاس </a:t>
            </a:r>
            <a:r>
              <a:rPr lang="en-US" dirty="0"/>
              <a:t>Complex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623E63B-CDB0-4456-8745-55536135F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33" y="1979685"/>
            <a:ext cx="6208879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TestComplex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Complex A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Complex(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Complex B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Complex(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Complex C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Complex(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Complex D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Complex(A)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B.print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C.print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D.print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6A3F1-3D03-46AC-9B27-3A2A7D62C164}"/>
              </a:ext>
            </a:extLst>
          </p:cNvPr>
          <p:cNvSpPr txBox="1"/>
          <p:nvPr/>
        </p:nvSpPr>
        <p:spPr>
          <a:xfrm>
            <a:off x="7408334" y="2302933"/>
            <a:ext cx="38608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Enter real part of A:3</a:t>
            </a:r>
          </a:p>
          <a:p>
            <a:r>
              <a:rPr lang="en-US" sz="2400" dirty="0"/>
              <a:t>Enter Imaginary part of A:4</a:t>
            </a:r>
          </a:p>
          <a:p>
            <a:r>
              <a:rPr lang="en-US" sz="2400" dirty="0"/>
              <a:t>3.0+4.0i </a:t>
            </a:r>
            <a:r>
              <a:rPr lang="en-US" sz="2400" dirty="0" err="1"/>
              <a:t>3.0+4.0i</a:t>
            </a:r>
            <a:r>
              <a:rPr lang="en-US" sz="2400" dirty="0"/>
              <a:t> 5.0 3.0+4.0i </a:t>
            </a:r>
          </a:p>
        </p:txBody>
      </p:sp>
      <p:sp>
        <p:nvSpPr>
          <p:cNvPr id="6" name="Action Button: Back or Previous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8C8FCE-7D52-4384-8746-877D4F986DA1}"/>
              </a:ext>
            </a:extLst>
          </p:cNvPr>
          <p:cNvSpPr/>
          <p:nvPr/>
        </p:nvSpPr>
        <p:spPr>
          <a:xfrm>
            <a:off x="10978439" y="5837481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86" y="76200"/>
            <a:ext cx="10287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236029" y="1763483"/>
            <a:ext cx="968827" cy="3265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5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هشدار برای استفاده از انتساب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6249" y="1690688"/>
            <a:ext cx="145950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delta =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2884" y="2579915"/>
            <a:ext cx="957986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/>
              <a:t>این کد دو </a:t>
            </a:r>
            <a:r>
              <a:rPr lang="en-US" sz="2800" dirty="0"/>
              <a:t>object</a:t>
            </a:r>
            <a:r>
              <a:rPr lang="fa-IR" sz="2800" dirty="0"/>
              <a:t> متفاوت ایجاد نمی کند بلکه یک </a:t>
            </a:r>
            <a:r>
              <a:rPr lang="en-US" sz="2800" dirty="0"/>
              <a:t>object</a:t>
            </a:r>
            <a:r>
              <a:rPr lang="fa-IR" sz="2800" dirty="0"/>
              <a:t> را با دو نام می شناسد</a:t>
            </a:r>
          </a:p>
          <a:p>
            <a:pPr algn="r" rtl="1"/>
            <a:r>
              <a:rPr lang="fa-IR" sz="2800" dirty="0"/>
              <a:t>هر تغییری در </a:t>
            </a:r>
            <a:r>
              <a:rPr lang="en-US" sz="2800" dirty="0"/>
              <a:t>delta</a:t>
            </a:r>
            <a:r>
              <a:rPr lang="fa-IR" sz="2800" dirty="0"/>
              <a:t> عنصر </a:t>
            </a:r>
            <a:r>
              <a:rPr lang="en-US" sz="2800" dirty="0"/>
              <a:t>B</a:t>
            </a:r>
            <a:r>
              <a:rPr lang="fa-IR" sz="2800" dirty="0"/>
              <a:t> را نیز تغییر می دهد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353874" y="3867830"/>
            <a:ext cx="364683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delta = new Complex(B)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55" y="4746630"/>
            <a:ext cx="1152360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/>
              <a:t>این کد دو </a:t>
            </a:r>
            <a:r>
              <a:rPr lang="en-US" sz="2800" dirty="0"/>
              <a:t>object</a:t>
            </a:r>
            <a:r>
              <a:rPr lang="fa-IR" sz="2800" dirty="0"/>
              <a:t> متفاوت ایجاد می کند یعنی دو </a:t>
            </a:r>
            <a:r>
              <a:rPr lang="en-US" sz="2800" dirty="0"/>
              <a:t>object</a:t>
            </a:r>
            <a:r>
              <a:rPr lang="fa-IR" sz="2800" dirty="0"/>
              <a:t> را با دو نام متفاوت می شناسد</a:t>
            </a:r>
          </a:p>
          <a:p>
            <a:pPr algn="r" rtl="1"/>
            <a:r>
              <a:rPr lang="fa-IR" sz="2800" dirty="0"/>
              <a:t>مقدار دو </a:t>
            </a:r>
            <a:r>
              <a:rPr lang="en-US" sz="2800" dirty="0"/>
              <a:t>object</a:t>
            </a:r>
            <a:r>
              <a:rPr lang="fa-IR" sz="2800" dirty="0"/>
              <a:t> در این زمان با هم مساوی است.</a:t>
            </a:r>
          </a:p>
          <a:p>
            <a:pPr algn="r" rtl="1"/>
            <a:r>
              <a:rPr lang="fa-IR" sz="2800" dirty="0"/>
              <a:t>هر تغییری در </a:t>
            </a:r>
            <a:r>
              <a:rPr lang="en-US" sz="2800" dirty="0"/>
              <a:t>delta</a:t>
            </a:r>
            <a:r>
              <a:rPr lang="fa-IR" sz="2800" dirty="0"/>
              <a:t> عنصر </a:t>
            </a:r>
            <a:r>
              <a:rPr lang="en-US" sz="2800" dirty="0"/>
              <a:t>B</a:t>
            </a:r>
            <a:r>
              <a:rPr lang="fa-IR" sz="2800" dirty="0"/>
              <a:t> را تغییر نمی دهد و همینطورتغییر </a:t>
            </a:r>
            <a:r>
              <a:rPr lang="en-US" sz="2800" dirty="0"/>
              <a:t>B</a:t>
            </a:r>
            <a:r>
              <a:rPr lang="fa-IR" sz="2800" dirty="0"/>
              <a:t> هم </a:t>
            </a:r>
            <a:r>
              <a:rPr lang="en-US" sz="2800" dirty="0"/>
              <a:t>delta</a:t>
            </a:r>
            <a:r>
              <a:rPr lang="fa-IR" sz="2800" dirty="0"/>
              <a:t> را تغییر نمی دهد </a:t>
            </a:r>
            <a:endParaRPr lang="en-US" sz="2800" dirty="0"/>
          </a:p>
        </p:txBody>
      </p:sp>
      <p:sp>
        <p:nvSpPr>
          <p:cNvPr id="9" name="Action Button: Back or Previous 8">
            <a:hlinkClick r:id="rId2" action="ppaction://hlinksldjump" highlightClick="1"/>
          </p:cNvPr>
          <p:cNvSpPr/>
          <p:nvPr/>
        </p:nvSpPr>
        <p:spPr>
          <a:xfrm>
            <a:off x="11043754" y="5978999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203"/>
            <a:ext cx="10515600" cy="1278626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/>
              <a:t>برنامه حل معادله درجه 2 با ضرایب مختلط</a:t>
            </a:r>
            <a:br>
              <a:rPr lang="fa-IR" dirty="0"/>
            </a:br>
            <a:r>
              <a:rPr lang="fa-IR" dirty="0"/>
              <a:t>با توابع عضو </a:t>
            </a:r>
            <a:r>
              <a:rPr lang="en-US" dirty="0"/>
              <a:t>class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00201" y="1444189"/>
            <a:ext cx="8806542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UsingComplex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Complex A,B,C,x1,x2,delta;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 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x1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x2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96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85258" y="313997"/>
            <a:ext cx="957942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Scanning inputs</a:t>
            </a:r>
            <a:b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2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2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A:"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A.scan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B:"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B.scan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C:"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C.scan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74369" y="5093063"/>
            <a:ext cx="866455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Normalizing Coefficients  x2+(B/A)</a:t>
            </a:r>
            <a:r>
              <a:rPr lang="en-US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x+C</a:t>
            </a: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 = 0</a:t>
            </a:r>
            <a:b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B.divideBy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C.divideBy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89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94854" y="612449"/>
            <a:ext cx="791755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//Calculating Delta</a:t>
            </a:r>
            <a:b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delta=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Complex(B);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delta.multiplyBy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C.multiplyBy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delta.sub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Cculating</a:t>
            </a:r>
            <a: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(Delta)</a:t>
            </a:r>
            <a:b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delta.mag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delta.arg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delta.</a:t>
            </a:r>
            <a:r>
              <a:rPr lang="en-US" sz="2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mag *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delta.</a:t>
            </a:r>
            <a:r>
              <a:rPr lang="en-US" sz="2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=mag *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02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54080" y="98086"/>
            <a:ext cx="533992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Calculating x1 &amp; x2;</a:t>
            </a:r>
            <a:b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x1.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(-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x1.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(-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(-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x2.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(-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-delta.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4339" y="3154697"/>
            <a:ext cx="576952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Printing Results</a:t>
            </a:r>
            <a:br>
              <a:rPr 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"x1="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x1.print();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x2="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x2.print();</a:t>
            </a:r>
            <a:endParaRPr lang="en-US" sz="2800" dirty="0">
              <a:latin typeface="Arial" panose="020B0604020202020204" pitchFamily="34" charset="0"/>
            </a:endParaRPr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10978439" y="5837481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7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21425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r" rtl="1"/>
            <a:r>
              <a:rPr lang="fa-IR" dirty="0"/>
              <a:t>مجموعه ای از متغیرها و توابع وابسته به یک مفهوم</a:t>
            </a:r>
          </a:p>
          <a:p>
            <a:pPr algn="r" rtl="1"/>
            <a:r>
              <a:rPr lang="fa-IR" dirty="0"/>
              <a:t>تعمیم یافته </a:t>
            </a:r>
            <a:r>
              <a:rPr lang="en-US" dirty="0" err="1"/>
              <a:t>struct</a:t>
            </a:r>
            <a:r>
              <a:rPr lang="fa-IR" dirty="0"/>
              <a:t> در زبان </a:t>
            </a:r>
            <a:r>
              <a:rPr lang="en-US" dirty="0"/>
              <a:t>C</a:t>
            </a:r>
            <a:r>
              <a:rPr lang="fa-IR" dirty="0"/>
              <a:t> </a:t>
            </a:r>
          </a:p>
          <a:p>
            <a:pPr algn="r" rtl="1"/>
            <a:r>
              <a:rPr lang="fa-IR" dirty="0"/>
              <a:t>در زبان </a:t>
            </a:r>
            <a:r>
              <a:rPr lang="en-US" dirty="0"/>
              <a:t>C++</a:t>
            </a:r>
            <a:r>
              <a:rPr lang="fa-IR" dirty="0"/>
              <a:t> دو واژه کلیدی </a:t>
            </a:r>
            <a:r>
              <a:rPr lang="en-US" dirty="0" err="1"/>
              <a:t>struct</a:t>
            </a:r>
            <a:r>
              <a:rPr lang="fa-IR" dirty="0"/>
              <a:t> و </a:t>
            </a:r>
            <a:r>
              <a:rPr lang="en-US" dirty="0"/>
              <a:t>class</a:t>
            </a:r>
            <a:r>
              <a:rPr lang="fa-IR" dirty="0"/>
              <a:t> یک مفهوم دارند</a:t>
            </a:r>
          </a:p>
          <a:p>
            <a:pPr lvl="1" algn="r" rtl="1"/>
            <a:r>
              <a:rPr lang="fa-IR" dirty="0"/>
              <a:t>فقط حالت پیش فرض عناصر متفاوت است. </a:t>
            </a:r>
            <a:r>
              <a:rPr lang="en-US" dirty="0" err="1"/>
              <a:t>struct</a:t>
            </a:r>
            <a:r>
              <a:rPr lang="en-US" dirty="0"/>
              <a:t> (public) ---- class (private)</a:t>
            </a:r>
            <a:endParaRPr lang="fa-IR" dirty="0"/>
          </a:p>
          <a:p>
            <a:pPr algn="r" rtl="1"/>
            <a:r>
              <a:rPr lang="fa-IR" dirty="0"/>
              <a:t>در جاوا به متغیر دریک کلاس </a:t>
            </a:r>
            <a:r>
              <a:rPr lang="en-US" dirty="0"/>
              <a:t>property</a:t>
            </a:r>
            <a:r>
              <a:rPr lang="fa-IR" dirty="0"/>
              <a:t> و به تابع </a:t>
            </a:r>
            <a:r>
              <a:rPr lang="en-US" dirty="0"/>
              <a:t>method</a:t>
            </a:r>
            <a:r>
              <a:rPr lang="fa-IR" dirty="0"/>
              <a:t> گفته می شود.</a:t>
            </a:r>
          </a:p>
          <a:p>
            <a:pPr algn="r" rtl="1"/>
            <a:r>
              <a:rPr lang="fa-IR" dirty="0"/>
              <a:t>این خاصیت جمع کردن </a:t>
            </a:r>
            <a:r>
              <a:rPr lang="en-US" dirty="0"/>
              <a:t>properties</a:t>
            </a:r>
            <a:r>
              <a:rPr lang="fa-IR" dirty="0"/>
              <a:t> و </a:t>
            </a:r>
            <a:r>
              <a:rPr lang="en-US" dirty="0"/>
              <a:t>methods</a:t>
            </a:r>
            <a:r>
              <a:rPr lang="fa-IR" dirty="0"/>
              <a:t> در یک مجموعه به نام </a:t>
            </a:r>
            <a:r>
              <a:rPr lang="en-US" dirty="0"/>
              <a:t>class</a:t>
            </a:r>
            <a:r>
              <a:rPr lang="fa-IR" dirty="0"/>
              <a:t> امکان ساختن اشیا را فراهم می کند: </a:t>
            </a:r>
            <a:r>
              <a:rPr lang="en-US" dirty="0"/>
              <a:t>encapsulation</a:t>
            </a:r>
          </a:p>
          <a:p>
            <a:pPr algn="r" rtl="1"/>
            <a:r>
              <a:rPr lang="fa-IR" dirty="0"/>
              <a:t>هرمتغیر ساخته شده از روی یک </a:t>
            </a:r>
            <a:r>
              <a:rPr lang="en-US" dirty="0"/>
              <a:t>class</a:t>
            </a:r>
            <a:r>
              <a:rPr lang="fa-IR" dirty="0"/>
              <a:t> را یک </a:t>
            </a:r>
            <a:r>
              <a:rPr lang="en-US" dirty="0"/>
              <a:t>object</a:t>
            </a:r>
            <a:r>
              <a:rPr lang="fa-IR" dirty="0"/>
              <a:t> از آن </a:t>
            </a:r>
            <a:r>
              <a:rPr lang="en-US" dirty="0"/>
              <a:t>class</a:t>
            </a:r>
            <a:r>
              <a:rPr lang="fa-IR" dirty="0"/>
              <a:t> می نامیم</a:t>
            </a:r>
          </a:p>
          <a:p>
            <a:pPr algn="r" rtl="1"/>
            <a:r>
              <a:rPr lang="fa-IR" dirty="0"/>
              <a:t>تعریف یک </a:t>
            </a:r>
            <a:r>
              <a:rPr lang="en-US" dirty="0"/>
              <a:t>class</a:t>
            </a:r>
            <a:r>
              <a:rPr lang="fa-IR" dirty="0"/>
              <a:t> فضایی از حافظه را نمی گیرد ولی تعریف </a:t>
            </a:r>
            <a:r>
              <a:rPr lang="en-US" dirty="0"/>
              <a:t>object</a:t>
            </a:r>
            <a:r>
              <a:rPr lang="fa-IR" dirty="0"/>
              <a:t> به اندازه  </a:t>
            </a:r>
            <a:r>
              <a:rPr lang="en-US" dirty="0"/>
              <a:t>properties</a:t>
            </a:r>
            <a:r>
              <a:rPr lang="fa-IR" dirty="0"/>
              <a:t> در </a:t>
            </a:r>
            <a:r>
              <a:rPr lang="en-US" dirty="0"/>
              <a:t>class</a:t>
            </a:r>
            <a:r>
              <a:rPr lang="fa-IR" dirty="0"/>
              <a:t> جای می گیرد</a:t>
            </a:r>
            <a:endParaRPr lang="en-US" dirty="0"/>
          </a:p>
          <a:p>
            <a:pPr algn="r" rtl="1"/>
            <a:r>
              <a:rPr lang="fa-IR" dirty="0"/>
              <a:t>قاعده نامگذاری کلاس: </a:t>
            </a:r>
            <a:r>
              <a:rPr lang="en-US" dirty="0"/>
              <a:t>Complex   String    </a:t>
            </a:r>
            <a:r>
              <a:rPr lang="en-US" dirty="0" err="1"/>
              <a:t>WindowPane</a:t>
            </a:r>
            <a:r>
              <a:rPr lang="en-US" dirty="0"/>
              <a:t>  </a:t>
            </a:r>
            <a:r>
              <a:rPr lang="en-US" dirty="0" err="1"/>
              <a:t>JavaCamelCase</a:t>
            </a:r>
            <a:r>
              <a:rPr lang="en-US" dirty="0"/>
              <a:t>  </a:t>
            </a:r>
            <a:endParaRPr lang="fa-IR" dirty="0"/>
          </a:p>
        </p:txBody>
      </p:sp>
      <p:sp>
        <p:nvSpPr>
          <p:cNvPr id="4" name="Action Button: Back or Previous 3">
            <a:hlinkClick r:id="rId2" action="ppaction://hlinksldjump" highlightClick="1"/>
          </p:cNvPr>
          <p:cNvSpPr/>
          <p:nvPr/>
        </p:nvSpPr>
        <p:spPr>
          <a:xfrm>
            <a:off x="11109071" y="5924569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Complex class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3068" y="2265791"/>
            <a:ext cx="424026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 {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0923" y="413355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access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697297" y="2189591"/>
            <a:ext cx="424026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 {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4554" y="3981156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access</a:t>
            </a:r>
          </a:p>
        </p:txBody>
      </p:sp>
    </p:spTree>
    <p:extLst>
      <p:ext uri="{BB962C8B-B14F-4D97-AF65-F5344CB8AC3E}">
        <p14:creationId xmlns:p14="http://schemas.microsoft.com/office/powerpoint/2010/main" val="234640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86" y="76200"/>
            <a:ext cx="10287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236029" y="1763483"/>
            <a:ext cx="968827" cy="3265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428997" y="1785251"/>
            <a:ext cx="968827" cy="3265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407231" y="2416625"/>
            <a:ext cx="1066798" cy="3265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54882" y="2111823"/>
            <a:ext cx="1066798" cy="3265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D5F15D8D-3E43-4CAF-A219-041D6838636B}"/>
              </a:ext>
            </a:extLst>
          </p:cNvPr>
          <p:cNvSpPr/>
          <p:nvPr/>
        </p:nvSpPr>
        <p:spPr>
          <a:xfrm>
            <a:off x="3392203" y="2079623"/>
            <a:ext cx="1372979" cy="32657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Back or Previous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002C61D-4DFC-753B-E901-311E4B51AE6A}"/>
              </a:ext>
            </a:extLst>
          </p:cNvPr>
          <p:cNvSpPr/>
          <p:nvPr/>
        </p:nvSpPr>
        <p:spPr>
          <a:xfrm>
            <a:off x="11163501" y="6076973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DD1B3A8-46FB-A7DA-6769-981AA709D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04054"/>
              </p:ext>
            </p:extLst>
          </p:nvPr>
        </p:nvGraphicFramePr>
        <p:xfrm>
          <a:off x="1270000" y="558799"/>
          <a:ext cx="96520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564758299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35153594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1939720"/>
                    </a:ext>
                  </a:extLst>
                </a:gridCol>
                <a:gridCol w="2446866">
                  <a:extLst>
                    <a:ext uri="{9D8B030D-6E8A-4147-A177-3AD203B41FA5}">
                      <a16:colId xmlns:a16="http://schemas.microsoft.com/office/drawing/2014/main" val="3759797942"/>
                    </a:ext>
                  </a:extLst>
                </a:gridCol>
                <a:gridCol w="1591734">
                  <a:extLst>
                    <a:ext uri="{9D8B030D-6E8A-4147-A177-3AD203B41FA5}">
                      <a16:colId xmlns:a16="http://schemas.microsoft.com/office/drawing/2014/main" val="249467740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fa-IR" sz="3200" dirty="0"/>
                        <a:t>نوع دسترسی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3200" dirty="0"/>
                        <a:t>در توابع خود کلاس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3200" dirty="0"/>
                        <a:t>در کلاسهای مشتق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dirty="0"/>
                        <a:t>در کلاسهای همین</a:t>
                      </a:r>
                    </a:p>
                    <a:p>
                      <a:pPr algn="ctr" rtl="1"/>
                      <a:r>
                        <a:rPr lang="fa-IR" sz="3200" dirty="0"/>
                        <a:t> </a:t>
                      </a:r>
                      <a:r>
                        <a:rPr lang="en-US" sz="3200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3200" dirty="0"/>
                        <a:t>در خارج مجموعه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6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lang="en-US" sz="3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lang="en-US" sz="3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3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32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lang="en-US" sz="3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01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11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203"/>
            <a:ext cx="10515600" cy="1135703"/>
          </a:xfrm>
        </p:spPr>
        <p:txBody>
          <a:bodyPr/>
          <a:lstStyle/>
          <a:p>
            <a:pPr algn="ctr"/>
            <a:r>
              <a:rPr lang="fa-IR" dirty="0"/>
              <a:t>برنامه حل معادله درجه 2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965" y="1206906"/>
            <a:ext cx="11982768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EquationDeg2 {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b, c, x1, x2, delta;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Scanner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Scanner(System.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==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Should not be 0:"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a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b:"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c:"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3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7088" y="197222"/>
            <a:ext cx="11764759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delta = b * b -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a * c;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(delta &gt;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delta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(delta);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x1 = (-b + delta) /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a;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x2 = (-b - delta) /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a;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"x1 = %g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 = %g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x1, x2);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delta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(-delta);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x1 = -b /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a;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x2 = delta /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a;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"x1 = %g +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J%g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 = %g -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J%g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x1, x2, x1, x2);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1349" y="5032090"/>
            <a:ext cx="2672573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Enter a Should not be 0:1</a:t>
            </a:r>
          </a:p>
          <a:p>
            <a:r>
              <a:rPr lang="en-US" dirty="0"/>
              <a:t>Enter b:-3</a:t>
            </a:r>
          </a:p>
          <a:p>
            <a:r>
              <a:rPr lang="en-US" dirty="0"/>
              <a:t>Enter c:2</a:t>
            </a:r>
          </a:p>
          <a:p>
            <a:r>
              <a:rPr lang="en-US" dirty="0"/>
              <a:t>x1 = 2.00000</a:t>
            </a:r>
          </a:p>
          <a:p>
            <a:r>
              <a:rPr lang="en-US" dirty="0"/>
              <a:t>x2 = 1.00000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5043238"/>
            <a:ext cx="280639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Enter a Should not be 0:1</a:t>
            </a:r>
          </a:p>
          <a:p>
            <a:r>
              <a:rPr lang="en-US" dirty="0"/>
              <a:t>Enter b:-2</a:t>
            </a:r>
          </a:p>
          <a:p>
            <a:r>
              <a:rPr lang="en-US" dirty="0"/>
              <a:t>Enter c:13</a:t>
            </a:r>
          </a:p>
          <a:p>
            <a:r>
              <a:rPr lang="en-US" dirty="0"/>
              <a:t>x1 = 1.00000 + J3.46410</a:t>
            </a:r>
          </a:p>
          <a:p>
            <a:r>
              <a:rPr lang="en-US" dirty="0"/>
              <a:t>x2 = 1.00000 - J3.46410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9616" y="5020939"/>
            <a:ext cx="272833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Enter a Should not be 0:1</a:t>
            </a:r>
          </a:p>
          <a:p>
            <a:r>
              <a:rPr lang="en-US" dirty="0"/>
              <a:t>Enter b:-4</a:t>
            </a:r>
          </a:p>
          <a:p>
            <a:r>
              <a:rPr lang="en-US" dirty="0"/>
              <a:t>Enter c:13</a:t>
            </a:r>
          </a:p>
          <a:p>
            <a:r>
              <a:rPr lang="en-US" dirty="0"/>
              <a:t>x1 = 2.00000 + J3.00000</a:t>
            </a:r>
          </a:p>
          <a:p>
            <a:r>
              <a:rPr lang="en-US" dirty="0"/>
              <a:t>x2 = 2.00000 - J3.00000</a:t>
            </a:r>
          </a:p>
        </p:txBody>
      </p:sp>
      <p:sp>
        <p:nvSpPr>
          <p:cNvPr id="6" name="Action Button: Back or Previous 5">
            <a:hlinkClick r:id="rId2" action="ppaction://hlinksldjump" highlightClick="1"/>
          </p:cNvPr>
          <p:cNvSpPr/>
          <p:nvPr/>
        </p:nvSpPr>
        <p:spPr>
          <a:xfrm>
            <a:off x="10053153" y="5336737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3634</Words>
  <Application>Microsoft Office PowerPoint</Application>
  <PresentationFormat>Widescreen</PresentationFormat>
  <Paragraphs>198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JetBrains Mono</vt:lpstr>
      <vt:lpstr>Office Theme</vt:lpstr>
      <vt:lpstr>برنامه نویسی شی گرا</vt:lpstr>
      <vt:lpstr>موضوعات جلسه سوم</vt:lpstr>
      <vt:lpstr>PowerPoint Presentation</vt:lpstr>
      <vt:lpstr>class</vt:lpstr>
      <vt:lpstr>Complex class </vt:lpstr>
      <vt:lpstr>PowerPoint Presentation</vt:lpstr>
      <vt:lpstr>PowerPoint Presentation</vt:lpstr>
      <vt:lpstr>برنامه حل معادله درجه 2</vt:lpstr>
      <vt:lpstr>PowerPoint Presentation</vt:lpstr>
      <vt:lpstr>برنامه حل معادله درجه 2 با ضرایب مختلط</vt:lpstr>
      <vt:lpstr>PowerPoint Presentation</vt:lpstr>
      <vt:lpstr>PowerPoint Presentation</vt:lpstr>
      <vt:lpstr>PowerPoint Presentation</vt:lpstr>
      <vt:lpstr>PowerPoint Presentation</vt:lpstr>
      <vt:lpstr>Output Window</vt:lpstr>
      <vt:lpstr>بردن دو تابع به داخل class </vt:lpstr>
      <vt:lpstr>تغییر خطوط برنامه</vt:lpstr>
      <vt:lpstr>بردن تابع scan به داخل class </vt:lpstr>
      <vt:lpstr>تغییر خطوط برنامه</vt:lpstr>
      <vt:lpstr>بردن تابع print به داخل class </vt:lpstr>
      <vt:lpstr>تغییر خطوط برنامه</vt:lpstr>
      <vt:lpstr>بردن تابع تقسیم به داخل class </vt:lpstr>
      <vt:lpstr>بردن تابع ضرب به داخل class </vt:lpstr>
      <vt:lpstr>بردن تابع ضرب در یک عدد به داخل class  Polymorphism</vt:lpstr>
      <vt:lpstr>بردن چهار عمل اصلی به داخل class </vt:lpstr>
      <vt:lpstr>Constructors</vt:lpstr>
      <vt:lpstr>Complex Constructors</vt:lpstr>
      <vt:lpstr>برنامه کلاس Complex</vt:lpstr>
      <vt:lpstr>استفاده از کلاس Complex</vt:lpstr>
      <vt:lpstr>هشدار برای استفاده از انتساب</vt:lpstr>
      <vt:lpstr>برنامه حل معادله درجه 2 با ضرایب مختلط با توابع عضو class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شی گرا</dc:title>
  <dc:creator>Bijan</dc:creator>
  <cp:lastModifiedBy>Vahdat</cp:lastModifiedBy>
  <cp:revision>115</cp:revision>
  <dcterms:created xsi:type="dcterms:W3CDTF">2020-01-31T15:06:05Z</dcterms:created>
  <dcterms:modified xsi:type="dcterms:W3CDTF">2023-02-11T06:08:08Z</dcterms:modified>
</cp:coreProperties>
</file>