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a" ContentType="audio/x-ms-wm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2" r:id="rId4"/>
    <p:sldId id="343" r:id="rId5"/>
    <p:sldId id="344" r:id="rId6"/>
    <p:sldId id="345" r:id="rId7"/>
    <p:sldId id="353" r:id="rId8"/>
    <p:sldId id="388" r:id="rId9"/>
    <p:sldId id="390" r:id="rId10"/>
    <p:sldId id="389" r:id="rId11"/>
    <p:sldId id="391" r:id="rId12"/>
    <p:sldId id="387" r:id="rId13"/>
    <p:sldId id="379" r:id="rId14"/>
    <p:sldId id="380" r:id="rId15"/>
    <p:sldId id="357" r:id="rId16"/>
    <p:sldId id="358" r:id="rId17"/>
    <p:sldId id="359" r:id="rId18"/>
    <p:sldId id="360" r:id="rId19"/>
    <p:sldId id="378" r:id="rId20"/>
    <p:sldId id="361" r:id="rId21"/>
    <p:sldId id="354" r:id="rId22"/>
    <p:sldId id="363" r:id="rId23"/>
    <p:sldId id="364" r:id="rId24"/>
    <p:sldId id="355" r:id="rId25"/>
    <p:sldId id="348" r:id="rId26"/>
    <p:sldId id="349" r:id="rId27"/>
    <p:sldId id="351" r:id="rId28"/>
    <p:sldId id="35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jan" initials="B" lastIdx="1" clrIdx="0">
    <p:extLst>
      <p:ext uri="{19B8F6BF-5375-455C-9EA6-DF929625EA0E}">
        <p15:presenceInfo xmlns:p15="http://schemas.microsoft.com/office/powerpoint/2012/main" userId="Bij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040BE"/>
    <a:srgbClr val="99FF99"/>
    <a:srgbClr val="D3EB45"/>
    <a:srgbClr val="FFFFCC"/>
    <a:srgbClr val="FFCCFF"/>
    <a:srgbClr val="CCFED9"/>
    <a:srgbClr val="66FF66"/>
    <a:srgbClr val="39E5F7"/>
    <a:srgbClr val="D5F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2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7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5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3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3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0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0219-A6E5-48EF-8D33-6BB77B80A8B9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0219-A6E5-48EF-8D33-6BB77B80A8B9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62D88-084D-4FDA-8B7B-0E36FBAE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7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media" Target="../media/media5.wma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audio" Target="../media/media5.wma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4.xml"/><Relationship Id="rId7" Type="http://schemas.openxmlformats.org/officeDocument/2006/relationships/slide" Target="slide2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image" Target="../media/image2.jpeg"/><Relationship Id="rId5" Type="http://schemas.openxmlformats.org/officeDocument/2006/relationships/slide" Target="slide7.xml"/><Relationship Id="rId10" Type="http://schemas.openxmlformats.org/officeDocument/2006/relationships/slide" Target="slide26.xml"/><Relationship Id="rId4" Type="http://schemas.openxmlformats.org/officeDocument/2006/relationships/slide" Target="slide5.xml"/><Relationship Id="rId9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6.wma"/><Relationship Id="rId1" Type="http://schemas.microsoft.com/office/2007/relationships/media" Target="../media/media6.wma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/>
              <a:t>برنامه نویسی شی گرا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/>
              <a:t>جلسه  چهارم</a:t>
            </a:r>
          </a:p>
          <a:p>
            <a:r>
              <a:rPr lang="en-US" dirty="0"/>
              <a:t>String</a:t>
            </a:r>
          </a:p>
        </p:txBody>
      </p:sp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90602" y="5398742"/>
            <a:ext cx="6096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66" y="4626425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91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914"/>
            <a:ext cx="10515600" cy="1325563"/>
          </a:xfrm>
          <a:solidFill>
            <a:srgbClr val="D3EB45"/>
          </a:solidFill>
        </p:spPr>
        <p:txBody>
          <a:bodyPr/>
          <a:lstStyle/>
          <a:p>
            <a:pPr algn="ctr" rtl="1"/>
            <a:r>
              <a:rPr lang="fa-IR" dirty="0"/>
              <a:t>برنامه تبدیل </a:t>
            </a:r>
            <a:r>
              <a:rPr lang="en-US" dirty="0"/>
              <a:t>String</a:t>
            </a:r>
            <a:r>
              <a:rPr lang="fa-IR" dirty="0"/>
              <a:t> به </a:t>
            </a:r>
            <a:r>
              <a:rPr lang="en-US" dirty="0"/>
              <a:t>double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821" y="1747430"/>
            <a:ext cx="8577950" cy="47089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UsingString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(String[]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A,B,C,D,E;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xA,xB,xC,xD,xE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"34234.56909877768"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Double.</a:t>
            </a:r>
            <a:r>
              <a:rPr 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parseDouble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"-34234.5689899"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Double.</a:t>
            </a:r>
            <a:r>
              <a:rPr 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parseDouble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 =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"342345e6"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Double.</a:t>
            </a:r>
            <a:r>
              <a:rPr 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parseDouble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+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 "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 +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 "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 +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 "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35488" y="3207318"/>
            <a:ext cx="575854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34234.56909877768 = 34234.56909877768</a:t>
            </a:r>
          </a:p>
          <a:p>
            <a:r>
              <a:rPr lang="en-US" sz="2400" dirty="0"/>
              <a:t>-34234.5689899 = -34234.5689899</a:t>
            </a:r>
          </a:p>
          <a:p>
            <a:r>
              <a:rPr lang="en-US" sz="2400" dirty="0"/>
              <a:t>342345e6 = 3.42345E11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76850" y="2711672"/>
            <a:ext cx="1295547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خروجی برنامه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7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914"/>
            <a:ext cx="10515600" cy="1325563"/>
          </a:xfrm>
          <a:solidFill>
            <a:srgbClr val="D3EB45"/>
          </a:solidFill>
        </p:spPr>
        <p:txBody>
          <a:bodyPr/>
          <a:lstStyle/>
          <a:p>
            <a:pPr algn="ctr" rtl="1"/>
            <a:r>
              <a:rPr lang="fa-IR" dirty="0"/>
              <a:t>برنامه تبدیل </a:t>
            </a:r>
            <a:r>
              <a:rPr lang="en-US" dirty="0"/>
              <a:t>type</a:t>
            </a:r>
            <a:r>
              <a:rPr lang="fa-IR" dirty="0"/>
              <a:t> های رایج به </a:t>
            </a:r>
            <a:r>
              <a:rPr lang="en-US" dirty="0"/>
              <a:t>String</a:t>
            </a:r>
            <a:r>
              <a:rPr lang="fa-IR" dirty="0"/>
              <a:t> 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821" y="1747430"/>
            <a:ext cx="8577950" cy="47089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UsingString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(String[]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A,B,C,D,E;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Double.</a:t>
            </a:r>
            <a:r>
              <a:rPr 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3.4576432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Float.</a:t>
            </a:r>
            <a:r>
              <a:rPr 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3.4567f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 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Long.</a:t>
            </a:r>
            <a:r>
              <a:rPr 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43789876543345L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 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Long.</a:t>
            </a:r>
            <a:r>
              <a:rPr 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43789876543345L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 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26286" y="3207318"/>
            <a:ext cx="3004455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3.4576432</a:t>
            </a:r>
          </a:p>
          <a:p>
            <a:r>
              <a:rPr lang="en-US" sz="2400" dirty="0"/>
              <a:t>3.4567</a:t>
            </a:r>
          </a:p>
          <a:p>
            <a:r>
              <a:rPr lang="en-US" sz="2400" dirty="0"/>
              <a:t>43789876543345</a:t>
            </a:r>
          </a:p>
          <a:p>
            <a:r>
              <a:rPr lang="en-US" sz="2400" dirty="0"/>
              <a:t>12136466651122012</a:t>
            </a:r>
          </a:p>
          <a:p>
            <a:r>
              <a:rPr lang="en-US" sz="2400" dirty="0"/>
              <a:t>2147483647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02683" y="2744330"/>
            <a:ext cx="1295547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خروجی برنامه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2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3EB45"/>
          </a:solidFill>
        </p:spPr>
        <p:txBody>
          <a:bodyPr/>
          <a:lstStyle/>
          <a:p>
            <a:pPr algn="ctr" rtl="1"/>
            <a:r>
              <a:rPr lang="fa-IR" dirty="0"/>
              <a:t>برنامه تبدیل </a:t>
            </a:r>
            <a:r>
              <a:rPr lang="en-US" dirty="0"/>
              <a:t>String</a:t>
            </a:r>
            <a:r>
              <a:rPr lang="fa-IR" dirty="0"/>
              <a:t> به آرایه ای از </a:t>
            </a:r>
            <a:r>
              <a:rPr lang="en-US" dirty="0"/>
              <a:t>byte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1366" y="2004247"/>
            <a:ext cx="10876695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UsingString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(String[]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A;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B;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"ABC DEF GHI JKL"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A.getBytes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 = "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A);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"B0="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B[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B1="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B[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1" y="5155356"/>
            <a:ext cx="268877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A = ABC DEF GHI JKL</a:t>
            </a:r>
          </a:p>
          <a:p>
            <a:r>
              <a:rPr lang="en-US" sz="2400" dirty="0"/>
              <a:t>B0=65</a:t>
            </a:r>
          </a:p>
          <a:p>
            <a:r>
              <a:rPr lang="en-US" sz="2400" dirty="0"/>
              <a:t>B1=66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1095" y="6238643"/>
            <a:ext cx="1295547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خروجی برنامه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8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3EB45"/>
          </a:solidFill>
        </p:spPr>
        <p:txBody>
          <a:bodyPr/>
          <a:lstStyle/>
          <a:p>
            <a:pPr algn="ctr" rtl="1"/>
            <a:r>
              <a:rPr lang="fa-IR" dirty="0"/>
              <a:t>کپی قسمتی از </a:t>
            </a:r>
            <a:r>
              <a:rPr lang="en-US" dirty="0"/>
              <a:t>String</a:t>
            </a:r>
            <a:r>
              <a:rPr lang="fa-IR" dirty="0"/>
              <a:t> در آرایه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32512" y="2634341"/>
            <a:ext cx="367408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196" y="2634337"/>
            <a:ext cx="367408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3884" y="2634337"/>
            <a:ext cx="367408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79568" y="2634333"/>
            <a:ext cx="367408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95262" y="2634337"/>
            <a:ext cx="367408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10946" y="2634333"/>
            <a:ext cx="367408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26634" y="2634333"/>
            <a:ext cx="367408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42318" y="2634329"/>
            <a:ext cx="367408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7991" y="2634337"/>
            <a:ext cx="367408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73675" y="2634333"/>
            <a:ext cx="367408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89363" y="2634333"/>
            <a:ext cx="393056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05047" y="2634329"/>
            <a:ext cx="380232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20741" y="2634333"/>
            <a:ext cx="375424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36425" y="2634329"/>
            <a:ext cx="405880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2113" y="2634329"/>
            <a:ext cx="359394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67797" y="2634325"/>
            <a:ext cx="349776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76054" y="3886199"/>
            <a:ext cx="33214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91738" y="3886195"/>
            <a:ext cx="34657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07426" y="3886195"/>
            <a:ext cx="31451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12224" y="3886191"/>
            <a:ext cx="34657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38804" y="3886195"/>
            <a:ext cx="338554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54488" y="3886191"/>
            <a:ext cx="279244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15746" y="3886191"/>
            <a:ext cx="328936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31430" y="3886187"/>
            <a:ext cx="34657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47103" y="3875309"/>
            <a:ext cx="25519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7108357" y="3875305"/>
            <a:ext cx="258404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j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58731" y="3875305"/>
            <a:ext cx="32412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63527" y="3875301"/>
            <a:ext cx="25519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924791" y="3875305"/>
            <a:ext cx="429926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40475" y="3875301"/>
            <a:ext cx="34657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556163" y="3875301"/>
            <a:ext cx="34657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871847" y="3875297"/>
            <a:ext cx="34657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5279568" y="3157545"/>
            <a:ext cx="683102" cy="72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857991" y="3157545"/>
            <a:ext cx="508770" cy="71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64577" y="2711269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char[] A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19004" y="3897815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String 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86535" y="4655756"/>
            <a:ext cx="4910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B.getChars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(5,10,A,3); 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4430482" y="5606140"/>
            <a:ext cx="367408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46166" y="5606136"/>
            <a:ext cx="367408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61854" y="5606136"/>
            <a:ext cx="367408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77538" y="5606132"/>
            <a:ext cx="293670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93232" y="5606136"/>
            <a:ext cx="352982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08916" y="5606132"/>
            <a:ext cx="373820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24604" y="5606132"/>
            <a:ext cx="266420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6596744" y="5606128"/>
            <a:ext cx="271228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j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90645" y="5606136"/>
            <a:ext cx="367408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06329" y="5606132"/>
            <a:ext cx="367408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9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522017" y="5606132"/>
            <a:ext cx="393056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837701" y="5606128"/>
            <a:ext cx="380232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153395" y="5606132"/>
            <a:ext cx="375424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469079" y="5606128"/>
            <a:ext cx="405880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84767" y="5606128"/>
            <a:ext cx="359394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100451" y="5606124"/>
            <a:ext cx="349776" cy="52322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3767" y="5687125"/>
            <a:ext cx="202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: After Instruction</a:t>
            </a:r>
          </a:p>
        </p:txBody>
      </p:sp>
    </p:spTree>
    <p:extLst>
      <p:ext uri="{BB962C8B-B14F-4D97-AF65-F5344CB8AC3E}">
        <p14:creationId xmlns:p14="http://schemas.microsoft.com/office/powerpoint/2010/main" val="231210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3EB45"/>
          </a:solidFill>
        </p:spPr>
        <p:txBody>
          <a:bodyPr/>
          <a:lstStyle/>
          <a:p>
            <a:pPr algn="ctr" rtl="1"/>
            <a:r>
              <a:rPr lang="fa-IR" dirty="0"/>
              <a:t>برنامه کپی قسمتی از </a:t>
            </a:r>
            <a:r>
              <a:rPr lang="en-US" dirty="0"/>
              <a:t>String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9713" y="1829382"/>
            <a:ext cx="9421169" cy="48320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UsingString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(String[]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A,B,C;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D;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"ABCDEFGHIJ"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"0123456789"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 =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A.toCharArray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B.getChars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,D,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03614" y="5922216"/>
            <a:ext cx="227601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AB3456GHIJ</a:t>
            </a:r>
          </a:p>
        </p:txBody>
      </p:sp>
      <p:sp>
        <p:nvSpPr>
          <p:cNvPr id="7" name="Action Button: Back or Previous 6">
            <a:hlinkClick r:id="rId5" action="ppaction://hlinksldjump" highlightClick="1"/>
          </p:cNvPr>
          <p:cNvSpPr/>
          <p:nvPr/>
        </p:nvSpPr>
        <p:spPr>
          <a:xfrm>
            <a:off x="11109071" y="4825111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4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70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720943" y="3545682"/>
            <a:ext cx="609600" cy="609600"/>
          </a:xfrm>
          <a:prstGeom prst="rect">
            <a:avLst/>
          </a:prstGeom>
        </p:spPr>
      </p:pic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3EB45"/>
          </a:solidFill>
        </p:spPr>
        <p:txBody>
          <a:bodyPr/>
          <a:lstStyle/>
          <a:p>
            <a:pPr algn="ctr" rtl="1"/>
            <a:r>
              <a:rPr lang="fa-IR" dirty="0"/>
              <a:t>برنامه ایجاد نسخه در </a:t>
            </a:r>
            <a:r>
              <a:rPr lang="en-US" dirty="0"/>
              <a:t>SCP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2138" y="1939324"/>
            <a:ext cx="11061041" cy="4154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UsingString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(String[]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A,B;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 DEF GHI JKL"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Heap</a:t>
            </a:r>
            <a:b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A.intern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 SCP</a:t>
            </a:r>
            <a:b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"A="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+A);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"B="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+B);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"A==B is "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(A==B));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A.equals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 = "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A.equals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78827" y="5253330"/>
            <a:ext cx="316774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A=ABC DEF GHI JKL</a:t>
            </a:r>
          </a:p>
          <a:p>
            <a:r>
              <a:rPr lang="en-US" sz="2400" dirty="0"/>
              <a:t>B=ABC DEF GHI JKL</a:t>
            </a:r>
          </a:p>
          <a:p>
            <a:r>
              <a:rPr lang="en-US" sz="2400" dirty="0"/>
              <a:t>A==B is false</a:t>
            </a:r>
          </a:p>
          <a:p>
            <a:r>
              <a:rPr lang="en-US" sz="2400" dirty="0" err="1"/>
              <a:t>A.equals</a:t>
            </a:r>
            <a:r>
              <a:rPr lang="en-US" sz="2400" dirty="0"/>
              <a:t>(B) =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88256" y="1994860"/>
            <a:ext cx="3323089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SCP: String Constant Pool</a:t>
            </a:r>
          </a:p>
          <a:p>
            <a:r>
              <a:rPr lang="en-US" sz="2400" dirty="0"/>
              <a:t>Heap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07825" y="6273983"/>
            <a:ext cx="1295547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خروجی برنامه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7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3501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5" dur="3501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3EB45"/>
          </a:solidFill>
        </p:spPr>
        <p:txBody>
          <a:bodyPr/>
          <a:lstStyle/>
          <a:p>
            <a:pPr algn="ctr" rtl="1"/>
            <a:r>
              <a:rPr lang="fa-IR" dirty="0"/>
              <a:t>برنامه تساوی دو </a:t>
            </a:r>
            <a:r>
              <a:rPr lang="en-US" dirty="0"/>
              <a:t>String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8080" y="1819585"/>
            <a:ext cx="11061041" cy="4154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UsingString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(String[]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A,B;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 DEF GHI JKL"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SCP</a:t>
            </a:r>
            <a:b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A.intern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 SCP</a:t>
            </a:r>
            <a:b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"A="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+A);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"B="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+B);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"A==B is "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(A==B));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A.equals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 = "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A.equals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78827" y="5166242"/>
            <a:ext cx="316774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A=ABC DEF GHI JKL</a:t>
            </a:r>
          </a:p>
          <a:p>
            <a:r>
              <a:rPr lang="en-US" sz="2400" dirty="0"/>
              <a:t>B=ABC DEF GHI JKL</a:t>
            </a:r>
          </a:p>
          <a:p>
            <a:r>
              <a:rPr lang="en-US" sz="2400" dirty="0"/>
              <a:t>A==B is true</a:t>
            </a:r>
          </a:p>
          <a:p>
            <a:r>
              <a:rPr lang="en-US" sz="2400" dirty="0" err="1"/>
              <a:t>A.equals</a:t>
            </a:r>
            <a:r>
              <a:rPr lang="en-US" sz="2400" dirty="0"/>
              <a:t>(B) =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3397" y="6223309"/>
            <a:ext cx="1295547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خروجی برنامه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8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3EB45"/>
          </a:solidFill>
        </p:spPr>
        <p:txBody>
          <a:bodyPr/>
          <a:lstStyle/>
          <a:p>
            <a:pPr algn="ctr" rtl="1"/>
            <a:r>
              <a:rPr lang="fa-IR" dirty="0"/>
              <a:t>برنامه تساوی </a:t>
            </a:r>
            <a:r>
              <a:rPr lang="en-US" dirty="0"/>
              <a:t>String</a:t>
            </a:r>
            <a:r>
              <a:rPr lang="fa-IR" dirty="0"/>
              <a:t> موجود در </a:t>
            </a:r>
            <a:r>
              <a:rPr lang="en-US" dirty="0"/>
              <a:t>Heap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42253" y="2200701"/>
            <a:ext cx="11061041" cy="4154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UsingString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(String[]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A,B,C;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 DEF GHI JKL"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Heap</a:t>
            </a:r>
            <a:b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 DEF GHI JKL"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Heap</a:t>
            </a:r>
            <a:b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 DEF GHI JKL"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Heap</a:t>
            </a:r>
            <a:b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"A==B is "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(A==B));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A.equals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 = "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A.equals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"C==B is "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(C==B));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48941" y="5547242"/>
            <a:ext cx="316774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A==B is false</a:t>
            </a:r>
          </a:p>
          <a:p>
            <a:r>
              <a:rPr lang="en-US" sz="2400" dirty="0" err="1"/>
              <a:t>A.equals</a:t>
            </a:r>
            <a:r>
              <a:rPr lang="en-US" sz="2400" dirty="0"/>
              <a:t>(B) = true</a:t>
            </a:r>
          </a:p>
          <a:p>
            <a:r>
              <a:rPr lang="en-US" sz="2400" dirty="0"/>
              <a:t>C==B is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90854" y="6355685"/>
            <a:ext cx="1295547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خروجی برنامه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3EB45"/>
          </a:solidFill>
        </p:spPr>
        <p:txBody>
          <a:bodyPr/>
          <a:lstStyle/>
          <a:p>
            <a:pPr algn="ctr" rtl="1"/>
            <a:r>
              <a:rPr lang="fa-IR" dirty="0"/>
              <a:t>برنامه تساوی </a:t>
            </a:r>
            <a:r>
              <a:rPr lang="en-US" dirty="0"/>
              <a:t>String</a:t>
            </a:r>
            <a:r>
              <a:rPr lang="fa-IR" dirty="0"/>
              <a:t> موجود در </a:t>
            </a:r>
            <a:r>
              <a:rPr lang="en-US" dirty="0"/>
              <a:t>SCP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82482" y="1862742"/>
            <a:ext cx="9033242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UsingString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(String[]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A,B,C;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 DEF GHI JKL"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SCP</a:t>
            </a:r>
            <a:b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 DEF GHI JKL"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SCP</a:t>
            </a:r>
            <a:b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 DEF GHI JKL"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SCP</a:t>
            </a:r>
            <a:b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"A==B is "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(A==B));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"C==B is "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(C==B));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78827" y="5895582"/>
            <a:ext cx="316774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A==B is true</a:t>
            </a:r>
          </a:p>
          <a:p>
            <a:r>
              <a:rPr lang="en-US" sz="2400" dirty="0"/>
              <a:t>C==B is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3396" y="6311080"/>
            <a:ext cx="1295547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خروجی برنامه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35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8" y="180063"/>
            <a:ext cx="10515600" cy="1325563"/>
          </a:xfrm>
          <a:solidFill>
            <a:srgbClr val="D3EB45"/>
          </a:solidFill>
        </p:spPr>
        <p:txBody>
          <a:bodyPr/>
          <a:lstStyle/>
          <a:p>
            <a:pPr algn="ctr" rtl="1"/>
            <a:r>
              <a:rPr lang="en-US" dirty="0"/>
              <a:t>String</a:t>
            </a:r>
            <a:r>
              <a:rPr lang="fa-IR" dirty="0"/>
              <a:t> های با محتوای مساوی در </a:t>
            </a:r>
            <a:r>
              <a:rPr lang="en-US" dirty="0"/>
              <a:t>SCP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68824" y="1505081"/>
            <a:ext cx="9033242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UsingString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(String[]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A,B,C,D;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 DEF GHI JKL"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A.toLowerCase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B.toUpperCase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C.toLowerCase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 = "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B);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 = "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C);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 = "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D);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"A==C is "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(A==C));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"B==D is "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(B==D));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22221" y="2916696"/>
            <a:ext cx="2841175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B = </a:t>
            </a:r>
            <a:r>
              <a:rPr lang="en-US" sz="2400" dirty="0" err="1"/>
              <a:t>abc</a:t>
            </a:r>
            <a:r>
              <a:rPr lang="en-US" sz="2400" dirty="0"/>
              <a:t>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jkl</a:t>
            </a:r>
            <a:endParaRPr lang="en-US" sz="2400" dirty="0"/>
          </a:p>
          <a:p>
            <a:r>
              <a:rPr lang="en-US" sz="2400" dirty="0"/>
              <a:t>C = ABC DEF GHI JKL</a:t>
            </a:r>
          </a:p>
          <a:p>
            <a:r>
              <a:rPr lang="en-US" sz="2400" dirty="0"/>
              <a:t>D = </a:t>
            </a:r>
            <a:r>
              <a:rPr lang="en-US" sz="2400" dirty="0" err="1"/>
              <a:t>abc</a:t>
            </a:r>
            <a:r>
              <a:rPr lang="en-US" sz="2400" dirty="0"/>
              <a:t>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jkl</a:t>
            </a:r>
            <a:endParaRPr lang="en-US" sz="2400" dirty="0"/>
          </a:p>
          <a:p>
            <a:r>
              <a:rPr lang="en-US" sz="2400" dirty="0"/>
              <a:t>A==C is false</a:t>
            </a:r>
          </a:p>
          <a:p>
            <a:r>
              <a:rPr lang="en-US" sz="2400" dirty="0"/>
              <a:t>B==D is false</a:t>
            </a:r>
          </a:p>
        </p:txBody>
      </p:sp>
      <p:sp>
        <p:nvSpPr>
          <p:cNvPr id="5" name="Action Button: Back or Previous 4">
            <a:hlinkClick r:id="rId2" action="ppaction://hlinksldjump" highlightClick="1"/>
          </p:cNvPr>
          <p:cNvSpPr/>
          <p:nvPr/>
        </p:nvSpPr>
        <p:spPr>
          <a:xfrm>
            <a:off x="11109071" y="5924569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29824" y="2389841"/>
            <a:ext cx="1295547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خروجی برنامه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1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موضوعات </a:t>
            </a:r>
            <a:r>
              <a:rPr lang="fa-IR">
                <a:cs typeface="B Nazanin" panose="00000400000000000000" pitchFamily="2" charset="-78"/>
              </a:rPr>
              <a:t>جلسه چهارم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pPr algn="r" rtl="1"/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</a:rPr>
              <a:t>توصیف </a:t>
            </a: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  <a:hlinkClick r:id="rId2" action="ppaction://hlinksldjump"/>
              </a:rPr>
              <a:t>String</a:t>
            </a:r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</a:rPr>
              <a:t>  </a:t>
            </a: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</a:rPr>
              <a:t>      </a:t>
            </a:r>
            <a:endParaRPr lang="fa-IR" dirty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/>
              <a:t>برنامه </a:t>
            </a:r>
            <a:r>
              <a:rPr lang="fa-IR" dirty="0">
                <a:hlinkClick r:id="rId3" action="ppaction://hlinksldjump"/>
              </a:rPr>
              <a:t>استفاده</a:t>
            </a:r>
            <a:r>
              <a:rPr lang="fa-IR" dirty="0"/>
              <a:t> از </a:t>
            </a:r>
            <a:r>
              <a:rPr lang="en-US" dirty="0"/>
              <a:t>String</a:t>
            </a:r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</a:rPr>
              <a:t> 	  </a:t>
            </a:r>
            <a:endParaRPr lang="fa-IR" dirty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/>
              <a:t>برنامه</a:t>
            </a:r>
            <a:r>
              <a:rPr lang="en-US" dirty="0"/>
              <a:t> </a:t>
            </a:r>
            <a:r>
              <a:rPr lang="fa-IR" dirty="0"/>
              <a:t>خواندن از </a:t>
            </a:r>
            <a:r>
              <a:rPr lang="fa-IR" dirty="0">
                <a:hlinkClick r:id="rId4" action="ppaction://hlinksldjump"/>
              </a:rPr>
              <a:t>ورودی</a:t>
            </a:r>
            <a:endParaRPr lang="fa-IR" dirty="0"/>
          </a:p>
          <a:p>
            <a:pPr algn="r" rtl="1"/>
            <a:r>
              <a:rPr lang="fa-IR" dirty="0">
                <a:hlinkClick r:id="rId5" action="ppaction://hlinksldjump"/>
              </a:rPr>
              <a:t>برنامه تبدیل </a:t>
            </a:r>
            <a:r>
              <a:rPr lang="en-US" dirty="0"/>
              <a:t>String</a:t>
            </a:r>
            <a:r>
              <a:rPr lang="fa-IR" dirty="0"/>
              <a:t> به انواع دیگر</a:t>
            </a:r>
          </a:p>
          <a:p>
            <a:pPr algn="r" rtl="1"/>
            <a:r>
              <a:rPr lang="fa-IR" dirty="0">
                <a:hlinkClick r:id="rId6" action="ppaction://hlinksldjump"/>
              </a:rPr>
              <a:t>ایجاد نسخه </a:t>
            </a:r>
            <a:r>
              <a:rPr lang="fa-IR" dirty="0"/>
              <a:t>در </a:t>
            </a:r>
            <a:r>
              <a:rPr lang="en-US" dirty="0"/>
              <a:t>SCP</a:t>
            </a:r>
            <a:endParaRPr lang="fa-IR" dirty="0"/>
          </a:p>
          <a:p>
            <a:pPr algn="r" rtl="1"/>
            <a:r>
              <a:rPr lang="fa-IR" dirty="0">
                <a:hlinkClick r:id="rId7" action="ppaction://hlinksldjump"/>
              </a:rPr>
              <a:t>انتخاب قسمتی </a:t>
            </a:r>
            <a:r>
              <a:rPr lang="fa-IR" dirty="0"/>
              <a:t>از </a:t>
            </a:r>
            <a:r>
              <a:rPr lang="en-US" dirty="0"/>
              <a:t>String</a:t>
            </a:r>
            <a:endParaRPr lang="fa-IR" dirty="0"/>
          </a:p>
          <a:p>
            <a:pPr algn="r" rtl="1"/>
            <a:r>
              <a:rPr lang="fa-IR" dirty="0">
                <a:hlinkClick r:id="rId8" action="ppaction://hlinksldjump"/>
              </a:rPr>
              <a:t>مقایسه</a:t>
            </a:r>
            <a:r>
              <a:rPr lang="fa-IR" dirty="0"/>
              <a:t> دو </a:t>
            </a:r>
            <a:r>
              <a:rPr lang="en-US" dirty="0"/>
              <a:t>String</a:t>
            </a:r>
            <a:endParaRPr lang="fa-IR" dirty="0"/>
          </a:p>
          <a:p>
            <a:pPr algn="r" rtl="1"/>
            <a:r>
              <a:rPr lang="en-US" dirty="0">
                <a:solidFill>
                  <a:schemeClr val="tx2"/>
                </a:solidFill>
                <a:cs typeface="B Nazanin" panose="00000400000000000000" pitchFamily="2" charset="-78"/>
                <a:hlinkClick r:id="rId9" action="ppaction://hlinksldjump"/>
              </a:rPr>
              <a:t>trim</a:t>
            </a:r>
            <a:endParaRPr lang="fa-IR" dirty="0">
              <a:solidFill>
                <a:schemeClr val="tx2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tx2"/>
                </a:solidFill>
                <a:cs typeface="B Nazanin" panose="00000400000000000000" pitchFamily="2" charset="-78"/>
                <a:hlinkClick r:id="rId10" action="ppaction://hlinksldjump"/>
              </a:rPr>
              <a:t>جستجو </a:t>
            </a:r>
            <a:r>
              <a:rPr lang="fa-IR">
                <a:solidFill>
                  <a:schemeClr val="tx2"/>
                </a:solidFill>
                <a:cs typeface="B Nazanin" panose="00000400000000000000" pitchFamily="2" charset="-78"/>
                <a:hlinkClick r:id="rId10" action="ppaction://hlinksldjump"/>
              </a:rPr>
              <a:t>و جایگزینی</a:t>
            </a:r>
            <a:endParaRPr lang="fa-IR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1" y="2032459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11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3EB45"/>
          </a:solidFill>
        </p:spPr>
        <p:txBody>
          <a:bodyPr/>
          <a:lstStyle/>
          <a:p>
            <a:pPr algn="ctr" rtl="1"/>
            <a:r>
              <a:rPr lang="fa-IR" dirty="0"/>
              <a:t>خواندن یک عنصر از </a:t>
            </a:r>
            <a:r>
              <a:rPr lang="en-US" dirty="0"/>
              <a:t>String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68824" y="1981696"/>
            <a:ext cx="10692351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UsingString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(String[]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A,B,C;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 DEF GHI JKL"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"A[2] is "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A.charAt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"A[100] is "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A.charAt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22911" y="5656103"/>
            <a:ext cx="5355773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A[2] is C</a:t>
            </a:r>
          </a:p>
          <a:p>
            <a:r>
              <a:rPr lang="en-US" sz="2400" dirty="0"/>
              <a:t>Exception in thread "main" </a:t>
            </a:r>
            <a:r>
              <a:rPr lang="en-US" sz="2400" dirty="0" err="1"/>
              <a:t>java.lang</a:t>
            </a:r>
            <a:r>
              <a:rPr lang="en-US" sz="2400" dirty="0"/>
              <a:t>….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61711" y="6071601"/>
            <a:ext cx="1295547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خروجی برنامه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8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3301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3EB45"/>
          </a:solidFill>
        </p:spPr>
        <p:txBody>
          <a:bodyPr/>
          <a:lstStyle/>
          <a:p>
            <a:pPr algn="ctr" rtl="1"/>
            <a:r>
              <a:rPr lang="fa-IR" dirty="0"/>
              <a:t>دسترسی به قسمتی از </a:t>
            </a:r>
            <a:r>
              <a:rPr lang="en-US" dirty="0"/>
              <a:t>String</a:t>
            </a:r>
            <a:r>
              <a:rPr lang="fa-IR" dirty="0"/>
              <a:t> برای خواندن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2885" y="2127367"/>
            <a:ext cx="9421169" cy="3539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UsingString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(String[]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A,B,C,D;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"ABC DEF GHI JKL"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A.substring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 = "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B);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8304" y="6009306"/>
            <a:ext cx="159210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dirty="0"/>
              <a:t>B = DEF 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1236" y="3712416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0</a:t>
            </a:r>
            <a:r>
              <a:rPr lang="en-US" dirty="0"/>
              <a:t>  </a:t>
            </a:r>
            <a:r>
              <a:rPr lang="fa-IR" dirty="0"/>
              <a:t>1</a:t>
            </a:r>
            <a:r>
              <a:rPr lang="en-US" dirty="0"/>
              <a:t>  </a:t>
            </a:r>
            <a:r>
              <a:rPr lang="fa-IR" dirty="0"/>
              <a:t>2</a:t>
            </a:r>
            <a:r>
              <a:rPr lang="en-US" dirty="0"/>
              <a:t>  </a:t>
            </a:r>
            <a:r>
              <a:rPr lang="fa-IR" dirty="0"/>
              <a:t>3</a:t>
            </a:r>
            <a:r>
              <a:rPr lang="en-US" dirty="0"/>
              <a:t> </a:t>
            </a:r>
            <a:r>
              <a:rPr lang="fa-IR" dirty="0"/>
              <a:t>4</a:t>
            </a:r>
            <a:r>
              <a:rPr lang="en-US" dirty="0"/>
              <a:t>  </a:t>
            </a:r>
            <a:r>
              <a:rPr lang="fa-IR" dirty="0"/>
              <a:t>5</a:t>
            </a:r>
            <a:r>
              <a:rPr lang="en-US" dirty="0"/>
              <a:t> </a:t>
            </a:r>
            <a:r>
              <a:rPr lang="fa-IR" dirty="0"/>
              <a:t>6</a:t>
            </a:r>
            <a:r>
              <a:rPr lang="en-US" dirty="0"/>
              <a:t> </a:t>
            </a:r>
            <a:r>
              <a:rPr lang="fa-IR" dirty="0"/>
              <a:t>7</a:t>
            </a:r>
            <a:r>
              <a:rPr lang="en-US" dirty="0"/>
              <a:t>  </a:t>
            </a:r>
            <a:r>
              <a:rPr lang="fa-IR" dirty="0"/>
              <a:t>8</a:t>
            </a:r>
            <a:r>
              <a:rPr lang="en-US" dirty="0"/>
              <a:t>  </a:t>
            </a:r>
            <a:r>
              <a:rPr lang="fa-IR" dirty="0"/>
              <a:t>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32168" y="6163194"/>
            <a:ext cx="1295547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خروجی برنامه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4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3EB45"/>
          </a:solidFill>
        </p:spPr>
        <p:txBody>
          <a:bodyPr/>
          <a:lstStyle/>
          <a:p>
            <a:pPr algn="ctr" rtl="1"/>
            <a:r>
              <a:rPr lang="fa-IR" dirty="0"/>
              <a:t>دسترسی به قسمتی از </a:t>
            </a:r>
            <a:r>
              <a:rPr lang="en-US" dirty="0"/>
              <a:t>String</a:t>
            </a:r>
            <a:r>
              <a:rPr lang="fa-IR" dirty="0"/>
              <a:t> در عبارات فارسی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2885" y="2127367"/>
            <a:ext cx="9421169" cy="3539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UsingString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(String[]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A,B,C,D;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ar-SA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سلام دوستان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A.substring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 = "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B);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8304" y="6009306"/>
            <a:ext cx="147348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dirty="0"/>
              <a:t>B = </a:t>
            </a:r>
            <a:r>
              <a:rPr lang="fa-IR" sz="2800" dirty="0"/>
              <a:t>سلام د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912425" y="6086250"/>
            <a:ext cx="1295547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خروجی برنامه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1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3EB45"/>
          </a:solidFill>
        </p:spPr>
        <p:txBody>
          <a:bodyPr/>
          <a:lstStyle/>
          <a:p>
            <a:pPr algn="ctr" rtl="1"/>
            <a:r>
              <a:rPr lang="fa-IR" dirty="0"/>
              <a:t>دسترسی به قسمتی از </a:t>
            </a:r>
            <a:r>
              <a:rPr lang="en-US" dirty="0"/>
              <a:t>String</a:t>
            </a:r>
            <a:r>
              <a:rPr lang="fa-IR" dirty="0"/>
              <a:t> در عبارات ترکیبی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2885" y="1911923"/>
            <a:ext cx="10065576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UsingString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(String[]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A,B,C,D;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ar-SA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سلام دوستان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ar-SA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را یاد بگیریم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A.substring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= "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A);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 = "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B);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2419" y="5802474"/>
            <a:ext cx="495389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A = </a:t>
            </a:r>
            <a:r>
              <a:rPr lang="fa-IR" sz="2800" dirty="0"/>
              <a:t>سلام دوستان </a:t>
            </a:r>
            <a:r>
              <a:rPr lang="en-US" sz="2800" dirty="0"/>
              <a:t>String </a:t>
            </a:r>
            <a:r>
              <a:rPr lang="fa-IR" sz="2800" dirty="0"/>
              <a:t>را یاد بگیریم</a:t>
            </a:r>
          </a:p>
          <a:p>
            <a:r>
              <a:rPr lang="en-US" sz="2800" dirty="0"/>
              <a:t>B = </a:t>
            </a:r>
            <a:r>
              <a:rPr lang="fa-IR" sz="2800" dirty="0"/>
              <a:t>سلام دوستان </a:t>
            </a:r>
            <a:r>
              <a:rPr lang="en-US" sz="2800" dirty="0" err="1"/>
              <a:t>Str</a:t>
            </a:r>
            <a:endParaRPr lang="en-US" sz="2800" dirty="0"/>
          </a:p>
        </p:txBody>
      </p:sp>
      <p:sp>
        <p:nvSpPr>
          <p:cNvPr id="7" name="Action Button: Back or Previous 6">
            <a:hlinkClick r:id="rId2" action="ppaction://hlinksldjump" highlightClick="1"/>
          </p:cNvPr>
          <p:cNvSpPr/>
          <p:nvPr/>
        </p:nvSpPr>
        <p:spPr>
          <a:xfrm>
            <a:off x="11109071" y="5924569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92145" y="6279527"/>
            <a:ext cx="1295547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خروجی برنامه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3EB45"/>
          </a:solidFill>
        </p:spPr>
        <p:txBody>
          <a:bodyPr/>
          <a:lstStyle/>
          <a:p>
            <a:pPr algn="ctr" rtl="1"/>
            <a:r>
              <a:rPr lang="fa-IR" dirty="0"/>
              <a:t>برنامه مقایسه دو </a:t>
            </a:r>
            <a:r>
              <a:rPr lang="en-US" dirty="0"/>
              <a:t>String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3396" y="1866544"/>
            <a:ext cx="6112571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UsingString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(String[]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A,B,C,D;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"ABC"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"ABD"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 =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"ABB"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 =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"ABC12345678"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A.compareTo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A.compareTo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xc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A.compareTo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A.compareTo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(D);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"xc = "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xc);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27367" y="4810039"/>
            <a:ext cx="1556665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2800" dirty="0"/>
              <a:t>xa = 0</a:t>
            </a:r>
          </a:p>
          <a:p>
            <a:r>
              <a:rPr lang="pt-BR" sz="2800" dirty="0"/>
              <a:t>xb = -1</a:t>
            </a:r>
          </a:p>
          <a:p>
            <a:r>
              <a:rPr lang="pt-BR" sz="2800" dirty="0"/>
              <a:t>xc = 1</a:t>
            </a:r>
          </a:p>
          <a:p>
            <a:r>
              <a:rPr lang="pt-BR" sz="2800" dirty="0"/>
              <a:t>xd = -8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764467" y="2296886"/>
            <a:ext cx="47740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/>
              <a:t>مقایسه کاراکتر به کاراکتر جلو می آید </a:t>
            </a:r>
          </a:p>
          <a:p>
            <a:pPr algn="r" rtl="1"/>
            <a:r>
              <a:rPr lang="fa-IR" sz="2000" dirty="0"/>
              <a:t>تا به یک نامساوی برخورد کند</a:t>
            </a:r>
          </a:p>
          <a:p>
            <a:pPr algn="r" rtl="1"/>
            <a:r>
              <a:rPr lang="fa-IR" sz="2000" dirty="0"/>
              <a:t>تفاضل اولین دو کاراکتر غیر مساوی برگردانده می شود</a:t>
            </a:r>
          </a:p>
          <a:p>
            <a:pPr algn="r" rtl="1"/>
            <a:r>
              <a:rPr lang="fa-IR" sz="2000" dirty="0"/>
              <a:t>در صورت تمام شدن یکی از </a:t>
            </a:r>
            <a:r>
              <a:rPr lang="en-US" sz="2000" dirty="0"/>
              <a:t>String</a:t>
            </a:r>
            <a:r>
              <a:rPr lang="fa-IR" sz="2000" dirty="0"/>
              <a:t> ها </a:t>
            </a:r>
          </a:p>
          <a:p>
            <a:pPr algn="r" rtl="1"/>
            <a:r>
              <a:rPr lang="fa-IR" sz="2000" dirty="0"/>
              <a:t>تعداد کاراکتر باقیمانده </a:t>
            </a:r>
            <a:r>
              <a:rPr lang="en-US" sz="2000" dirty="0"/>
              <a:t>String</a:t>
            </a:r>
            <a:r>
              <a:rPr lang="fa-IR" sz="2000" dirty="0"/>
              <a:t> بعدی فرستاده می شود </a:t>
            </a:r>
            <a:endParaRPr lang="en-US" sz="2000" dirty="0"/>
          </a:p>
        </p:txBody>
      </p:sp>
      <p:sp>
        <p:nvSpPr>
          <p:cNvPr id="6" name="Action Button: Back or Previous 5">
            <a:hlinkClick r:id="rId2" action="ppaction://hlinksldjump" highlightClick="1"/>
          </p:cNvPr>
          <p:cNvSpPr/>
          <p:nvPr/>
        </p:nvSpPr>
        <p:spPr>
          <a:xfrm>
            <a:off x="11109071" y="5924569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6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3EB45"/>
          </a:solidFill>
        </p:spPr>
        <p:txBody>
          <a:bodyPr/>
          <a:lstStyle/>
          <a:p>
            <a:pPr algn="ctr"/>
            <a:r>
              <a:rPr lang="en-US" dirty="0"/>
              <a:t>trim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0" y="2044470"/>
            <a:ext cx="3971925" cy="385762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82881" y="1867211"/>
            <a:ext cx="7263527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UsingString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(String[]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A,B;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  AB  CD   EF  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A.trim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"A="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A+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"End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A"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"B="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B+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"End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B"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7513" y="5272089"/>
            <a:ext cx="4071259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A=   AB  CD   EF  End of A</a:t>
            </a:r>
          </a:p>
          <a:p>
            <a:r>
              <a:rPr lang="en-US" sz="2800" dirty="0"/>
              <a:t>B=AB  CD   </a:t>
            </a:r>
            <a:r>
              <a:rPr lang="en-US" sz="2800" dirty="0" err="1"/>
              <a:t>EFEnd</a:t>
            </a:r>
            <a:r>
              <a:rPr lang="en-US" sz="2800" dirty="0"/>
              <a:t> of B</a:t>
            </a:r>
          </a:p>
        </p:txBody>
      </p:sp>
      <p:sp>
        <p:nvSpPr>
          <p:cNvPr id="6" name="Action Button: Back or Previous 5">
            <a:hlinkClick r:id="rId3" action="ppaction://hlinksldjump" highlightClick="1"/>
          </p:cNvPr>
          <p:cNvSpPr/>
          <p:nvPr/>
        </p:nvSpPr>
        <p:spPr>
          <a:xfrm>
            <a:off x="11109071" y="5924569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61297" y="5272089"/>
            <a:ext cx="1295547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خروجی برنامه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6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3EB45"/>
          </a:solidFill>
        </p:spPr>
        <p:txBody>
          <a:bodyPr/>
          <a:lstStyle/>
          <a:p>
            <a:pPr algn="ctr" rtl="1"/>
            <a:r>
              <a:rPr lang="fa-IR" dirty="0"/>
              <a:t>جستجو یک عبارت یا حرف در </a:t>
            </a:r>
            <a:r>
              <a:rPr lang="en-US" dirty="0"/>
              <a:t>String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5171" y="1895390"/>
            <a:ext cx="11264622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UsingString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(String[]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A,B;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  AB  CD   EF  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"index of CD in A = "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A.indexOf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"CD"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"index of space in A = 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A.indexOf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"index of HH in A = "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A.indexOf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"HH"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"index of 69='E' in A = "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A.indexOf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"index of 69 from 2 = "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A.indexOf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"index of space from 3 = 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A.indexOf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02229" y="3107017"/>
            <a:ext cx="3211286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index of CD in A = 7</a:t>
            </a:r>
          </a:p>
          <a:p>
            <a:r>
              <a:rPr lang="en-US" sz="2000" dirty="0"/>
              <a:t>index of space in A = 0</a:t>
            </a:r>
          </a:p>
          <a:p>
            <a:r>
              <a:rPr lang="en-US" sz="2000" dirty="0"/>
              <a:t>index of HH in A = -1</a:t>
            </a:r>
          </a:p>
          <a:p>
            <a:r>
              <a:rPr lang="en-US" sz="2000" dirty="0"/>
              <a:t>index of 69='E' in A = 12</a:t>
            </a:r>
          </a:p>
          <a:p>
            <a:r>
              <a:rPr lang="en-US" sz="2000" dirty="0"/>
              <a:t>index of 69 from 2 = 12</a:t>
            </a:r>
          </a:p>
          <a:p>
            <a:r>
              <a:rPr lang="en-US" sz="2000" dirty="0"/>
              <a:t>index of space from 3 =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60098" y="5178859"/>
            <a:ext cx="1295547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خروجی برنامه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5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3EB45"/>
          </a:solidFill>
        </p:spPr>
        <p:txBody>
          <a:bodyPr/>
          <a:lstStyle/>
          <a:p>
            <a:pPr algn="ctr" rtl="1"/>
            <a:r>
              <a:rPr lang="fa-IR" dirty="0"/>
              <a:t>جستجو و جایگزینی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56651" y="1607124"/>
            <a:ext cx="9421169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UsingString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(String[]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A,B;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  AB  CD   EF  "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A.replace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"EF"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"GH"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 = "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A);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 = "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B);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2514" y="5783729"/>
            <a:ext cx="2971799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e-DE" sz="2800" dirty="0"/>
              <a:t>A =    AB  CD   EF  </a:t>
            </a:r>
          </a:p>
          <a:p>
            <a:r>
              <a:rPr lang="de-DE" sz="2800" dirty="0"/>
              <a:t>B =    AB  CD   GH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630882" y="6076116"/>
            <a:ext cx="1295547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خروجی برنامه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4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3EB45"/>
          </a:solidFill>
        </p:spPr>
        <p:txBody>
          <a:bodyPr/>
          <a:lstStyle/>
          <a:p>
            <a:pPr algn="ctr" rtl="1"/>
            <a:r>
              <a:rPr lang="fa-IR" dirty="0"/>
              <a:t>مثال دیگر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26026" y="1890153"/>
            <a:ext cx="9421169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UsingString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(String[]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A,B;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  AB  CD   EF  "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A.replace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 "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   "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 = "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A);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 = "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B);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4172" y="5740177"/>
            <a:ext cx="3907971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A =    AB  CD   EF  </a:t>
            </a:r>
          </a:p>
          <a:p>
            <a:r>
              <a:rPr lang="en-US" sz="2800" dirty="0"/>
              <a:t>B =      AB    CD     EF</a:t>
            </a:r>
          </a:p>
        </p:txBody>
      </p:sp>
      <p:sp>
        <p:nvSpPr>
          <p:cNvPr id="5" name="Action Button: Back or Previous 4">
            <a:hlinkClick r:id="rId2" action="ppaction://hlinksldjump" highlightClick="1"/>
          </p:cNvPr>
          <p:cNvSpPr/>
          <p:nvPr/>
        </p:nvSpPr>
        <p:spPr>
          <a:xfrm>
            <a:off x="11109071" y="5924569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74121" y="6032564"/>
            <a:ext cx="1295547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خروجی برنامه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6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3EB45"/>
          </a:solidFill>
        </p:spPr>
        <p:txBody>
          <a:bodyPr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285"/>
            <a:ext cx="10515600" cy="4351338"/>
          </a:xfrm>
          <a:solidFill>
            <a:srgbClr val="FFFFCC"/>
          </a:solidFill>
        </p:spPr>
        <p:txBody>
          <a:bodyPr>
            <a:normAutofit lnSpcReduction="10000"/>
          </a:bodyPr>
          <a:lstStyle/>
          <a:p>
            <a:pPr algn="r" rtl="1"/>
            <a:r>
              <a:rPr lang="fa-IR" dirty="0"/>
              <a:t>نمایشگر یک سری حرف در کنار هم برای ایجاد کلمه یا جمله یا یک متن کامل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endParaRPr lang="fa-IR" dirty="0"/>
          </a:p>
          <a:p>
            <a:pPr algn="r" rtl="1"/>
            <a:r>
              <a:rPr lang="fa-IR" dirty="0"/>
              <a:t>یک </a:t>
            </a:r>
            <a:r>
              <a:rPr lang="en-US" dirty="0"/>
              <a:t>class</a:t>
            </a:r>
            <a:r>
              <a:rPr lang="fa-IR" dirty="0"/>
              <a:t> منحصربفرد از نظر تنوع عملیات</a:t>
            </a:r>
          </a:p>
          <a:p>
            <a:pPr algn="r" rtl="1"/>
            <a:r>
              <a:rPr lang="fa-IR" dirty="0"/>
              <a:t>مورد استفاده در خیلی از توابع مانند </a:t>
            </a:r>
            <a:r>
              <a:rPr lang="en-US" dirty="0"/>
              <a:t>print</a:t>
            </a:r>
            <a:r>
              <a:rPr lang="fa-IR" dirty="0"/>
              <a:t> و </a:t>
            </a:r>
            <a:r>
              <a:rPr lang="en-US" dirty="0"/>
              <a:t>scan</a:t>
            </a:r>
            <a:r>
              <a:rPr lang="fa-IR" dirty="0"/>
              <a:t> </a:t>
            </a:r>
          </a:p>
          <a:p>
            <a:pPr algn="r" rtl="1"/>
            <a:r>
              <a:rPr lang="fa-IR" dirty="0"/>
              <a:t>استفاده از عملگر </a:t>
            </a:r>
            <a:r>
              <a:rPr lang="en-US" dirty="0"/>
              <a:t>+</a:t>
            </a:r>
            <a:r>
              <a:rPr lang="fa-IR" dirty="0"/>
              <a:t> برای چسباندن </a:t>
            </a:r>
            <a:r>
              <a:rPr lang="en-US" dirty="0"/>
              <a:t>String</a:t>
            </a:r>
            <a:r>
              <a:rPr lang="fa-IR" dirty="0"/>
              <a:t> ها به یکدیگر		</a:t>
            </a:r>
            <a:r>
              <a:rPr lang="en-US" dirty="0"/>
              <a:t>A = B + C</a:t>
            </a:r>
            <a:endParaRPr lang="fa-IR" dirty="0"/>
          </a:p>
          <a:p>
            <a:pPr algn="r" rtl="1"/>
            <a:r>
              <a:rPr lang="fa-IR" dirty="0"/>
              <a:t>قابل تبدیل به </a:t>
            </a:r>
            <a:r>
              <a:rPr lang="en-US" dirty="0" err="1"/>
              <a:t>int</a:t>
            </a:r>
            <a:r>
              <a:rPr lang="fa-IR" dirty="0"/>
              <a:t> ، </a:t>
            </a:r>
            <a:r>
              <a:rPr lang="en-US" dirty="0"/>
              <a:t>double</a:t>
            </a:r>
            <a:r>
              <a:rPr lang="fa-IR" dirty="0"/>
              <a:t> ، آرایه </a:t>
            </a:r>
            <a:r>
              <a:rPr lang="en-US" dirty="0"/>
              <a:t>byte</a:t>
            </a:r>
            <a:r>
              <a:rPr lang="fa-IR" dirty="0"/>
              <a:t>  یا  آرایه </a:t>
            </a:r>
            <a:r>
              <a:rPr lang="en-US" dirty="0"/>
              <a:t>char</a:t>
            </a:r>
            <a:r>
              <a:rPr lang="fa-IR" dirty="0"/>
              <a:t> و بالعکس</a:t>
            </a:r>
          </a:p>
          <a:p>
            <a:pPr marL="0" indent="0" algn="r" rtl="1">
              <a:buNone/>
            </a:pPr>
            <a:r>
              <a:rPr lang="fa-IR" sz="4000" dirty="0">
                <a:solidFill>
                  <a:srgbClr val="FF0000"/>
                </a:solidFill>
              </a:rPr>
              <a:t>توجه: </a:t>
            </a:r>
            <a:r>
              <a:rPr lang="fa-IR" dirty="0"/>
              <a:t>یک </a:t>
            </a:r>
            <a:r>
              <a:rPr lang="en-US" dirty="0"/>
              <a:t>String</a:t>
            </a:r>
            <a:r>
              <a:rPr lang="fa-IR" dirty="0"/>
              <a:t> را نمی توان تغییر داد. فقط می توان با کمک آن نسخه های جدیدی ایجاد کرد</a:t>
            </a:r>
            <a:endParaRPr lang="en-US" dirty="0"/>
          </a:p>
        </p:txBody>
      </p:sp>
      <p:sp>
        <p:nvSpPr>
          <p:cNvPr id="4" name="Action Button: Back or Previous 3">
            <a:hlinkClick r:id="rId2" action="ppaction://hlinksldjump" highlightClick="1"/>
          </p:cNvPr>
          <p:cNvSpPr/>
          <p:nvPr/>
        </p:nvSpPr>
        <p:spPr>
          <a:xfrm>
            <a:off x="11109071" y="5924569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19817"/>
              </p:ext>
            </p:extLst>
          </p:nvPr>
        </p:nvGraphicFramePr>
        <p:xfrm>
          <a:off x="3120574" y="2548460"/>
          <a:ext cx="690880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H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l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l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m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err="1"/>
                        <a:t>i</a:t>
                      </a:r>
                      <a:endParaRPr lang="en-US" sz="24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!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40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D3EB45"/>
          </a:solidFill>
        </p:spPr>
        <p:txBody>
          <a:bodyPr/>
          <a:lstStyle/>
          <a:p>
            <a:pPr algn="ctr" rtl="1"/>
            <a:r>
              <a:rPr lang="fa-IR" dirty="0"/>
              <a:t>برنامه استفاده از </a:t>
            </a:r>
            <a:r>
              <a:rPr lang="en-US" dirty="0"/>
              <a:t>String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21968" y="2016240"/>
            <a:ext cx="9635971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UsingString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(String[]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A;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my</a:t>
            </a:r>
            <a:r>
              <a:rPr kumimoji="0" lang="en-US" sz="2800" b="1" i="0" u="none" strike="noStrike" cap="none" normalizeH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friends!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96724" y="5454127"/>
            <a:ext cx="267547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dirty="0"/>
              <a:t>Hello my friends!</a:t>
            </a:r>
          </a:p>
        </p:txBody>
      </p:sp>
      <p:sp>
        <p:nvSpPr>
          <p:cNvPr id="6" name="Action Button: Back or Previous 5">
            <a:hlinkClick r:id="rId2" action="ppaction://hlinksldjump" highlightClick="1"/>
          </p:cNvPr>
          <p:cNvSpPr/>
          <p:nvPr/>
        </p:nvSpPr>
        <p:spPr>
          <a:xfrm>
            <a:off x="11109071" y="5924569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23466"/>
              </p:ext>
            </p:extLst>
          </p:nvPr>
        </p:nvGraphicFramePr>
        <p:xfrm>
          <a:off x="3120574" y="6282259"/>
          <a:ext cx="690880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H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l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l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m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err="1"/>
                        <a:t>i</a:t>
                      </a:r>
                      <a:endParaRPr lang="en-US" sz="24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!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64230" y="6215741"/>
            <a:ext cx="489236" cy="523220"/>
          </a:xfrm>
          <a:prstGeom prst="rect">
            <a:avLst/>
          </a:prstGeom>
          <a:solidFill>
            <a:srgbClr val="F040BE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32368" y="5531071"/>
            <a:ext cx="1295547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خروجی برنامه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2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57623" y="5951396"/>
            <a:ext cx="609600" cy="609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542" y="136519"/>
            <a:ext cx="10515600" cy="1218594"/>
          </a:xfrm>
          <a:solidFill>
            <a:srgbClr val="D3EB45"/>
          </a:solidFill>
        </p:spPr>
        <p:txBody>
          <a:bodyPr/>
          <a:lstStyle/>
          <a:p>
            <a:pPr algn="ctr" rtl="1"/>
            <a:r>
              <a:rPr lang="fa-IR" dirty="0"/>
              <a:t>برنامه</a:t>
            </a:r>
            <a:r>
              <a:rPr lang="en-US" dirty="0"/>
              <a:t> </a:t>
            </a:r>
            <a:r>
              <a:rPr lang="fa-IR" dirty="0"/>
              <a:t>خواندن از ورودی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7829" y="1483296"/>
            <a:ext cx="11139588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UsingString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(String[]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A,B,C,D;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Scanner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myScanner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Scanner(System.</a:t>
            </a:r>
            <a:r>
              <a:rPr kumimoji="0" lang="en-US" sz="2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myScanner.next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myScanner.next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 =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myScanner.next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 = A+B+C;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(D);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8973" y="5835009"/>
            <a:ext cx="397329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my friend!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Hellomyfriend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32916" y="4789711"/>
            <a:ext cx="471604" cy="523220"/>
          </a:xfrm>
          <a:prstGeom prst="rect">
            <a:avLst/>
          </a:prstGeom>
          <a:solidFill>
            <a:srgbClr val="F040BE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C: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43792" y="4223650"/>
            <a:ext cx="476412" cy="523220"/>
          </a:xfrm>
          <a:prstGeom prst="rect">
            <a:avLst/>
          </a:prstGeom>
          <a:solidFill>
            <a:srgbClr val="F040BE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B: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32917" y="3679371"/>
            <a:ext cx="489236" cy="523220"/>
          </a:xfrm>
          <a:prstGeom prst="rect">
            <a:avLst/>
          </a:prstGeom>
          <a:solidFill>
            <a:srgbClr val="F040BE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49663" y="6176262"/>
            <a:ext cx="502061" cy="523220"/>
          </a:xfrm>
          <a:prstGeom prst="rect">
            <a:avLst/>
          </a:prstGeom>
          <a:solidFill>
            <a:srgbClr val="F040BE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24192"/>
              </p:ext>
            </p:extLst>
          </p:nvPr>
        </p:nvGraphicFramePr>
        <p:xfrm>
          <a:off x="3656092" y="6265796"/>
          <a:ext cx="568960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H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l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l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m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err="1"/>
                        <a:t>i</a:t>
                      </a:r>
                      <a:endParaRPr lang="en-US" sz="24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!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44984"/>
              </p:ext>
            </p:extLst>
          </p:nvPr>
        </p:nvGraphicFramePr>
        <p:xfrm>
          <a:off x="8135160" y="3686146"/>
          <a:ext cx="203200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H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l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l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108681"/>
              </p:ext>
            </p:extLst>
          </p:nvPr>
        </p:nvGraphicFramePr>
        <p:xfrm>
          <a:off x="8190920" y="4288310"/>
          <a:ext cx="81280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m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103779"/>
              </p:ext>
            </p:extLst>
          </p:nvPr>
        </p:nvGraphicFramePr>
        <p:xfrm>
          <a:off x="8213219" y="4857022"/>
          <a:ext cx="2844800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err="1"/>
                        <a:t>i</a:t>
                      </a:r>
                      <a:endParaRPr lang="en-US" sz="2400" b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!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904511" y="5846757"/>
            <a:ext cx="1295547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خروجی برنامه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0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2312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25633"/>
            <a:ext cx="10515600" cy="1325563"/>
          </a:xfrm>
          <a:solidFill>
            <a:srgbClr val="D3EB45"/>
          </a:solidFill>
        </p:spPr>
        <p:txBody>
          <a:bodyPr/>
          <a:lstStyle/>
          <a:p>
            <a:pPr algn="ctr" rtl="1"/>
            <a:r>
              <a:rPr lang="fa-IR" dirty="0"/>
              <a:t>برنامه</a:t>
            </a:r>
            <a:r>
              <a:rPr lang="en-US" dirty="0"/>
              <a:t> </a:t>
            </a:r>
            <a:r>
              <a:rPr lang="fa-IR" dirty="0"/>
              <a:t> خواندن از ورودی با فاصله دلخواه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47853" y="1507474"/>
            <a:ext cx="10448693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UsingString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(String[]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A,B,C,D;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Scanner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myScanner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Scanner(System.</a:t>
            </a: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"Enter a Sentence with 3 words please:"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myScanner.next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myScanner.next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myScanner.next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 = A+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+B+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+C;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(D);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76526" y="5996479"/>
            <a:ext cx="847121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Enter a Sentence with 3 words </a:t>
            </a:r>
            <a:r>
              <a:rPr lang="en-US" sz="2400" dirty="0" err="1"/>
              <a:t>please:Good</a:t>
            </a:r>
            <a:r>
              <a:rPr lang="en-US" sz="2400" dirty="0"/>
              <a:t>     morning   everyone!</a:t>
            </a:r>
          </a:p>
          <a:p>
            <a:r>
              <a:rPr lang="en-US" sz="2400" dirty="0"/>
              <a:t>Good morning everyone!</a:t>
            </a:r>
          </a:p>
        </p:txBody>
      </p:sp>
      <p:sp>
        <p:nvSpPr>
          <p:cNvPr id="5" name="Action Button: Back or Previous 4">
            <a:hlinkClick r:id="rId2" action="ppaction://hlinksldjump" highlightClick="1"/>
          </p:cNvPr>
          <p:cNvSpPr/>
          <p:nvPr/>
        </p:nvSpPr>
        <p:spPr>
          <a:xfrm>
            <a:off x="10956673" y="4966623"/>
            <a:ext cx="957943" cy="751115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بازگشت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32368" y="5531071"/>
            <a:ext cx="1295547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خروجی برنامه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5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914"/>
            <a:ext cx="10515600" cy="1325563"/>
          </a:xfrm>
          <a:solidFill>
            <a:srgbClr val="D3EB45"/>
          </a:solidFill>
        </p:spPr>
        <p:txBody>
          <a:bodyPr/>
          <a:lstStyle/>
          <a:p>
            <a:pPr algn="ctr" rtl="1"/>
            <a:r>
              <a:rPr lang="fa-IR" dirty="0"/>
              <a:t>برنامه تبدیل </a:t>
            </a:r>
            <a:r>
              <a:rPr lang="en-US" dirty="0"/>
              <a:t>String</a:t>
            </a:r>
            <a:r>
              <a:rPr lang="fa-IR" dirty="0"/>
              <a:t> به 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1366" y="1535749"/>
            <a:ext cx="8454559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UsingString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(String[]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A,B,C,D,E;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xA,xB,xC,xD,xE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"3423456"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"-3423456"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 =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"3423456"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putting 0x generates exception</a:t>
            </a:r>
            <a:br>
              <a:rPr 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(C,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integer in hexadecimal mode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 =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"10203040"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Larger than 4 bytes generates exception</a:t>
            </a:r>
            <a:br>
              <a:rPr 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mode 7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 =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"1100110011001100"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(E,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//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mode 2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+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 "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 +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 "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 +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 "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 +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 "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 +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 "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45141" y="4666001"/>
            <a:ext cx="3900053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3423456 = 3423456</a:t>
            </a:r>
          </a:p>
          <a:p>
            <a:r>
              <a:rPr lang="en-US" sz="2400" dirty="0"/>
              <a:t>-3423456 = -3423456</a:t>
            </a:r>
          </a:p>
          <a:p>
            <a:r>
              <a:rPr lang="en-US" sz="2400" dirty="0"/>
              <a:t>3423456 = 54670422</a:t>
            </a:r>
          </a:p>
          <a:p>
            <a:r>
              <a:rPr lang="en-US" sz="2400" dirty="0"/>
              <a:t>10203040 = 858214</a:t>
            </a:r>
          </a:p>
          <a:p>
            <a:r>
              <a:rPr lang="en-US" sz="2400" dirty="0"/>
              <a:t>1100110011001100 = 52428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57110" y="4148585"/>
            <a:ext cx="1295547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خروجی برنامه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914"/>
            <a:ext cx="10515600" cy="1325563"/>
          </a:xfrm>
          <a:solidFill>
            <a:srgbClr val="D3EB45"/>
          </a:solidFill>
        </p:spPr>
        <p:txBody>
          <a:bodyPr/>
          <a:lstStyle/>
          <a:p>
            <a:pPr algn="ctr" rtl="1"/>
            <a:r>
              <a:rPr lang="fa-IR" dirty="0"/>
              <a:t>برنامه تبدیل </a:t>
            </a:r>
            <a:r>
              <a:rPr lang="en-US" dirty="0"/>
              <a:t>String</a:t>
            </a:r>
            <a:r>
              <a:rPr lang="fa-IR" dirty="0"/>
              <a:t> به </a:t>
            </a:r>
            <a:r>
              <a:rPr lang="en-US" dirty="0"/>
              <a:t>long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1365" y="1535748"/>
            <a:ext cx="5987149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UsingString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(String[]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A,B,C,D,E;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xA,xB,xC,xD,xE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"3423456909877768"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parseLong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"-342345689899"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parseLong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 =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"3423456"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parseLong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 =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"10203040506060606060"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parseLong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 =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"110011001100110011111100001010"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parseLong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(E,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+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 "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 +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 "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 +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 "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 +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 "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 +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 "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9315" y="2358233"/>
            <a:ext cx="6585857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3423456909877768 = 3423456909877768</a:t>
            </a:r>
          </a:p>
          <a:p>
            <a:r>
              <a:rPr lang="en-US" sz="2400" dirty="0"/>
              <a:t>-342345689899 = -342345689899</a:t>
            </a:r>
          </a:p>
          <a:p>
            <a:r>
              <a:rPr lang="en-US" sz="2400" dirty="0"/>
              <a:t>3423456 = 3423456</a:t>
            </a:r>
          </a:p>
          <a:p>
            <a:r>
              <a:rPr lang="en-US" sz="2400" dirty="0"/>
              <a:t>10203040506060606060 = 11878796587718571</a:t>
            </a:r>
          </a:p>
          <a:p>
            <a:r>
              <a:rPr lang="en-US" sz="2400" dirty="0"/>
              <a:t>110011001100110011111100001010 = 858996490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72054" y="1925630"/>
            <a:ext cx="1295547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خروجی برنامه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3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914"/>
            <a:ext cx="10515600" cy="1325563"/>
          </a:xfrm>
          <a:solidFill>
            <a:srgbClr val="D3EB45"/>
          </a:solidFill>
        </p:spPr>
        <p:txBody>
          <a:bodyPr/>
          <a:lstStyle/>
          <a:p>
            <a:pPr algn="ctr" rtl="1"/>
            <a:r>
              <a:rPr lang="fa-IR" dirty="0"/>
              <a:t>برنامه تبدیل </a:t>
            </a:r>
            <a:r>
              <a:rPr lang="en-US" dirty="0"/>
              <a:t>String</a:t>
            </a:r>
            <a:r>
              <a:rPr lang="fa-IR" dirty="0"/>
              <a:t> به </a:t>
            </a:r>
            <a:r>
              <a:rPr lang="en-US" dirty="0"/>
              <a:t>float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821" y="1747431"/>
            <a:ext cx="8577950" cy="47089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UsingString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(String[]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A,B,C,D,E;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xA,xB,xC,xD,xE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"34234.56909877768"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Float.</a:t>
            </a:r>
            <a:r>
              <a:rPr 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"-34234.5689899"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Float.</a:t>
            </a:r>
            <a:r>
              <a:rPr 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 =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"342345e6"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Float.</a:t>
            </a:r>
            <a:r>
              <a:rPr 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+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 "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 +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 "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 +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 "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35488" y="3207318"/>
            <a:ext cx="575854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34234.56909877768 = 34234.56909877768</a:t>
            </a:r>
          </a:p>
          <a:p>
            <a:r>
              <a:rPr lang="en-US" sz="2400" dirty="0"/>
              <a:t>-34234.5689899 = -34234.5689899</a:t>
            </a:r>
          </a:p>
          <a:p>
            <a:r>
              <a:rPr lang="en-US" sz="2400" dirty="0"/>
              <a:t>342345e6 = 3.42345E11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57110" y="2733441"/>
            <a:ext cx="1295547" cy="369332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خروجی برنامه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3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3604</Words>
  <Application>Microsoft Office PowerPoint</Application>
  <PresentationFormat>Widescreen</PresentationFormat>
  <Paragraphs>295</Paragraphs>
  <Slides>28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برنامه نویسی شی گرا</vt:lpstr>
      <vt:lpstr>موضوعات جلسه چهارم</vt:lpstr>
      <vt:lpstr>String</vt:lpstr>
      <vt:lpstr>برنامه استفاده از String</vt:lpstr>
      <vt:lpstr>برنامه خواندن از ورودی</vt:lpstr>
      <vt:lpstr>برنامه  خواندن از ورودی با فاصله دلخواه</vt:lpstr>
      <vt:lpstr>برنامه تبدیل String به int</vt:lpstr>
      <vt:lpstr>برنامه تبدیل String به long</vt:lpstr>
      <vt:lpstr>برنامه تبدیل String به float</vt:lpstr>
      <vt:lpstr>برنامه تبدیل String به double</vt:lpstr>
      <vt:lpstr>برنامه تبدیل type های رایج به String </vt:lpstr>
      <vt:lpstr>برنامه تبدیل String به آرایه ای از byte</vt:lpstr>
      <vt:lpstr>کپی قسمتی از String در آرایه</vt:lpstr>
      <vt:lpstr>برنامه کپی قسمتی از String</vt:lpstr>
      <vt:lpstr>برنامه ایجاد نسخه در SCP</vt:lpstr>
      <vt:lpstr>برنامه تساوی دو String</vt:lpstr>
      <vt:lpstr>برنامه تساوی String موجود در Heap</vt:lpstr>
      <vt:lpstr>برنامه تساوی String موجود در SCP</vt:lpstr>
      <vt:lpstr>String های با محتوای مساوی در SCP</vt:lpstr>
      <vt:lpstr>خواندن یک عنصر از String</vt:lpstr>
      <vt:lpstr>دسترسی به قسمتی از String برای خواندن</vt:lpstr>
      <vt:lpstr>دسترسی به قسمتی از String در عبارات فارسی</vt:lpstr>
      <vt:lpstr>دسترسی به قسمتی از String در عبارات ترکیبی</vt:lpstr>
      <vt:lpstr>برنامه مقایسه دو String</vt:lpstr>
      <vt:lpstr>trim</vt:lpstr>
      <vt:lpstr>جستجو یک عبارت یا حرف در String</vt:lpstr>
      <vt:lpstr>جستجو و جایگزینی</vt:lpstr>
      <vt:lpstr>مثال دیگر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شی گرا</dc:title>
  <dc:creator>Bijan</dc:creator>
  <cp:lastModifiedBy>Vahdat</cp:lastModifiedBy>
  <cp:revision>227</cp:revision>
  <dcterms:created xsi:type="dcterms:W3CDTF">2020-01-31T15:06:05Z</dcterms:created>
  <dcterms:modified xsi:type="dcterms:W3CDTF">2023-02-11T06:17:26Z</dcterms:modified>
</cp:coreProperties>
</file>