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59" r:id="rId4"/>
    <p:sldId id="261" r:id="rId5"/>
    <p:sldId id="262" r:id="rId6"/>
    <p:sldId id="266" r:id="rId7"/>
    <p:sldId id="263" r:id="rId8"/>
    <p:sldId id="257" r:id="rId9"/>
    <p:sldId id="258"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741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8819F-12BD-4764-B34B-C475B11D81F4}" type="datetimeFigureOut">
              <a:rPr lang="en-GB" smtClean="0"/>
              <a:t>29/02/2024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25C33-4C76-4827-AE99-92238D3D5226}" type="slidenum">
              <a:rPr lang="en-GB" smtClean="0"/>
              <a:t>‹#›</a:t>
            </a:fld>
            <a:endParaRPr lang="en-GB"/>
          </a:p>
        </p:txBody>
      </p:sp>
    </p:spTree>
    <p:extLst>
      <p:ext uri="{BB962C8B-B14F-4D97-AF65-F5344CB8AC3E}">
        <p14:creationId xmlns:p14="http://schemas.microsoft.com/office/powerpoint/2010/main" val="3713146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227EC-A0DA-0D84-9C1D-3F13AB903FF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xmlns="" id="{CE464EE3-60BF-D89B-E78F-98ACC9696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xmlns="" id="{495CF5F9-720F-E4D7-494D-4F0C7A7BD20C}"/>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5" name="Footer Placeholder 4">
            <a:extLst>
              <a:ext uri="{FF2B5EF4-FFF2-40B4-BE49-F238E27FC236}">
                <a16:creationId xmlns:a16="http://schemas.microsoft.com/office/drawing/2014/main" xmlns="" id="{110144FA-833A-C920-3155-0CCB8F21C9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731CE28-AA3D-2851-373E-5191EE76B18E}"/>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339221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E2D2E5-E39B-F7D4-5487-9FEE9F01962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xmlns="" id="{68F7571B-9DCA-A165-B231-2AA17DC362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6A18F2F3-D7C9-BCA3-B0A8-2DBC214C2D8F}"/>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5" name="Footer Placeholder 4">
            <a:extLst>
              <a:ext uri="{FF2B5EF4-FFF2-40B4-BE49-F238E27FC236}">
                <a16:creationId xmlns:a16="http://schemas.microsoft.com/office/drawing/2014/main" xmlns="" id="{8422558D-6DA2-2F44-E3ED-3364C813B1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8418BAA-4F60-8F62-BF41-4925C198E41F}"/>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78651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3DE40C3-0228-727E-E886-A2AEF4DD200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xmlns="" id="{E65CC649-CD73-8ED1-F5F9-54D406F3DE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7D523099-86F0-15AD-EC9F-019C64ADBA0F}"/>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5" name="Footer Placeholder 4">
            <a:extLst>
              <a:ext uri="{FF2B5EF4-FFF2-40B4-BE49-F238E27FC236}">
                <a16:creationId xmlns:a16="http://schemas.microsoft.com/office/drawing/2014/main" xmlns="" id="{FBF27D15-FDC1-68AC-8B17-0B574F4D01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90F590EC-9286-B338-68ED-B711E7FC2AEF}"/>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180491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DBFBD-B648-F17D-71E5-EC346927226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xmlns="" id="{6566E799-A9A3-4CBD-FFE1-C9BDDEE98B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866E980A-F670-431C-2284-C128389F1244}"/>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5" name="Footer Placeholder 4">
            <a:extLst>
              <a:ext uri="{FF2B5EF4-FFF2-40B4-BE49-F238E27FC236}">
                <a16:creationId xmlns:a16="http://schemas.microsoft.com/office/drawing/2014/main" xmlns="" id="{717C75CD-21BD-6612-DF1A-D12E38E22C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79F4DFC-344F-74B8-E042-B11FC4C312E9}"/>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31523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30B04-29CE-72AF-E29D-1FB766859B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xmlns="" id="{1CD1ABC1-8045-A903-DBA6-81F5F6B321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66CA4479-4BAF-1270-83F7-6E26CC121069}"/>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5" name="Footer Placeholder 4">
            <a:extLst>
              <a:ext uri="{FF2B5EF4-FFF2-40B4-BE49-F238E27FC236}">
                <a16:creationId xmlns:a16="http://schemas.microsoft.com/office/drawing/2014/main" xmlns="" id="{EB3D799D-C4A3-6CE9-4A73-2F5A3F9B31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948755E-1B78-AC99-1187-7E1003FA23CD}"/>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203733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2193C-8827-93BB-4CD5-204EF0E4E7D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xmlns="" id="{58F8CCD5-18DE-0A3C-8F1B-3F079BD4C0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xmlns="" id="{CE8F83FE-E81B-D7DE-30CC-A4A95C7A6BF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xmlns="" id="{582F66E3-8781-B77D-F46D-90B934E7C395}"/>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6" name="Footer Placeholder 5">
            <a:extLst>
              <a:ext uri="{FF2B5EF4-FFF2-40B4-BE49-F238E27FC236}">
                <a16:creationId xmlns:a16="http://schemas.microsoft.com/office/drawing/2014/main" xmlns="" id="{5A46AD03-62DF-9270-93B0-47627B5415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7C63D2B5-AFEC-ABE5-AD58-68F29A6AAF43}"/>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52936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9724A-0B70-A13B-8456-FE7EE104020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xmlns="" id="{789D65C2-E777-D058-2756-4EA6A2B144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EAC6227A-DC2B-4DAF-0E21-1DD92048D4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xmlns="" id="{54AEB6B9-AFAB-06CD-F4C5-335714F22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9AAAB61E-90CC-B225-86C1-337FC93FE9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xmlns="" id="{16B1EF18-4DF3-AFF1-320D-36F5D769725A}"/>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8" name="Footer Placeholder 7">
            <a:extLst>
              <a:ext uri="{FF2B5EF4-FFF2-40B4-BE49-F238E27FC236}">
                <a16:creationId xmlns:a16="http://schemas.microsoft.com/office/drawing/2014/main" xmlns="" id="{A75FF707-8B48-1647-79E1-E8F5CE5E5D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01FB9D6A-AE35-81A6-C131-025268EB21B3}"/>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301151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06C9B-D492-2020-6D2A-557EBF85013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xmlns="" id="{C3B01797-F8B6-176B-65E0-CD1AF7E9728F}"/>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4" name="Footer Placeholder 3">
            <a:extLst>
              <a:ext uri="{FF2B5EF4-FFF2-40B4-BE49-F238E27FC236}">
                <a16:creationId xmlns:a16="http://schemas.microsoft.com/office/drawing/2014/main" xmlns="" id="{CAC0AD33-20BA-6A3B-ECE5-EEF3DA69509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C8D12A4B-3506-85CF-6E46-8330F8288B0B}"/>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208520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D4AD43-A4BA-B5A3-34B1-7C03C5AC9D25}"/>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3" name="Footer Placeholder 2">
            <a:extLst>
              <a:ext uri="{FF2B5EF4-FFF2-40B4-BE49-F238E27FC236}">
                <a16:creationId xmlns:a16="http://schemas.microsoft.com/office/drawing/2014/main" xmlns="" id="{206D2194-32E6-F6CE-32F9-A8AF248C4DF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9F9A148A-C903-0218-61D3-C0810DEEA4B0}"/>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121309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8BE7A-A9B9-56F6-8C74-B40FD1E626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xmlns="" id="{3F9A7674-89BC-82EF-44BA-A5605BDE5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xmlns="" id="{F2D348BA-C820-4F7B-E7E1-DA99333C4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059BED3F-2417-D760-B69D-353EDA60419B}"/>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6" name="Footer Placeholder 5">
            <a:extLst>
              <a:ext uri="{FF2B5EF4-FFF2-40B4-BE49-F238E27FC236}">
                <a16:creationId xmlns:a16="http://schemas.microsoft.com/office/drawing/2014/main" xmlns="" id="{B94CD858-F4D8-4964-ACF3-4394E0857C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68168EFE-FDD9-210B-B601-E0EF4A889C27}"/>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401578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F7937-8C0D-C1A3-7A7E-600F6FD766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xmlns="" id="{E2A6CB17-1601-D529-6A9D-9ED739E78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DB4F9A02-1B51-30DB-A1B3-AC9BA9A5B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98F07C6D-FAB7-D2FB-B424-D39695EE5D78}"/>
              </a:ext>
            </a:extLst>
          </p:cNvPr>
          <p:cNvSpPr>
            <a:spLocks noGrp="1"/>
          </p:cNvSpPr>
          <p:nvPr>
            <p:ph type="dt" sz="half" idx="10"/>
          </p:nvPr>
        </p:nvSpPr>
        <p:spPr/>
        <p:txBody>
          <a:bodyPr/>
          <a:lstStyle/>
          <a:p>
            <a:fld id="{71EAC647-C85F-4FC5-9D81-89159BD4B1E4}" type="datetimeFigureOut">
              <a:rPr lang="en-GB" smtClean="0"/>
              <a:t>29/02/2024</a:t>
            </a:fld>
            <a:endParaRPr lang="en-GB"/>
          </a:p>
        </p:txBody>
      </p:sp>
      <p:sp>
        <p:nvSpPr>
          <p:cNvPr id="6" name="Footer Placeholder 5">
            <a:extLst>
              <a:ext uri="{FF2B5EF4-FFF2-40B4-BE49-F238E27FC236}">
                <a16:creationId xmlns:a16="http://schemas.microsoft.com/office/drawing/2014/main" xmlns="" id="{FD5B69B4-FFC7-E003-D359-3D1BDBF7D7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78CEE76-75C9-7185-11AD-FAEF7AA8A453}"/>
              </a:ext>
            </a:extLst>
          </p:cNvPr>
          <p:cNvSpPr>
            <a:spLocks noGrp="1"/>
          </p:cNvSpPr>
          <p:nvPr>
            <p:ph type="sldNum" sz="quarter" idx="12"/>
          </p:nvPr>
        </p:nvSpPr>
        <p:spPr/>
        <p:txBody>
          <a:bodyPr/>
          <a:lstStyle/>
          <a:p>
            <a:fld id="{8069E2EC-1B77-4BAF-8482-C51E4625DF95}" type="slidenum">
              <a:rPr lang="en-GB" smtClean="0"/>
              <a:t>‹#›</a:t>
            </a:fld>
            <a:endParaRPr lang="en-GB"/>
          </a:p>
        </p:txBody>
      </p:sp>
    </p:spTree>
    <p:extLst>
      <p:ext uri="{BB962C8B-B14F-4D97-AF65-F5344CB8AC3E}">
        <p14:creationId xmlns:p14="http://schemas.microsoft.com/office/powerpoint/2010/main" val="293218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73C5E4C-AE8D-EA36-FFFC-19B232A2F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xmlns="" id="{6855B0ED-E0CC-2086-550E-4117AD69D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FAFBEE08-759D-58DA-AE74-BEC91475B7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EAC647-C85F-4FC5-9D81-89159BD4B1E4}" type="datetimeFigureOut">
              <a:rPr lang="en-GB" smtClean="0"/>
              <a:t>29/02/2024</a:t>
            </a:fld>
            <a:endParaRPr lang="en-GB"/>
          </a:p>
        </p:txBody>
      </p:sp>
      <p:sp>
        <p:nvSpPr>
          <p:cNvPr id="5" name="Footer Placeholder 4">
            <a:extLst>
              <a:ext uri="{FF2B5EF4-FFF2-40B4-BE49-F238E27FC236}">
                <a16:creationId xmlns:a16="http://schemas.microsoft.com/office/drawing/2014/main" xmlns="" id="{F45AA6D2-AAAF-D6C3-BB0C-99F4F6045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xmlns="" id="{883AB933-1B74-8A1A-14D2-10F46181C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69E2EC-1B77-4BAF-8482-C51E4625DF95}" type="slidenum">
              <a:rPr lang="en-GB" smtClean="0"/>
              <a:t>‹#›</a:t>
            </a:fld>
            <a:endParaRPr lang="en-GB"/>
          </a:p>
        </p:txBody>
      </p:sp>
    </p:spTree>
    <p:extLst>
      <p:ext uri="{BB962C8B-B14F-4D97-AF65-F5344CB8AC3E}">
        <p14:creationId xmlns:p14="http://schemas.microsoft.com/office/powerpoint/2010/main" val="486694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unset over a desert&#10;&#10;Description automatically generated">
            <a:extLst>
              <a:ext uri="{FF2B5EF4-FFF2-40B4-BE49-F238E27FC236}">
                <a16:creationId xmlns:a16="http://schemas.microsoft.com/office/drawing/2014/main" xmlns="" id="{54FA5BAA-6F45-A4CB-3623-B87BAD234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4" name="Picture 3" descr="A black square frame with a black background&#10;&#10;Description automatically generated">
            <a:extLst>
              <a:ext uri="{FF2B5EF4-FFF2-40B4-BE49-F238E27FC236}">
                <a16:creationId xmlns:a16="http://schemas.microsoft.com/office/drawing/2014/main" xmlns="" id="{3F9BEB39-EDCF-60E7-B4AF-018A4D776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74C23CBC-E6B5-E11C-675A-C6A3CAC925E9}"/>
              </a:ext>
            </a:extLst>
          </p:cNvPr>
          <p:cNvSpPr>
            <a:spLocks noGrp="1"/>
          </p:cNvSpPr>
          <p:nvPr>
            <p:ph type="ctrTitle"/>
          </p:nvPr>
        </p:nvSpPr>
        <p:spPr>
          <a:xfrm>
            <a:off x="762000" y="365919"/>
            <a:ext cx="9144000" cy="2387600"/>
          </a:xfrm>
        </p:spPr>
        <p:txBody>
          <a:bodyPr/>
          <a:lstStyle/>
          <a:p>
            <a:r>
              <a:rPr lang="en-US" dirty="0">
                <a:solidFill>
                  <a:schemeClr val="bg1"/>
                </a:solidFill>
                <a:latin typeface="Calibri" panose="020F0502020204030204" pitchFamily="34" charset="0"/>
                <a:cs typeface="Calibri" panose="020F0502020204030204" pitchFamily="34" charset="0"/>
              </a:rPr>
              <a:t>Ascension of Atlas</a:t>
            </a:r>
            <a:br>
              <a:rPr lang="en-US" dirty="0">
                <a:solidFill>
                  <a:schemeClr val="bg1"/>
                </a:solidFill>
                <a:latin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cs typeface="Calibri" panose="020F0502020204030204" pitchFamily="34" charset="0"/>
              </a:rPr>
              <a:t>Prototype</a:t>
            </a:r>
            <a:endParaRPr lang="en-GB" dirty="0">
              <a:solidFill>
                <a:schemeClr val="bg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1A0A7ED3-7D66-2C42-1168-4D6271789045}"/>
              </a:ext>
            </a:extLst>
          </p:cNvPr>
          <p:cNvSpPr>
            <a:spLocks noGrp="1"/>
          </p:cNvSpPr>
          <p:nvPr>
            <p:ph type="subTitle" idx="1"/>
          </p:nvPr>
        </p:nvSpPr>
        <p:spPr>
          <a:xfrm>
            <a:off x="6908800" y="4262438"/>
            <a:ext cx="2743200" cy="1655762"/>
          </a:xfrm>
        </p:spPr>
        <p:txBody>
          <a:bodyPr>
            <a:normAutofit lnSpcReduction="10000"/>
          </a:bodyPr>
          <a:lstStyle/>
          <a:p>
            <a:r>
              <a:rPr lang="en-US" dirty="0" err="1">
                <a:solidFill>
                  <a:schemeClr val="bg1"/>
                </a:solidFill>
              </a:rPr>
              <a:t>Oshawott</a:t>
            </a:r>
            <a:r>
              <a:rPr lang="en-US" dirty="0">
                <a:solidFill>
                  <a:schemeClr val="bg1"/>
                </a:solidFill>
              </a:rPr>
              <a:t>:</a:t>
            </a:r>
          </a:p>
          <a:p>
            <a:r>
              <a:rPr lang="en-US" dirty="0">
                <a:solidFill>
                  <a:schemeClr val="bg1"/>
                </a:solidFill>
              </a:rPr>
              <a:t>Haydon Derrick</a:t>
            </a:r>
          </a:p>
          <a:p>
            <a:r>
              <a:rPr lang="en-US" dirty="0">
                <a:solidFill>
                  <a:schemeClr val="bg1"/>
                </a:solidFill>
              </a:rPr>
              <a:t>Leon Stone</a:t>
            </a:r>
          </a:p>
          <a:p>
            <a:r>
              <a:rPr lang="en-US" dirty="0">
                <a:solidFill>
                  <a:schemeClr val="bg1"/>
                </a:solidFill>
              </a:rPr>
              <a:t>Matthew Hadley</a:t>
            </a:r>
            <a:endParaRPr lang="en-GB" dirty="0">
              <a:solidFill>
                <a:schemeClr val="bg1"/>
              </a:solidFill>
            </a:endParaRPr>
          </a:p>
        </p:txBody>
      </p:sp>
    </p:spTree>
    <p:extLst>
      <p:ext uri="{BB962C8B-B14F-4D97-AF65-F5344CB8AC3E}">
        <p14:creationId xmlns:p14="http://schemas.microsoft.com/office/powerpoint/2010/main" val="3041936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ADDC50F-1EE8-3471-49BE-38BBAE88D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C017EB-92B4-62C8-EDE0-3E10B494768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939C1816-1D80-73D8-BB73-840DBFD38DFA}"/>
              </a:ext>
            </a:extLst>
          </p:cNvPr>
          <p:cNvSpPr>
            <a:spLocks noGrp="1"/>
          </p:cNvSpPr>
          <p:nvPr>
            <p:ph idx="1"/>
          </p:nvPr>
        </p:nvSpPr>
        <p:spPr/>
        <p:txBody>
          <a:bodyPr/>
          <a:lstStyle/>
          <a:p>
            <a:endParaRPr lang="en-GB"/>
          </a:p>
        </p:txBody>
      </p:sp>
      <p:pic>
        <p:nvPicPr>
          <p:cNvPr id="4" name="Picture 3" descr="A sunset over a desert&#10;&#10;Description automatically generated">
            <a:extLst>
              <a:ext uri="{FF2B5EF4-FFF2-40B4-BE49-F238E27FC236}">
                <a16:creationId xmlns:a16="http://schemas.microsoft.com/office/drawing/2014/main" xmlns="" id="{F60EF28E-6EBE-374B-B58B-A48BCFA3A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5" name="Picture 4" descr="A black square frame with a black background&#10;&#10;Description automatically generated">
            <a:extLst>
              <a:ext uri="{FF2B5EF4-FFF2-40B4-BE49-F238E27FC236}">
                <a16:creationId xmlns:a16="http://schemas.microsoft.com/office/drawing/2014/main" xmlns="" id="{B08BDAD3-200E-C06A-BC5A-10D6A0798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xmlns="" id="{B9F20A68-5DD1-2372-5435-56728FA29267}"/>
              </a:ext>
            </a:extLst>
          </p:cNvPr>
          <p:cNvSpPr txBox="1">
            <a:spLocks/>
          </p:cNvSpPr>
          <p:nvPr/>
        </p:nvSpPr>
        <p:spPr>
          <a:xfrm>
            <a:off x="1054100" y="695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Evaluation</a:t>
            </a:r>
            <a:endParaRPr lang="en-GB" dirty="0">
              <a:solidFill>
                <a:schemeClr val="bg1"/>
              </a:solidFill>
            </a:endParaRPr>
          </a:p>
        </p:txBody>
      </p:sp>
      <p:sp>
        <p:nvSpPr>
          <p:cNvPr id="8" name="TextBox 7">
            <a:extLst>
              <a:ext uri="{FF2B5EF4-FFF2-40B4-BE49-F238E27FC236}">
                <a16:creationId xmlns:a16="http://schemas.microsoft.com/office/drawing/2014/main" xmlns="" id="{D6CE554C-866B-C410-5C5D-A88A4C8E4A38}"/>
              </a:ext>
            </a:extLst>
          </p:cNvPr>
          <p:cNvSpPr txBox="1"/>
          <p:nvPr/>
        </p:nvSpPr>
        <p:spPr>
          <a:xfrm>
            <a:off x="1651000" y="2184400"/>
            <a:ext cx="6578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team is on a good trajectory for development</a:t>
            </a:r>
          </a:p>
          <a:p>
            <a:pPr marL="285750" indent="-285750">
              <a:buFont typeface="Arial" panose="020B0604020202020204" pitchFamily="34" charset="0"/>
              <a:buChar char="•"/>
            </a:pPr>
            <a:r>
              <a:rPr lang="en-US" dirty="0">
                <a:solidFill>
                  <a:schemeClr val="bg1"/>
                </a:solidFill>
              </a:rPr>
              <a:t>The enemy AI (week 6)hasn’t been started but that timeline was decided upon before the difficulty of saving was known about</a:t>
            </a:r>
          </a:p>
          <a:p>
            <a:pPr marL="285750" indent="-285750">
              <a:buFont typeface="Arial" panose="020B0604020202020204" pitchFamily="34" charset="0"/>
              <a:buChar char="•"/>
            </a:pPr>
            <a:r>
              <a:rPr lang="en-GB" dirty="0">
                <a:solidFill>
                  <a:schemeClr val="bg1"/>
                </a:solidFill>
              </a:rPr>
              <a:t>If you adjust the timeline </a:t>
            </a:r>
            <a:r>
              <a:rPr lang="en-GB" dirty="0" err="1">
                <a:solidFill>
                  <a:schemeClr val="bg1"/>
                </a:solidFill>
              </a:rPr>
              <a:t>gantt</a:t>
            </a:r>
            <a:r>
              <a:rPr lang="en-GB" dirty="0">
                <a:solidFill>
                  <a:schemeClr val="bg1"/>
                </a:solidFill>
              </a:rPr>
              <a:t> chart to include the creation and implementation of the save system, the team is on schedule.</a:t>
            </a:r>
          </a:p>
        </p:txBody>
      </p:sp>
    </p:spTree>
    <p:extLst>
      <p:ext uri="{BB962C8B-B14F-4D97-AF65-F5344CB8AC3E}">
        <p14:creationId xmlns:p14="http://schemas.microsoft.com/office/powerpoint/2010/main" val="190095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C9BFF1B-A7C6-F3FD-00B5-D629463E3F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B3BE24F-1724-422D-A2CB-E21DA463A1E8}"/>
              </a:ext>
            </a:extLst>
          </p:cNvPr>
          <p:cNvSpPr>
            <a:spLocks noGrp="1"/>
          </p:cNvSpPr>
          <p:nvPr>
            <p:ph type="title"/>
          </p:nvPr>
        </p:nvSpPr>
        <p:spPr/>
        <p:txBody>
          <a:bodyPr/>
          <a:lstStyle/>
          <a:p>
            <a:endParaRPr lang="en-GB"/>
          </a:p>
        </p:txBody>
      </p:sp>
      <p:pic>
        <p:nvPicPr>
          <p:cNvPr id="4" name="Picture 3" descr="A sunset over a desert&#10;&#10;Description automatically generated">
            <a:extLst>
              <a:ext uri="{FF2B5EF4-FFF2-40B4-BE49-F238E27FC236}">
                <a16:creationId xmlns:a16="http://schemas.microsoft.com/office/drawing/2014/main" xmlns="" id="{F2C077FE-FD05-6CBF-6393-78C49FB7B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33794701" cy="6858000"/>
          </a:xfrm>
          <a:prstGeom prst="rect">
            <a:avLst/>
          </a:prstGeom>
        </p:spPr>
      </p:pic>
      <p:pic>
        <p:nvPicPr>
          <p:cNvPr id="5" name="Picture 4" descr="A black square frame with a black background&#10;&#10;Description automatically generated">
            <a:extLst>
              <a:ext uri="{FF2B5EF4-FFF2-40B4-BE49-F238E27FC236}">
                <a16:creationId xmlns:a16="http://schemas.microsoft.com/office/drawing/2014/main" xmlns="" id="{1A45043E-004C-904A-CB18-9CFCF322F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sp>
        <p:nvSpPr>
          <p:cNvPr id="6" name="Title 1">
            <a:extLst>
              <a:ext uri="{FF2B5EF4-FFF2-40B4-BE49-F238E27FC236}">
                <a16:creationId xmlns:a16="http://schemas.microsoft.com/office/drawing/2014/main" xmlns="" id="{0BA411F9-E254-38A5-1F09-9BDDD0A0AADF}"/>
              </a:ext>
            </a:extLst>
          </p:cNvPr>
          <p:cNvSpPr txBox="1">
            <a:spLocks/>
          </p:cNvSpPr>
          <p:nvPr/>
        </p:nvSpPr>
        <p:spPr>
          <a:xfrm>
            <a:off x="1054100" y="695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Going Forward</a:t>
            </a:r>
            <a:endParaRPr lang="en-GB" dirty="0">
              <a:solidFill>
                <a:schemeClr val="bg1"/>
              </a:solidFill>
            </a:endParaRPr>
          </a:p>
        </p:txBody>
      </p:sp>
      <p:graphicFrame>
        <p:nvGraphicFramePr>
          <p:cNvPr id="9" name="Content Placeholder 8">
            <a:extLst>
              <a:ext uri="{FF2B5EF4-FFF2-40B4-BE49-F238E27FC236}">
                <a16:creationId xmlns:a16="http://schemas.microsoft.com/office/drawing/2014/main" xmlns="" id="{91BA864E-0355-C5BA-1A82-09E550E5FCF3}"/>
              </a:ext>
            </a:extLst>
          </p:cNvPr>
          <p:cNvGraphicFramePr>
            <a:graphicFrameLocks noGrp="1"/>
          </p:cNvGraphicFramePr>
          <p:nvPr>
            <p:ph idx="1"/>
            <p:extLst>
              <p:ext uri="{D42A27DB-BD31-4B8C-83A1-F6EECF244321}">
                <p14:modId xmlns:p14="http://schemas.microsoft.com/office/powerpoint/2010/main" val="2661749877"/>
              </p:ext>
            </p:extLst>
          </p:nvPr>
        </p:nvGraphicFramePr>
        <p:xfrm>
          <a:off x="1524001" y="2055812"/>
          <a:ext cx="7404099" cy="2878217"/>
        </p:xfrm>
        <a:graphic>
          <a:graphicData uri="http://schemas.openxmlformats.org/drawingml/2006/table">
            <a:tbl>
              <a:tblPr firstRow="1" bandRow="1">
                <a:tableStyleId>{5940675A-B579-460E-94D1-54222C63F5DA}</a:tableStyleId>
              </a:tblPr>
              <a:tblGrid>
                <a:gridCol w="2468033">
                  <a:extLst>
                    <a:ext uri="{9D8B030D-6E8A-4147-A177-3AD203B41FA5}">
                      <a16:colId xmlns:a16="http://schemas.microsoft.com/office/drawing/2014/main" xmlns="" val="3687755259"/>
                    </a:ext>
                  </a:extLst>
                </a:gridCol>
                <a:gridCol w="2468033">
                  <a:extLst>
                    <a:ext uri="{9D8B030D-6E8A-4147-A177-3AD203B41FA5}">
                      <a16:colId xmlns:a16="http://schemas.microsoft.com/office/drawing/2014/main" xmlns="" val="2185102866"/>
                    </a:ext>
                  </a:extLst>
                </a:gridCol>
                <a:gridCol w="2468033">
                  <a:extLst>
                    <a:ext uri="{9D8B030D-6E8A-4147-A177-3AD203B41FA5}">
                      <a16:colId xmlns:a16="http://schemas.microsoft.com/office/drawing/2014/main" xmlns="" val="1677455667"/>
                    </a:ext>
                  </a:extLst>
                </a:gridCol>
              </a:tblGrid>
              <a:tr h="775097">
                <a:tc>
                  <a:txBody>
                    <a:bodyPr/>
                    <a:lstStyle/>
                    <a:p>
                      <a:r>
                        <a:rPr lang="en-US" dirty="0">
                          <a:solidFill>
                            <a:schemeClr val="bg1"/>
                          </a:solidFill>
                        </a:rPr>
                        <a:t>Haydon</a:t>
                      </a:r>
                      <a:endParaRPr lang="en-GB" dirty="0">
                        <a:solidFill>
                          <a:schemeClr val="bg1"/>
                        </a:solidFill>
                      </a:endParaRPr>
                    </a:p>
                  </a:txBody>
                  <a:tcPr/>
                </a:tc>
                <a:tc>
                  <a:txBody>
                    <a:bodyPr/>
                    <a:lstStyle/>
                    <a:p>
                      <a:r>
                        <a:rPr lang="en-US" dirty="0">
                          <a:solidFill>
                            <a:schemeClr val="bg1"/>
                          </a:solidFill>
                        </a:rPr>
                        <a:t>Matt</a:t>
                      </a:r>
                      <a:endParaRPr lang="en-GB" dirty="0">
                        <a:solidFill>
                          <a:schemeClr val="bg1"/>
                        </a:solidFill>
                      </a:endParaRPr>
                    </a:p>
                  </a:txBody>
                  <a:tcPr/>
                </a:tc>
                <a:tc>
                  <a:txBody>
                    <a:bodyPr/>
                    <a:lstStyle/>
                    <a:p>
                      <a:r>
                        <a:rPr lang="en-US" dirty="0">
                          <a:solidFill>
                            <a:schemeClr val="bg1"/>
                          </a:solidFill>
                        </a:rPr>
                        <a:t>Leon</a:t>
                      </a:r>
                      <a:endParaRPr lang="en-GB" dirty="0">
                        <a:solidFill>
                          <a:schemeClr val="bg1"/>
                        </a:solidFill>
                      </a:endParaRPr>
                    </a:p>
                  </a:txBody>
                  <a:tcPr/>
                </a:tc>
                <a:extLst>
                  <a:ext uri="{0D108BD9-81ED-4DB2-BD59-A6C34878D82A}">
                    <a16:rowId xmlns:a16="http://schemas.microsoft.com/office/drawing/2014/main" xmlns="" val="3149946762"/>
                  </a:ext>
                </a:extLst>
              </a:tr>
              <a:tr h="775097">
                <a:tc>
                  <a:txBody>
                    <a:bodyPr/>
                    <a:lstStyle/>
                    <a:p>
                      <a:r>
                        <a:rPr lang="en-US" dirty="0">
                          <a:solidFill>
                            <a:schemeClr val="bg1"/>
                          </a:solidFill>
                        </a:rPr>
                        <a:t>Create random encounters</a:t>
                      </a:r>
                      <a:endParaRPr lang="en-GB" dirty="0">
                        <a:solidFill>
                          <a:schemeClr val="bg1"/>
                        </a:solidFill>
                      </a:endParaRPr>
                    </a:p>
                  </a:txBody>
                  <a:tcPr/>
                </a:tc>
                <a:tc>
                  <a:txBody>
                    <a:bodyPr/>
                    <a:lstStyle/>
                    <a:p>
                      <a:r>
                        <a:rPr lang="en-US" dirty="0">
                          <a:solidFill>
                            <a:schemeClr val="bg1"/>
                          </a:solidFill>
                        </a:rPr>
                        <a:t>Update UI</a:t>
                      </a:r>
                      <a:endParaRPr lang="en-GB" dirty="0">
                        <a:solidFill>
                          <a:schemeClr val="bg1"/>
                        </a:solidFill>
                      </a:endParaRPr>
                    </a:p>
                  </a:txBody>
                  <a:tcPr/>
                </a:tc>
                <a:tc>
                  <a:txBody>
                    <a:bodyPr/>
                    <a:lstStyle/>
                    <a:p>
                      <a:r>
                        <a:rPr lang="en-US" dirty="0">
                          <a:solidFill>
                            <a:schemeClr val="bg1"/>
                          </a:solidFill>
                        </a:rPr>
                        <a:t>Texture and implement enemy models</a:t>
                      </a:r>
                      <a:endParaRPr lang="en-GB" dirty="0">
                        <a:solidFill>
                          <a:schemeClr val="bg1"/>
                        </a:solidFill>
                      </a:endParaRPr>
                    </a:p>
                  </a:txBody>
                  <a:tcPr/>
                </a:tc>
                <a:extLst>
                  <a:ext uri="{0D108BD9-81ED-4DB2-BD59-A6C34878D82A}">
                    <a16:rowId xmlns:a16="http://schemas.microsoft.com/office/drawing/2014/main" xmlns="" val="975473577"/>
                  </a:ext>
                </a:extLst>
              </a:tr>
              <a:tr h="775097">
                <a:tc>
                  <a:txBody>
                    <a:bodyPr/>
                    <a:lstStyle/>
                    <a:p>
                      <a:r>
                        <a:rPr lang="en-US" dirty="0">
                          <a:solidFill>
                            <a:schemeClr val="bg1"/>
                          </a:solidFill>
                        </a:rPr>
                        <a:t>Create diner upgrade system</a:t>
                      </a:r>
                    </a:p>
                  </a:txBody>
                  <a:tcPr/>
                </a:tc>
                <a:tc>
                  <a:txBody>
                    <a:bodyPr/>
                    <a:lstStyle/>
                    <a:p>
                      <a:r>
                        <a:rPr lang="en-US" dirty="0">
                          <a:solidFill>
                            <a:schemeClr val="bg1"/>
                          </a:solidFill>
                        </a:rPr>
                        <a:t>Create script to make the combat turn-based</a:t>
                      </a:r>
                      <a:endParaRPr lang="en-GB" dirty="0">
                        <a:solidFill>
                          <a:schemeClr val="bg1"/>
                        </a:solidFill>
                      </a:endParaRPr>
                    </a:p>
                  </a:txBody>
                  <a:tcPr/>
                </a:tc>
                <a:tc>
                  <a:txBody>
                    <a:bodyPr/>
                    <a:lstStyle/>
                    <a:p>
                      <a:r>
                        <a:rPr lang="en-US" dirty="0">
                          <a:solidFill>
                            <a:schemeClr val="bg1"/>
                          </a:solidFill>
                        </a:rPr>
                        <a:t>Create enemy AI that interacts with turn-based script</a:t>
                      </a:r>
                      <a:endParaRPr lang="en-GB" dirty="0">
                        <a:solidFill>
                          <a:schemeClr val="bg1"/>
                        </a:solidFill>
                      </a:endParaRPr>
                    </a:p>
                  </a:txBody>
                  <a:tcPr/>
                </a:tc>
                <a:extLst>
                  <a:ext uri="{0D108BD9-81ED-4DB2-BD59-A6C34878D82A}">
                    <a16:rowId xmlns:a16="http://schemas.microsoft.com/office/drawing/2014/main" xmlns="" val="1624535113"/>
                  </a:ext>
                </a:extLst>
              </a:tr>
            </a:tbl>
          </a:graphicData>
        </a:graphic>
      </p:graphicFrame>
    </p:spTree>
    <p:extLst>
      <p:ext uri="{BB962C8B-B14F-4D97-AF65-F5344CB8AC3E}">
        <p14:creationId xmlns:p14="http://schemas.microsoft.com/office/powerpoint/2010/main" val="361487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F924F-C30A-656D-62CA-6215FDA1BF5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8DC39409-999B-FA06-229D-42BD8163689F}"/>
              </a:ext>
            </a:extLst>
          </p:cNvPr>
          <p:cNvSpPr>
            <a:spLocks noGrp="1"/>
          </p:cNvSpPr>
          <p:nvPr>
            <p:ph idx="1"/>
          </p:nvPr>
        </p:nvSpPr>
        <p:spPr/>
        <p:txBody>
          <a:bodyPr/>
          <a:lstStyle/>
          <a:p>
            <a:endParaRPr lang="en-GB" dirty="0"/>
          </a:p>
        </p:txBody>
      </p:sp>
      <p:pic>
        <p:nvPicPr>
          <p:cNvPr id="4" name="Picture 3" descr="A sunset over a desert&#10;&#10;Description automatically generated">
            <a:extLst>
              <a:ext uri="{FF2B5EF4-FFF2-40B4-BE49-F238E27FC236}">
                <a16:creationId xmlns:a16="http://schemas.microsoft.com/office/drawing/2014/main" xmlns="" id="{392BED07-2815-BB6E-B36F-5DDBCE990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5" name="Picture 4" descr="A black square frame with a black background&#10;&#10;Description automatically generated">
            <a:extLst>
              <a:ext uri="{FF2B5EF4-FFF2-40B4-BE49-F238E27FC236}">
                <a16:creationId xmlns:a16="http://schemas.microsoft.com/office/drawing/2014/main" xmlns="" id="{D1580D63-A035-1155-7D1F-5750D2235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xmlns="" id="{7C655DCE-96FE-0BE2-7E42-B85AA985BEFF}"/>
              </a:ext>
            </a:extLst>
          </p:cNvPr>
          <p:cNvSpPr txBox="1">
            <a:spLocks/>
          </p:cNvSpPr>
          <p:nvPr/>
        </p:nvSpPr>
        <p:spPr>
          <a:xfrm>
            <a:off x="1054100" y="695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Game Outline</a:t>
            </a:r>
            <a:endParaRPr lang="en-GB" dirty="0">
              <a:solidFill>
                <a:schemeClr val="bg1"/>
              </a:solidFill>
            </a:endParaRPr>
          </a:p>
        </p:txBody>
      </p:sp>
      <p:sp>
        <p:nvSpPr>
          <p:cNvPr id="7" name="TextBox 6">
            <a:extLst>
              <a:ext uri="{FF2B5EF4-FFF2-40B4-BE49-F238E27FC236}">
                <a16:creationId xmlns:a16="http://schemas.microsoft.com/office/drawing/2014/main" xmlns="" id="{1E28CF9B-82AB-FC91-6DFB-FAA4E876BD78}"/>
              </a:ext>
            </a:extLst>
          </p:cNvPr>
          <p:cNvSpPr txBox="1"/>
          <p:nvPr/>
        </p:nvSpPr>
        <p:spPr>
          <a:xfrm>
            <a:off x="1549400" y="2020888"/>
            <a:ext cx="697230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Ascension of Atlas is an open-world, turn-based strategy game set in the near future</a:t>
            </a:r>
          </a:p>
          <a:p>
            <a:pPr marL="285750" indent="-285750">
              <a:buFont typeface="Arial" panose="020B0604020202020204" pitchFamily="34" charset="0"/>
              <a:buChar char="•"/>
            </a:pPr>
            <a:r>
              <a:rPr lang="en-US" sz="2000" dirty="0">
                <a:solidFill>
                  <a:schemeClr val="bg1"/>
                </a:solidFill>
              </a:rPr>
              <a:t>The game consists of exploring an open-world and running into random enemy encounters that take you into a battle scene</a:t>
            </a:r>
          </a:p>
          <a:p>
            <a:pPr marL="285750" indent="-285750">
              <a:buFont typeface="Arial" panose="020B0604020202020204" pitchFamily="34" charset="0"/>
              <a:buChar char="•"/>
            </a:pPr>
            <a:r>
              <a:rPr lang="en-US" sz="2000" dirty="0">
                <a:solidFill>
                  <a:schemeClr val="bg1"/>
                </a:solidFill>
              </a:rPr>
              <a:t>In the battle you can use a range of attacks and options unlocked through the progression of the game</a:t>
            </a:r>
          </a:p>
          <a:p>
            <a:pPr marL="285750" indent="-285750">
              <a:buFont typeface="Arial" panose="020B0604020202020204" pitchFamily="34" charset="0"/>
              <a:buChar char="•"/>
            </a:pPr>
            <a:r>
              <a:rPr lang="en-US" sz="2000" dirty="0">
                <a:solidFill>
                  <a:schemeClr val="bg1"/>
                </a:solidFill>
              </a:rPr>
              <a:t>The goal is to strengthen your character until you can defeat the boss</a:t>
            </a:r>
            <a:endParaRPr lang="en-GB" sz="2000" dirty="0">
              <a:solidFill>
                <a:schemeClr val="bg1"/>
              </a:solidFill>
            </a:endParaRPr>
          </a:p>
        </p:txBody>
      </p:sp>
    </p:spTree>
    <p:extLst>
      <p:ext uri="{BB962C8B-B14F-4D97-AF65-F5344CB8AC3E}">
        <p14:creationId xmlns:p14="http://schemas.microsoft.com/office/powerpoint/2010/main" val="657363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C4DCB-1D9B-26E9-4EA1-29DA829FB0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031707BD-4813-FD9C-12BC-E18770AF5EC4}"/>
              </a:ext>
            </a:extLst>
          </p:cNvPr>
          <p:cNvSpPr>
            <a:spLocks noGrp="1"/>
          </p:cNvSpPr>
          <p:nvPr>
            <p:ph idx="1"/>
          </p:nvPr>
        </p:nvSpPr>
        <p:spPr/>
        <p:txBody>
          <a:bodyPr/>
          <a:lstStyle/>
          <a:p>
            <a:endParaRPr lang="en-GB"/>
          </a:p>
        </p:txBody>
      </p:sp>
      <p:pic>
        <p:nvPicPr>
          <p:cNvPr id="4" name="Picture 3" descr="A sunset over a desert&#10;&#10;Description automatically generated">
            <a:extLst>
              <a:ext uri="{FF2B5EF4-FFF2-40B4-BE49-F238E27FC236}">
                <a16:creationId xmlns:a16="http://schemas.microsoft.com/office/drawing/2014/main" xmlns="" id="{28E6D9D3-AEC8-CA19-3C74-5BDB82762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5" name="Picture 4" descr="A black square frame with a black background&#10;&#10;Description automatically generated">
            <a:extLst>
              <a:ext uri="{FF2B5EF4-FFF2-40B4-BE49-F238E27FC236}">
                <a16:creationId xmlns:a16="http://schemas.microsoft.com/office/drawing/2014/main" xmlns="" id="{8A7833DB-FBC7-60AF-6C3A-E36CCE5F7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xmlns="" id="{600436DA-4E22-E773-1DE9-9745AD142590}"/>
              </a:ext>
            </a:extLst>
          </p:cNvPr>
          <p:cNvSpPr txBox="1">
            <a:spLocks/>
          </p:cNvSpPr>
          <p:nvPr/>
        </p:nvSpPr>
        <p:spPr>
          <a:xfrm>
            <a:off x="1054100" y="695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Team Breakdown</a:t>
            </a:r>
            <a:endParaRPr lang="en-GB" dirty="0">
              <a:solidFill>
                <a:schemeClr val="bg1"/>
              </a:solidFill>
            </a:endParaRPr>
          </a:p>
        </p:txBody>
      </p:sp>
      <p:sp>
        <p:nvSpPr>
          <p:cNvPr id="7" name="TextBox 6">
            <a:extLst>
              <a:ext uri="{FF2B5EF4-FFF2-40B4-BE49-F238E27FC236}">
                <a16:creationId xmlns:a16="http://schemas.microsoft.com/office/drawing/2014/main" xmlns="" id="{6BA1728A-72BA-2ECF-F34E-F295F4C736A4}"/>
              </a:ext>
            </a:extLst>
          </p:cNvPr>
          <p:cNvSpPr txBox="1"/>
          <p:nvPr/>
        </p:nvSpPr>
        <p:spPr>
          <a:xfrm>
            <a:off x="1435100" y="2020888"/>
            <a:ext cx="7404100" cy="1938992"/>
          </a:xfrm>
          <a:prstGeom prst="rect">
            <a:avLst/>
          </a:prstGeom>
          <a:noFill/>
        </p:spPr>
        <p:txBody>
          <a:bodyPr wrap="square" rtlCol="0">
            <a:spAutoFit/>
          </a:bodyPr>
          <a:lstStyle/>
          <a:p>
            <a:r>
              <a:rPr lang="en-US" sz="2000" dirty="0">
                <a:solidFill>
                  <a:schemeClr val="bg1"/>
                </a:solidFill>
              </a:rPr>
              <a:t>The development tasks were broken down like this:</a:t>
            </a:r>
          </a:p>
          <a:p>
            <a:pPr marL="285750" indent="-285750">
              <a:buFont typeface="Arial" panose="020B0604020202020204" pitchFamily="34" charset="0"/>
              <a:buChar char="•"/>
            </a:pPr>
            <a:r>
              <a:rPr lang="en-US" sz="2000" dirty="0">
                <a:solidFill>
                  <a:schemeClr val="bg1"/>
                </a:solidFill>
              </a:rPr>
              <a:t>Game world, character movement – Haydon</a:t>
            </a:r>
          </a:p>
          <a:p>
            <a:pPr marL="285750" indent="-285750">
              <a:buFont typeface="Arial" panose="020B0604020202020204" pitchFamily="34" charset="0"/>
              <a:buChar char="•"/>
            </a:pPr>
            <a:r>
              <a:rPr lang="en-US" sz="2000" dirty="0">
                <a:solidFill>
                  <a:schemeClr val="bg1"/>
                </a:solidFill>
              </a:rPr>
              <a:t>Enemies AI and models, and  a save system – Leon</a:t>
            </a:r>
          </a:p>
          <a:p>
            <a:pPr marL="285750" indent="-285750">
              <a:buFont typeface="Arial" panose="020B0604020202020204" pitchFamily="34" charset="0"/>
              <a:buChar char="•"/>
            </a:pPr>
            <a:r>
              <a:rPr lang="en-US" sz="2000" dirty="0">
                <a:solidFill>
                  <a:schemeClr val="bg1"/>
                </a:solidFill>
              </a:rPr>
              <a:t>Player combat system UI and code – Matt</a:t>
            </a:r>
            <a:endParaRPr lang="en-GB" sz="2000" dirty="0">
              <a:solidFill>
                <a:schemeClr val="bg1"/>
              </a:solidFill>
            </a:endParaRPr>
          </a:p>
          <a:p>
            <a:pPr marL="285750" indent="-285750">
              <a:buFont typeface="Arial" panose="020B0604020202020204" pitchFamily="34" charset="0"/>
              <a:buChar char="•"/>
            </a:pPr>
            <a:endParaRPr lang="en-GB" sz="2000" dirty="0">
              <a:solidFill>
                <a:schemeClr val="bg1"/>
              </a:solidFill>
            </a:endParaRPr>
          </a:p>
          <a:p>
            <a:r>
              <a:rPr lang="en-GB" sz="2000" dirty="0">
                <a:solidFill>
                  <a:schemeClr val="bg1"/>
                </a:solidFill>
              </a:rPr>
              <a:t>Currently, we have achieved the following -&gt;</a:t>
            </a:r>
            <a:endParaRPr lang="en-US" sz="2000" dirty="0">
              <a:solidFill>
                <a:schemeClr val="bg1"/>
              </a:solidFill>
            </a:endParaRPr>
          </a:p>
        </p:txBody>
      </p:sp>
    </p:spTree>
    <p:extLst>
      <p:ext uri="{BB962C8B-B14F-4D97-AF65-F5344CB8AC3E}">
        <p14:creationId xmlns:p14="http://schemas.microsoft.com/office/powerpoint/2010/main" val="1990827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DEAA460-1212-6D1B-6EBE-72DA1F4BEA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0598044-B1A1-833D-2009-01BA8BACED8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B46EF393-DD22-39EB-05EC-3D723157F276}"/>
              </a:ext>
            </a:extLst>
          </p:cNvPr>
          <p:cNvSpPr>
            <a:spLocks noGrp="1"/>
          </p:cNvSpPr>
          <p:nvPr>
            <p:ph idx="1"/>
          </p:nvPr>
        </p:nvSpPr>
        <p:spPr/>
        <p:txBody>
          <a:bodyPr/>
          <a:lstStyle/>
          <a:p>
            <a:endParaRPr lang="en-GB"/>
          </a:p>
        </p:txBody>
      </p:sp>
      <p:pic>
        <p:nvPicPr>
          <p:cNvPr id="4" name="Picture 3" descr="A sunset over a desert&#10;&#10;Description automatically generated">
            <a:extLst>
              <a:ext uri="{FF2B5EF4-FFF2-40B4-BE49-F238E27FC236}">
                <a16:creationId xmlns:a16="http://schemas.microsoft.com/office/drawing/2014/main" xmlns="" id="{62B1740C-0A26-FA51-8E63-A150E8DCC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5" name="Picture 4" descr="A black square frame with a black background&#10;&#10;Description automatically generated">
            <a:extLst>
              <a:ext uri="{FF2B5EF4-FFF2-40B4-BE49-F238E27FC236}">
                <a16:creationId xmlns:a16="http://schemas.microsoft.com/office/drawing/2014/main" xmlns="" id="{3C42AA92-1FBB-72C5-B0AA-F770239DD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xmlns="" id="{5D60768C-C8E4-6791-48BC-551BBFF1E5D2}"/>
              </a:ext>
            </a:extLst>
          </p:cNvPr>
          <p:cNvSpPr txBox="1">
            <a:spLocks/>
          </p:cNvSpPr>
          <p:nvPr/>
        </p:nvSpPr>
        <p:spPr>
          <a:xfrm>
            <a:off x="1054100" y="695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Haydon</a:t>
            </a:r>
            <a:endParaRPr lang="en-GB" dirty="0">
              <a:solidFill>
                <a:schemeClr val="bg1"/>
              </a:solidFill>
            </a:endParaRPr>
          </a:p>
        </p:txBody>
      </p:sp>
    </p:spTree>
    <p:extLst>
      <p:ext uri="{BB962C8B-B14F-4D97-AF65-F5344CB8AC3E}">
        <p14:creationId xmlns:p14="http://schemas.microsoft.com/office/powerpoint/2010/main" val="3314651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17B7028-2FAF-56B0-1C94-763527A28B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5260390-400E-CEB2-7BD5-49DF9ADDC20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704F90E2-DA83-39AE-06BC-3817F9BE607D}"/>
              </a:ext>
            </a:extLst>
          </p:cNvPr>
          <p:cNvSpPr>
            <a:spLocks noGrp="1"/>
          </p:cNvSpPr>
          <p:nvPr>
            <p:ph idx="1"/>
          </p:nvPr>
        </p:nvSpPr>
        <p:spPr/>
        <p:txBody>
          <a:bodyPr/>
          <a:lstStyle/>
          <a:p>
            <a:endParaRPr lang="en-GB"/>
          </a:p>
        </p:txBody>
      </p:sp>
      <p:pic>
        <p:nvPicPr>
          <p:cNvPr id="4" name="Picture 3" descr="A sunset over a desert&#10;&#10;Description automatically generated">
            <a:extLst>
              <a:ext uri="{FF2B5EF4-FFF2-40B4-BE49-F238E27FC236}">
                <a16:creationId xmlns:a16="http://schemas.microsoft.com/office/drawing/2014/main" xmlns="" id="{DBF5B395-7DA3-3482-80FE-2D152FC0B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5" name="Picture 4" descr="A black square frame with a black background&#10;&#10;Description automatically generated">
            <a:extLst>
              <a:ext uri="{FF2B5EF4-FFF2-40B4-BE49-F238E27FC236}">
                <a16:creationId xmlns:a16="http://schemas.microsoft.com/office/drawing/2014/main" xmlns="" id="{BB606755-EB0D-0C65-8C2C-E5021187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xmlns="" id="{0D2C4E18-0DAD-183A-A783-0D5008AB25DE}"/>
              </a:ext>
            </a:extLst>
          </p:cNvPr>
          <p:cNvSpPr txBox="1">
            <a:spLocks/>
          </p:cNvSpPr>
          <p:nvPr/>
        </p:nvSpPr>
        <p:spPr>
          <a:xfrm>
            <a:off x="1054100" y="695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Matt </a:t>
            </a:r>
            <a:endParaRPr lang="en-GB" dirty="0">
              <a:solidFill>
                <a:schemeClr val="bg1"/>
              </a:solidFill>
            </a:endParaRPr>
          </a:p>
        </p:txBody>
      </p:sp>
      <p:sp>
        <p:nvSpPr>
          <p:cNvPr id="7" name="TextBox 6"/>
          <p:cNvSpPr txBox="1"/>
          <p:nvPr/>
        </p:nvSpPr>
        <p:spPr>
          <a:xfrm>
            <a:off x="1180407" y="1695796"/>
            <a:ext cx="7955280" cy="4278094"/>
          </a:xfrm>
          <a:prstGeom prst="rect">
            <a:avLst/>
          </a:prstGeom>
          <a:noFill/>
        </p:spPr>
        <p:txBody>
          <a:bodyPr wrap="square" rtlCol="0">
            <a:spAutoFit/>
          </a:bodyPr>
          <a:lstStyle/>
          <a:p>
            <a:r>
              <a:rPr lang="en-GB" sz="1600" dirty="0" smtClean="0">
                <a:solidFill>
                  <a:schemeClr val="bg1"/>
                </a:solidFill>
              </a:rPr>
              <a:t>UI – Created some buttons but currently only flee and attack have any functionality which is listed below;</a:t>
            </a:r>
            <a:br>
              <a:rPr lang="en-GB" sz="1600" dirty="0" smtClean="0">
                <a:solidFill>
                  <a:schemeClr val="bg1"/>
                </a:solidFill>
              </a:rPr>
            </a:br>
            <a:r>
              <a:rPr lang="en-GB" sz="1600" dirty="0" smtClean="0">
                <a:solidFill>
                  <a:schemeClr val="bg1"/>
                </a:solidFill>
              </a:rPr>
              <a:t>Attack - deals a random amount of damage between editable values and destroys the enemy when it’s out of health</a:t>
            </a:r>
          </a:p>
          <a:p>
            <a:r>
              <a:rPr lang="en-GB" sz="1600" dirty="0" smtClean="0">
                <a:solidFill>
                  <a:schemeClr val="bg1"/>
                </a:solidFill>
              </a:rPr>
              <a:t>Flee – Flees the scene (literally) by sending the player back to the over world scene. </a:t>
            </a:r>
          </a:p>
          <a:p>
            <a:r>
              <a:rPr lang="en-GB" sz="1600" dirty="0" smtClean="0">
                <a:solidFill>
                  <a:schemeClr val="bg1"/>
                </a:solidFill>
              </a:rPr>
              <a:t/>
            </a:r>
            <a:br>
              <a:rPr lang="en-GB" sz="1600" dirty="0" smtClean="0">
                <a:solidFill>
                  <a:schemeClr val="bg1"/>
                </a:solidFill>
              </a:rPr>
            </a:br>
            <a:r>
              <a:rPr lang="en-GB" sz="1600" dirty="0" smtClean="0">
                <a:solidFill>
                  <a:schemeClr val="bg1"/>
                </a:solidFill>
              </a:rPr>
              <a:t>Battle Scene – The scene that the game moves too when you engage with an enemy in the over world. The camera is positioned to show the player and enemy and the available options the player has.  </a:t>
            </a:r>
          </a:p>
          <a:p>
            <a:endParaRPr lang="en-GB" sz="1600" dirty="0">
              <a:solidFill>
                <a:schemeClr val="bg1"/>
              </a:solidFill>
            </a:endParaRPr>
          </a:p>
          <a:p>
            <a:r>
              <a:rPr lang="en-GB" sz="1600" dirty="0" smtClean="0">
                <a:solidFill>
                  <a:schemeClr val="bg1"/>
                </a:solidFill>
              </a:rPr>
              <a:t>Problems encountered – due to the way the buttons are set up, the button trigger overlaps meaning it’s harder to press some of the buttons, for now I got around this by simply clicking at the edge of the buttons, but in the future the sizes of the button triggers will be reduced to not overlap</a:t>
            </a:r>
            <a:endParaRPr lang="en-US" sz="1600" dirty="0">
              <a:solidFill>
                <a:schemeClr val="bg1"/>
              </a:solidFill>
            </a:endParaRPr>
          </a:p>
        </p:txBody>
      </p:sp>
    </p:spTree>
    <p:extLst>
      <p:ext uri="{BB962C8B-B14F-4D97-AF65-F5344CB8AC3E}">
        <p14:creationId xmlns:p14="http://schemas.microsoft.com/office/powerpoint/2010/main" val="1700617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17B7028-2FAF-56B0-1C94-763527A28B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5260390-400E-CEB2-7BD5-49DF9ADDC20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704F90E2-DA83-39AE-06BC-3817F9BE607D}"/>
              </a:ext>
            </a:extLst>
          </p:cNvPr>
          <p:cNvSpPr>
            <a:spLocks noGrp="1"/>
          </p:cNvSpPr>
          <p:nvPr>
            <p:ph idx="1"/>
          </p:nvPr>
        </p:nvSpPr>
        <p:spPr/>
        <p:txBody>
          <a:bodyPr/>
          <a:lstStyle/>
          <a:p>
            <a:endParaRPr lang="en-GB"/>
          </a:p>
        </p:txBody>
      </p:sp>
      <p:pic>
        <p:nvPicPr>
          <p:cNvPr id="4" name="Picture 3" descr="A sunset over a desert&#10;&#10;Description automatically generated">
            <a:extLst>
              <a:ext uri="{FF2B5EF4-FFF2-40B4-BE49-F238E27FC236}">
                <a16:creationId xmlns:a16="http://schemas.microsoft.com/office/drawing/2014/main" xmlns="" id="{DBF5B395-7DA3-3482-80FE-2D152FC0B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5" name="Picture 4" descr="A black square frame with a black background&#10;&#10;Description automatically generated">
            <a:extLst>
              <a:ext uri="{FF2B5EF4-FFF2-40B4-BE49-F238E27FC236}">
                <a16:creationId xmlns:a16="http://schemas.microsoft.com/office/drawing/2014/main" xmlns="" id="{BB606755-EB0D-0C65-8C2C-E5021187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xmlns="" id="{0D2C4E18-0DAD-183A-A783-0D5008AB25DE}"/>
              </a:ext>
            </a:extLst>
          </p:cNvPr>
          <p:cNvSpPr txBox="1">
            <a:spLocks/>
          </p:cNvSpPr>
          <p:nvPr/>
        </p:nvSpPr>
        <p:spPr>
          <a:xfrm>
            <a:off x="1054100" y="695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Matt 2</a:t>
            </a:r>
            <a:endParaRPr lang="en-GB" dirty="0">
              <a:solidFill>
                <a:schemeClr val="bg1"/>
              </a:solidFill>
            </a:endParaRPr>
          </a:p>
        </p:txBody>
      </p:sp>
      <p:pic>
        <p:nvPicPr>
          <p:cNvPr id="2051" name="Picture 3" descr="C:\Users\dean\Downloads\AtlusA-BattleScene-WindowsMacLinux-Unity2022.2.13__DX11_2024-02-2922-05-34-ezgif.com-video-to-gif-converter(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84354" y="1820488"/>
            <a:ext cx="7818330" cy="397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38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8ABC4C-4F86-E9BC-7351-73A9A2F85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87ED1FB-E0F7-DA70-74E6-CE135077760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DBB3EAB3-7F4F-4254-F379-73F4F74315CB}"/>
              </a:ext>
            </a:extLst>
          </p:cNvPr>
          <p:cNvSpPr>
            <a:spLocks noGrp="1"/>
          </p:cNvSpPr>
          <p:nvPr>
            <p:ph idx="1"/>
          </p:nvPr>
        </p:nvSpPr>
        <p:spPr/>
        <p:txBody>
          <a:bodyPr/>
          <a:lstStyle/>
          <a:p>
            <a:endParaRPr lang="en-GB"/>
          </a:p>
        </p:txBody>
      </p:sp>
      <p:pic>
        <p:nvPicPr>
          <p:cNvPr id="4" name="Picture 3" descr="A sunset over a desert&#10;&#10;Description automatically generated">
            <a:extLst>
              <a:ext uri="{FF2B5EF4-FFF2-40B4-BE49-F238E27FC236}">
                <a16:creationId xmlns:a16="http://schemas.microsoft.com/office/drawing/2014/main" xmlns="" id="{A85225BD-A71D-3D1A-BC35-8A330CA83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5" name="Picture 4" descr="A black square frame with a black background&#10;&#10;Description automatically generated">
            <a:extLst>
              <a:ext uri="{FF2B5EF4-FFF2-40B4-BE49-F238E27FC236}">
                <a16:creationId xmlns:a16="http://schemas.microsoft.com/office/drawing/2014/main" xmlns="" id="{515A503D-F638-3182-D7A9-48A32B0F0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xmlns="" id="{AB342D3E-95D0-E4E8-4D0F-B50E362085EF}"/>
              </a:ext>
            </a:extLst>
          </p:cNvPr>
          <p:cNvSpPr txBox="1">
            <a:spLocks/>
          </p:cNvSpPr>
          <p:nvPr/>
        </p:nvSpPr>
        <p:spPr>
          <a:xfrm>
            <a:off x="1054100" y="695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Leon</a:t>
            </a:r>
            <a:endParaRPr lang="en-GB" dirty="0">
              <a:solidFill>
                <a:schemeClr val="bg1"/>
              </a:solidFill>
            </a:endParaRPr>
          </a:p>
        </p:txBody>
      </p:sp>
      <p:pic>
        <p:nvPicPr>
          <p:cNvPr id="8" name="Picture 7">
            <a:extLst>
              <a:ext uri="{FF2B5EF4-FFF2-40B4-BE49-F238E27FC236}">
                <a16:creationId xmlns:a16="http://schemas.microsoft.com/office/drawing/2014/main" xmlns="" id="{14407533-26C3-4125-DF81-CD65757183D9}"/>
              </a:ext>
            </a:extLst>
          </p:cNvPr>
          <p:cNvPicPr>
            <a:picLocks noChangeAspect="1"/>
          </p:cNvPicPr>
          <p:nvPr/>
        </p:nvPicPr>
        <p:blipFill>
          <a:blip r:embed="rId4"/>
          <a:stretch>
            <a:fillRect/>
          </a:stretch>
        </p:blipFill>
        <p:spPr>
          <a:xfrm>
            <a:off x="1206500" y="3429000"/>
            <a:ext cx="1734411" cy="2316162"/>
          </a:xfrm>
          <a:prstGeom prst="rect">
            <a:avLst/>
          </a:prstGeom>
        </p:spPr>
      </p:pic>
      <p:pic>
        <p:nvPicPr>
          <p:cNvPr id="10" name="Picture 9">
            <a:extLst>
              <a:ext uri="{FF2B5EF4-FFF2-40B4-BE49-F238E27FC236}">
                <a16:creationId xmlns:a16="http://schemas.microsoft.com/office/drawing/2014/main" xmlns="" id="{21AADE0C-04C6-C103-3DD7-C0719123BE8F}"/>
              </a:ext>
            </a:extLst>
          </p:cNvPr>
          <p:cNvPicPr>
            <a:picLocks noChangeAspect="1"/>
          </p:cNvPicPr>
          <p:nvPr/>
        </p:nvPicPr>
        <p:blipFill>
          <a:blip r:embed="rId5"/>
          <a:stretch>
            <a:fillRect/>
          </a:stretch>
        </p:blipFill>
        <p:spPr>
          <a:xfrm>
            <a:off x="3145698" y="4708524"/>
            <a:ext cx="327025" cy="1052251"/>
          </a:xfrm>
          <a:prstGeom prst="rect">
            <a:avLst/>
          </a:prstGeom>
        </p:spPr>
      </p:pic>
      <p:pic>
        <p:nvPicPr>
          <p:cNvPr id="12" name="Picture 11">
            <a:extLst>
              <a:ext uri="{FF2B5EF4-FFF2-40B4-BE49-F238E27FC236}">
                <a16:creationId xmlns:a16="http://schemas.microsoft.com/office/drawing/2014/main" xmlns="" id="{BEF3E64A-4485-FCE2-2AFB-9BAE3C7F4AA5}"/>
              </a:ext>
            </a:extLst>
          </p:cNvPr>
          <p:cNvPicPr>
            <a:picLocks noChangeAspect="1"/>
          </p:cNvPicPr>
          <p:nvPr/>
        </p:nvPicPr>
        <p:blipFill>
          <a:blip r:embed="rId6"/>
          <a:stretch>
            <a:fillRect/>
          </a:stretch>
        </p:blipFill>
        <p:spPr>
          <a:xfrm>
            <a:off x="3677510" y="4419598"/>
            <a:ext cx="1579285" cy="1325564"/>
          </a:xfrm>
          <a:prstGeom prst="rect">
            <a:avLst/>
          </a:prstGeom>
        </p:spPr>
      </p:pic>
      <p:sp>
        <p:nvSpPr>
          <p:cNvPr id="13" name="TextBox 12">
            <a:extLst>
              <a:ext uri="{FF2B5EF4-FFF2-40B4-BE49-F238E27FC236}">
                <a16:creationId xmlns:a16="http://schemas.microsoft.com/office/drawing/2014/main" xmlns="" id="{EB2D49EA-22BC-3EDF-F8A7-FFFA1E22CAE6}"/>
              </a:ext>
            </a:extLst>
          </p:cNvPr>
          <p:cNvSpPr txBox="1"/>
          <p:nvPr/>
        </p:nvSpPr>
        <p:spPr>
          <a:xfrm>
            <a:off x="1202307" y="2055813"/>
            <a:ext cx="6633593"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Saving</a:t>
            </a:r>
          </a:p>
          <a:p>
            <a:pPr marL="285750" indent="-285750">
              <a:buFont typeface="Arial" panose="020B0604020202020204" pitchFamily="34" charset="0"/>
              <a:buChar char="•"/>
            </a:pPr>
            <a:r>
              <a:rPr lang="en-US" dirty="0">
                <a:solidFill>
                  <a:schemeClr val="bg1"/>
                </a:solidFill>
              </a:rPr>
              <a:t>Enemy models</a:t>
            </a:r>
            <a:endParaRPr lang="en-GB" dirty="0">
              <a:solidFill>
                <a:schemeClr val="bg1"/>
              </a:solidFill>
            </a:endParaRPr>
          </a:p>
        </p:txBody>
      </p:sp>
    </p:spTree>
    <p:extLst>
      <p:ext uri="{BB962C8B-B14F-4D97-AF65-F5344CB8AC3E}">
        <p14:creationId xmlns:p14="http://schemas.microsoft.com/office/powerpoint/2010/main" val="3679124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unset over a desert&#10;&#10;Description automatically generated">
            <a:extLst>
              <a:ext uri="{FF2B5EF4-FFF2-40B4-BE49-F238E27FC236}">
                <a16:creationId xmlns:a16="http://schemas.microsoft.com/office/drawing/2014/main" xmlns="" id="{3186A68B-F5D7-28BD-48E3-285D76DC2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6" name="Picture 5" descr="A black square frame with a black background&#10;&#10;Description automatically generated">
            <a:extLst>
              <a:ext uri="{FF2B5EF4-FFF2-40B4-BE49-F238E27FC236}">
                <a16:creationId xmlns:a16="http://schemas.microsoft.com/office/drawing/2014/main" xmlns="" id="{2FA9E1CF-8674-8363-DF84-F317325B9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DEEE0B03-C07C-F3FC-D4B6-DD4148B988C3}"/>
              </a:ext>
            </a:extLst>
          </p:cNvPr>
          <p:cNvSpPr>
            <a:spLocks noGrp="1"/>
          </p:cNvSpPr>
          <p:nvPr>
            <p:ph type="title"/>
          </p:nvPr>
        </p:nvSpPr>
        <p:spPr>
          <a:xfrm>
            <a:off x="1054100" y="695325"/>
            <a:ext cx="10515600" cy="1325563"/>
          </a:xfrm>
        </p:spPr>
        <p:txBody>
          <a:bodyPr/>
          <a:lstStyle/>
          <a:p>
            <a:r>
              <a:rPr lang="en-US" dirty="0">
                <a:solidFill>
                  <a:schemeClr val="bg1"/>
                </a:solidFill>
              </a:rPr>
              <a:t>Proposed Timeline</a:t>
            </a:r>
            <a:endParaRPr lang="en-GB" dirty="0">
              <a:solidFill>
                <a:schemeClr val="bg1"/>
              </a:solidFill>
            </a:endParaRPr>
          </a:p>
        </p:txBody>
      </p:sp>
      <p:pic>
        <p:nvPicPr>
          <p:cNvPr id="4" name="Content Placeholder 3">
            <a:extLst>
              <a:ext uri="{FF2B5EF4-FFF2-40B4-BE49-F238E27FC236}">
                <a16:creationId xmlns:a16="http://schemas.microsoft.com/office/drawing/2014/main" xmlns="" id="{EE1AEF62-5B4E-AB56-551A-39CEE2D365A5}"/>
              </a:ext>
            </a:extLst>
          </p:cNvPr>
          <p:cNvPicPr>
            <a:picLocks noGrp="1" noChangeAspect="1"/>
          </p:cNvPicPr>
          <p:nvPr>
            <p:ph idx="1"/>
          </p:nvPr>
        </p:nvPicPr>
        <p:blipFill>
          <a:blip r:embed="rId4"/>
          <a:stretch>
            <a:fillRect/>
          </a:stretch>
        </p:blipFill>
        <p:spPr>
          <a:xfrm>
            <a:off x="1054100" y="3016551"/>
            <a:ext cx="7772400" cy="1820562"/>
          </a:xfrm>
          <a:prstGeom prst="rect">
            <a:avLst/>
          </a:prstGeom>
        </p:spPr>
      </p:pic>
    </p:spTree>
    <p:extLst>
      <p:ext uri="{BB962C8B-B14F-4D97-AF65-F5344CB8AC3E}">
        <p14:creationId xmlns:p14="http://schemas.microsoft.com/office/powerpoint/2010/main" val="1805496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unset over a desert&#10;&#10;Description automatically generated">
            <a:extLst>
              <a:ext uri="{FF2B5EF4-FFF2-40B4-BE49-F238E27FC236}">
                <a16:creationId xmlns:a16="http://schemas.microsoft.com/office/drawing/2014/main" xmlns="" id="{05220A03-CA38-9780-8976-E5D2AB4CE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794701" cy="6858000"/>
          </a:xfrm>
          <a:prstGeom prst="rect">
            <a:avLst/>
          </a:prstGeom>
        </p:spPr>
      </p:pic>
      <p:pic>
        <p:nvPicPr>
          <p:cNvPr id="5" name="Picture 4" descr="A black square frame with a black background&#10;&#10;Description automatically generated">
            <a:extLst>
              <a:ext uri="{FF2B5EF4-FFF2-40B4-BE49-F238E27FC236}">
                <a16:creationId xmlns:a16="http://schemas.microsoft.com/office/drawing/2014/main" xmlns="" id="{38EE281D-FDCF-D1B3-1EE5-B707D142E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 y="0"/>
            <a:ext cx="12192000" cy="6858000"/>
          </a:xfrm>
          <a:prstGeom prst="rect">
            <a:avLst/>
          </a:prstGeom>
        </p:spPr>
      </p:pic>
      <p:sp>
        <p:nvSpPr>
          <p:cNvPr id="2" name="Title 1">
            <a:extLst>
              <a:ext uri="{FF2B5EF4-FFF2-40B4-BE49-F238E27FC236}">
                <a16:creationId xmlns:a16="http://schemas.microsoft.com/office/drawing/2014/main" xmlns="" id="{19DA579E-8B4C-85A9-C788-9B7A6C976AFD}"/>
              </a:ext>
            </a:extLst>
          </p:cNvPr>
          <p:cNvSpPr>
            <a:spLocks noGrp="1"/>
          </p:cNvSpPr>
          <p:nvPr>
            <p:ph type="title"/>
          </p:nvPr>
        </p:nvSpPr>
        <p:spPr>
          <a:xfrm>
            <a:off x="1016000" y="681037"/>
            <a:ext cx="10515600" cy="1325563"/>
          </a:xfrm>
        </p:spPr>
        <p:txBody>
          <a:bodyPr/>
          <a:lstStyle/>
          <a:p>
            <a:r>
              <a:rPr lang="en-US" dirty="0">
                <a:solidFill>
                  <a:schemeClr val="bg1"/>
                </a:solidFill>
              </a:rPr>
              <a:t>Current Position</a:t>
            </a:r>
            <a:endParaRPr lang="en-GB" dirty="0">
              <a:solidFill>
                <a:schemeClr val="bg1"/>
              </a:solidFill>
            </a:endParaRPr>
          </a:p>
        </p:txBody>
      </p:sp>
      <p:pic>
        <p:nvPicPr>
          <p:cNvPr id="6" name="Picture 5">
            <a:extLst>
              <a:ext uri="{FF2B5EF4-FFF2-40B4-BE49-F238E27FC236}">
                <a16:creationId xmlns:a16="http://schemas.microsoft.com/office/drawing/2014/main" xmlns="" id="{0A97BE17-3FFF-8135-6EB0-164FADE908AE}"/>
              </a:ext>
            </a:extLst>
          </p:cNvPr>
          <p:cNvPicPr>
            <a:picLocks noChangeAspect="1"/>
          </p:cNvPicPr>
          <p:nvPr/>
        </p:nvPicPr>
        <p:blipFill>
          <a:blip r:embed="rId4"/>
          <a:stretch>
            <a:fillRect/>
          </a:stretch>
        </p:blipFill>
        <p:spPr>
          <a:xfrm>
            <a:off x="1393954" y="2031904"/>
            <a:ext cx="6032739" cy="2819497"/>
          </a:xfrm>
          <a:prstGeom prst="rect">
            <a:avLst/>
          </a:prstGeom>
        </p:spPr>
      </p:pic>
    </p:spTree>
    <p:extLst>
      <p:ext uri="{BB962C8B-B14F-4D97-AF65-F5344CB8AC3E}">
        <p14:creationId xmlns:p14="http://schemas.microsoft.com/office/powerpoint/2010/main" val="865347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337</TotalTime>
  <Words>246</Words>
  <Application>Microsoft Office PowerPoint</Application>
  <PresentationFormat>Custom</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Ascension of Atlas Prototype</vt:lpstr>
      <vt:lpstr>PowerPoint Presentation</vt:lpstr>
      <vt:lpstr>PowerPoint Presentation</vt:lpstr>
      <vt:lpstr>PowerPoint Presentation</vt:lpstr>
      <vt:lpstr>PowerPoint Presentation</vt:lpstr>
      <vt:lpstr>PowerPoint Presentation</vt:lpstr>
      <vt:lpstr>PowerPoint Presentation</vt:lpstr>
      <vt:lpstr>Proposed Timeline</vt:lpstr>
      <vt:lpstr>Current Position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Ascension of Atlas Prototype</dc:title>
  <dc:creator>Leon Stone</dc:creator>
  <cp:lastModifiedBy>dean</cp:lastModifiedBy>
  <cp:revision>9</cp:revision>
  <dcterms:created xsi:type="dcterms:W3CDTF">2024-02-29T16:28:53Z</dcterms:created>
  <dcterms:modified xsi:type="dcterms:W3CDTF">2024-02-29T22:18:43Z</dcterms:modified>
</cp:coreProperties>
</file>