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posedge.ir/index.php?/topic/57-%D8%AF%D8%A7%D9%86%D9%84%D9%88%D8%AF-%D8%A8%D8%B1%D9%86%D8%A7%D9%85%D9%87-%D8%A7%D8%B2-sdk-%D8%A8%D8%B1-%D8%B1%D9%88%DB%8C-%D8%AD%D8%A7%D9%81%D8%B8%D9%87-%D9%81%D9%84%D8%B4/page-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2n.ir/bootloa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31" y="2202873"/>
            <a:ext cx="9537469" cy="921327"/>
          </a:xfrm>
        </p:spPr>
        <p:txBody>
          <a:bodyPr/>
          <a:lstStyle/>
          <a:p>
            <a:pPr algn="r" rtl="1"/>
            <a:r>
              <a:rPr lang="fa-IR" sz="5400" b="1" dirty="0">
                <a:cs typeface="B Mitra" panose="00000400000000000000" pitchFamily="2" charset="-78"/>
              </a:rPr>
              <a:t>آموزش ایجاد </a:t>
            </a:r>
            <a:r>
              <a:rPr lang="en-US" sz="5400" b="1" dirty="0">
                <a:cs typeface="B Mitra" panose="00000400000000000000" pitchFamily="2" charset="-78"/>
              </a:rPr>
              <a:t>Bootloader</a:t>
            </a:r>
            <a:r>
              <a:rPr lang="fa-IR" sz="5400" b="1" dirty="0">
                <a:cs typeface="B Mitra" panose="00000400000000000000" pitchFamily="2" charset="-78"/>
              </a:rPr>
              <a:t> در میکروبلیز</a:t>
            </a:r>
            <a:endParaRPr lang="en-US" sz="5400" b="1" dirty="0">
              <a:cs typeface="B Mitra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sz="2800" b="1" dirty="0">
                <a:cs typeface="B Mitra" panose="00000400000000000000" pitchFamily="2" charset="-78"/>
              </a:rPr>
              <a:t>محمود حقیقی  - گروه پازج</a:t>
            </a:r>
          </a:p>
          <a:p>
            <a:pPr algn="r"/>
            <a:r>
              <a:rPr lang="en-US" dirty="0"/>
              <a:t>www.posedge.ir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Mitra" panose="00000400000000000000" pitchFamily="2" charset="-78"/>
              </a:rPr>
              <a:t>مفاهیم اولیه</a:t>
            </a:r>
            <a:endParaRPr lang="en-US" b="1" dirty="0">
              <a:cs typeface="B Mitra" panose="00000400000000000000" pitchFamily="2" charset="-78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320B806-5FF9-4F7F-AD09-0228DB314ADD}"/>
              </a:ext>
            </a:extLst>
          </p:cNvPr>
          <p:cNvSpPr txBox="1">
            <a:spLocks/>
          </p:cNvSpPr>
          <p:nvPr/>
        </p:nvSpPr>
        <p:spPr>
          <a:xfrm>
            <a:off x="604434" y="1507068"/>
            <a:ext cx="10983132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b="1" dirty="0">
                <a:cs typeface="B Mitra" panose="00000400000000000000" pitchFamily="2" charset="-78"/>
              </a:rPr>
              <a:t>کاربرد </a:t>
            </a:r>
            <a:r>
              <a:rPr lang="en-US" b="1" dirty="0">
                <a:cs typeface="B Mitra" panose="00000400000000000000" pitchFamily="2" charset="-78"/>
              </a:rPr>
              <a:t>Bootloader</a:t>
            </a:r>
            <a:endParaRPr lang="fa-IR" dirty="0">
              <a:cs typeface="B Mitra" panose="00000400000000000000" pitchFamily="2" charset="-78"/>
            </a:endParaRPr>
          </a:p>
          <a:p>
            <a:pPr lvl="1" algn="r" rtl="1"/>
            <a:r>
              <a:rPr lang="fa-IR" dirty="0">
                <a:cs typeface="B Mitra" panose="00000400000000000000" pitchFamily="2" charset="-78"/>
              </a:rPr>
              <a:t>بازخوانی برنامه از روی حافظه غیرفرار (</a:t>
            </a:r>
            <a:r>
              <a:rPr lang="en-US" dirty="0">
                <a:cs typeface="B Mitra" panose="00000400000000000000" pitchFamily="2" charset="-78"/>
              </a:rPr>
              <a:t>Flash</a:t>
            </a:r>
            <a:r>
              <a:rPr lang="fa-IR" dirty="0">
                <a:cs typeface="B Mitra" panose="00000400000000000000" pitchFamily="2" charset="-78"/>
              </a:rPr>
              <a:t>) و کپی آن روی حافظه‌ی </a:t>
            </a:r>
            <a:r>
              <a:rPr lang="en-US" dirty="0">
                <a:cs typeface="B Mitra" panose="00000400000000000000" pitchFamily="2" charset="-78"/>
              </a:rPr>
              <a:t>RAM</a:t>
            </a:r>
            <a:r>
              <a:rPr lang="fa-IR" dirty="0">
                <a:cs typeface="B Mitra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B Mitra" panose="00000400000000000000" pitchFamily="2" charset="-78"/>
              </a:rPr>
              <a:t>در مواردی که کل برنامه‌ی میکروبلیز روی حافظه </a:t>
            </a:r>
            <a:r>
              <a:rPr lang="en-US" dirty="0">
                <a:cs typeface="B Mitra" panose="00000400000000000000" pitchFamily="2" charset="-78"/>
              </a:rPr>
              <a:t>BRAM</a:t>
            </a:r>
            <a:r>
              <a:rPr lang="fa-IR" dirty="0">
                <a:cs typeface="B Mitra" panose="00000400000000000000" pitchFamily="2" charset="-78"/>
              </a:rPr>
              <a:t> قرار دارد، نیازی به </a:t>
            </a:r>
            <a:r>
              <a:rPr lang="en-US" dirty="0">
                <a:cs typeface="B Mitra" panose="00000400000000000000" pitchFamily="2" charset="-78"/>
              </a:rPr>
              <a:t>Bootloader</a:t>
            </a:r>
            <a:r>
              <a:rPr lang="fa-IR" dirty="0">
                <a:cs typeface="B Mitra" panose="00000400000000000000" pitchFamily="2" charset="-78"/>
              </a:rPr>
              <a:t> نیست.</a:t>
            </a:r>
          </a:p>
          <a:p>
            <a:pPr lvl="1" algn="r" rtl="1"/>
            <a:endParaRPr lang="fa-IR" dirty="0">
              <a:cs typeface="B Mitra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dirty="0">
                <a:cs typeface="B Mitra" panose="00000400000000000000" pitchFamily="2" charset="-78"/>
              </a:rPr>
              <a:t> </a:t>
            </a:r>
          </a:p>
          <a:p>
            <a:pPr lvl="1" algn="r" rtl="1"/>
            <a:endParaRPr lang="en-US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Mitra" panose="00000400000000000000" pitchFamily="2" charset="-78"/>
              </a:rPr>
              <a:t>پروژه نمونه</a:t>
            </a:r>
            <a:endParaRPr lang="en-US" b="1" dirty="0">
              <a:cs typeface="B Mitra" panose="00000400000000000000" pitchFamily="2" charset="-78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320B806-5FF9-4F7F-AD09-0228DB314ADD}"/>
              </a:ext>
            </a:extLst>
          </p:cNvPr>
          <p:cNvSpPr txBox="1">
            <a:spLocks/>
          </p:cNvSpPr>
          <p:nvPr/>
        </p:nvSpPr>
        <p:spPr>
          <a:xfrm>
            <a:off x="604434" y="1507068"/>
            <a:ext cx="10983132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>
                <a:cs typeface="B Mitra" panose="00000400000000000000" pitchFamily="2" charset="-78"/>
              </a:rPr>
              <a:t>مثال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برنامه ی ساده ای داریم که عبارت </a:t>
            </a:r>
            <a:r>
              <a:rPr lang="en-US" sz="2800" dirty="0">
                <a:cs typeface="B Mitra" panose="00000400000000000000" pitchFamily="2" charset="-78"/>
              </a:rPr>
              <a:t>Hello World</a:t>
            </a:r>
            <a:r>
              <a:rPr lang="fa-IR" sz="2800" dirty="0">
                <a:cs typeface="B Mitra" panose="00000400000000000000" pitchFamily="2" charset="-78"/>
              </a:rPr>
              <a:t> را روی پورت سریال ارسال میکند. 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بصورت پیش فرض این برنامه روی حافظه </a:t>
            </a:r>
            <a:r>
              <a:rPr lang="en-US" sz="2800" dirty="0" err="1">
                <a:cs typeface="B Mitra" panose="00000400000000000000" pitchFamily="2" charset="-78"/>
              </a:rPr>
              <a:t>bram</a:t>
            </a:r>
            <a:r>
              <a:rPr lang="fa-IR" sz="2800" dirty="0">
                <a:cs typeface="B Mitra" panose="00000400000000000000" pitchFamily="2" charset="-78"/>
              </a:rPr>
              <a:t> قرار دارد. اما صرفا جهت یادگیری با تغییر اسکریپت </a:t>
            </a:r>
            <a:r>
              <a:rPr lang="en-US" sz="2800" dirty="0">
                <a:cs typeface="B Mitra" panose="00000400000000000000" pitchFamily="2" charset="-78"/>
              </a:rPr>
              <a:t>linker</a:t>
            </a:r>
            <a:r>
              <a:rPr lang="fa-IR" sz="2800" dirty="0">
                <a:cs typeface="B Mitra" panose="00000400000000000000" pitchFamily="2" charset="-78"/>
              </a:rPr>
              <a:t> آن را روی </a:t>
            </a:r>
            <a:r>
              <a:rPr lang="en-US" sz="2800" dirty="0" err="1">
                <a:cs typeface="B Mitra" panose="00000400000000000000" pitchFamily="2" charset="-78"/>
              </a:rPr>
              <a:t>sram</a:t>
            </a:r>
            <a:r>
              <a:rPr lang="fa-IR" sz="2800" dirty="0">
                <a:cs typeface="B Mitra" panose="00000400000000000000" pitchFamily="2" charset="-78"/>
              </a:rPr>
              <a:t> میبریم. 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در این حالت اگر برنامه را روی فلش برد پروگرام کنیم، و برد را خاموش و روشن کنیم برنامه اجرا نمیشود.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میخواهیم با کمک </a:t>
            </a:r>
            <a:r>
              <a:rPr lang="en-US" sz="2800" dirty="0">
                <a:cs typeface="B Mitra" panose="00000400000000000000" pitchFamily="2" charset="-78"/>
              </a:rPr>
              <a:t>Bootloader</a:t>
            </a:r>
            <a:r>
              <a:rPr lang="fa-IR" sz="2800" dirty="0">
                <a:cs typeface="B Mitra" panose="00000400000000000000" pitchFamily="2" charset="-78"/>
              </a:rPr>
              <a:t> این مشکل را حل کنیم...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سخت افزار مورد استفاده:</a:t>
            </a:r>
          </a:p>
          <a:p>
            <a:pPr lvl="2" algn="r" rtl="1"/>
            <a:r>
              <a:rPr lang="fa-IR" sz="2400" dirty="0">
                <a:cs typeface="B Mitra" panose="00000400000000000000" pitchFamily="2" charset="-78"/>
              </a:rPr>
              <a:t>برد پازج-1</a:t>
            </a:r>
          </a:p>
          <a:p>
            <a:pPr lvl="2" algn="r" rtl="1"/>
            <a:r>
              <a:rPr lang="fa-IR" sz="2400" dirty="0">
                <a:cs typeface="B Mitra" panose="00000400000000000000" pitchFamily="2" charset="-78"/>
              </a:rPr>
              <a:t>یک عدد مبدل </a:t>
            </a:r>
            <a:r>
              <a:rPr lang="en-US" sz="2400" dirty="0">
                <a:cs typeface="B Mitra" panose="00000400000000000000" pitchFamily="2" charset="-78"/>
              </a:rPr>
              <a:t>USB</a:t>
            </a:r>
            <a:r>
              <a:rPr lang="fa-IR" sz="2400" dirty="0">
                <a:cs typeface="B Mitra" panose="00000400000000000000" pitchFamily="2" charset="-78"/>
              </a:rPr>
              <a:t> به سریال </a:t>
            </a:r>
            <a:r>
              <a:rPr lang="en-US" sz="2400" dirty="0">
                <a:cs typeface="B Mitra" panose="00000400000000000000" pitchFamily="2" charset="-78"/>
              </a:rPr>
              <a:t>TTL</a:t>
            </a:r>
            <a:endParaRPr lang="fa-IR" sz="2800" dirty="0">
              <a:cs typeface="B Mitra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800" dirty="0">
                <a:cs typeface="B Mitra" panose="00000400000000000000" pitchFamily="2" charset="-78"/>
              </a:rPr>
              <a:t> </a:t>
            </a:r>
          </a:p>
          <a:p>
            <a:pPr lvl="1" algn="r" rtl="1"/>
            <a:endParaRPr lang="en-US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7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Mitra" panose="00000400000000000000" pitchFamily="2" charset="-78"/>
              </a:rPr>
              <a:t>مراحل</a:t>
            </a:r>
            <a:endParaRPr lang="en-US" b="1" dirty="0">
              <a:cs typeface="B Mitra" panose="00000400000000000000" pitchFamily="2" charset="-78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320B806-5FF9-4F7F-AD09-0228DB314ADD}"/>
              </a:ext>
            </a:extLst>
          </p:cNvPr>
          <p:cNvSpPr txBox="1">
            <a:spLocks/>
          </p:cNvSpPr>
          <p:nvPr/>
        </p:nvSpPr>
        <p:spPr>
          <a:xfrm>
            <a:off x="604434" y="1507068"/>
            <a:ext cx="10983132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>
                <a:cs typeface="B Mitra" panose="00000400000000000000" pitchFamily="2" charset="-78"/>
              </a:rPr>
              <a:t>در </a:t>
            </a:r>
            <a:r>
              <a:rPr lang="en-US" sz="2400" dirty="0">
                <a:cs typeface="B Mitra" panose="00000400000000000000" pitchFamily="2" charset="-78"/>
              </a:rPr>
              <a:t>SDK</a:t>
            </a:r>
            <a:r>
              <a:rPr lang="fa-IR" sz="2400" dirty="0">
                <a:cs typeface="B Mitra" panose="00000400000000000000" pitchFamily="2" charset="-78"/>
              </a:rPr>
              <a:t>:</a:t>
            </a: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ایجاد یک </a:t>
            </a:r>
            <a:r>
              <a:rPr lang="en-US" sz="1800" dirty="0">
                <a:cs typeface="B Mitra" panose="00000400000000000000" pitchFamily="2" charset="-78"/>
              </a:rPr>
              <a:t>BSP</a:t>
            </a:r>
            <a:r>
              <a:rPr lang="fa-IR" sz="1800" dirty="0">
                <a:cs typeface="B Mitra" panose="00000400000000000000" pitchFamily="2" charset="-78"/>
              </a:rPr>
              <a:t> جدید، فعالسازی </a:t>
            </a:r>
            <a:r>
              <a:rPr lang="en-US" sz="1800" dirty="0" err="1">
                <a:cs typeface="B Mitra" panose="00000400000000000000" pitchFamily="2" charset="-78"/>
              </a:rPr>
              <a:t>xilisf</a:t>
            </a:r>
            <a:r>
              <a:rPr lang="fa-IR" sz="1800" dirty="0">
                <a:cs typeface="B Mitra" panose="00000400000000000000" pitchFamily="2" charset="-78"/>
              </a:rPr>
              <a:t> و تنظیم مقدار </a:t>
            </a:r>
            <a:r>
              <a:rPr lang="en-US" sz="1800" dirty="0" err="1">
                <a:cs typeface="B Mitra" panose="00000400000000000000" pitchFamily="2" charset="-78"/>
              </a:rPr>
              <a:t>Serial_flash_family</a:t>
            </a:r>
            <a:r>
              <a:rPr lang="fa-IR" sz="1800" dirty="0">
                <a:cs typeface="B Mitra" panose="00000400000000000000" pitchFamily="2" charset="-78"/>
              </a:rPr>
              <a:t> روی 4 (</a:t>
            </a:r>
            <a:r>
              <a:rPr lang="en-US" sz="1800" dirty="0">
                <a:cs typeface="B Mitra" panose="00000400000000000000" pitchFamily="2" charset="-78"/>
              </a:rPr>
              <a:t>Winbond flash</a:t>
            </a:r>
            <a:r>
              <a:rPr lang="fa-IR" sz="1800" dirty="0">
                <a:cs typeface="B Mitra" panose="00000400000000000000" pitchFamily="2" charset="-78"/>
              </a:rPr>
              <a:t>)</a:t>
            </a:r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ساخت پروژه ی</a:t>
            </a:r>
            <a:r>
              <a:rPr lang="en-US" sz="1800" dirty="0">
                <a:cs typeface="B Mitra" panose="00000400000000000000" pitchFamily="2" charset="-78"/>
              </a:rPr>
              <a:t> Hell</a:t>
            </a:r>
            <a:r>
              <a:rPr lang="fa-IR" sz="1800" dirty="0">
                <a:cs typeface="B Mitra" panose="00000400000000000000" pitchFamily="2" charset="-78"/>
              </a:rPr>
              <a:t>، تغییر محل اجرای آن از </a:t>
            </a:r>
            <a:r>
              <a:rPr lang="en-US" sz="1800" dirty="0" err="1">
                <a:cs typeface="B Mitra" panose="00000400000000000000" pitchFamily="2" charset="-78"/>
              </a:rPr>
              <a:t>bram</a:t>
            </a:r>
            <a:r>
              <a:rPr lang="fa-IR" sz="1800" dirty="0">
                <a:cs typeface="B Mitra" panose="00000400000000000000" pitchFamily="2" charset="-78"/>
              </a:rPr>
              <a:t> به </a:t>
            </a:r>
            <a:r>
              <a:rPr lang="en-US" sz="1800" dirty="0" err="1">
                <a:cs typeface="B Mitra" panose="00000400000000000000" pitchFamily="2" charset="-78"/>
              </a:rPr>
              <a:t>sram</a:t>
            </a:r>
            <a:r>
              <a:rPr lang="fa-IR" sz="1800" dirty="0">
                <a:cs typeface="B Mitra" panose="00000400000000000000" pitchFamily="2" charset="-78"/>
              </a:rPr>
              <a:t> و کامپایل آن... خروجی: فایل </a:t>
            </a:r>
            <a:r>
              <a:rPr lang="en-US" sz="1800" dirty="0" err="1">
                <a:cs typeface="B Mitra" panose="00000400000000000000" pitchFamily="2" charset="-78"/>
              </a:rPr>
              <a:t>hello.elf</a:t>
            </a:r>
            <a:endParaRPr lang="fa-IR" sz="1800" dirty="0">
              <a:cs typeface="B Mitra" panose="00000400000000000000" pitchFamily="2" charset="-78"/>
            </a:endParaRP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ساخت فایل </a:t>
            </a:r>
            <a:r>
              <a:rPr lang="en-US" sz="1800" dirty="0" err="1">
                <a:cs typeface="B Mitra" panose="00000400000000000000" pitchFamily="2" charset="-78"/>
              </a:rPr>
              <a:t>hello.srec</a:t>
            </a:r>
            <a:r>
              <a:rPr lang="fa-IR" sz="1800" dirty="0">
                <a:cs typeface="B Mitra" panose="00000400000000000000" pitchFamily="2" charset="-78"/>
              </a:rPr>
              <a:t> با اجرای دستور</a:t>
            </a:r>
            <a:r>
              <a:rPr lang="en-US" sz="1800" dirty="0">
                <a:cs typeface="B Mitra" panose="00000400000000000000" pitchFamily="2" charset="-78"/>
              </a:rPr>
              <a:t> mb-</a:t>
            </a:r>
            <a:r>
              <a:rPr lang="en-US" sz="1800" dirty="0" err="1">
                <a:cs typeface="B Mitra" panose="00000400000000000000" pitchFamily="2" charset="-78"/>
              </a:rPr>
              <a:t>objcopy</a:t>
            </a:r>
            <a:r>
              <a:rPr lang="en-US" sz="1800" dirty="0">
                <a:cs typeface="B Mitra" panose="00000400000000000000" pitchFamily="2" charset="-78"/>
              </a:rPr>
              <a:t> … </a:t>
            </a:r>
            <a:endParaRPr lang="fa-IR" sz="1800" dirty="0">
              <a:cs typeface="B Mitra" panose="00000400000000000000" pitchFamily="2" charset="-78"/>
            </a:endParaRP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ساخت پروژه ی </a:t>
            </a:r>
            <a:r>
              <a:rPr lang="en-US" sz="1800" dirty="0">
                <a:cs typeface="B Mitra" panose="00000400000000000000" pitchFamily="2" charset="-78"/>
              </a:rPr>
              <a:t>Bootloader</a:t>
            </a: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اصلاح فایل </a:t>
            </a:r>
            <a:r>
              <a:rPr lang="en-US" sz="1800" dirty="0" err="1">
                <a:cs typeface="B Mitra" panose="00000400000000000000" pitchFamily="2" charset="-78"/>
              </a:rPr>
              <a:t>bootloader.c</a:t>
            </a:r>
            <a:r>
              <a:rPr lang="fa-IR" sz="1800" dirty="0">
                <a:cs typeface="B Mitra" panose="00000400000000000000" pitchFamily="2" charset="-78"/>
              </a:rPr>
              <a:t> جهت خواندن از روی حافظه‌ی </a:t>
            </a:r>
            <a:r>
              <a:rPr lang="en-US" sz="1800" dirty="0" err="1">
                <a:cs typeface="B Mitra" panose="00000400000000000000" pitchFamily="2" charset="-78"/>
              </a:rPr>
              <a:t>Spi</a:t>
            </a:r>
            <a:r>
              <a:rPr lang="en-US" sz="1800" dirty="0">
                <a:cs typeface="B Mitra" panose="00000400000000000000" pitchFamily="2" charset="-78"/>
              </a:rPr>
              <a:t> Flash</a:t>
            </a: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تغییر مقدار پارامتر </a:t>
            </a:r>
            <a:r>
              <a:rPr lang="en-US" sz="1800" dirty="0">
                <a:cs typeface="B Mitra" panose="00000400000000000000" pitchFamily="2" charset="-78"/>
              </a:rPr>
              <a:t>FLASH_IMAGE_BASEADDR</a:t>
            </a:r>
            <a:r>
              <a:rPr lang="fa-IR" sz="1800" dirty="0">
                <a:cs typeface="B Mitra" panose="00000400000000000000" pitchFamily="2" charset="-78"/>
              </a:rPr>
              <a:t> روی </a:t>
            </a:r>
            <a:r>
              <a:rPr lang="en-US" sz="1800" dirty="0">
                <a:cs typeface="B Mitra" panose="00000400000000000000" pitchFamily="2" charset="-78"/>
              </a:rPr>
              <a:t>0x80000</a:t>
            </a:r>
            <a:r>
              <a:rPr lang="fa-IR" sz="1800" dirty="0">
                <a:cs typeface="B Mitra" panose="00000400000000000000" pitchFamily="2" charset="-78"/>
              </a:rPr>
              <a:t> و </a:t>
            </a:r>
            <a:r>
              <a:rPr lang="en-US" sz="1800" dirty="0">
                <a:cs typeface="B Mitra" panose="00000400000000000000" pitchFamily="2" charset="-78"/>
              </a:rPr>
              <a:t>Clean</a:t>
            </a:r>
            <a:r>
              <a:rPr lang="fa-IR" sz="1800" dirty="0">
                <a:cs typeface="B Mitra" panose="00000400000000000000" pitchFamily="2" charset="-78"/>
              </a:rPr>
              <a:t> کردن و کامپایل مجدد آن</a:t>
            </a:r>
            <a:r>
              <a:rPr lang="en-US" sz="1800" dirty="0">
                <a:cs typeface="B Mitra" panose="00000400000000000000" pitchFamily="2" charset="-78"/>
              </a:rPr>
              <a:t> </a:t>
            </a:r>
            <a:endParaRPr lang="fa-IR" sz="1800" dirty="0">
              <a:cs typeface="B Mitra" panose="00000400000000000000" pitchFamily="2" charset="-78"/>
            </a:endParaRPr>
          </a:p>
          <a:p>
            <a:pPr lvl="1" algn="r" rtl="1"/>
            <a:endParaRPr lang="en-US" sz="1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1800" dirty="0">
                <a:cs typeface="B Mitra" panose="00000400000000000000" pitchFamily="2" charset="-78"/>
              </a:rPr>
              <a:t>گزینه‌ی </a:t>
            </a:r>
            <a:r>
              <a:rPr lang="en-US" sz="1800" dirty="0">
                <a:cs typeface="B Mitra" panose="00000400000000000000" pitchFamily="2" charset="-78"/>
              </a:rPr>
              <a:t>Xilinx Tools &gt; Program FPGA</a:t>
            </a:r>
            <a:r>
              <a:rPr lang="fa-IR" sz="1800" dirty="0">
                <a:cs typeface="B Mitra" panose="00000400000000000000" pitchFamily="2" charset="-78"/>
              </a:rPr>
              <a:t> و انتخاب </a:t>
            </a:r>
            <a:r>
              <a:rPr lang="en-US" sz="1800" dirty="0" err="1">
                <a:cs typeface="B Mitra" panose="00000400000000000000" pitchFamily="2" charset="-78"/>
              </a:rPr>
              <a:t>Bootloader.elf</a:t>
            </a:r>
            <a:r>
              <a:rPr lang="fa-IR" sz="1800" dirty="0">
                <a:cs typeface="B Mitra" panose="00000400000000000000" pitchFamily="2" charset="-78"/>
              </a:rPr>
              <a:t> جهت ساخت فایل </a:t>
            </a:r>
            <a:r>
              <a:rPr lang="en-US" sz="1800" dirty="0" err="1">
                <a:cs typeface="B Mitra" panose="00000400000000000000" pitchFamily="2" charset="-78"/>
              </a:rPr>
              <a:t>download.bit</a:t>
            </a:r>
            <a:r>
              <a:rPr lang="fa-IR" sz="1800" dirty="0">
                <a:cs typeface="B Mitra" panose="00000400000000000000" pitchFamily="2" charset="-78"/>
              </a:rPr>
              <a:t> </a:t>
            </a:r>
          </a:p>
          <a:p>
            <a:pPr lvl="1" algn="r" rtl="1"/>
            <a:endParaRPr lang="en-US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067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Mitra" panose="00000400000000000000" pitchFamily="2" charset="-78"/>
              </a:rPr>
              <a:t>مراحل</a:t>
            </a:r>
            <a:endParaRPr lang="en-US" b="1" dirty="0">
              <a:cs typeface="B Mitra" panose="00000400000000000000" pitchFamily="2" charset="-78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320B806-5FF9-4F7F-AD09-0228DB314ADD}"/>
              </a:ext>
            </a:extLst>
          </p:cNvPr>
          <p:cNvSpPr txBox="1">
            <a:spLocks/>
          </p:cNvSpPr>
          <p:nvPr/>
        </p:nvSpPr>
        <p:spPr>
          <a:xfrm>
            <a:off x="604434" y="1507068"/>
            <a:ext cx="10983132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>
                <a:cs typeface="B Mitra" panose="00000400000000000000" pitchFamily="2" charset="-78"/>
              </a:rPr>
              <a:t>در </a:t>
            </a:r>
            <a:r>
              <a:rPr lang="en-US" sz="2400" dirty="0">
                <a:cs typeface="B Mitra" panose="00000400000000000000" pitchFamily="2" charset="-78"/>
              </a:rPr>
              <a:t>impact</a:t>
            </a:r>
            <a:r>
              <a:rPr lang="fa-IR" sz="2400" dirty="0">
                <a:cs typeface="B Mitra" panose="00000400000000000000" pitchFamily="2" charset="-78"/>
              </a:rPr>
              <a:t>: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ایجاد یک فایل </a:t>
            </a:r>
            <a:r>
              <a:rPr lang="en-US" sz="2800" dirty="0" err="1">
                <a:cs typeface="B Mitra" panose="00000400000000000000" pitchFamily="2" charset="-78"/>
              </a:rPr>
              <a:t>mcs</a:t>
            </a:r>
            <a:r>
              <a:rPr lang="fa-IR" sz="2800" dirty="0">
                <a:cs typeface="B Mitra" panose="00000400000000000000" pitchFamily="2" charset="-78"/>
              </a:rPr>
              <a:t> با ترکیب فایل های </a:t>
            </a:r>
            <a:r>
              <a:rPr lang="en-US" sz="2800" dirty="0" err="1">
                <a:cs typeface="B Mitra" panose="00000400000000000000" pitchFamily="2" charset="-78"/>
              </a:rPr>
              <a:t>Download.bit</a:t>
            </a:r>
            <a:r>
              <a:rPr lang="fa-IR" sz="2800" dirty="0">
                <a:cs typeface="B Mitra" panose="00000400000000000000" pitchFamily="2" charset="-78"/>
              </a:rPr>
              <a:t> و </a:t>
            </a:r>
            <a:r>
              <a:rPr lang="en-US" sz="2800" dirty="0" err="1">
                <a:cs typeface="B Mitra" panose="00000400000000000000" pitchFamily="2" charset="-78"/>
              </a:rPr>
              <a:t>hello.srec</a:t>
            </a:r>
            <a:endParaRPr lang="fa-IR" sz="2800" dirty="0">
              <a:cs typeface="B Mitra" panose="00000400000000000000" pitchFamily="2" charset="-78"/>
            </a:endParaRP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پروگرام کردن فایل مذکور روی </a:t>
            </a:r>
            <a:r>
              <a:rPr lang="en-US" sz="2800" dirty="0">
                <a:cs typeface="B Mitra" panose="00000400000000000000" pitchFamily="2" charset="-78"/>
              </a:rPr>
              <a:t>Flash</a:t>
            </a:r>
          </a:p>
          <a:p>
            <a:pPr lvl="1" algn="r" rtl="1"/>
            <a:r>
              <a:rPr lang="fa-IR" sz="2800" dirty="0">
                <a:cs typeface="B Mitra" panose="00000400000000000000" pitchFamily="2" charset="-78"/>
              </a:rPr>
              <a:t>مشاهده ی نتیجه ....</a:t>
            </a:r>
            <a:endParaRPr lang="en-US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21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Mitra" panose="00000400000000000000" pitchFamily="2" charset="-78"/>
              </a:rPr>
              <a:t>منابع</a:t>
            </a:r>
            <a:endParaRPr lang="en-US" b="1" dirty="0">
              <a:cs typeface="B Mitra" panose="00000400000000000000" pitchFamily="2" charset="-78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320B806-5FF9-4F7F-AD09-0228DB314ADD}"/>
              </a:ext>
            </a:extLst>
          </p:cNvPr>
          <p:cNvSpPr txBox="1">
            <a:spLocks/>
          </p:cNvSpPr>
          <p:nvPr/>
        </p:nvSpPr>
        <p:spPr>
          <a:xfrm>
            <a:off x="604434" y="1507068"/>
            <a:ext cx="10983132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B Mitra" panose="00000400000000000000" pitchFamily="2" charset="-78"/>
              </a:rPr>
              <a:t>Spartan-6 LX9 </a:t>
            </a:r>
            <a:r>
              <a:rPr lang="en-US" sz="2800" dirty="0" err="1">
                <a:cs typeface="B Mitra" panose="00000400000000000000" pitchFamily="2" charset="-78"/>
              </a:rPr>
              <a:t>MicroBoard</a:t>
            </a:r>
            <a:r>
              <a:rPr lang="en-US" sz="2800" dirty="0">
                <a:cs typeface="B Mitra" panose="00000400000000000000" pitchFamily="2" charset="-78"/>
              </a:rPr>
              <a:t> Embedded Tutorial, Lab 6 :Creating a </a:t>
            </a:r>
            <a:r>
              <a:rPr lang="en-US" sz="2800" dirty="0" err="1">
                <a:cs typeface="B Mitra" panose="00000400000000000000" pitchFamily="2" charset="-78"/>
              </a:rPr>
              <a:t>MicroBlaze</a:t>
            </a:r>
            <a:r>
              <a:rPr lang="en-US" sz="2800" dirty="0">
                <a:cs typeface="B Mitra" panose="00000400000000000000" pitchFamily="2" charset="-78"/>
              </a:rPr>
              <a:t> SPI Flash Bootloader</a:t>
            </a:r>
          </a:p>
          <a:p>
            <a:pPr algn="l"/>
            <a:endParaRPr lang="en-US" dirty="0">
              <a:cs typeface="B Mitra" panose="00000400000000000000" pitchFamily="2" charset="-78"/>
            </a:endParaRPr>
          </a:p>
          <a:p>
            <a:pPr algn="r" rtl="1"/>
            <a:r>
              <a:rPr lang="fa-IR" sz="2800" dirty="0">
                <a:cs typeface="B Mitra" panose="00000400000000000000" pitchFamily="2" charset="-78"/>
              </a:rPr>
              <a:t>عبارت زیر را در گوگل جستجو کنید:</a:t>
            </a:r>
          </a:p>
          <a:p>
            <a:pPr marL="0" indent="0" algn="ctr" rtl="1">
              <a:buNone/>
            </a:pPr>
            <a:r>
              <a:rPr lang="fa-IR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دانلود برنامه از 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SDK </a:t>
            </a:r>
            <a:r>
              <a:rPr lang="fa-IR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 بر روی حافظه فلش + پازج</a:t>
            </a:r>
          </a:p>
          <a:p>
            <a:pPr algn="r" rtl="1"/>
            <a:endParaRPr lang="en-US" dirty="0">
              <a:solidFill>
                <a:srgbClr val="1A0DAB"/>
              </a:solidFill>
              <a:latin typeface="Roboto" panose="02000000000000000000" pitchFamily="2" charset="0"/>
              <a:hlinkClick r:id="rId3"/>
            </a:endParaRPr>
          </a:p>
          <a:p>
            <a:pPr algn="r" rtl="1"/>
            <a:r>
              <a:rPr lang="fa-IR" sz="2800" dirty="0">
                <a:cs typeface="B Mitra" panose="00000400000000000000" pitchFamily="2" charset="-78"/>
              </a:rPr>
              <a:t>لینک مبحث در انجمن های سایت پازج: </a:t>
            </a:r>
            <a:r>
              <a:rPr lang="en-US" sz="2800" dirty="0">
                <a:cs typeface="B Mitra" panose="00000400000000000000" pitchFamily="2" charset="-78"/>
                <a:hlinkClick r:id="rId4"/>
              </a:rPr>
              <a:t>https://b2n.ir/bootloader</a:t>
            </a:r>
            <a:endParaRPr lang="fa-IR" sz="2800" dirty="0">
              <a:cs typeface="B Mitra" panose="00000400000000000000" pitchFamily="2" charset="-78"/>
            </a:endParaRPr>
          </a:p>
          <a:p>
            <a:pPr algn="r" rtl="1"/>
            <a:endParaRPr lang="fa-IR" sz="2800" dirty="0">
              <a:cs typeface="B Mitra" panose="00000400000000000000" pitchFamily="2" charset="-78"/>
            </a:endParaRPr>
          </a:p>
          <a:p>
            <a:pPr marL="0" indent="0" algn="ctr" rtl="1">
              <a:buNone/>
            </a:pPr>
            <a:endParaRPr lang="fa-IR" b="0" i="0" u="none" strike="noStrike" dirty="0">
              <a:solidFill>
                <a:srgbClr val="1A0DAB"/>
              </a:solidFill>
              <a:effectLst/>
              <a:latin typeface="Roboto" panose="02000000000000000000" pitchFamily="2" charset="0"/>
              <a:hlinkClick r:id="rId3"/>
            </a:endParaRPr>
          </a:p>
          <a:p>
            <a:pPr algn="r" rtl="1"/>
            <a:endParaRPr lang="fa-IR" sz="2800" dirty="0">
              <a:cs typeface="B Mitra" panose="00000400000000000000" pitchFamily="2" charset="-78"/>
            </a:endParaRPr>
          </a:p>
          <a:p>
            <a:pPr algn="r" rtl="1"/>
            <a:endParaRPr lang="fa-IR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771581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{082B81E8-7AEF-4111-B1EC-739B5ED7193B}tf16411177_win32</Template>
  <TotalTime>141</TotalTime>
  <Words>330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Segoe UI</vt:lpstr>
      <vt:lpstr>Segoe UI Light</vt:lpstr>
      <vt:lpstr>Get Started with 3D</vt:lpstr>
      <vt:lpstr>آموزش ایجاد Bootloader در میکروبلیز</vt:lpstr>
      <vt:lpstr>مفاهیم اولیه</vt:lpstr>
      <vt:lpstr>پروژه نمونه</vt:lpstr>
      <vt:lpstr>مراحل</vt:lpstr>
      <vt:lpstr>مراحل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ایجاد Bootloader در میکروبلیز</dc:title>
  <dc:creator>mah hagh</dc:creator>
  <cp:lastModifiedBy>mah hagh</cp:lastModifiedBy>
  <cp:revision>8</cp:revision>
  <dcterms:created xsi:type="dcterms:W3CDTF">2021-12-17T18:51:12Z</dcterms:created>
  <dcterms:modified xsi:type="dcterms:W3CDTF">2021-12-17T21:12:35Z</dcterms:modified>
</cp:coreProperties>
</file>