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8" r:id="rId3"/>
    <p:sldId id="265" r:id="rId4"/>
    <p:sldId id="267" r:id="rId5"/>
    <p:sldId id="266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6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0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8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332A0C-8ECA-4910-BA35-FCE50BBF3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17F22-6793-4050-8855-A25D092B9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Modern Love" panose="04090805081005020601" pitchFamily="82" charset="0"/>
              </a:rPr>
              <a:t>HAMKA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FC40-5F1C-4A64-A48C-F2DCD913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latin typeface="Modern Love" panose="04090805081005020601" pitchFamily="82" charset="0"/>
              </a:rPr>
              <a:t>Brought To You By: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latin typeface="Modern Love" panose="04090805081005020601" pitchFamily="82" charset="0"/>
              </a:rPr>
              <a:t>Scorpion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FC40-5F1C-4A64-A48C-F2DCD913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116" y="4554371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sz="4000" b="1" dirty="0">
                <a:latin typeface="+mj-lt"/>
              </a:rPr>
              <a:t>תהליך עבודה</a:t>
            </a:r>
            <a:endParaRPr lang="en-US" sz="4000" b="1" dirty="0">
              <a:latin typeface="+mj-lt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332A0C-8ECA-4910-BA35-FCE50BBF3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r="308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מציין מיקום תוכן 2">
            <a:extLst>
              <a:ext uri="{FF2B5EF4-FFF2-40B4-BE49-F238E27FC236}">
                <a16:creationId xmlns:a16="http://schemas.microsoft.com/office/drawing/2014/main" id="{DB791D66-D58F-4941-9314-C6DC2A724412}"/>
              </a:ext>
            </a:extLst>
          </p:cNvPr>
          <p:cNvSpPr txBox="1">
            <a:spLocks/>
          </p:cNvSpPr>
          <p:nvPr/>
        </p:nvSpPr>
        <p:spPr>
          <a:xfrm>
            <a:off x="760428" y="4197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+mj-lt"/>
                <a:cs typeface="Segoe UI" panose="020B0502040204020203" pitchFamily="34" charset="0"/>
              </a:rPr>
              <a:t>מסמך פירוט דרישות – </a:t>
            </a:r>
            <a:r>
              <a:rPr lang="en-US" dirty="0">
                <a:latin typeface="+mj-lt"/>
                <a:cs typeface="Segoe UI" panose="020B0502040204020203" pitchFamily="34" charset="0"/>
              </a:rPr>
              <a:t>SRS</a:t>
            </a:r>
            <a:r>
              <a:rPr lang="he-IL" dirty="0">
                <a:latin typeface="+mj-lt"/>
                <a:cs typeface="Segoe UI" panose="020B0502040204020203" pitchFamily="34" charset="0"/>
              </a:rPr>
              <a:t>. 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+mj-lt"/>
                <a:cs typeface="Segoe UI" panose="020B0502040204020203" pitchFamily="34" charset="0"/>
              </a:rPr>
              <a:t>תכנית פיתוח ופירוט </a:t>
            </a:r>
            <a:r>
              <a:rPr lang="he-IL" dirty="0" err="1">
                <a:latin typeface="+mj-lt"/>
                <a:cs typeface="Segoe UI" panose="020B0502040204020203" pitchFamily="34" charset="0"/>
              </a:rPr>
              <a:t>איטרציות</a:t>
            </a:r>
            <a:r>
              <a:rPr lang="he-IL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>
                <a:latin typeface="+mj-lt"/>
                <a:cs typeface="Segoe UI" panose="020B0502040204020203" pitchFamily="34" charset="0"/>
              </a:rPr>
              <a:t>SDP</a:t>
            </a:r>
            <a:r>
              <a:rPr lang="he-IL" dirty="0">
                <a:latin typeface="+mj-lt"/>
                <a:cs typeface="Segoe UI" panose="020B0502040204020203" pitchFamily="34" charset="0"/>
              </a:rPr>
              <a:t>. 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 err="1">
                <a:latin typeface="+mj-lt"/>
                <a:cs typeface="Segoe UI" panose="020B0502040204020203" pitchFamily="34" charset="0"/>
              </a:rPr>
              <a:t>מיתודולוגיית</a:t>
            </a:r>
            <a:r>
              <a:rPr lang="he-IL" dirty="0">
                <a:latin typeface="+mj-lt"/>
                <a:cs typeface="Segoe UI" panose="020B0502040204020203" pitchFamily="34" charset="0"/>
              </a:rPr>
              <a:t> </a:t>
            </a:r>
            <a:r>
              <a:rPr lang="en-US" dirty="0">
                <a:latin typeface="+mj-lt"/>
                <a:cs typeface="Segoe UI" panose="020B0502040204020203" pitchFamily="34" charset="0"/>
              </a:rPr>
              <a:t>Agile</a:t>
            </a:r>
            <a:r>
              <a:rPr lang="he-IL" dirty="0">
                <a:latin typeface="+mj-lt"/>
                <a:cs typeface="Segoe UI" panose="020B0502040204020203" pitchFamily="34" charset="0"/>
              </a:rPr>
              <a:t>: 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+mj-lt"/>
                <a:cs typeface="Segoe UI" panose="020B0502040204020203" pitchFamily="34" charset="0"/>
              </a:rPr>
              <a:t>       - דיווחי </a:t>
            </a:r>
            <a:r>
              <a:rPr lang="en-US" dirty="0">
                <a:latin typeface="+mj-lt"/>
                <a:cs typeface="Segoe UI" panose="020B0502040204020203" pitchFamily="34" charset="0"/>
              </a:rPr>
              <a:t>SCRUM</a:t>
            </a:r>
            <a:r>
              <a:rPr lang="he-IL" dirty="0">
                <a:latin typeface="+mj-lt"/>
                <a:cs typeface="Segoe UI" panose="020B0502040204020203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+mj-lt"/>
                <a:cs typeface="Segoe UI" panose="020B0502040204020203" pitchFamily="34" charset="0"/>
              </a:rPr>
              <a:t>       -3 </a:t>
            </a:r>
            <a:r>
              <a:rPr lang="he-IL" dirty="0" err="1">
                <a:latin typeface="+mj-lt"/>
                <a:cs typeface="Segoe UI" panose="020B0502040204020203" pitchFamily="34" charset="0"/>
              </a:rPr>
              <a:t>איטרציות</a:t>
            </a:r>
            <a:r>
              <a:rPr lang="he-IL" dirty="0">
                <a:latin typeface="+mj-lt"/>
                <a:cs typeface="Segoe UI" panose="020B0502040204020203" pitchFamily="34" charset="0"/>
              </a:rPr>
              <a:t>. 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+mj-lt"/>
                <a:cs typeface="Segoe UI" panose="020B0502040204020203" pitchFamily="34" charset="0"/>
              </a:rPr>
              <a:t>       - פגישות שבועיות עם לקוח.</a:t>
            </a:r>
          </a:p>
          <a:p>
            <a:pPr algn="r" rtl="1">
              <a:lnSpc>
                <a:spcPct val="100000"/>
              </a:lnSpc>
            </a:pP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FC40-5F1C-4A64-A48C-F2DCD913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116" y="4554371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sz="4000" b="1" dirty="0">
                <a:latin typeface="+mj-lt"/>
              </a:rPr>
              <a:t>טכנולוגיות</a:t>
            </a:r>
            <a:endParaRPr lang="en-US" sz="4000" b="1" dirty="0">
              <a:latin typeface="+mj-lt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332A0C-8ECA-4910-BA35-FCE50BBF3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r="308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מציין מיקום תוכן 2">
            <a:extLst>
              <a:ext uri="{FF2B5EF4-FFF2-40B4-BE49-F238E27FC236}">
                <a16:creationId xmlns:a16="http://schemas.microsoft.com/office/drawing/2014/main" id="{C486696D-282D-42A3-8289-D9501F2F0CCE}"/>
              </a:ext>
            </a:extLst>
          </p:cNvPr>
          <p:cNvSpPr txBox="1">
            <a:spLocks/>
          </p:cNvSpPr>
          <p:nvPr/>
        </p:nvSpPr>
        <p:spPr>
          <a:xfrm>
            <a:off x="6782301" y="-43587"/>
            <a:ext cx="43624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+mj-lt"/>
                <a:cs typeface="Segoe UI" panose="020B0502040204020203" pitchFamily="34" charset="0"/>
              </a:rPr>
              <a:t>שפת תכנות </a:t>
            </a:r>
            <a:r>
              <a:rPr lang="en-US" dirty="0">
                <a:latin typeface="+mj-lt"/>
                <a:cs typeface="Segoe UI" panose="020B0502040204020203" pitchFamily="34" charset="0"/>
              </a:rPr>
              <a:t>Java </a:t>
            </a:r>
            <a:endParaRPr lang="he-IL" dirty="0">
              <a:latin typeface="+mj-lt"/>
              <a:cs typeface="Segoe UI" panose="020B0502040204020203" pitchFamily="34" charset="0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Segoe UI" panose="020B0502040204020203" pitchFamily="34" charset="0"/>
              </a:rPr>
              <a:t>ECLIPSE IDE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Segoe UI" panose="020B0502040204020203" pitchFamily="34" charset="0"/>
              </a:rPr>
              <a:t>Junit Tests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cs typeface="Segoe UI" panose="020B0502040204020203" pitchFamily="34" charset="0"/>
              </a:rPr>
              <a:t>WhiteBox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Tests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cs typeface="Segoe UI" panose="020B0502040204020203" pitchFamily="34" charset="0"/>
              </a:rPr>
              <a:t>BlackBox</a:t>
            </a:r>
            <a:r>
              <a:rPr lang="en-US" dirty="0">
                <a:latin typeface="+mj-lt"/>
                <a:cs typeface="Segoe UI" panose="020B0502040204020203" pitchFamily="34" charset="0"/>
              </a:rPr>
              <a:t> Tests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  <a:cs typeface="Segoe UI" panose="020B0502040204020203" pitchFamily="34" charset="0"/>
              </a:rPr>
              <a:t>JavaFx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1" name="Picture 2" descr="תוצאת תמונה עבור ‪eclipse logo‬‏">
            <a:extLst>
              <a:ext uri="{FF2B5EF4-FFF2-40B4-BE49-F238E27FC236}">
                <a16:creationId xmlns:a16="http://schemas.microsoft.com/office/drawing/2014/main" id="{0A312A2C-7965-4026-BA3E-557E1FEE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595" y="835598"/>
            <a:ext cx="1280615" cy="3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תמונה קשורה">
            <a:extLst>
              <a:ext uri="{FF2B5EF4-FFF2-40B4-BE49-F238E27FC236}">
                <a16:creationId xmlns:a16="http://schemas.microsoft.com/office/drawing/2014/main" id="{FA983925-F68D-402B-A665-CF57EDF69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1" b="30029"/>
          <a:stretch/>
        </p:blipFill>
        <p:spPr bwMode="auto">
          <a:xfrm>
            <a:off x="6986114" y="1662413"/>
            <a:ext cx="750122" cy="3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תוצאת תמונה עבור ‪java fx logo‬‏">
            <a:extLst>
              <a:ext uri="{FF2B5EF4-FFF2-40B4-BE49-F238E27FC236}">
                <a16:creationId xmlns:a16="http://schemas.microsoft.com/office/drawing/2014/main" id="{459FE9F6-E3C8-46E1-91DB-E90D60E0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928" y="3638737"/>
            <a:ext cx="1280615" cy="5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1BE26EF6-9266-4C00-BB6B-FDEA0714E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45" y="-40687"/>
            <a:ext cx="574509" cy="574509"/>
          </a:xfrm>
          <a:prstGeom prst="rect">
            <a:avLst/>
          </a:prstGeom>
        </p:spPr>
      </p:pic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394948F6-B1B9-4462-A124-2207B1C348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46" y="2209201"/>
            <a:ext cx="549609" cy="465462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926E0155-2093-4B42-A2F6-2E2ECF9C2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099" y="2984443"/>
            <a:ext cx="460665" cy="427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30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FC40-5F1C-4A64-A48C-F2DCD913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116" y="4554371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sz="4000" b="1" dirty="0">
                <a:latin typeface="+mj-lt"/>
              </a:rPr>
              <a:t>טכנולוגיות</a:t>
            </a:r>
            <a:endParaRPr lang="en-US" sz="4000" b="1" dirty="0">
              <a:latin typeface="+mj-lt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332A0C-8ECA-4910-BA35-FCE50BBF3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r="308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Picture 10" descr="תמונה קשורה">
            <a:extLst>
              <a:ext uri="{FF2B5EF4-FFF2-40B4-BE49-F238E27FC236}">
                <a16:creationId xmlns:a16="http://schemas.microsoft.com/office/drawing/2014/main" id="{3189844E-53B6-42A3-AADB-E69480A2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24" y="1004131"/>
            <a:ext cx="534310" cy="5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תוצאת תמונה עבור ‪git hub icon‬‏">
            <a:extLst>
              <a:ext uri="{FF2B5EF4-FFF2-40B4-BE49-F238E27FC236}">
                <a16:creationId xmlns:a16="http://schemas.microsoft.com/office/drawing/2014/main" id="{231AD09A-14B6-4669-96B2-DD6590776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51856" y="253793"/>
            <a:ext cx="425357" cy="425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מציין מיקום תוכן 2">
            <a:extLst>
              <a:ext uri="{FF2B5EF4-FFF2-40B4-BE49-F238E27FC236}">
                <a16:creationId xmlns:a16="http://schemas.microsoft.com/office/drawing/2014/main" id="{9FD2CC9E-8A18-4265-BF55-CFFC82AA9D1C}"/>
              </a:ext>
            </a:extLst>
          </p:cNvPr>
          <p:cNvSpPr txBox="1">
            <a:spLocks/>
          </p:cNvSpPr>
          <p:nvPr/>
        </p:nvSpPr>
        <p:spPr>
          <a:xfrm>
            <a:off x="4562223" y="57929"/>
            <a:ext cx="58025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ניהול גרסאות ב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dirty="0" err="1">
                <a:latin typeface="+mj-lt"/>
                <a:cs typeface="Segoe UI" panose="020B0502040204020203" pitchFamily="34" charset="0"/>
              </a:rPr>
              <a:t>gitHub</a:t>
            </a:r>
            <a:endParaRPr lang="en-US" dirty="0">
              <a:latin typeface="+mj-lt"/>
              <a:cs typeface="Segoe UI" panose="020B0502040204020203" pitchFamily="34" charset="0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Segoe UI" panose="020B0502040204020203" pitchFamily="34" charset="0"/>
              </a:rPr>
              <a:t>Scene Builder</a:t>
            </a:r>
            <a:r>
              <a:rPr lang="he-IL" dirty="0">
                <a:latin typeface="+mj-lt"/>
                <a:cs typeface="Segoe UI" panose="020B0502040204020203" pitchFamily="34" charset="0"/>
              </a:rPr>
              <a:t>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תקשורת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Whatsapp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Discord… </a:t>
            </a: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>
              <a:lnSpc>
                <a:spcPct val="100000"/>
              </a:lnSpc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01199BB-D957-46EE-98AA-A1A451E5F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956" y="2529891"/>
            <a:ext cx="487106" cy="453756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550A9E7-C4AA-4D41-BE36-3B91665CA02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5"/>
          <a:stretch/>
        </p:blipFill>
        <p:spPr>
          <a:xfrm>
            <a:off x="5362591" y="2526991"/>
            <a:ext cx="487106" cy="453755"/>
          </a:xfrm>
          <a:prstGeom prst="rect">
            <a:avLst/>
          </a:prstGeom>
        </p:spPr>
      </p:pic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F795EF53-4043-48C7-AF5A-D49A18466BDF}"/>
              </a:ext>
            </a:extLst>
          </p:cNvPr>
          <p:cNvSpPr txBox="1">
            <a:spLocks/>
          </p:cNvSpPr>
          <p:nvPr/>
        </p:nvSpPr>
        <p:spPr>
          <a:xfrm>
            <a:off x="6230969" y="3392300"/>
            <a:ext cx="4133849" cy="558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עיצוב ממשק ב- </a:t>
            </a:r>
            <a:r>
              <a:rPr lang="en-US" dirty="0">
                <a:latin typeface="+mj-lt"/>
                <a:cs typeface="Segoe UI" panose="020B0502040204020203" pitchFamily="34" charset="0"/>
              </a:rPr>
              <a:t>Figma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457200" indent="-4572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 descr="Chart, bubble chart&#10;&#10;Description automatically generated">
            <a:extLst>
              <a:ext uri="{FF2B5EF4-FFF2-40B4-BE49-F238E27FC236}">
                <a16:creationId xmlns:a16="http://schemas.microsoft.com/office/drawing/2014/main" id="{4A237B1E-F9D2-4FD5-893C-68979482105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0" t="34011" r="33125" b="34167"/>
          <a:stretch/>
        </p:blipFill>
        <p:spPr>
          <a:xfrm>
            <a:off x="5696659" y="3487630"/>
            <a:ext cx="534310" cy="3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3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FC40-5F1C-4A64-A48C-F2DCD913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116" y="4554371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sz="4000" b="1" dirty="0">
                <a:latin typeface="+mj-lt"/>
              </a:rPr>
              <a:t>תבניות עיצוב</a:t>
            </a:r>
            <a:endParaRPr lang="en-US" sz="4000" b="1" dirty="0">
              <a:latin typeface="+mj-lt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332A0C-8ECA-4910-BA35-FCE50BBF3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r="308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81E990-108A-4458-BAC1-0F0F591834DF}"/>
              </a:ext>
            </a:extLst>
          </p:cNvPr>
          <p:cNvSpPr txBox="1"/>
          <p:nvPr/>
        </p:nvSpPr>
        <p:spPr>
          <a:xfrm>
            <a:off x="5634566" y="318470"/>
            <a:ext cx="63386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Singleton</a:t>
            </a:r>
            <a:endParaRPr lang="he-IL" sz="2800" dirty="0">
              <a:latin typeface="+mj-lt"/>
            </a:endParaRPr>
          </a:p>
          <a:p>
            <a:pPr algn="r" rtl="1"/>
            <a:endParaRPr lang="en-US" sz="2800" dirty="0">
              <a:latin typeface="+mj-lt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MVC</a:t>
            </a:r>
            <a:endParaRPr lang="he-IL" sz="2800" dirty="0">
              <a:latin typeface="+mj-lt"/>
            </a:endParaRPr>
          </a:p>
          <a:p>
            <a:pPr algn="r" rtl="1"/>
            <a:endParaRPr lang="en-US" sz="2800" dirty="0">
              <a:latin typeface="+mj-lt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Factory</a:t>
            </a:r>
            <a:endParaRPr lang="he-IL" sz="2800" dirty="0">
              <a:latin typeface="+mj-lt"/>
            </a:endParaRPr>
          </a:p>
          <a:p>
            <a:pPr algn="r" rtl="1"/>
            <a:endParaRPr lang="he-IL" sz="2800" dirty="0">
              <a:latin typeface="+mj-lt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Observer</a:t>
            </a:r>
            <a:endParaRPr lang="he-IL" sz="2800" dirty="0">
              <a:latin typeface="+mj-lt"/>
            </a:endParaRPr>
          </a:p>
          <a:p>
            <a:pPr algn="r" rtl="1"/>
            <a:endParaRPr lang="en-US" sz="2800" dirty="0">
              <a:latin typeface="+mj-lt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Criteria</a:t>
            </a:r>
            <a:endParaRPr lang="en-US" dirty="0">
              <a:latin typeface="+mj-lt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C5CD746-362B-422F-8609-67E2A53D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45" y="197991"/>
            <a:ext cx="4471536" cy="251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7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FC40-5F1C-4A64-A48C-F2DCD913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116" y="4554371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he-IL" sz="4000" b="1" dirty="0">
                <a:latin typeface="+mj-lt"/>
              </a:rPr>
              <a:t>אתגרים</a:t>
            </a:r>
            <a:endParaRPr lang="en-US" sz="4000" b="1" dirty="0">
              <a:latin typeface="+mj-lt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332A0C-8ECA-4910-BA35-FCE50BBF3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r="308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93AAC-915B-47D8-BE3B-E169137CD0AB}"/>
              </a:ext>
            </a:extLst>
          </p:cNvPr>
          <p:cNvSpPr txBox="1"/>
          <p:nvPr/>
        </p:nvSpPr>
        <p:spPr>
          <a:xfrm>
            <a:off x="4499602" y="325586"/>
            <a:ext cx="73846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latin typeface="+mj-lt"/>
              </a:rPr>
              <a:t> התרגלות לעבוד בגרסאות.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latin typeface="+mj-lt"/>
              </a:rPr>
              <a:t> עמידה לוח זמנים צפוף.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latin typeface="+mj-lt"/>
              </a:rPr>
              <a:t>חלוקת העבודה בין חברי הקבוצה בצורה שוויונית.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b="0" i="0" u="none" strike="noStrike" baseline="0" dirty="0">
                <a:latin typeface="SegoeUI-Semibold"/>
              </a:rPr>
              <a:t>עמידה בארכיטקטורה מוגדרת ונהלי פיתוח קוד מוסכמים.</a:t>
            </a:r>
            <a:endParaRPr lang="he-IL" sz="2800" dirty="0">
              <a:latin typeface="+mj-lt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latin typeface="+mj-lt"/>
              </a:rPr>
              <a:t>חזרות על הקוד לצורך תיקונים אחרי </a:t>
            </a:r>
            <a:r>
              <a:rPr lang="he-IL" sz="2800" dirty="0" err="1">
                <a:latin typeface="+mj-lt"/>
              </a:rPr>
              <a:t>איטרציות</a:t>
            </a:r>
            <a:r>
              <a:rPr lang="he-IL" sz="2800" dirty="0">
                <a:latin typeface="+mj-lt"/>
              </a:rPr>
              <a:t>.</a:t>
            </a:r>
          </a:p>
          <a:p>
            <a:pPr algn="r" rtl="1"/>
            <a:endParaRPr lang="he-IL" sz="2800" dirty="0">
              <a:latin typeface="+mj-lt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40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FC40-5F1C-4A64-A48C-F2DCD913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1116" y="4554371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r" rtl="1"/>
            <a:r>
              <a:rPr lang="en-US" sz="4000" b="1" dirty="0" err="1">
                <a:latin typeface="+mj-lt"/>
              </a:rPr>
              <a:t>מה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למדנו</a:t>
            </a:r>
            <a:r>
              <a:rPr lang="en-US" sz="4000" b="1" dirty="0">
                <a:latin typeface="+mj-lt"/>
              </a:rPr>
              <a:t>?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E332A0C-8ECA-4910-BA35-FCE50BBF3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r="308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590206-D62E-4333-8196-898501B2E236}"/>
              </a:ext>
            </a:extLst>
          </p:cNvPr>
          <p:cNvSpPr txBox="1"/>
          <p:nvPr/>
        </p:nvSpPr>
        <p:spPr>
          <a:xfrm>
            <a:off x="3842310" y="830494"/>
            <a:ext cx="738469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+mj-lt"/>
              </a:rPr>
              <a:t> עבודה </a:t>
            </a:r>
            <a:r>
              <a:rPr lang="he-IL" sz="2800" dirty="0" err="1">
                <a:latin typeface="+mj-lt"/>
              </a:rPr>
              <a:t>במתודולגיית</a:t>
            </a:r>
            <a:r>
              <a:rPr lang="he-IL" sz="2800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SCRUM</a:t>
            </a:r>
            <a:r>
              <a:rPr lang="he-IL" sz="2800" dirty="0">
                <a:latin typeface="+mj-lt"/>
              </a:rPr>
              <a:t>.</a:t>
            </a:r>
          </a:p>
          <a:p>
            <a:pPr marL="285750" indent="-285750" algn="r" rtl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+mj-lt"/>
              </a:rPr>
              <a:t>עבודה עם ארכיטקטורת תוכנה </a:t>
            </a:r>
            <a:r>
              <a:rPr lang="en-US" sz="2800" dirty="0">
                <a:latin typeface="+mj-lt"/>
              </a:rPr>
              <a:t>MVC</a:t>
            </a:r>
            <a:r>
              <a:rPr lang="he-IL" sz="2800" dirty="0">
                <a:latin typeface="+mj-lt"/>
              </a:rPr>
              <a:t>.</a:t>
            </a:r>
          </a:p>
          <a:p>
            <a:pPr marL="285750" indent="-285750" algn="r" rtl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+mj-lt"/>
              </a:rPr>
              <a:t>דרכים חדשים לביצוע טסטים.</a:t>
            </a:r>
          </a:p>
          <a:p>
            <a:pPr marL="285750" indent="-285750" algn="r" rtl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+mj-lt"/>
              </a:rPr>
              <a:t>עבודה תחת לחץ.</a:t>
            </a:r>
          </a:p>
          <a:p>
            <a:pPr marL="285750" indent="-285750" algn="r" rtl="1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800" dirty="0">
                <a:latin typeface="+mj-lt"/>
              </a:rPr>
              <a:t>התאמת הקוד לתבניות עיצוב שונות.</a:t>
            </a:r>
          </a:p>
          <a:p>
            <a:pPr algn="r" rtl="1">
              <a:spcAft>
                <a:spcPts val="600"/>
              </a:spcAft>
            </a:pPr>
            <a:endParaRPr lang="he-IL" sz="2800" dirty="0">
              <a:latin typeface="+mj-lt"/>
            </a:endParaRPr>
          </a:p>
          <a:p>
            <a:pPr marL="285750" indent="-285750" algn="r" rtl="1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56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FC40-5F1C-4A64-A48C-F2DCD913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pPr algn="ctr"/>
            <a:r>
              <a:rPr lang="he-IL" sz="2400">
                <a:latin typeface="Modern Love" panose="04090805081005020601" pitchFamily="82" charset="0"/>
              </a:rPr>
              <a:t>פיצ'רים מיוחדים</a:t>
            </a:r>
            <a:endParaRPr lang="en-US" sz="2400">
              <a:latin typeface="Modern Love" panose="04090805081005020601" pitchFamily="82" charset="0"/>
            </a:endParaRPr>
          </a:p>
        </p:txBody>
      </p:sp>
      <p:pic>
        <p:nvPicPr>
          <p:cNvPr id="4" name="Picture 3" descr="A picture containing text, indoor, black, electronics&#10;&#10;Description automatically generated">
            <a:extLst>
              <a:ext uri="{FF2B5EF4-FFF2-40B4-BE49-F238E27FC236}">
                <a16:creationId xmlns:a16="http://schemas.microsoft.com/office/drawing/2014/main" id="{5D324819-DF64-4362-920A-ADDA0C715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3" y="1020435"/>
            <a:ext cx="5511963" cy="4431767"/>
          </a:xfrm>
          <a:prstGeom prst="rect">
            <a:avLst/>
          </a:prstGeom>
        </p:spPr>
      </p:pic>
      <p:pic>
        <p:nvPicPr>
          <p:cNvPr id="11" name="Picture 10" descr="A picture containing text, indoor, electronics&#10;&#10;Description automatically generated">
            <a:extLst>
              <a:ext uri="{FF2B5EF4-FFF2-40B4-BE49-F238E27FC236}">
                <a16:creationId xmlns:a16="http://schemas.microsoft.com/office/drawing/2014/main" id="{57CE0FEF-EB3D-443F-9E89-70F10B14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83" y="1020435"/>
            <a:ext cx="5742432" cy="4398239"/>
          </a:xfrm>
          <a:prstGeom prst="rect">
            <a:avLst/>
          </a:prstGeom>
        </p:spPr>
      </p:pic>
      <p:sp>
        <p:nvSpPr>
          <p:cNvPr id="26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AB5B"/>
          </a:solidFill>
          <a:ln w="38100" cap="rnd">
            <a:solidFill>
              <a:srgbClr val="FFAB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5EB5E3-9828-4842-B36D-FEA078929884}"/>
              </a:ext>
            </a:extLst>
          </p:cNvPr>
          <p:cNvSpPr txBox="1"/>
          <p:nvPr/>
        </p:nvSpPr>
        <p:spPr>
          <a:xfrm>
            <a:off x="2360472" y="536689"/>
            <a:ext cx="208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dern Love" panose="04090805081005020601" pitchFamily="82" charset="0"/>
              </a:rPr>
              <a:t>D</a:t>
            </a:r>
            <a:r>
              <a:rPr lang="en-US" dirty="0">
                <a:latin typeface="Modern Love" panose="04090805081005020601" pitchFamily="82" charset="0"/>
              </a:rPr>
              <a:t>ark Theme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67689-8568-4E2C-81D8-5D164A77CEBD}"/>
              </a:ext>
            </a:extLst>
          </p:cNvPr>
          <p:cNvSpPr txBox="1"/>
          <p:nvPr/>
        </p:nvSpPr>
        <p:spPr>
          <a:xfrm>
            <a:off x="8203677" y="42227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Modern Love" panose="04090805081005020601" pitchFamily="82" charset="0"/>
              </a:rPr>
              <a:t>Light 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1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4FC40-5F1C-4A64-A48C-F2DCD913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pPr algn="ctr"/>
            <a:r>
              <a:rPr lang="he-IL" sz="2400">
                <a:latin typeface="Modern Love" panose="04090805081005020601" pitchFamily="82" charset="0"/>
              </a:rPr>
              <a:t>פיצ'רים מיוחדים</a:t>
            </a:r>
            <a:endParaRPr lang="en-US" sz="2400">
              <a:latin typeface="Modern Love" panose="04090805081005020601" pitchFamily="82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AB5B"/>
          </a:solidFill>
          <a:ln w="38100" cap="rnd">
            <a:solidFill>
              <a:srgbClr val="FFAB5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7160188-5CF5-4FFB-9109-8A3B82EFE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02" y="312405"/>
            <a:ext cx="1508891" cy="381033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84F6BF-2115-4FE1-B722-9C04AC101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4" y="1443562"/>
            <a:ext cx="4402709" cy="3828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5D2D53-BAE4-4A5D-BED2-A5E7DF82805D}"/>
              </a:ext>
            </a:extLst>
          </p:cNvPr>
          <p:cNvSpPr txBox="1"/>
          <p:nvPr/>
        </p:nvSpPr>
        <p:spPr>
          <a:xfrm>
            <a:off x="7900263" y="226368"/>
            <a:ext cx="3525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Modern Love" panose="04090805081005020601" pitchFamily="82" charset="0"/>
              </a:rPr>
              <a:t>צליל בתוך המשחק: 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D22823-FBE7-4273-BAC5-CFB32D815BB9}"/>
              </a:ext>
            </a:extLst>
          </p:cNvPr>
          <p:cNvSpPr txBox="1"/>
          <p:nvPr/>
        </p:nvSpPr>
        <p:spPr>
          <a:xfrm>
            <a:off x="5454096" y="1387128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Modern Love" panose="04090805081005020601" pitchFamily="82" charset="0"/>
              </a:rPr>
              <a:t>הדרכות אינטראקטיביות: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8724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Modern Love</vt:lpstr>
      <vt:lpstr>Segoe UI</vt:lpstr>
      <vt:lpstr>SegoeUI-Semibold</vt:lpstr>
      <vt:lpstr>The Hand</vt:lpstr>
      <vt:lpstr>SketchyVTI</vt:lpstr>
      <vt:lpstr>HAMKA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HAMKA</dc:title>
  <dc:creator>מוטלק חיגאזי</dc:creator>
  <cp:lastModifiedBy>מוטלק חיגאזי</cp:lastModifiedBy>
  <cp:revision>2</cp:revision>
  <dcterms:created xsi:type="dcterms:W3CDTF">2021-01-10T13:39:28Z</dcterms:created>
  <dcterms:modified xsi:type="dcterms:W3CDTF">2021-01-10T13:49:00Z</dcterms:modified>
</cp:coreProperties>
</file>