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7" r:id="rId2"/>
    <p:sldId id="804" r:id="rId3"/>
    <p:sldId id="260" r:id="rId4"/>
    <p:sldId id="288" r:id="rId5"/>
    <p:sldId id="805" r:id="rId6"/>
    <p:sldId id="806" r:id="rId7"/>
    <p:sldId id="803" r:id="rId8"/>
    <p:sldId id="801" r:id="rId9"/>
    <p:sldId id="318" r:id="rId10"/>
    <p:sldId id="296" r:id="rId11"/>
    <p:sldId id="319" r:id="rId12"/>
    <p:sldId id="808" r:id="rId13"/>
    <p:sldId id="305" r:id="rId14"/>
    <p:sldId id="278" r:id="rId15"/>
    <p:sldId id="280" r:id="rId16"/>
    <p:sldId id="809" r:id="rId17"/>
    <p:sldId id="282" r:id="rId18"/>
    <p:sldId id="283" r:id="rId19"/>
    <p:sldId id="807" r:id="rId20"/>
    <p:sldId id="295" r:id="rId21"/>
    <p:sldId id="298" r:id="rId22"/>
    <p:sldId id="802" r:id="rId2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77" autoAdjust="0"/>
  </p:normalViewPr>
  <p:slideViewPr>
    <p:cSldViewPr>
      <p:cViewPr varScale="1">
        <p:scale>
          <a:sx n="152" d="100"/>
          <a:sy n="152" d="100"/>
        </p:scale>
        <p:origin x="2060" y="1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590261E-DED2-4ECB-93F0-6041BFF84361}" type="datetimeFigureOut">
              <a:rPr lang="en-US" smtClean="0"/>
              <a:pPr/>
              <a:t>9/3/2025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754576A-F041-465B-B05C-90CC0BF4FA5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15</a:t>
            </a:fld>
            <a:endParaRPr lang="en-US"/>
          </a:p>
        </p:txBody>
      </p:sp>
    </p:spTree>
    <p:extLst>
      <p:ext uri="{BB962C8B-B14F-4D97-AF65-F5344CB8AC3E}">
        <p14:creationId xmlns:p14="http://schemas.microsoft.com/office/powerpoint/2010/main" val="837978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16</a:t>
            </a:fld>
            <a:endParaRPr lang="en-US"/>
          </a:p>
        </p:txBody>
      </p:sp>
    </p:spTree>
    <p:extLst>
      <p:ext uri="{BB962C8B-B14F-4D97-AF65-F5344CB8AC3E}">
        <p14:creationId xmlns:p14="http://schemas.microsoft.com/office/powerpoint/2010/main" val="3007257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17</a:t>
            </a:fld>
            <a:endParaRPr lang="en-US"/>
          </a:p>
        </p:txBody>
      </p:sp>
    </p:spTree>
    <p:extLst>
      <p:ext uri="{BB962C8B-B14F-4D97-AF65-F5344CB8AC3E}">
        <p14:creationId xmlns:p14="http://schemas.microsoft.com/office/powerpoint/2010/main" val="12812693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18</a:t>
            </a:fld>
            <a:endParaRPr lang="en-US"/>
          </a:p>
        </p:txBody>
      </p:sp>
    </p:spTree>
    <p:extLst>
      <p:ext uri="{BB962C8B-B14F-4D97-AF65-F5344CB8AC3E}">
        <p14:creationId xmlns:p14="http://schemas.microsoft.com/office/powerpoint/2010/main" val="1657858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20</a:t>
            </a:fld>
            <a:endParaRPr lang="en-US"/>
          </a:p>
        </p:txBody>
      </p:sp>
    </p:spTree>
    <p:extLst>
      <p:ext uri="{BB962C8B-B14F-4D97-AF65-F5344CB8AC3E}">
        <p14:creationId xmlns:p14="http://schemas.microsoft.com/office/powerpoint/2010/main" val="30072577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21</a:t>
            </a:fld>
            <a:endParaRPr lang="en-US"/>
          </a:p>
        </p:txBody>
      </p:sp>
    </p:spTree>
    <p:extLst>
      <p:ext uri="{BB962C8B-B14F-4D97-AF65-F5344CB8AC3E}">
        <p14:creationId xmlns:p14="http://schemas.microsoft.com/office/powerpoint/2010/main" val="2447243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5</a:t>
            </a:fld>
            <a:endParaRPr lang="en-US"/>
          </a:p>
        </p:txBody>
      </p:sp>
    </p:spTree>
    <p:extLst>
      <p:ext uri="{BB962C8B-B14F-4D97-AF65-F5344CB8AC3E}">
        <p14:creationId xmlns:p14="http://schemas.microsoft.com/office/powerpoint/2010/main" val="3964242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6</a:t>
            </a:fld>
            <a:endParaRPr lang="en-US"/>
          </a:p>
        </p:txBody>
      </p:sp>
    </p:spTree>
    <p:extLst>
      <p:ext uri="{BB962C8B-B14F-4D97-AF65-F5344CB8AC3E}">
        <p14:creationId xmlns:p14="http://schemas.microsoft.com/office/powerpoint/2010/main" val="674475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9</a:t>
            </a:fld>
            <a:endParaRPr lang="en-US"/>
          </a:p>
        </p:txBody>
      </p:sp>
    </p:spTree>
    <p:extLst>
      <p:ext uri="{BB962C8B-B14F-4D97-AF65-F5344CB8AC3E}">
        <p14:creationId xmlns:p14="http://schemas.microsoft.com/office/powerpoint/2010/main" val="3964242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11</a:t>
            </a:fld>
            <a:endParaRPr lang="en-US"/>
          </a:p>
        </p:txBody>
      </p:sp>
    </p:spTree>
    <p:extLst>
      <p:ext uri="{BB962C8B-B14F-4D97-AF65-F5344CB8AC3E}">
        <p14:creationId xmlns:p14="http://schemas.microsoft.com/office/powerpoint/2010/main" val="674475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13</a:t>
            </a:fld>
            <a:endParaRPr lang="en-US"/>
          </a:p>
        </p:txBody>
      </p:sp>
    </p:spTree>
    <p:extLst>
      <p:ext uri="{BB962C8B-B14F-4D97-AF65-F5344CB8AC3E}">
        <p14:creationId xmlns:p14="http://schemas.microsoft.com/office/powerpoint/2010/main" val="1793264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14</a:t>
            </a:fld>
            <a:endParaRPr lang="en-US"/>
          </a:p>
        </p:txBody>
      </p:sp>
    </p:spTree>
    <p:extLst>
      <p:ext uri="{BB962C8B-B14F-4D97-AF65-F5344CB8AC3E}">
        <p14:creationId xmlns:p14="http://schemas.microsoft.com/office/powerpoint/2010/main" val="498752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A0A1-3327-45CE-8A21-0BF59E3A9C6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3E0102D-83A5-4E73-A95C-4D3778785FC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04584AD-FB15-4D4C-88DE-F352529B24D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920771D-B2B7-4DDB-877A-898A10F45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C21AC-5AFD-4F2C-8A31-C0113410E034}"/>
              </a:ext>
            </a:extLst>
          </p:cNvPr>
          <p:cNvSpPr>
            <a:spLocks noGrp="1"/>
          </p:cNvSpPr>
          <p:nvPr>
            <p:ph type="sldNum" sz="quarter" idx="12"/>
          </p:nvPr>
        </p:nvSpPr>
        <p:spPr/>
        <p:txBody>
          <a:bodyPr/>
          <a:lstStyle/>
          <a:p>
            <a:fld id="{74041002-DB11-4CB5-8D08-702C16F0A10E}" type="slidenum">
              <a:rPr lang="en-US" smtClean="0"/>
              <a:pPr/>
              <a:t>‹#›</a:t>
            </a:fld>
            <a:endParaRPr lang="en-US"/>
          </a:p>
        </p:txBody>
      </p:sp>
    </p:spTree>
    <p:extLst>
      <p:ext uri="{BB962C8B-B14F-4D97-AF65-F5344CB8AC3E}">
        <p14:creationId xmlns:p14="http://schemas.microsoft.com/office/powerpoint/2010/main" val="2770141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5E47-C049-4A0A-B554-59FD1CB64C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CFED5F-110F-447A-A8E7-7207F8E173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629D5-90EF-4646-954E-2A913ABEC5F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7DDEB13-434B-4FB2-BAAF-89B2739E8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0EAE48-842D-41AF-92E2-D30DB1BA2963}"/>
              </a:ext>
            </a:extLst>
          </p:cNvPr>
          <p:cNvSpPr>
            <a:spLocks noGrp="1"/>
          </p:cNvSpPr>
          <p:nvPr>
            <p:ph type="sldNum" sz="quarter" idx="12"/>
          </p:nvPr>
        </p:nvSpPr>
        <p:spPr/>
        <p:txBody>
          <a:bodyPr/>
          <a:lstStyle/>
          <a:p>
            <a:fld id="{811DA4DA-FE51-4727-A448-71DB39333978}" type="slidenum">
              <a:rPr lang="en-US" smtClean="0"/>
              <a:pPr/>
              <a:t>‹#›</a:t>
            </a:fld>
            <a:endParaRPr lang="en-US"/>
          </a:p>
        </p:txBody>
      </p:sp>
    </p:spTree>
    <p:extLst>
      <p:ext uri="{BB962C8B-B14F-4D97-AF65-F5344CB8AC3E}">
        <p14:creationId xmlns:p14="http://schemas.microsoft.com/office/powerpoint/2010/main" val="2473209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A76FEB-CDB4-462A-9F79-6A20CF7C08A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869DC8-76D3-4204-B2AE-EFC9BD3D08C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D1055-F71C-4DEB-9AFB-08AF80DE13A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32A486D-6FB9-4790-90A1-36404733D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8E9DA-F14C-4A2F-9EEE-9AE2AC984261}"/>
              </a:ext>
            </a:extLst>
          </p:cNvPr>
          <p:cNvSpPr>
            <a:spLocks noGrp="1"/>
          </p:cNvSpPr>
          <p:nvPr>
            <p:ph type="sldNum" sz="quarter" idx="12"/>
          </p:nvPr>
        </p:nvSpPr>
        <p:spPr/>
        <p:txBody>
          <a:bodyPr/>
          <a:lstStyle/>
          <a:p>
            <a:fld id="{FD447C27-FF74-4852-9465-57F11B88EDD0}" type="slidenum">
              <a:rPr lang="en-US" smtClean="0"/>
              <a:pPr/>
              <a:t>‹#›</a:t>
            </a:fld>
            <a:endParaRPr lang="en-US"/>
          </a:p>
        </p:txBody>
      </p:sp>
    </p:spTree>
    <p:extLst>
      <p:ext uri="{BB962C8B-B14F-4D97-AF65-F5344CB8AC3E}">
        <p14:creationId xmlns:p14="http://schemas.microsoft.com/office/powerpoint/2010/main" val="1700543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4AC9-C37B-4E02-A225-58C9FBB9A2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FE8FA6-09EB-4014-B26B-31EC25B4D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F4D38-A032-4754-A488-4CD20CEBC8D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68D13E9-ECF5-4999-AEC3-C0A8301B4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ABB79-3EF9-4AAE-BBF6-6AA392DABFEB}"/>
              </a:ext>
            </a:extLst>
          </p:cNvPr>
          <p:cNvSpPr>
            <a:spLocks noGrp="1"/>
          </p:cNvSpPr>
          <p:nvPr>
            <p:ph type="sldNum" sz="quarter" idx="12"/>
          </p:nvPr>
        </p:nvSpPr>
        <p:spPr/>
        <p:txBody>
          <a:bodyPr/>
          <a:lstStyle/>
          <a:p>
            <a:fld id="{6F5C59D9-7B0B-4A47-B130-1CDBC65A3C5C}" type="slidenum">
              <a:rPr lang="en-US" smtClean="0"/>
              <a:pPr/>
              <a:t>‹#›</a:t>
            </a:fld>
            <a:endParaRPr lang="en-US"/>
          </a:p>
        </p:txBody>
      </p:sp>
    </p:spTree>
    <p:extLst>
      <p:ext uri="{BB962C8B-B14F-4D97-AF65-F5344CB8AC3E}">
        <p14:creationId xmlns:p14="http://schemas.microsoft.com/office/powerpoint/2010/main" val="228028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AF54D-79F1-4FBB-B3D9-325206B99F2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C14BE77-C158-434B-B162-FE8ABAFFD63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2C29E0-AEC0-4E60-A102-F17F3531786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A6ADECA-9481-4613-821B-D1554DA9C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56AD3-074F-4112-901E-6AC9E271A2F1}"/>
              </a:ext>
            </a:extLst>
          </p:cNvPr>
          <p:cNvSpPr>
            <a:spLocks noGrp="1"/>
          </p:cNvSpPr>
          <p:nvPr>
            <p:ph type="sldNum" sz="quarter" idx="12"/>
          </p:nvPr>
        </p:nvSpPr>
        <p:spPr/>
        <p:txBody>
          <a:bodyPr/>
          <a:lstStyle/>
          <a:p>
            <a:fld id="{E3362B86-7F7E-4139-B376-4AD4B8D85F65}" type="slidenum">
              <a:rPr lang="en-US" smtClean="0"/>
              <a:pPr/>
              <a:t>‹#›</a:t>
            </a:fld>
            <a:endParaRPr lang="en-US"/>
          </a:p>
        </p:txBody>
      </p:sp>
    </p:spTree>
    <p:extLst>
      <p:ext uri="{BB962C8B-B14F-4D97-AF65-F5344CB8AC3E}">
        <p14:creationId xmlns:p14="http://schemas.microsoft.com/office/powerpoint/2010/main" val="176476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D92B-30D0-4376-8CE9-BE73BCA0F1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459DD5-3ACF-4231-89D2-E4FB0944C47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ADF2D3-5819-4C97-8B69-9A645A43129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648A80-B2A6-4D5F-AFE2-7EC14D5B399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4885392-3AD1-4B9F-BDE7-E811EE4B8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553B12-6FF9-461B-B662-2E287CEE3061}"/>
              </a:ext>
            </a:extLst>
          </p:cNvPr>
          <p:cNvSpPr>
            <a:spLocks noGrp="1"/>
          </p:cNvSpPr>
          <p:nvPr>
            <p:ph type="sldNum" sz="quarter" idx="12"/>
          </p:nvPr>
        </p:nvSpPr>
        <p:spPr/>
        <p:txBody>
          <a:bodyPr/>
          <a:lstStyle/>
          <a:p>
            <a:fld id="{63CE097A-0202-40AA-A458-179EE75DF308}" type="slidenum">
              <a:rPr lang="en-US" smtClean="0"/>
              <a:pPr/>
              <a:t>‹#›</a:t>
            </a:fld>
            <a:endParaRPr lang="en-US"/>
          </a:p>
        </p:txBody>
      </p:sp>
    </p:spTree>
    <p:extLst>
      <p:ext uri="{BB962C8B-B14F-4D97-AF65-F5344CB8AC3E}">
        <p14:creationId xmlns:p14="http://schemas.microsoft.com/office/powerpoint/2010/main" val="1647813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7D962-2DDE-4D90-AFEB-0AF259A4F7D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808309-9304-455B-99E4-537464DDD40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20CD4-2875-48EA-8AF9-496D552469D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5F9376-4868-43F4-9A2A-6951C726B35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A610D3E-B0F9-4C1C-A524-F283922CCD2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4893AB-4DA9-4155-BA7D-0DA93AAAC2D3}"/>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A7EE904F-BEB5-427E-91C5-C887D1E522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F287E9-DB2B-46C3-9DB2-0902398D45B4}"/>
              </a:ext>
            </a:extLst>
          </p:cNvPr>
          <p:cNvSpPr>
            <a:spLocks noGrp="1"/>
          </p:cNvSpPr>
          <p:nvPr>
            <p:ph type="sldNum" sz="quarter" idx="12"/>
          </p:nvPr>
        </p:nvSpPr>
        <p:spPr/>
        <p:txBody>
          <a:bodyPr/>
          <a:lstStyle/>
          <a:p>
            <a:fld id="{ED15B2DA-E7BB-48C3-84E0-E007D0828B96}" type="slidenum">
              <a:rPr lang="en-US" smtClean="0"/>
              <a:pPr/>
              <a:t>‹#›</a:t>
            </a:fld>
            <a:endParaRPr lang="en-US"/>
          </a:p>
        </p:txBody>
      </p:sp>
    </p:spTree>
    <p:extLst>
      <p:ext uri="{BB962C8B-B14F-4D97-AF65-F5344CB8AC3E}">
        <p14:creationId xmlns:p14="http://schemas.microsoft.com/office/powerpoint/2010/main" val="250260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4B55-C98C-44F3-9E04-75CA1C02A2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F07777-7DFE-488E-8FF0-AF885700A5DD}"/>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D42283B2-F1D4-4B18-BA20-EDC8744145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1D0810-F107-4148-B946-E0FB8D886496}"/>
              </a:ext>
            </a:extLst>
          </p:cNvPr>
          <p:cNvSpPr>
            <a:spLocks noGrp="1"/>
          </p:cNvSpPr>
          <p:nvPr>
            <p:ph type="sldNum" sz="quarter" idx="12"/>
          </p:nvPr>
        </p:nvSpPr>
        <p:spPr/>
        <p:txBody>
          <a:bodyPr/>
          <a:lstStyle/>
          <a:p>
            <a:fld id="{583E5F97-0747-4E28-9EC3-9A00DB5D1CC0}" type="slidenum">
              <a:rPr lang="en-US" smtClean="0"/>
              <a:pPr/>
              <a:t>‹#›</a:t>
            </a:fld>
            <a:endParaRPr lang="en-US"/>
          </a:p>
        </p:txBody>
      </p:sp>
    </p:spTree>
    <p:extLst>
      <p:ext uri="{BB962C8B-B14F-4D97-AF65-F5344CB8AC3E}">
        <p14:creationId xmlns:p14="http://schemas.microsoft.com/office/powerpoint/2010/main" val="716373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460C90-643E-4B39-97AA-545987962D70}"/>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0E9D3B7-E3D2-4F0F-8BEB-D0F893F106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BA60A5-4025-415E-8277-A6F9F70B50CF}"/>
              </a:ext>
            </a:extLst>
          </p:cNvPr>
          <p:cNvSpPr>
            <a:spLocks noGrp="1"/>
          </p:cNvSpPr>
          <p:nvPr>
            <p:ph type="sldNum" sz="quarter" idx="12"/>
          </p:nvPr>
        </p:nvSpPr>
        <p:spPr/>
        <p:txBody>
          <a:bodyPr/>
          <a:lstStyle/>
          <a:p>
            <a:fld id="{01594F5C-90A9-4417-807B-514F8236606C}" type="slidenum">
              <a:rPr lang="en-US" smtClean="0"/>
              <a:pPr/>
              <a:t>‹#›</a:t>
            </a:fld>
            <a:endParaRPr lang="en-US"/>
          </a:p>
        </p:txBody>
      </p:sp>
    </p:spTree>
    <p:extLst>
      <p:ext uri="{BB962C8B-B14F-4D97-AF65-F5344CB8AC3E}">
        <p14:creationId xmlns:p14="http://schemas.microsoft.com/office/powerpoint/2010/main" val="2154404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4D8C-EFCC-475C-979B-F8686ADCDF7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DC78DC2-BF0A-4078-947A-D8BA3118ADE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A89E1-4D67-4703-8094-BE925CD311D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70F72F9-138A-4D27-94F5-B2810AD7A96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207353E-3E74-4855-8A3A-D4B22FCA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3FEAA-5B95-4BF6-9ABB-74AAB8A9BB14}"/>
              </a:ext>
            </a:extLst>
          </p:cNvPr>
          <p:cNvSpPr>
            <a:spLocks noGrp="1"/>
          </p:cNvSpPr>
          <p:nvPr>
            <p:ph type="sldNum" sz="quarter" idx="12"/>
          </p:nvPr>
        </p:nvSpPr>
        <p:spPr/>
        <p:txBody>
          <a:bodyPr/>
          <a:lstStyle/>
          <a:p>
            <a:fld id="{71FBFBB7-A63E-4184-8C27-28D5A1B90F77}" type="slidenum">
              <a:rPr lang="en-US" smtClean="0"/>
              <a:pPr/>
              <a:t>‹#›</a:t>
            </a:fld>
            <a:endParaRPr lang="en-US"/>
          </a:p>
        </p:txBody>
      </p:sp>
    </p:spTree>
    <p:extLst>
      <p:ext uri="{BB962C8B-B14F-4D97-AF65-F5344CB8AC3E}">
        <p14:creationId xmlns:p14="http://schemas.microsoft.com/office/powerpoint/2010/main" val="3705822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34127-5359-425B-85D2-0A5D7A6D961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8AC3F76-0F9D-44B8-B320-5527EED139D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44369F9-7A97-46E8-AFA9-C7017F9427C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593C1D6-5D11-4968-B679-3E1CC6CFCF8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8A93109-6D71-4EA2-B07F-91E5CB629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4AD4A7-BF84-4397-B385-2AD7820F1432}"/>
              </a:ext>
            </a:extLst>
          </p:cNvPr>
          <p:cNvSpPr>
            <a:spLocks noGrp="1"/>
          </p:cNvSpPr>
          <p:nvPr>
            <p:ph type="sldNum" sz="quarter" idx="12"/>
          </p:nvPr>
        </p:nvSpPr>
        <p:spPr/>
        <p:txBody>
          <a:bodyPr/>
          <a:lstStyle/>
          <a:p>
            <a:fld id="{47486196-CF52-4FC7-AF29-4DD7E56B5403}" type="slidenum">
              <a:rPr lang="en-US" smtClean="0"/>
              <a:pPr/>
              <a:t>‹#›</a:t>
            </a:fld>
            <a:endParaRPr lang="en-US"/>
          </a:p>
        </p:txBody>
      </p:sp>
    </p:spTree>
    <p:extLst>
      <p:ext uri="{BB962C8B-B14F-4D97-AF65-F5344CB8AC3E}">
        <p14:creationId xmlns:p14="http://schemas.microsoft.com/office/powerpoint/2010/main" val="3088845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F2D2E-0472-425C-8625-002334FD0F4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0688C7-213E-4AC0-9CCB-4B37ADE783B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B2B9E-65CF-4896-9D56-89B3273209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5BDB68C1-3BE1-44E6-8C91-A93FE8D3615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D742CE-0BD3-4D70-821B-CFCC3B8AA0B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64D00B-BD52-414C-8F65-9176DEBFB48D}" type="slidenum">
              <a:rPr lang="en-US" smtClean="0"/>
              <a:pPr/>
              <a:t>‹#›</a:t>
            </a:fld>
            <a:endParaRPr lang="en-US"/>
          </a:p>
        </p:txBody>
      </p:sp>
    </p:spTree>
    <p:extLst>
      <p:ext uri="{BB962C8B-B14F-4D97-AF65-F5344CB8AC3E}">
        <p14:creationId xmlns:p14="http://schemas.microsoft.com/office/powerpoint/2010/main" val="31420098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3.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3.jpeg"/><Relationship Id="rId4" Type="http://schemas.openxmlformats.org/officeDocument/2006/relationships/image" Target="../media/image15.sv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141.png"/><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0.png"/><Relationship Id="rId5" Type="http://schemas.openxmlformats.org/officeDocument/2006/relationships/image" Target="../media/image180.png"/></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2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00.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51.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0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13.jpeg"/><Relationship Id="rId4" Type="http://schemas.openxmlformats.org/officeDocument/2006/relationships/diagramLayout" Target="../diagrams/layout2.xml"/><Relationship Id="rId9" Type="http://schemas.openxmlformats.org/officeDocument/2006/relationships/image" Target="../media/image15.svg"/></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50.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1" name="Rectangle 20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AE5B7659-5440-4C5D-BF12-8650731C1C16}"/>
              </a:ext>
              <a:ext uri="{C183D7F6-B498-43B3-948B-1728B52AA6E4}">
                <adec:decorative xmlns:adec="http://schemas.microsoft.com/office/drawing/2017/decorative" val="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697" r="20801" b="3654"/>
          <a:stretch/>
        </p:blipFill>
        <p:spPr bwMode="auto">
          <a:xfrm>
            <a:off x="2642616" y="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203" name="Rectangle 20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6" name="Rectangle 4"/>
          <p:cNvSpPr>
            <a:spLocks noGrp="1" noChangeArrowheads="1"/>
          </p:cNvSpPr>
          <p:nvPr>
            <p:ph type="ctrTitle"/>
          </p:nvPr>
        </p:nvSpPr>
        <p:spPr>
          <a:xfrm>
            <a:off x="358485" y="1122363"/>
            <a:ext cx="3017520" cy="3204134"/>
          </a:xfrm>
        </p:spPr>
        <p:txBody>
          <a:bodyPr anchor="b">
            <a:normAutofit/>
          </a:bodyPr>
          <a:lstStyle/>
          <a:p>
            <a:pPr algn="l"/>
            <a:r>
              <a:rPr lang="en-US" sz="2900" dirty="0"/>
              <a:t>CS 5/7320 </a:t>
            </a:r>
            <a:br>
              <a:rPr lang="en-US" sz="2900" dirty="0"/>
            </a:br>
            <a:r>
              <a:rPr lang="en-US" sz="2900" dirty="0"/>
              <a:t>Artificial Intelligence</a:t>
            </a:r>
            <a:br>
              <a:rPr lang="en-US" sz="2900" dirty="0"/>
            </a:br>
            <a:br>
              <a:rPr lang="en-US" sz="2900" dirty="0"/>
            </a:br>
            <a:r>
              <a:rPr lang="en-US" sz="2900" dirty="0"/>
              <a:t>Intelligent Agents</a:t>
            </a:r>
            <a:br>
              <a:rPr lang="en-US" sz="2900" dirty="0"/>
            </a:br>
            <a:r>
              <a:rPr lang="en-US" sz="2900" dirty="0"/>
              <a:t>AIMA Chapter 2</a:t>
            </a:r>
          </a:p>
        </p:txBody>
      </p:sp>
      <p:sp>
        <p:nvSpPr>
          <p:cNvPr id="2" name="TextBox 1">
            <a:extLst>
              <a:ext uri="{FF2B5EF4-FFF2-40B4-BE49-F238E27FC236}">
                <a16:creationId xmlns:a16="http://schemas.microsoft.com/office/drawing/2014/main" id="{B9FC7274-F5AC-E29D-A377-AAED5E7A3573}"/>
              </a:ext>
              <a:ext uri="{C183D7F6-B498-43B3-948B-1728B52AA6E4}">
                <adec:decorative xmlns:adec="http://schemas.microsoft.com/office/drawing/2017/decorative" val="1"/>
              </a:ext>
            </a:extLst>
          </p:cNvPr>
          <p:cNvSpPr txBox="1"/>
          <p:nvPr/>
        </p:nvSpPr>
        <p:spPr>
          <a:xfrm rot="2099715">
            <a:off x="1208326" y="632636"/>
            <a:ext cx="1828800" cy="538609"/>
          </a:xfrm>
          <a:prstGeom prst="rect">
            <a:avLst/>
          </a:prstGeom>
          <a:noFill/>
        </p:spPr>
        <p:txBody>
          <a:bodyPr wrap="square" rtlCol="0">
            <a:spAutoFit/>
          </a:bodyPr>
          <a:lstStyle/>
          <a:p>
            <a:pPr algn="ctr"/>
            <a:r>
              <a:rPr lang="en-US" sz="2900" b="1" dirty="0">
                <a:latin typeface="+mj-lt"/>
                <a:ea typeface="+mj-ea"/>
                <a:cs typeface="+mj-cs"/>
              </a:rPr>
              <a:t>Discussion</a:t>
            </a:r>
          </a:p>
        </p:txBody>
      </p:sp>
      <p:sp>
        <p:nvSpPr>
          <p:cNvPr id="8" name="Subtitle 1">
            <a:extLst>
              <a:ext uri="{FF2B5EF4-FFF2-40B4-BE49-F238E27FC236}">
                <a16:creationId xmlns:a16="http://schemas.microsoft.com/office/drawing/2014/main" id="{C67622BC-4AA0-4D26-8187-CF6FAE699224}"/>
              </a:ext>
            </a:extLst>
          </p:cNvPr>
          <p:cNvSpPr>
            <a:spLocks noGrp="1"/>
          </p:cNvSpPr>
          <p:nvPr>
            <p:ph type="subTitle" idx="1"/>
          </p:nvPr>
        </p:nvSpPr>
        <p:spPr>
          <a:xfrm>
            <a:off x="304800" y="4872922"/>
            <a:ext cx="3352800" cy="1208141"/>
          </a:xfrm>
        </p:spPr>
        <p:txBody>
          <a:bodyPr>
            <a:normAutofit/>
          </a:bodyPr>
          <a:lstStyle/>
          <a:p>
            <a:pPr algn="l"/>
            <a:r>
              <a:rPr lang="en-US" dirty="0"/>
              <a:t>Slides by Michael Hahsler</a:t>
            </a:r>
            <a:br>
              <a:rPr lang="en-US" sz="1700" dirty="0"/>
            </a:br>
            <a:r>
              <a:rPr lang="en-US" sz="1600" dirty="0"/>
              <a:t>with figures from the AIMA textbook. </a:t>
            </a:r>
            <a:r>
              <a:rPr lang="en-US" sz="1400" dirty="0"/>
              <a:t>	</a:t>
            </a:r>
            <a:r>
              <a:rPr lang="en-US" sz="1700" dirty="0"/>
              <a:t>	</a:t>
            </a:r>
          </a:p>
        </p:txBody>
      </p:sp>
      <p:sp>
        <p:nvSpPr>
          <p:cNvPr id="205" name="Rectangle 20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7" name="Rectangle 20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4C3C116D-ED66-40ED-AFB0-7D0CA9A0182C}"/>
              </a:ext>
              <a:ext uri="{C183D7F6-B498-43B3-948B-1728B52AA6E4}">
                <adec:decorative xmlns:adec="http://schemas.microsoft.com/office/drawing/2017/decorative" val="1"/>
              </a:ext>
            </a:extLst>
          </p:cNvPr>
          <p:cNvSpPr txBox="1"/>
          <p:nvPr/>
        </p:nvSpPr>
        <p:spPr>
          <a:xfrm>
            <a:off x="4648200" y="6324600"/>
            <a:ext cx="4381846" cy="461665"/>
          </a:xfrm>
          <a:prstGeom prst="rect">
            <a:avLst/>
          </a:prstGeom>
          <a:noFill/>
        </p:spPr>
        <p:txBody>
          <a:bodyPr wrap="square">
            <a:spAutoFit/>
          </a:bodyPr>
          <a:lstStyle/>
          <a:p>
            <a:pPr algn="r"/>
            <a:r>
              <a:rPr lang="en-US" sz="1200" dirty="0">
                <a:solidFill>
                  <a:schemeClr val="tx1">
                    <a:lumMod val="50000"/>
                  </a:schemeClr>
                </a:solidFill>
              </a:rPr>
              <a:t>Image: "Robot at the British Library Science Fiction Exhibition" </a:t>
            </a:r>
            <a:br>
              <a:rPr lang="en-US" sz="1200" dirty="0">
                <a:solidFill>
                  <a:schemeClr val="tx1">
                    <a:lumMod val="50000"/>
                  </a:schemeClr>
                </a:solidFill>
              </a:rPr>
            </a:br>
            <a:r>
              <a:rPr lang="en-US" sz="1200" dirty="0">
                <a:solidFill>
                  <a:schemeClr val="tx1">
                    <a:lumMod val="50000"/>
                  </a:schemeClr>
                </a:solidFill>
              </a:rPr>
              <a:t>by </a:t>
            </a:r>
            <a:r>
              <a:rPr lang="en-US" sz="1200" dirty="0" err="1">
                <a:solidFill>
                  <a:schemeClr val="tx1">
                    <a:lumMod val="50000"/>
                  </a:schemeClr>
                </a:solidFill>
              </a:rPr>
              <a:t>BadgerGravling</a:t>
            </a:r>
            <a:endParaRPr lang="en-US" sz="1200" dirty="0">
              <a:solidFill>
                <a:schemeClr val="tx1">
                  <a:lumMod val="50000"/>
                </a:schemeClr>
              </a:solidFill>
            </a:endParaRPr>
          </a:p>
        </p:txBody>
      </p:sp>
      <p:pic>
        <p:nvPicPr>
          <p:cNvPr id="1028" name="Picture 4">
            <a:extLst>
              <a:ext uri="{FF2B5EF4-FFF2-40B4-BE49-F238E27FC236}">
                <a16:creationId xmlns:a16="http://schemas.microsoft.com/office/drawing/2014/main" id="{2BB06AE9-068B-4E97-8907-09A9E5C5507E}"/>
              </a:ext>
              <a:ext uri="{C183D7F6-B498-43B3-948B-1728B52AA6E4}">
                <adec:decorative xmlns:adec="http://schemas.microsoft.com/office/drawing/2017/decorative" val="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994" y="6388777"/>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92A124C9-205E-4ABC-890A-F9FADE29D6F7}"/>
              </a:ext>
            </a:extLst>
          </p:cNvPr>
          <p:cNvSpPr txBox="1"/>
          <p:nvPr/>
        </p:nvSpPr>
        <p:spPr>
          <a:xfrm>
            <a:off x="1219200" y="6279488"/>
            <a:ext cx="3017521" cy="430887"/>
          </a:xfrm>
          <a:prstGeom prst="rect">
            <a:avLst/>
          </a:prstGeom>
          <a:noFill/>
        </p:spPr>
        <p:txBody>
          <a:bodyPr wrap="square">
            <a:spAutoFit/>
          </a:bodyPr>
          <a:lstStyle/>
          <a:p>
            <a:r>
              <a:rPr lang="en-US" sz="1100" b="0" i="0" dirty="0">
                <a:solidFill>
                  <a:schemeClr val="tx1">
                    <a:lumMod val="50000"/>
                  </a:schemeClr>
                </a:solidFill>
                <a:effectLst/>
                <a:latin typeface="Calibri" panose="020F0502020204030204" pitchFamily="34" charset="0"/>
              </a:rPr>
              <a:t>This work is licensed under a </a:t>
            </a:r>
            <a:r>
              <a:rPr lang="en-US" sz="1100" b="0" i="0" strike="noStrike" dirty="0">
                <a:solidFill>
                  <a:schemeClr val="tx1">
                    <a:lumMod val="50000"/>
                  </a:schemeClr>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Creative Commons Attribution-</a:t>
            </a:r>
            <a:r>
              <a:rPr lang="en-US" sz="1100" b="0" i="0" strike="noStrike" dirty="0" err="1">
                <a:solidFill>
                  <a:schemeClr val="tx1">
                    <a:lumMod val="50000"/>
                  </a:schemeClr>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ShareAlike</a:t>
            </a:r>
            <a:r>
              <a:rPr lang="en-US" sz="1100" b="0" i="0" strike="noStrike" dirty="0">
                <a:solidFill>
                  <a:schemeClr val="tx1">
                    <a:lumMod val="50000"/>
                  </a:schemeClr>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 4.0 International License</a:t>
            </a:r>
            <a:r>
              <a:rPr lang="en-US" sz="1100" b="0" i="0" dirty="0">
                <a:solidFill>
                  <a:schemeClr val="tx1">
                    <a:lumMod val="50000"/>
                  </a:schemeClr>
                </a:solidFill>
                <a:effectLst/>
                <a:latin typeface="Calibri" panose="020F0502020204030204" pitchFamily="34" charset="0"/>
              </a:rPr>
              <a:t>.</a:t>
            </a:r>
            <a:endParaRPr lang="en-US" sz="1100" dirty="0">
              <a:solidFill>
                <a:schemeClr val="tx1">
                  <a:lumMod val="50000"/>
                </a:schemeClr>
              </a:solidFill>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a:xfrm>
            <a:off x="628650" y="365126"/>
            <a:ext cx="6212110" cy="1325563"/>
          </a:xfrm>
        </p:spPr>
        <p:txBody>
          <a:bodyPr/>
          <a:lstStyle/>
          <a:p>
            <a:r>
              <a:rPr lang="en-US" dirty="0"/>
              <a:t>PEAS Description of the Environment of a Self-Driving Car</a:t>
            </a:r>
          </a:p>
        </p:txBody>
      </p:sp>
      <p:graphicFrame>
        <p:nvGraphicFramePr>
          <p:cNvPr id="4" name="Content Placeholder 3" descr="PEAS Tables">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2520200847"/>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6">
            <a:extLst>
              <a:ext uri="{FF2B5EF4-FFF2-40B4-BE49-F238E27FC236}">
                <a16:creationId xmlns:a16="http://schemas.microsoft.com/office/drawing/2014/main" id="{C501DE79-BED8-664A-A7F5-916398E4B557}"/>
              </a:ext>
              <a:ext uri="{C183D7F6-B498-43B3-948B-1728B52AA6E4}">
                <adec:decorative xmlns:adec="http://schemas.microsoft.com/office/drawing/2017/decorative" val="1"/>
              </a:ext>
            </a:extLst>
          </p:cNvPr>
          <p:cNvPicPr>
            <a:picLocks noChangeAspect="1" noChangeArrowheads="1"/>
          </p:cNvPicPr>
          <p:nvPr/>
        </p:nvPicPr>
        <p:blipFill>
          <a:blip r:embed="rId7" cstate="print"/>
          <a:srcRect/>
          <a:stretch>
            <a:fillRect/>
          </a:stretch>
        </p:blipFill>
        <p:spPr bwMode="auto">
          <a:xfrm>
            <a:off x="6840760" y="627857"/>
            <a:ext cx="1742323" cy="800100"/>
          </a:xfrm>
          <a:prstGeom prst="rect">
            <a:avLst/>
          </a:prstGeom>
          <a:noFill/>
          <a:ln w="9525">
            <a:noFill/>
            <a:miter lim="800000"/>
            <a:headEnd/>
            <a:tailEnd/>
          </a:ln>
        </p:spPr>
      </p:pic>
      <p:sp>
        <p:nvSpPr>
          <p:cNvPr id="3" name="TextBox 2">
            <a:extLst>
              <a:ext uri="{FF2B5EF4-FFF2-40B4-BE49-F238E27FC236}">
                <a16:creationId xmlns:a16="http://schemas.microsoft.com/office/drawing/2014/main" id="{DD44A013-EECD-0365-9F5B-4164E530DF2E}"/>
              </a:ext>
            </a:extLst>
          </p:cNvPr>
          <p:cNvSpPr txBox="1"/>
          <p:nvPr/>
        </p:nvSpPr>
        <p:spPr>
          <a:xfrm>
            <a:off x="533400" y="1825625"/>
            <a:ext cx="3638550" cy="338554"/>
          </a:xfrm>
          <a:prstGeom prst="rect">
            <a:avLst/>
          </a:prstGeom>
          <a:noFill/>
        </p:spPr>
        <p:txBody>
          <a:bodyPr wrap="square" rtlCol="0">
            <a:spAutoFit/>
          </a:bodyPr>
          <a:lstStyle/>
          <a:p>
            <a:r>
              <a:rPr lang="en-US" sz="1600" dirty="0"/>
              <a:t>Complete the PEAS description.</a:t>
            </a:r>
          </a:p>
        </p:txBody>
      </p:sp>
    </p:spTree>
    <p:extLst>
      <p:ext uri="{BB962C8B-B14F-4D97-AF65-F5344CB8AC3E}">
        <p14:creationId xmlns:p14="http://schemas.microsoft.com/office/powerpoint/2010/main" val="1555730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Environment for a Self-Driving Car</a:t>
            </a:r>
          </a:p>
        </p:txBody>
      </p:sp>
      <p:sp>
        <p:nvSpPr>
          <p:cNvPr id="7" name="TextBox 6">
            <a:extLst>
              <a:ext uri="{FF2B5EF4-FFF2-40B4-BE49-F238E27FC236}">
                <a16:creationId xmlns:a16="http://schemas.microsoft.com/office/drawing/2014/main" id="{DEA7DB37-EDD5-07F3-AF05-F2C68E2B27D3}"/>
              </a:ext>
            </a:extLst>
          </p:cNvPr>
          <p:cNvSpPr txBox="1"/>
          <p:nvPr/>
        </p:nvSpPr>
        <p:spPr>
          <a:xfrm>
            <a:off x="731044" y="1645754"/>
            <a:ext cx="3124200" cy="523220"/>
          </a:xfrm>
          <a:prstGeom prst="rect">
            <a:avLst/>
          </a:prstGeom>
          <a:noFill/>
        </p:spPr>
        <p:txBody>
          <a:bodyPr wrap="square">
            <a:spAutoFit/>
          </a:bodyPr>
          <a:lstStyle/>
          <a:p>
            <a:pPr marL="0" indent="0">
              <a:buNone/>
            </a:pPr>
            <a:r>
              <a:rPr lang="en-US" sz="1400" b="1" dirty="0">
                <a:solidFill>
                  <a:srgbClr val="FF0000"/>
                </a:solidFill>
              </a:rPr>
              <a:t>Fully observable: </a:t>
            </a:r>
            <a:r>
              <a:rPr lang="en-US" sz="1400" dirty="0"/>
              <a:t>The agent’s sensors always show the whole </a:t>
            </a:r>
            <a:r>
              <a:rPr lang="en-US" sz="1400" b="1" dirty="0"/>
              <a:t>state</a:t>
            </a:r>
            <a:r>
              <a:rPr lang="en-US" sz="1400" dirty="0"/>
              <a:t>.</a:t>
            </a:r>
            <a:endParaRPr lang="en-US" sz="1400" b="1" dirty="0">
              <a:solidFill>
                <a:srgbClr val="FF0000"/>
              </a:solidFill>
            </a:endParaRPr>
          </a:p>
        </p:txBody>
      </p:sp>
      <p:sp>
        <p:nvSpPr>
          <p:cNvPr id="3" name="TextBox 2">
            <a:extLst>
              <a:ext uri="{FF2B5EF4-FFF2-40B4-BE49-F238E27FC236}">
                <a16:creationId xmlns:a16="http://schemas.microsoft.com/office/drawing/2014/main" id="{EB4EE6AF-025E-E64D-E65C-8B1334B2C89F}"/>
              </a:ext>
            </a:extLst>
          </p:cNvPr>
          <p:cNvSpPr txBox="1"/>
          <p:nvPr/>
        </p:nvSpPr>
        <p:spPr>
          <a:xfrm>
            <a:off x="3902869" y="1685808"/>
            <a:ext cx="590550" cy="369332"/>
          </a:xfrm>
          <a:prstGeom prst="rect">
            <a:avLst/>
          </a:prstGeom>
          <a:noFill/>
        </p:spPr>
        <p:txBody>
          <a:bodyPr wrap="square" rtlCol="0">
            <a:spAutoFit/>
          </a:bodyPr>
          <a:lstStyle/>
          <a:p>
            <a:r>
              <a:rPr lang="en-US" b="1" dirty="0">
                <a:solidFill>
                  <a:srgbClr val="FF0000"/>
                </a:solidFill>
              </a:rPr>
              <a:t>vs.</a:t>
            </a:r>
          </a:p>
        </p:txBody>
      </p:sp>
      <p:sp>
        <p:nvSpPr>
          <p:cNvPr id="9" name="TextBox 8">
            <a:extLst>
              <a:ext uri="{FF2B5EF4-FFF2-40B4-BE49-F238E27FC236}">
                <a16:creationId xmlns:a16="http://schemas.microsoft.com/office/drawing/2014/main" id="{DE87FCA1-B948-8AB0-0850-212AAF1F9022}"/>
              </a:ext>
            </a:extLst>
          </p:cNvPr>
          <p:cNvSpPr txBox="1"/>
          <p:nvPr/>
        </p:nvSpPr>
        <p:spPr>
          <a:xfrm>
            <a:off x="4687491" y="1600200"/>
            <a:ext cx="3495676" cy="738664"/>
          </a:xfrm>
          <a:prstGeom prst="rect">
            <a:avLst/>
          </a:prstGeom>
          <a:noFill/>
        </p:spPr>
        <p:txBody>
          <a:bodyPr wrap="square">
            <a:spAutoFit/>
          </a:bodyPr>
          <a:lstStyle/>
          <a:p>
            <a:r>
              <a:rPr lang="en-US" sz="1400" b="1" dirty="0">
                <a:solidFill>
                  <a:srgbClr val="FF0000"/>
                </a:solidFill>
              </a:rPr>
              <a:t>Partially observable: </a:t>
            </a:r>
            <a:r>
              <a:rPr lang="en-US" sz="1400" dirty="0"/>
              <a:t>The agent only perceives part of the </a:t>
            </a:r>
            <a:r>
              <a:rPr lang="en-US" sz="1400" b="1" dirty="0"/>
              <a:t>state</a:t>
            </a:r>
            <a:r>
              <a:rPr lang="en-US" sz="1400" dirty="0"/>
              <a:t> and needs to remember or infer the test.</a:t>
            </a:r>
          </a:p>
        </p:txBody>
      </p:sp>
      <p:sp>
        <p:nvSpPr>
          <p:cNvPr id="11" name="TextBox 10">
            <a:extLst>
              <a:ext uri="{FF2B5EF4-FFF2-40B4-BE49-F238E27FC236}">
                <a16:creationId xmlns:a16="http://schemas.microsoft.com/office/drawing/2014/main" id="{C88C0C5A-BE06-2C42-743D-46DB9EA4EBB2}"/>
              </a:ext>
            </a:extLst>
          </p:cNvPr>
          <p:cNvSpPr txBox="1"/>
          <p:nvPr/>
        </p:nvSpPr>
        <p:spPr>
          <a:xfrm>
            <a:off x="713261" y="2963113"/>
            <a:ext cx="3352800" cy="1384995"/>
          </a:xfrm>
          <a:prstGeom prst="rect">
            <a:avLst/>
          </a:prstGeom>
          <a:noFill/>
        </p:spPr>
        <p:txBody>
          <a:bodyPr wrap="square">
            <a:spAutoFit/>
          </a:bodyPr>
          <a:lstStyle/>
          <a:p>
            <a:pPr marL="0" indent="0">
              <a:buNone/>
            </a:pPr>
            <a:r>
              <a:rPr lang="en-US" sz="1400" b="1" dirty="0">
                <a:solidFill>
                  <a:srgbClr val="FF0000"/>
                </a:solidFill>
              </a:rPr>
              <a:t>Deterministic: </a:t>
            </a:r>
          </a:p>
          <a:p>
            <a:pPr marL="342900" indent="-342900">
              <a:buFont typeface="+mj-lt"/>
              <a:buAutoNum type="alphaLcParenR"/>
            </a:pPr>
            <a:r>
              <a:rPr lang="en-US" sz="1400" b="1" dirty="0"/>
              <a:t>Percepts</a:t>
            </a:r>
            <a:r>
              <a:rPr lang="en-US" sz="1400" dirty="0"/>
              <a:t> are 100% reliable</a:t>
            </a:r>
          </a:p>
          <a:p>
            <a:pPr marL="342900" indent="-342900">
              <a:buFont typeface="+mj-lt"/>
              <a:buAutoNum type="alphaLcParenR"/>
            </a:pPr>
            <a:r>
              <a:rPr lang="en-US" sz="1400" dirty="0"/>
              <a:t>Changes in the environment are completely determined by the current </a:t>
            </a:r>
            <a:r>
              <a:rPr lang="en-US" sz="1400" b="1" dirty="0"/>
              <a:t>state</a:t>
            </a:r>
            <a:r>
              <a:rPr lang="en-US" sz="1400" dirty="0"/>
              <a:t> of the environment and the agent’s </a:t>
            </a:r>
            <a:r>
              <a:rPr lang="en-US" sz="1400" b="1" dirty="0"/>
              <a:t>action</a:t>
            </a:r>
            <a:r>
              <a:rPr lang="en-US" sz="1400" dirty="0"/>
              <a:t>.</a:t>
            </a:r>
          </a:p>
        </p:txBody>
      </p:sp>
      <p:sp>
        <p:nvSpPr>
          <p:cNvPr id="4" name="TextBox 3">
            <a:extLst>
              <a:ext uri="{FF2B5EF4-FFF2-40B4-BE49-F238E27FC236}">
                <a16:creationId xmlns:a16="http://schemas.microsoft.com/office/drawing/2014/main" id="{C69EF461-CAB3-3D4F-A7B4-1317532ABE44}"/>
              </a:ext>
            </a:extLst>
          </p:cNvPr>
          <p:cNvSpPr txBox="1"/>
          <p:nvPr/>
        </p:nvSpPr>
        <p:spPr>
          <a:xfrm>
            <a:off x="3902869" y="3310338"/>
            <a:ext cx="590550" cy="369332"/>
          </a:xfrm>
          <a:prstGeom prst="rect">
            <a:avLst/>
          </a:prstGeom>
          <a:noFill/>
        </p:spPr>
        <p:txBody>
          <a:bodyPr wrap="square" rtlCol="0">
            <a:spAutoFit/>
          </a:bodyPr>
          <a:lstStyle/>
          <a:p>
            <a:r>
              <a:rPr lang="en-US" b="1" dirty="0">
                <a:solidFill>
                  <a:srgbClr val="FF0000"/>
                </a:solidFill>
              </a:rPr>
              <a:t>vs.</a:t>
            </a:r>
          </a:p>
        </p:txBody>
      </p:sp>
      <p:sp>
        <p:nvSpPr>
          <p:cNvPr id="13" name="TextBox 12">
            <a:extLst>
              <a:ext uri="{FF2B5EF4-FFF2-40B4-BE49-F238E27FC236}">
                <a16:creationId xmlns:a16="http://schemas.microsoft.com/office/drawing/2014/main" id="{40D4564F-4CA9-E994-AEFA-685152CE3843}"/>
              </a:ext>
            </a:extLst>
          </p:cNvPr>
          <p:cNvSpPr txBox="1"/>
          <p:nvPr/>
        </p:nvSpPr>
        <p:spPr>
          <a:xfrm>
            <a:off x="4726781" y="2946481"/>
            <a:ext cx="3807619" cy="1815882"/>
          </a:xfrm>
          <a:prstGeom prst="rect">
            <a:avLst/>
          </a:prstGeom>
          <a:noFill/>
        </p:spPr>
        <p:txBody>
          <a:bodyPr wrap="square">
            <a:spAutoFit/>
          </a:bodyPr>
          <a:lstStyle/>
          <a:p>
            <a:pPr marL="0" indent="0">
              <a:buNone/>
            </a:pPr>
            <a:r>
              <a:rPr lang="en-US" sz="1400" b="1" dirty="0">
                <a:solidFill>
                  <a:srgbClr val="FF0000"/>
                </a:solidFill>
              </a:rPr>
              <a:t>Stochastic: </a:t>
            </a:r>
          </a:p>
          <a:p>
            <a:pPr marL="342900" indent="-342900">
              <a:buFont typeface="+mj-lt"/>
              <a:buAutoNum type="alphaLcParenR"/>
            </a:pPr>
            <a:r>
              <a:rPr lang="en-US" sz="1400" b="1" dirty="0"/>
              <a:t>Percepts</a:t>
            </a:r>
            <a:r>
              <a:rPr lang="en-US" sz="1400" dirty="0"/>
              <a:t> are unreliable (noise distribution, sensor failure probability, etc.). This is called a stochastic sensor model.</a:t>
            </a:r>
            <a:endParaRPr lang="en-US" dirty="0"/>
          </a:p>
          <a:p>
            <a:pPr marL="342900" indent="-342900">
              <a:buFont typeface="+mj-lt"/>
              <a:buAutoNum type="alphaLcParenR"/>
            </a:pPr>
            <a:r>
              <a:rPr lang="en-US" sz="1400" dirty="0"/>
              <a:t>The </a:t>
            </a:r>
            <a:r>
              <a:rPr lang="en-US" sz="1400" b="1" dirty="0"/>
              <a:t>transition function </a:t>
            </a:r>
            <a:r>
              <a:rPr lang="en-US" sz="1400" dirty="0"/>
              <a:t>is stochastic leading to transition probabilities and a Markov process.</a:t>
            </a:r>
            <a:br>
              <a:rPr lang="en-US" sz="1400" dirty="0"/>
            </a:br>
            <a:endParaRPr lang="en-US" sz="1400" dirty="0"/>
          </a:p>
        </p:txBody>
      </p:sp>
      <p:sp>
        <p:nvSpPr>
          <p:cNvPr id="15" name="TextBox 14">
            <a:extLst>
              <a:ext uri="{FF2B5EF4-FFF2-40B4-BE49-F238E27FC236}">
                <a16:creationId xmlns:a16="http://schemas.microsoft.com/office/drawing/2014/main" id="{7DA81E99-A152-2A54-2420-D8BB4FF0A789}"/>
              </a:ext>
            </a:extLst>
          </p:cNvPr>
          <p:cNvSpPr txBox="1"/>
          <p:nvPr/>
        </p:nvSpPr>
        <p:spPr>
          <a:xfrm>
            <a:off x="761999" y="4917979"/>
            <a:ext cx="3192066" cy="523220"/>
          </a:xfrm>
          <a:prstGeom prst="rect">
            <a:avLst/>
          </a:prstGeom>
          <a:noFill/>
        </p:spPr>
        <p:txBody>
          <a:bodyPr wrap="square">
            <a:spAutoFit/>
          </a:bodyPr>
          <a:lstStyle/>
          <a:p>
            <a:pPr marL="0" indent="0">
              <a:buNone/>
            </a:pPr>
            <a:r>
              <a:rPr lang="en-US" sz="1400" b="1" dirty="0">
                <a:solidFill>
                  <a:srgbClr val="FF0000"/>
                </a:solidFill>
              </a:rPr>
              <a:t>Known:</a:t>
            </a:r>
            <a:r>
              <a:rPr lang="en-US" sz="1400" dirty="0"/>
              <a:t> The agent knows the </a:t>
            </a:r>
            <a:r>
              <a:rPr lang="en-US" sz="1400" b="1" dirty="0"/>
              <a:t>transition function</a:t>
            </a:r>
            <a:r>
              <a:rPr lang="en-US" sz="1400" dirty="0"/>
              <a:t>. </a:t>
            </a:r>
            <a:endParaRPr lang="en-US" sz="1400" b="1" dirty="0">
              <a:solidFill>
                <a:srgbClr val="FF0000"/>
              </a:solidFill>
            </a:endParaRPr>
          </a:p>
        </p:txBody>
      </p:sp>
      <p:sp>
        <p:nvSpPr>
          <p:cNvPr id="5" name="TextBox 4">
            <a:extLst>
              <a:ext uri="{FF2B5EF4-FFF2-40B4-BE49-F238E27FC236}">
                <a16:creationId xmlns:a16="http://schemas.microsoft.com/office/drawing/2014/main" id="{F9F72446-10E7-A83B-5077-42BE18846B52}"/>
              </a:ext>
            </a:extLst>
          </p:cNvPr>
          <p:cNvSpPr txBox="1"/>
          <p:nvPr/>
        </p:nvSpPr>
        <p:spPr>
          <a:xfrm>
            <a:off x="3954065" y="4972356"/>
            <a:ext cx="590550" cy="369332"/>
          </a:xfrm>
          <a:prstGeom prst="rect">
            <a:avLst/>
          </a:prstGeom>
          <a:noFill/>
        </p:spPr>
        <p:txBody>
          <a:bodyPr wrap="square" rtlCol="0">
            <a:spAutoFit/>
          </a:bodyPr>
          <a:lstStyle/>
          <a:p>
            <a:r>
              <a:rPr lang="en-US" b="1" dirty="0">
                <a:solidFill>
                  <a:srgbClr val="FF0000"/>
                </a:solidFill>
              </a:rPr>
              <a:t>vs.</a:t>
            </a:r>
          </a:p>
        </p:txBody>
      </p:sp>
      <p:sp>
        <p:nvSpPr>
          <p:cNvPr id="17" name="TextBox 16">
            <a:extLst>
              <a:ext uri="{FF2B5EF4-FFF2-40B4-BE49-F238E27FC236}">
                <a16:creationId xmlns:a16="http://schemas.microsoft.com/office/drawing/2014/main" id="{31D0578C-E990-7296-FE42-1FD1F0823F03}"/>
              </a:ext>
            </a:extLst>
          </p:cNvPr>
          <p:cNvSpPr txBox="1"/>
          <p:nvPr/>
        </p:nvSpPr>
        <p:spPr>
          <a:xfrm>
            <a:off x="4687491" y="4888450"/>
            <a:ext cx="3807618" cy="523220"/>
          </a:xfrm>
          <a:prstGeom prst="rect">
            <a:avLst/>
          </a:prstGeom>
          <a:noFill/>
        </p:spPr>
        <p:txBody>
          <a:bodyPr wrap="square">
            <a:spAutoFit/>
          </a:bodyPr>
          <a:lstStyle/>
          <a:p>
            <a:pPr marL="0" indent="0">
              <a:buNone/>
            </a:pPr>
            <a:r>
              <a:rPr lang="en-US" sz="1400" b="1" dirty="0">
                <a:solidFill>
                  <a:srgbClr val="FF0000"/>
                </a:solidFill>
              </a:rPr>
              <a:t>Unknown: </a:t>
            </a:r>
            <a:r>
              <a:rPr lang="en-US" sz="1400" dirty="0"/>
              <a:t>The needs to </a:t>
            </a:r>
            <a:r>
              <a:rPr lang="en-US" sz="1400" b="1" dirty="0"/>
              <a:t>learn the transition function</a:t>
            </a:r>
            <a:r>
              <a:rPr lang="en-US" sz="1400" dirty="0"/>
              <a:t> by trying actions. </a:t>
            </a:r>
            <a:endParaRPr lang="en-US" sz="1400" b="1" dirty="0">
              <a:solidFill>
                <a:srgbClr val="FF0000"/>
              </a:solidFill>
            </a:endParaRPr>
          </a:p>
        </p:txBody>
      </p:sp>
      <p:grpSp>
        <p:nvGrpSpPr>
          <p:cNvPr id="2" name="Group 1" descr="Check what applies.">
            <a:extLst>
              <a:ext uri="{FF2B5EF4-FFF2-40B4-BE49-F238E27FC236}">
                <a16:creationId xmlns:a16="http://schemas.microsoft.com/office/drawing/2014/main" id="{DCBF1301-F0D0-37FB-E645-EFE9CD11E7F7}"/>
              </a:ext>
            </a:extLst>
          </p:cNvPr>
          <p:cNvGrpSpPr/>
          <p:nvPr/>
        </p:nvGrpSpPr>
        <p:grpSpPr>
          <a:xfrm>
            <a:off x="2452581" y="5888614"/>
            <a:ext cx="4238838" cy="765721"/>
            <a:chOff x="4953000" y="6061025"/>
            <a:chExt cx="4283118" cy="765721"/>
          </a:xfrm>
        </p:grpSpPr>
        <p:sp>
          <p:nvSpPr>
            <p:cNvPr id="8" name="TextBox 7">
              <a:extLst>
                <a:ext uri="{FF2B5EF4-FFF2-40B4-BE49-F238E27FC236}">
                  <a16:creationId xmlns:a16="http://schemas.microsoft.com/office/drawing/2014/main" id="{BB200A52-8F0B-91F2-2B18-C9B8AC03505B}"/>
                </a:ext>
              </a:extLst>
            </p:cNvPr>
            <p:cNvSpPr txBox="1"/>
            <p:nvPr/>
          </p:nvSpPr>
          <p:spPr>
            <a:xfrm>
              <a:off x="5486399" y="6180415"/>
              <a:ext cx="3749719" cy="646331"/>
            </a:xfrm>
            <a:prstGeom prst="rect">
              <a:avLst/>
            </a:prstGeom>
            <a:noFill/>
          </p:spPr>
          <p:txBody>
            <a:bodyPr wrap="square">
              <a:spAutoFit/>
            </a:bodyPr>
            <a:lstStyle/>
            <a:p>
              <a:r>
                <a:rPr lang="en-US" dirty="0"/>
                <a:t>Check what applies and explain what it means for a self-driving car.</a:t>
              </a:r>
            </a:p>
          </p:txBody>
        </p:sp>
        <p:pic>
          <p:nvPicPr>
            <p:cNvPr id="10" name="Graphic 9" descr="Checkbox Checked with solid fill">
              <a:extLst>
                <a:ext uri="{FF2B5EF4-FFF2-40B4-BE49-F238E27FC236}">
                  <a16:creationId xmlns:a16="http://schemas.microsoft.com/office/drawing/2014/main" id="{75EB54DD-16B1-9E22-B674-0E4E601103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53000" y="6061025"/>
              <a:ext cx="598587" cy="598587"/>
            </a:xfrm>
            <a:prstGeom prst="rect">
              <a:avLst/>
            </a:prstGeom>
          </p:spPr>
        </p:pic>
      </p:grpSp>
      <p:pic>
        <p:nvPicPr>
          <p:cNvPr id="18" name="Picture 17">
            <a:extLst>
              <a:ext uri="{FF2B5EF4-FFF2-40B4-BE49-F238E27FC236}">
                <a16:creationId xmlns:a16="http://schemas.microsoft.com/office/drawing/2014/main" id="{A31EDD93-919E-818B-E148-E34FDD24B095}"/>
              </a:ext>
              <a:ext uri="{C183D7F6-B498-43B3-948B-1728B52AA6E4}">
                <adec:decorative xmlns:adec="http://schemas.microsoft.com/office/drawing/2017/decorative" val="1"/>
              </a:ext>
            </a:extLst>
          </p:cNvPr>
          <p:cNvPicPr>
            <a:picLocks noChangeAspect="1" noChangeArrowheads="1"/>
          </p:cNvPicPr>
          <p:nvPr/>
        </p:nvPicPr>
        <p:blipFill>
          <a:blip r:embed="rId5" cstate="print"/>
          <a:srcRect/>
          <a:stretch>
            <a:fillRect/>
          </a:stretch>
        </p:blipFill>
        <p:spPr bwMode="auto">
          <a:xfrm>
            <a:off x="7107437" y="301185"/>
            <a:ext cx="1742323" cy="800100"/>
          </a:xfrm>
          <a:prstGeom prst="rect">
            <a:avLst/>
          </a:prstGeom>
          <a:noFill/>
          <a:ln w="9525">
            <a:noFill/>
            <a:miter lim="800000"/>
            <a:headEnd/>
            <a:tailEnd/>
          </a:ln>
        </p:spPr>
      </p:pic>
      <p:sp>
        <p:nvSpPr>
          <p:cNvPr id="6" name="Rectangle 5">
            <a:extLst>
              <a:ext uri="{FF2B5EF4-FFF2-40B4-BE49-F238E27FC236}">
                <a16:creationId xmlns:a16="http://schemas.microsoft.com/office/drawing/2014/main" id="{566E63DC-4FAD-0129-38C3-4CF7FEC95F25}"/>
              </a:ext>
              <a:ext uri="{C183D7F6-B498-43B3-948B-1728B52AA6E4}">
                <adec:decorative xmlns:adec="http://schemas.microsoft.com/office/drawing/2017/decorative" val="1"/>
              </a:ext>
            </a:extLst>
          </p:cNvPr>
          <p:cNvSpPr/>
          <p:nvPr/>
        </p:nvSpPr>
        <p:spPr>
          <a:xfrm>
            <a:off x="569272" y="1747024"/>
            <a:ext cx="150019" cy="1524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75628FD9-0B73-33F3-50F6-DE1FFCB8F080}"/>
              </a:ext>
              <a:ext uri="{C183D7F6-B498-43B3-948B-1728B52AA6E4}">
                <adec:decorative xmlns:adec="http://schemas.microsoft.com/office/drawing/2017/decorative" val="1"/>
              </a:ext>
            </a:extLst>
          </p:cNvPr>
          <p:cNvSpPr/>
          <p:nvPr/>
        </p:nvSpPr>
        <p:spPr>
          <a:xfrm>
            <a:off x="4553525" y="1702769"/>
            <a:ext cx="150019" cy="1524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2708C98F-8052-7D31-94C5-319C0A31AE60}"/>
              </a:ext>
              <a:ext uri="{C183D7F6-B498-43B3-948B-1728B52AA6E4}">
                <adec:decorative xmlns:adec="http://schemas.microsoft.com/office/drawing/2017/decorative" val="1"/>
              </a:ext>
            </a:extLst>
          </p:cNvPr>
          <p:cNvSpPr/>
          <p:nvPr/>
        </p:nvSpPr>
        <p:spPr>
          <a:xfrm>
            <a:off x="569271" y="3268669"/>
            <a:ext cx="150019" cy="1524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6B497673-FF9B-1BF0-0C0D-B58F06885D92}"/>
              </a:ext>
              <a:ext uri="{C183D7F6-B498-43B3-948B-1728B52AA6E4}">
                <adec:decorative xmlns:adec="http://schemas.microsoft.com/office/drawing/2017/decorative" val="1"/>
              </a:ext>
            </a:extLst>
          </p:cNvPr>
          <p:cNvSpPr/>
          <p:nvPr/>
        </p:nvSpPr>
        <p:spPr>
          <a:xfrm>
            <a:off x="569270" y="3477404"/>
            <a:ext cx="150019" cy="1524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9" name="Rectangle 18">
            <a:extLst>
              <a:ext uri="{FF2B5EF4-FFF2-40B4-BE49-F238E27FC236}">
                <a16:creationId xmlns:a16="http://schemas.microsoft.com/office/drawing/2014/main" id="{958ACB31-3A60-D1BA-B70D-74060BAF3607}"/>
              </a:ext>
              <a:ext uri="{C183D7F6-B498-43B3-948B-1728B52AA6E4}">
                <adec:decorative xmlns:adec="http://schemas.microsoft.com/office/drawing/2017/decorative" val="1"/>
              </a:ext>
            </a:extLst>
          </p:cNvPr>
          <p:cNvSpPr/>
          <p:nvPr/>
        </p:nvSpPr>
        <p:spPr>
          <a:xfrm>
            <a:off x="4553525" y="3240356"/>
            <a:ext cx="150019" cy="1524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4FD65F93-AC14-C686-D4F3-98EDE02C81CE}"/>
              </a:ext>
              <a:ext uri="{C183D7F6-B498-43B3-948B-1728B52AA6E4}">
                <adec:decorative xmlns:adec="http://schemas.microsoft.com/office/drawing/2017/decorative" val="1"/>
              </a:ext>
            </a:extLst>
          </p:cNvPr>
          <p:cNvSpPr/>
          <p:nvPr/>
        </p:nvSpPr>
        <p:spPr>
          <a:xfrm>
            <a:off x="581025" y="5008793"/>
            <a:ext cx="150019" cy="1524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28040EDB-C97A-AE21-5D4A-0CACE7D9828F}"/>
              </a:ext>
              <a:ext uri="{C183D7F6-B498-43B3-948B-1728B52AA6E4}">
                <adec:decorative xmlns:adec="http://schemas.microsoft.com/office/drawing/2017/decorative" val="1"/>
              </a:ext>
            </a:extLst>
          </p:cNvPr>
          <p:cNvSpPr/>
          <p:nvPr/>
        </p:nvSpPr>
        <p:spPr>
          <a:xfrm>
            <a:off x="4553525" y="3901637"/>
            <a:ext cx="150019" cy="1524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id="{5D0E9108-79B7-BE93-A2D0-6CF2BED3671A}"/>
              </a:ext>
              <a:ext uri="{C183D7F6-B498-43B3-948B-1728B52AA6E4}">
                <adec:decorative xmlns:adec="http://schemas.microsoft.com/office/drawing/2017/decorative" val="1"/>
              </a:ext>
            </a:extLst>
          </p:cNvPr>
          <p:cNvSpPr/>
          <p:nvPr/>
        </p:nvSpPr>
        <p:spPr>
          <a:xfrm>
            <a:off x="4553525" y="5038299"/>
            <a:ext cx="150019" cy="1524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18265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05B42EE4-D348-573F-C310-2ECD494F8F0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14">
            <a:extLst>
              <a:ext uri="{FF2B5EF4-FFF2-40B4-BE49-F238E27FC236}">
                <a16:creationId xmlns:a16="http://schemas.microsoft.com/office/drawing/2014/main" id="{F83269E1-034A-B7A2-195F-CF914706994D}"/>
              </a:ext>
              <a:ext uri="{C183D7F6-B498-43B3-948B-1728B52AA6E4}">
                <adec:decorative xmlns:adec="http://schemas.microsoft.com/office/drawing/2017/decorative" val="1"/>
              </a:ext>
            </a:extLst>
          </p:cNvPr>
          <p:cNvPicPr>
            <a:picLocks noChangeAspect="1" noChangeArrowheads="1"/>
          </p:cNvPicPr>
          <p:nvPr/>
        </p:nvPicPr>
        <p:blipFill rotWithShape="1">
          <a:blip r:embed="rId2" cstate="print">
            <a:alphaModFix amt="50000"/>
          </a:blip>
          <a:srcRect t="27493" b="22444"/>
          <a:stretch>
            <a:fillRect/>
          </a:stretch>
        </p:blipFill>
        <p:spPr bwMode="auto">
          <a:xfrm>
            <a:off x="20" y="1"/>
            <a:ext cx="9143980" cy="6857999"/>
          </a:xfrm>
          <a:prstGeom prst="rect">
            <a:avLst/>
          </a:prstGeom>
          <a:noFill/>
        </p:spPr>
      </p:pic>
      <p:sp>
        <p:nvSpPr>
          <p:cNvPr id="4" name="Title 3">
            <a:extLst>
              <a:ext uri="{FF2B5EF4-FFF2-40B4-BE49-F238E27FC236}">
                <a16:creationId xmlns:a16="http://schemas.microsoft.com/office/drawing/2014/main" id="{B280E64F-6200-00BF-8C82-87651BC1E72C}"/>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algn="ctr" defTabSz="914400"/>
            <a:r>
              <a:rPr lang="en-US" sz="6000" dirty="0">
                <a:solidFill>
                  <a:srgbClr val="FFFFFF"/>
                </a:solidFill>
              </a:rPr>
              <a:t>Module Review 2</a:t>
            </a:r>
          </a:p>
        </p:txBody>
      </p:sp>
      <p:sp>
        <p:nvSpPr>
          <p:cNvPr id="5" name="Text Placeholder 4">
            <a:extLst>
              <a:ext uri="{FF2B5EF4-FFF2-40B4-BE49-F238E27FC236}">
                <a16:creationId xmlns:a16="http://schemas.microsoft.com/office/drawing/2014/main" id="{D4964C36-4B58-2873-AEDD-B8F4A6373C75}"/>
              </a:ext>
            </a:extLst>
          </p:cNvPr>
          <p:cNvSpPr>
            <a:spLocks noGrp="1"/>
          </p:cNvSpPr>
          <p:nvPr>
            <p:ph type="body" idx="1"/>
          </p:nvPr>
        </p:nvSpPr>
        <p:spPr>
          <a:xfrm>
            <a:off x="1143000" y="4159404"/>
            <a:ext cx="6858000" cy="1098395"/>
          </a:xfrm>
        </p:spPr>
        <p:txBody>
          <a:bodyPr vert="horz" lIns="91440" tIns="45720" rIns="91440" bIns="45720" rtlCol="0">
            <a:normAutofit/>
          </a:bodyPr>
          <a:lstStyle/>
          <a:p>
            <a:pPr algn="ctr" defTabSz="914400">
              <a:spcBef>
                <a:spcPts val="1000"/>
              </a:spcBef>
            </a:pPr>
            <a:endParaRPr lang="en-US" sz="2400">
              <a:solidFill>
                <a:srgbClr val="FFFFFF"/>
              </a:solidFill>
            </a:endParaRPr>
          </a:p>
        </p:txBody>
      </p:sp>
    </p:spTree>
    <p:extLst>
      <p:ext uri="{BB962C8B-B14F-4D97-AF65-F5344CB8AC3E}">
        <p14:creationId xmlns:p14="http://schemas.microsoft.com/office/powerpoint/2010/main" val="376398417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28650" y="365127"/>
            <a:ext cx="7886700" cy="872682"/>
          </a:xfrm>
        </p:spPr>
        <p:txBody>
          <a:bodyPr/>
          <a:lstStyle/>
          <a:p>
            <a:r>
              <a:rPr lang="en-US" dirty="0"/>
              <a:t>Designing a Rational Agent</a:t>
            </a:r>
          </a:p>
        </p:txBody>
      </p:sp>
      <p:pic>
        <p:nvPicPr>
          <p:cNvPr id="9" name="Picture 4">
            <a:extLst>
              <a:ext uri="{FF2B5EF4-FFF2-40B4-BE49-F238E27FC236}">
                <a16:creationId xmlns:a16="http://schemas.microsoft.com/office/drawing/2014/main" id="{46E8AEF4-D86A-4A0B-B953-150370693E80}"/>
              </a:ex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317851" y="1295400"/>
            <a:ext cx="4185764" cy="1823987"/>
          </a:xfrm>
          <a:prstGeom prst="rect">
            <a:avLst/>
          </a:prstGeom>
          <a:noFill/>
          <a:ln w="9525">
            <a:noFill/>
            <a:miter lim="800000"/>
            <a:headEnd/>
            <a:tailEnd/>
          </a:ln>
        </p:spPr>
      </p:pic>
      <p:sp>
        <p:nvSpPr>
          <p:cNvPr id="3" name="TextBox 2">
            <a:extLst>
              <a:ext uri="{FF2B5EF4-FFF2-40B4-BE49-F238E27FC236}">
                <a16:creationId xmlns:a16="http://schemas.microsoft.com/office/drawing/2014/main" id="{8E5BC799-A91C-F554-D39B-84A41FBC6B8A}"/>
              </a:ext>
            </a:extLst>
          </p:cNvPr>
          <p:cNvSpPr txBox="1"/>
          <p:nvPr/>
        </p:nvSpPr>
        <p:spPr>
          <a:xfrm>
            <a:off x="4572000" y="1295400"/>
            <a:ext cx="4419600" cy="2292174"/>
          </a:xfrm>
          <a:prstGeom prst="rect">
            <a:avLst/>
          </a:prstGeom>
        </p:spPr>
        <p:style>
          <a:lnRef idx="2">
            <a:schemeClr val="accent6"/>
          </a:lnRef>
          <a:fillRef idx="1">
            <a:schemeClr val="lt1"/>
          </a:fillRef>
          <a:effectRef idx="0">
            <a:schemeClr val="accent6"/>
          </a:effectRef>
          <a:fontRef idx="minor">
            <a:schemeClr val="dk1"/>
          </a:fontRef>
        </p:style>
        <p:txBody>
          <a:bodyPr wrap="square">
            <a:normAutofit fontScale="77500" lnSpcReduction="20000"/>
          </a:bodyPr>
          <a:lstStyle/>
          <a:p>
            <a:pPr marL="0" indent="0">
              <a:buNone/>
            </a:pPr>
            <a:r>
              <a:rPr lang="en-US" sz="2800" dirty="0"/>
              <a:t>Remember the 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a:t>
            </a:r>
            <a:r>
              <a:rPr lang="en-US" sz="2500" b="1" i="1" dirty="0">
                <a:solidFill>
                  <a:srgbClr val="FF0000"/>
                </a:solidFill>
              </a:rPr>
              <a:t> 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CB2EF1-2F60-BD5B-64D9-52A45BE6269C}"/>
                  </a:ext>
                  <a:ext uri="{C183D7F6-B498-43B3-948B-1728B52AA6E4}">
                    <adec:decorative xmlns:adec="http://schemas.microsoft.com/office/drawing/2017/decorative" val="1"/>
                  </a:ext>
                </a:extLst>
              </p:cNvPr>
              <p:cNvSpPr txBox="1"/>
              <p:nvPr/>
            </p:nvSpPr>
            <p:spPr>
              <a:xfrm>
                <a:off x="3157646" y="1840214"/>
                <a:ext cx="381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oMath>
                  </m:oMathPara>
                </a14:m>
                <a:endParaRPr lang="en-US" sz="1600" dirty="0"/>
              </a:p>
            </p:txBody>
          </p:sp>
        </mc:Choice>
        <mc:Fallback xmlns="">
          <p:sp>
            <p:nvSpPr>
              <p:cNvPr id="6" name="TextBox 5">
                <a:extLst>
                  <a:ext uri="{FF2B5EF4-FFF2-40B4-BE49-F238E27FC236}">
                    <a16:creationId xmlns:a16="http://schemas.microsoft.com/office/drawing/2014/main" id="{B3CB2EF1-2F60-BD5B-64D9-52A45BE6269C}"/>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3157646" y="1840214"/>
                <a:ext cx="381000" cy="338554"/>
              </a:xfrm>
              <a:prstGeom prst="rect">
                <a:avLst/>
              </a:prstGeom>
              <a:blipFill>
                <a:blip r:embed="rId4"/>
                <a:stretch>
                  <a:fillRect b="-10909"/>
                </a:stretch>
              </a:blipFill>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197A4365-FAB8-3CB6-5EC2-595FAABE4D28}"/>
              </a:ext>
              <a:ext uri="{C183D7F6-B498-43B3-948B-1728B52AA6E4}">
                <adec:decorative xmlns:adec="http://schemas.microsoft.com/office/drawing/2017/decorative" val="1"/>
              </a:ext>
            </a:extLst>
          </p:cNvPr>
          <p:cNvCxnSpPr>
            <a:cxnSpLocks/>
          </p:cNvCxnSpPr>
          <p:nvPr/>
        </p:nvCxnSpPr>
        <p:spPr>
          <a:xfrm flipH="1">
            <a:off x="3192781" y="2100180"/>
            <a:ext cx="301404" cy="2950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4D22C628-C220-F760-6CBE-5183B8BCBD9A}"/>
              </a:ext>
              <a:ext uri="{C183D7F6-B498-43B3-948B-1728B52AA6E4}">
                <adec:decorative xmlns:adec="http://schemas.microsoft.com/office/drawing/2017/decorative" val="1"/>
              </a:ext>
            </a:extLst>
          </p:cNvPr>
          <p:cNvSpPr txBox="1"/>
          <p:nvPr/>
        </p:nvSpPr>
        <p:spPr>
          <a:xfrm>
            <a:off x="2895600" y="2100180"/>
            <a:ext cx="571500" cy="261610"/>
          </a:xfrm>
          <a:prstGeom prst="rect">
            <a:avLst/>
          </a:prstGeom>
          <a:noFill/>
        </p:spPr>
        <p:txBody>
          <a:bodyPr wrap="square" rtlCol="0">
            <a:spAutoFit/>
          </a:bodyPr>
          <a:lstStyle/>
          <a:p>
            <a:r>
              <a:rPr lang="en-US" sz="1100" b="1" dirty="0"/>
              <a:t>action</a:t>
            </a:r>
          </a:p>
        </p:txBody>
      </p:sp>
      <p:sp>
        <p:nvSpPr>
          <p:cNvPr id="2" name="Arrow: Down 1">
            <a:extLst>
              <a:ext uri="{FF2B5EF4-FFF2-40B4-BE49-F238E27FC236}">
                <a16:creationId xmlns:a16="http://schemas.microsoft.com/office/drawing/2014/main" id="{CEC7A0A7-0C86-2824-B18B-E587AE386CFB}"/>
              </a:ext>
              <a:ext uri="{C183D7F6-B498-43B3-948B-1728B52AA6E4}">
                <adec:decorative xmlns:adec="http://schemas.microsoft.com/office/drawing/2017/decorative" val="1"/>
              </a:ext>
            </a:extLst>
          </p:cNvPr>
          <p:cNvSpPr/>
          <p:nvPr/>
        </p:nvSpPr>
        <p:spPr>
          <a:xfrm rot="20595314">
            <a:off x="3601282" y="2862065"/>
            <a:ext cx="685800" cy="844374"/>
          </a:xfrm>
          <a:prstGeom prst="downArrow">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B38B1A3F-34AA-8D60-73EE-3B5A618630D0}"/>
              </a:ext>
              <a:ext uri="{C183D7F6-B498-43B3-948B-1728B52AA6E4}">
                <adec:decorative xmlns:adec="http://schemas.microsoft.com/office/drawing/2017/decorative" val="1"/>
              </a:ext>
            </a:extLst>
          </p:cNvPr>
          <p:cNvGrpSpPr/>
          <p:nvPr/>
        </p:nvGrpSpPr>
        <p:grpSpPr>
          <a:xfrm>
            <a:off x="2619882" y="3798765"/>
            <a:ext cx="4648439" cy="2946551"/>
            <a:chOff x="2619882" y="3798765"/>
            <a:chExt cx="4648439" cy="2946551"/>
          </a:xfrm>
        </p:grpSpPr>
        <p:grpSp>
          <p:nvGrpSpPr>
            <p:cNvPr id="7" name="Group 6">
              <a:extLst>
                <a:ext uri="{FF2B5EF4-FFF2-40B4-BE49-F238E27FC236}">
                  <a16:creationId xmlns:a16="http://schemas.microsoft.com/office/drawing/2014/main" id="{46001A08-347E-082E-76DA-1ED74BFF0012}"/>
                </a:ext>
              </a:extLst>
            </p:cNvPr>
            <p:cNvGrpSpPr/>
            <p:nvPr/>
          </p:nvGrpSpPr>
          <p:grpSpPr>
            <a:xfrm>
              <a:off x="2619882" y="3798765"/>
              <a:ext cx="4648439" cy="2946551"/>
              <a:chOff x="2619882" y="3798765"/>
              <a:chExt cx="4648439" cy="2946551"/>
            </a:xfrm>
          </p:grpSpPr>
          <p:pic>
            <p:nvPicPr>
              <p:cNvPr id="12" name="Picture 11">
                <a:extLst>
                  <a:ext uri="{FF2B5EF4-FFF2-40B4-BE49-F238E27FC236}">
                    <a16:creationId xmlns:a16="http://schemas.microsoft.com/office/drawing/2014/main" id="{5BC1C46B-B850-47F4-BE5B-42730CA524ED}"/>
                  </a:ext>
                </a:extLst>
              </p:cNvPr>
              <p:cNvPicPr>
                <a:picLocks noChangeAspect="1"/>
              </p:cNvPicPr>
              <p:nvPr/>
            </p:nvPicPr>
            <p:blipFill>
              <a:blip r:embed="rId5"/>
              <a:stretch>
                <a:fillRect/>
              </a:stretch>
            </p:blipFill>
            <p:spPr>
              <a:xfrm>
                <a:off x="2619882" y="3798765"/>
                <a:ext cx="4648439" cy="2946551"/>
              </a:xfrm>
              <a:prstGeom prst="rect">
                <a:avLst/>
              </a:prstGeom>
            </p:spPr>
          </p:pic>
          <p:sp>
            <p:nvSpPr>
              <p:cNvPr id="16" name="TextBox 15">
                <a:extLst>
                  <a:ext uri="{FF2B5EF4-FFF2-40B4-BE49-F238E27FC236}">
                    <a16:creationId xmlns:a16="http://schemas.microsoft.com/office/drawing/2014/main" id="{F8E8F9ED-1E07-2259-2D05-7D75B295E85D}"/>
                  </a:ext>
                </a:extLst>
              </p:cNvPr>
              <p:cNvSpPr txBox="1"/>
              <p:nvPr/>
            </p:nvSpPr>
            <p:spPr>
              <a:xfrm>
                <a:off x="4091241" y="4227075"/>
                <a:ext cx="961518" cy="400110"/>
              </a:xfrm>
              <a:prstGeom prst="rect">
                <a:avLst/>
              </a:prstGeom>
              <a:noFill/>
            </p:spPr>
            <p:txBody>
              <a:bodyPr wrap="square" rtlCol="0">
                <a:spAutoFit/>
              </a:bodyPr>
              <a:lstStyle/>
              <a:p>
                <a:r>
                  <a:rPr lang="en-US" sz="1000" b="1" dirty="0">
                    <a:latin typeface="Calibri" panose="020F0502020204030204" pitchFamily="34" charset="0"/>
                    <a:cs typeface="Calibri" panose="020F0502020204030204" pitchFamily="34" charset="0"/>
                  </a:rPr>
                  <a:t>Percept to the agent function</a:t>
                </a:r>
              </a:p>
            </p:txBody>
          </p:sp>
          <p:sp>
            <p:nvSpPr>
              <p:cNvPr id="17" name="TextBox 16">
                <a:extLst>
                  <a:ext uri="{FF2B5EF4-FFF2-40B4-BE49-F238E27FC236}">
                    <a16:creationId xmlns:a16="http://schemas.microsoft.com/office/drawing/2014/main" id="{7350C410-4579-38AC-CCE6-0C8BF118562D}"/>
                  </a:ext>
                </a:extLst>
              </p:cNvPr>
              <p:cNvSpPr txBox="1"/>
              <p:nvPr/>
            </p:nvSpPr>
            <p:spPr>
              <a:xfrm>
                <a:off x="4114800" y="5695650"/>
                <a:ext cx="1066800" cy="553998"/>
              </a:xfrm>
              <a:prstGeom prst="rect">
                <a:avLst/>
              </a:prstGeom>
              <a:noFill/>
            </p:spPr>
            <p:txBody>
              <a:bodyPr wrap="square" rtlCol="0">
                <a:spAutoFit/>
              </a:bodyPr>
              <a:lstStyle/>
              <a:p>
                <a:r>
                  <a:rPr lang="en-US" sz="1000" b="1" dirty="0">
                    <a:latin typeface="Calibri" panose="020F0502020204030204" pitchFamily="34" charset="0"/>
                    <a:cs typeface="Calibri" panose="020F0502020204030204" pitchFamily="34" charset="0"/>
                  </a:rPr>
                  <a:t>Action from the agent function to execute</a:t>
                </a:r>
              </a:p>
            </p:txBody>
          </p:sp>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2F55595-D275-FF3A-6A20-05F36A7860BC}"/>
                    </a:ext>
                  </a:extLst>
                </p:cNvPr>
                <p:cNvSpPr txBox="1"/>
                <p:nvPr/>
              </p:nvSpPr>
              <p:spPr>
                <a:xfrm>
                  <a:off x="3657600" y="5313055"/>
                  <a:ext cx="9144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𝑎</m:t>
                        </m:r>
                        <m:r>
                          <a:rPr lang="en-US" sz="1200" b="0" i="1" smtClean="0">
                            <a:latin typeface="Cambria Math" panose="02040503050406030204" pitchFamily="18" charset="0"/>
                          </a:rPr>
                          <m:t>=</m:t>
                        </m:r>
                        <m:r>
                          <a:rPr lang="en-US" sz="1200" b="0" i="1" smtClean="0">
                            <a:latin typeface="Cambria Math" panose="02040503050406030204" pitchFamily="18" charset="0"/>
                          </a:rPr>
                          <m:t>𝑓</m:t>
                        </m:r>
                        <m:r>
                          <a:rPr lang="en-US" sz="1200" b="0" i="1" smtClean="0">
                            <a:latin typeface="Cambria Math" panose="02040503050406030204" pitchFamily="18" charset="0"/>
                          </a:rPr>
                          <m:t>(</m:t>
                        </m:r>
                        <m:r>
                          <a:rPr lang="en-US" sz="1200" b="0" i="1" smtClean="0">
                            <a:latin typeface="Cambria Math" panose="02040503050406030204" pitchFamily="18" charset="0"/>
                          </a:rPr>
                          <m:t>𝑝</m:t>
                        </m:r>
                        <m:r>
                          <a:rPr lang="en-US" sz="1200" b="0" i="1" smtClean="0">
                            <a:latin typeface="Cambria Math" panose="02040503050406030204" pitchFamily="18" charset="0"/>
                          </a:rPr>
                          <m:t>)</m:t>
                        </m:r>
                      </m:oMath>
                    </m:oMathPara>
                  </a14:m>
                  <a:endParaRPr lang="en-US" sz="1200" dirty="0"/>
                </a:p>
              </p:txBody>
            </p:sp>
          </mc:Choice>
          <mc:Fallback xmlns="">
            <p:sp>
              <p:nvSpPr>
                <p:cNvPr id="5" name="TextBox 4">
                  <a:extLst>
                    <a:ext uri="{FF2B5EF4-FFF2-40B4-BE49-F238E27FC236}">
                      <a16:creationId xmlns:a16="http://schemas.microsoft.com/office/drawing/2014/main" id="{42F55595-D275-FF3A-6A20-05F36A7860BC}"/>
                    </a:ext>
                  </a:extLst>
                </p:cNvPr>
                <p:cNvSpPr txBox="1">
                  <a:spLocks noRot="1" noChangeAspect="1" noMove="1" noResize="1" noEditPoints="1" noAdjustHandles="1" noChangeArrowheads="1" noChangeShapeType="1" noTextEdit="1"/>
                </p:cNvSpPr>
                <p:nvPr/>
              </p:nvSpPr>
              <p:spPr>
                <a:xfrm>
                  <a:off x="3657600" y="5313055"/>
                  <a:ext cx="914400" cy="276999"/>
                </a:xfrm>
                <a:prstGeom prst="rect">
                  <a:avLst/>
                </a:prstGeom>
                <a:blipFill>
                  <a:blip r:embed="rId8"/>
                  <a:stretch>
                    <a:fillRect b="-8889"/>
                  </a:stretch>
                </a:blipFill>
              </p:spPr>
              <p:txBody>
                <a:bodyPr/>
                <a:lstStyle/>
                <a:p>
                  <a:r>
                    <a:rPr lang="en-US">
                      <a:noFill/>
                    </a:rPr>
                    <a:t> </a:t>
                  </a:r>
                </a:p>
              </p:txBody>
            </p:sp>
          </mc:Fallback>
        </mc:AlternateContent>
      </p:grpSp>
      <p:sp>
        <p:nvSpPr>
          <p:cNvPr id="11" name="TextBox 10">
            <a:extLst>
              <a:ext uri="{FF2B5EF4-FFF2-40B4-BE49-F238E27FC236}">
                <a16:creationId xmlns:a16="http://schemas.microsoft.com/office/drawing/2014/main" id="{A2B81BA7-1DFE-5682-A706-408F9989DCF6}"/>
              </a:ext>
            </a:extLst>
          </p:cNvPr>
          <p:cNvSpPr txBox="1"/>
          <p:nvPr/>
        </p:nvSpPr>
        <p:spPr>
          <a:xfrm>
            <a:off x="2748200" y="4262178"/>
            <a:ext cx="961518" cy="1477328"/>
          </a:xfrm>
          <a:prstGeom prst="rect">
            <a:avLst/>
          </a:prstGeom>
          <a:noFill/>
        </p:spPr>
        <p:txBody>
          <a:bodyPr wrap="square" rtlCol="0">
            <a:spAutoFit/>
          </a:bodyPr>
          <a:lstStyle/>
          <a:p>
            <a:r>
              <a:rPr lang="en-US" sz="1000" b="1" dirty="0">
                <a:latin typeface="Calibri" panose="020F0502020204030204" pitchFamily="34" charset="0"/>
                <a:cs typeface="Calibri" panose="020F0502020204030204" pitchFamily="34" charset="0"/>
              </a:rPr>
              <a:t>Hardware + an event loop </a:t>
            </a:r>
          </a:p>
          <a:p>
            <a:pPr marL="171450" indent="-171450">
              <a:buFont typeface="Arial" panose="020B0604020202020204" pitchFamily="34" charset="0"/>
              <a:buChar char="•"/>
            </a:pPr>
            <a:r>
              <a:rPr lang="en-US" sz="1000" b="1" dirty="0">
                <a:latin typeface="Calibri" panose="020F0502020204030204" pitchFamily="34" charset="0"/>
                <a:cs typeface="Calibri" panose="020F0502020204030204" pitchFamily="34" charset="0"/>
              </a:rPr>
              <a:t>Read the sensors</a:t>
            </a:r>
          </a:p>
          <a:p>
            <a:pPr marL="171450" indent="-171450">
              <a:buFont typeface="Arial" panose="020B0604020202020204" pitchFamily="34" charset="0"/>
              <a:buChar char="•"/>
            </a:pPr>
            <a:r>
              <a:rPr lang="en-US" sz="1000" b="1" dirty="0">
                <a:latin typeface="Calibri" panose="020F0502020204030204" pitchFamily="34" charset="0"/>
                <a:cs typeface="Calibri" panose="020F0502020204030204" pitchFamily="34" charset="0"/>
              </a:rPr>
              <a:t>Ask agent function for action</a:t>
            </a:r>
          </a:p>
          <a:p>
            <a:pPr marL="171450" indent="-171450">
              <a:buFont typeface="Arial" panose="020B0604020202020204" pitchFamily="34" charset="0"/>
              <a:buChar char="•"/>
            </a:pPr>
            <a:r>
              <a:rPr lang="en-US" sz="1000" b="1" dirty="0">
                <a:latin typeface="Calibri" panose="020F0502020204030204" pitchFamily="34" charset="0"/>
                <a:cs typeface="Calibri" panose="020F0502020204030204" pitchFamily="34" charset="0"/>
              </a:rPr>
              <a:t>Execute action</a:t>
            </a:r>
          </a:p>
        </p:txBody>
      </p:sp>
      <p:sp>
        <p:nvSpPr>
          <p:cNvPr id="4" name="Speech Bubble: Rectangle 3">
            <a:extLst>
              <a:ext uri="{FF2B5EF4-FFF2-40B4-BE49-F238E27FC236}">
                <a16:creationId xmlns:a16="http://schemas.microsoft.com/office/drawing/2014/main" id="{B3BCC7E8-1ECE-D23A-F5F7-94B050721690}"/>
              </a:ext>
            </a:extLst>
          </p:cNvPr>
          <p:cNvSpPr/>
          <p:nvPr/>
        </p:nvSpPr>
        <p:spPr>
          <a:xfrm>
            <a:off x="349991" y="4695932"/>
            <a:ext cx="2011567" cy="1905000"/>
          </a:xfrm>
          <a:prstGeom prst="wedgeRectCallout">
            <a:avLst>
              <a:gd name="adj1" fmla="val 121190"/>
              <a:gd name="adj2" fmla="val 616"/>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b="1" dirty="0"/>
              <a:t>Agent Function</a:t>
            </a:r>
          </a:p>
          <a:p>
            <a:pPr marL="285750" indent="-285750">
              <a:buFont typeface="Arial" panose="020B0604020202020204" pitchFamily="34" charset="0"/>
              <a:buChar char="•"/>
            </a:pPr>
            <a:r>
              <a:rPr lang="en-US" sz="1400" dirty="0"/>
              <a:t>Represents the “brain”</a:t>
            </a:r>
          </a:p>
          <a:p>
            <a:pPr marL="285750" indent="-285750">
              <a:buFont typeface="Arial" panose="020B0604020202020204" pitchFamily="34" charset="0"/>
              <a:buChar char="•"/>
            </a:pPr>
            <a:r>
              <a:rPr lang="en-US" sz="1400" dirty="0"/>
              <a:t>Assess performance measure</a:t>
            </a:r>
          </a:p>
          <a:p>
            <a:pPr marL="285750" indent="-285750">
              <a:buFont typeface="Arial" panose="020B0604020202020204" pitchFamily="34" charset="0"/>
              <a:buChar char="•"/>
            </a:pPr>
            <a:r>
              <a:rPr lang="en-US" sz="1400" dirty="0"/>
              <a:t>Remember percept sequence</a:t>
            </a:r>
          </a:p>
          <a:p>
            <a:pPr marL="285750" indent="-285750">
              <a:buFont typeface="Arial" panose="020B0604020202020204" pitchFamily="34" charset="0"/>
              <a:buChar char="•"/>
            </a:pPr>
            <a:r>
              <a:rPr lang="en-US" sz="1400" dirty="0"/>
              <a:t>Built-in knowledge</a:t>
            </a:r>
          </a:p>
        </p:txBody>
      </p:sp>
      <p:sp>
        <p:nvSpPr>
          <p:cNvPr id="13" name="TextBox 12">
            <a:extLst>
              <a:ext uri="{FF2B5EF4-FFF2-40B4-BE49-F238E27FC236}">
                <a16:creationId xmlns:a16="http://schemas.microsoft.com/office/drawing/2014/main" id="{084BD0FD-126E-2D69-D249-07D9FB56287C}"/>
              </a:ext>
              <a:ext uri="{C183D7F6-B498-43B3-948B-1728B52AA6E4}">
                <adec:decorative xmlns:adec="http://schemas.microsoft.com/office/drawing/2017/decorative" val="1"/>
              </a:ext>
            </a:extLst>
          </p:cNvPr>
          <p:cNvSpPr txBox="1"/>
          <p:nvPr/>
        </p:nvSpPr>
        <p:spPr>
          <a:xfrm>
            <a:off x="3261166" y="1884040"/>
            <a:ext cx="625034" cy="279979"/>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dirty="0"/>
          </a:p>
        </p:txBody>
      </p:sp>
      <p:sp>
        <p:nvSpPr>
          <p:cNvPr id="14" name="TextBox 13">
            <a:extLst>
              <a:ext uri="{FF2B5EF4-FFF2-40B4-BE49-F238E27FC236}">
                <a16:creationId xmlns:a16="http://schemas.microsoft.com/office/drawing/2014/main" id="{BDB8EE00-E784-B5AE-6682-BDE1C2E3213B}"/>
              </a:ext>
              <a:ext uri="{C183D7F6-B498-43B3-948B-1728B52AA6E4}">
                <adec:decorative xmlns:adec="http://schemas.microsoft.com/office/drawing/2017/decorative" val="1"/>
              </a:ext>
            </a:extLst>
          </p:cNvPr>
          <p:cNvSpPr txBox="1"/>
          <p:nvPr/>
        </p:nvSpPr>
        <p:spPr>
          <a:xfrm>
            <a:off x="3709717" y="4850626"/>
            <a:ext cx="793897" cy="788174"/>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dirty="0"/>
          </a:p>
        </p:txBody>
      </p:sp>
      <p:sp>
        <p:nvSpPr>
          <p:cNvPr id="18" name="TextBox 17">
            <a:extLst>
              <a:ext uri="{FF2B5EF4-FFF2-40B4-BE49-F238E27FC236}">
                <a16:creationId xmlns:a16="http://schemas.microsoft.com/office/drawing/2014/main" id="{01F3DC52-536A-9328-7E14-B5FA2C6383F0}"/>
              </a:ext>
            </a:extLst>
          </p:cNvPr>
          <p:cNvSpPr txBox="1"/>
          <p:nvPr/>
        </p:nvSpPr>
        <p:spPr>
          <a:xfrm>
            <a:off x="7396639" y="4171450"/>
            <a:ext cx="1524000" cy="2462213"/>
          </a:xfrm>
          <a:prstGeom prst="rect">
            <a:avLst/>
          </a:prstGeom>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1400" b="1" dirty="0"/>
              <a:t>Important</a:t>
            </a:r>
            <a:r>
              <a:rPr lang="en-US" sz="1400" dirty="0"/>
              <a:t>: Everything outside the agent function represents the environment.</a:t>
            </a:r>
          </a:p>
          <a:p>
            <a:r>
              <a:rPr lang="en-US" sz="1400" dirty="0"/>
              <a:t>This includes the physical robot, its sensors and its actuators, and event loop!</a:t>
            </a:r>
          </a:p>
        </p:txBody>
      </p:sp>
    </p:spTree>
    <p:extLst>
      <p:ext uri="{BB962C8B-B14F-4D97-AF65-F5344CB8AC3E}">
        <p14:creationId xmlns:p14="http://schemas.microsoft.com/office/powerpoint/2010/main" val="5690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p:bldP spid="4" grpId="0" animBg="1"/>
      <p:bldP spid="14" grpId="0" animBg="1"/>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Simple Reflex Agent</a:t>
            </a:r>
          </a:p>
        </p:txBody>
      </p:sp>
      <p:sp>
        <p:nvSpPr>
          <p:cNvPr id="6" name="Content Placeholder 5"/>
          <p:cNvSpPr>
            <a:spLocks noGrp="1"/>
          </p:cNvSpPr>
          <p:nvPr>
            <p:ph idx="1"/>
          </p:nvPr>
        </p:nvSpPr>
        <p:spPr>
          <a:xfrm>
            <a:off x="628650" y="1417639"/>
            <a:ext cx="7886700" cy="1325562"/>
          </a:xfrm>
        </p:spPr>
        <p:txBody>
          <a:bodyPr>
            <a:normAutofit fontScale="85000" lnSpcReduction="20000"/>
          </a:bodyPr>
          <a:lstStyle/>
          <a:p>
            <a:r>
              <a:rPr lang="en-US" dirty="0"/>
              <a:t>Uses only built-in knowledge in the form of </a:t>
            </a:r>
            <a:r>
              <a:rPr lang="en-US" b="1" dirty="0">
                <a:solidFill>
                  <a:srgbClr val="FF0000"/>
                </a:solidFill>
              </a:rPr>
              <a:t>rules</a:t>
            </a:r>
            <a:r>
              <a:rPr lang="en-US" dirty="0"/>
              <a:t> that select action only  </a:t>
            </a:r>
            <a:r>
              <a:rPr lang="en-US" b="1" dirty="0">
                <a:solidFill>
                  <a:srgbClr val="FF0000"/>
                </a:solidFill>
              </a:rPr>
              <a:t>based on the current percept. </a:t>
            </a:r>
            <a:r>
              <a:rPr lang="en-US" dirty="0"/>
              <a:t>This is typically very fast!</a:t>
            </a:r>
            <a:endParaRPr lang="en-US" b="1" dirty="0">
              <a:solidFill>
                <a:srgbClr val="FF0000"/>
              </a:solidFill>
            </a:endParaRPr>
          </a:p>
          <a:p>
            <a:r>
              <a:rPr lang="en-US" dirty="0"/>
              <a:t>The </a:t>
            </a:r>
            <a:r>
              <a:rPr lang="en-US" b="1" dirty="0">
                <a:solidFill>
                  <a:srgbClr val="FF0000"/>
                </a:solidFill>
              </a:rPr>
              <a:t>agent does not know about the performance measure</a:t>
            </a:r>
            <a:r>
              <a:rPr lang="en-US" dirty="0"/>
              <a:t>! But well-designed rules can lead to good performance.</a:t>
            </a:r>
          </a:p>
          <a:p>
            <a:r>
              <a:rPr lang="en-US" dirty="0"/>
              <a:t>The agent needs no memory and ignores all past percepts.</a:t>
            </a:r>
          </a:p>
        </p:txBody>
      </p:sp>
      <p:grpSp>
        <p:nvGrpSpPr>
          <p:cNvPr id="3" name="Group 2" descr="A figure showing that the sensors show the agent how the world is like now. The agent then uses condition-action rules to desice what actions it should take.">
            <a:extLst>
              <a:ext uri="{FF2B5EF4-FFF2-40B4-BE49-F238E27FC236}">
                <a16:creationId xmlns:a16="http://schemas.microsoft.com/office/drawing/2014/main" id="{F4335952-8DB7-263E-0EEA-8140CF315E42}"/>
              </a:ext>
            </a:extLst>
          </p:cNvPr>
          <p:cNvGrpSpPr/>
          <p:nvPr/>
        </p:nvGrpSpPr>
        <p:grpSpPr>
          <a:xfrm>
            <a:off x="2057400" y="2743201"/>
            <a:ext cx="4603987" cy="2908449"/>
            <a:chOff x="1981200" y="2984707"/>
            <a:chExt cx="4603987" cy="2908449"/>
          </a:xfrm>
        </p:grpSpPr>
        <p:pic>
          <p:nvPicPr>
            <p:cNvPr id="4" name="Picture 3">
              <a:extLst>
                <a:ext uri="{FF2B5EF4-FFF2-40B4-BE49-F238E27FC236}">
                  <a16:creationId xmlns:a16="http://schemas.microsoft.com/office/drawing/2014/main" id="{181DEF91-8F60-4AD0-929E-67A7782BFCE8}"/>
                </a:ext>
              </a:extLst>
            </p:cNvPr>
            <p:cNvPicPr>
              <a:picLocks noChangeAspect="1"/>
            </p:cNvPicPr>
            <p:nvPr/>
          </p:nvPicPr>
          <p:blipFill>
            <a:blip r:embed="rId3"/>
            <a:stretch>
              <a:fillRect/>
            </a:stretch>
          </p:blipFill>
          <p:spPr>
            <a:xfrm>
              <a:off x="1981200" y="2984707"/>
              <a:ext cx="4603987" cy="290844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88E4DDC-AC43-2395-FE15-DB33FBB1D188}"/>
                    </a:ext>
                  </a:extLst>
                </p:cNvPr>
                <p:cNvSpPr txBox="1"/>
                <p:nvPr/>
              </p:nvSpPr>
              <p:spPr>
                <a:xfrm>
                  <a:off x="2514600" y="4495800"/>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088E4DDC-AC43-2395-FE15-DB33FBB1D188}"/>
                    </a:ext>
                  </a:extLst>
                </p:cNvPr>
                <p:cNvSpPr txBox="1">
                  <a:spLocks noRot="1" noChangeAspect="1" noMove="1" noResize="1" noEditPoints="1" noAdjustHandles="1" noChangeArrowheads="1" noChangeShapeType="1" noTextEdit="1"/>
                </p:cNvSpPr>
                <p:nvPr/>
              </p:nvSpPr>
              <p:spPr>
                <a:xfrm>
                  <a:off x="2514600" y="4495800"/>
                  <a:ext cx="1447800" cy="369332"/>
                </a:xfrm>
                <a:prstGeom prst="rect">
                  <a:avLst/>
                </a:prstGeom>
                <a:blipFill>
                  <a:blip r:embed="rId5"/>
                  <a:stretch>
                    <a:fillRect b="-1333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5F931F8-34A1-48EC-9F54-75986756E228}"/>
                  </a:ext>
                </a:extLst>
              </p:cNvPr>
              <p:cNvSpPr/>
              <p:nvPr/>
            </p:nvSpPr>
            <p:spPr>
              <a:xfrm>
                <a:off x="516867" y="5673054"/>
                <a:ext cx="8110265" cy="923330"/>
              </a:xfrm>
              <a:prstGeom prst="rect">
                <a:avLst/>
              </a:prstGeom>
            </p:spPr>
            <p:txBody>
              <a:bodyPr wrap="squar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simple vacuum cleaner that uses rules based on its current sensor input. </a:t>
                </a:r>
              </a:p>
            </p:txBody>
          </p:sp>
        </mc:Choice>
        <mc:Fallback xmlns="">
          <p:sp>
            <p:nvSpPr>
              <p:cNvPr id="2" name="Rectangle 1">
                <a:extLst>
                  <a:ext uri="{FF2B5EF4-FFF2-40B4-BE49-F238E27FC236}">
                    <a16:creationId xmlns:a16="http://schemas.microsoft.com/office/drawing/2014/main" id="{85F931F8-34A1-48EC-9F54-75986756E228}"/>
                  </a:ext>
                </a:extLst>
              </p:cNvPr>
              <p:cNvSpPr>
                <a:spLocks noRot="1" noChangeAspect="1" noMove="1" noResize="1" noEditPoints="1" noAdjustHandles="1" noChangeArrowheads="1" noChangeShapeType="1" noTextEdit="1"/>
              </p:cNvSpPr>
              <p:nvPr/>
            </p:nvSpPr>
            <p:spPr>
              <a:xfrm>
                <a:off x="516867" y="5673054"/>
                <a:ext cx="8110265" cy="923330"/>
              </a:xfrm>
              <a:prstGeom prst="rect">
                <a:avLst/>
              </a:prstGeom>
              <a:blipFill>
                <a:blip r:embed="rId6"/>
                <a:stretch>
                  <a:fillRect l="-677" t="-3974" b="-9934"/>
                </a:stretch>
              </a:blipFill>
            </p:spPr>
            <p:txBody>
              <a:bodyPr/>
              <a:lstStyle/>
              <a:p>
                <a:r>
                  <a:rPr lang="en-US">
                    <a:noFill/>
                  </a:rPr>
                  <a:t> </a:t>
                </a:r>
              </a:p>
            </p:txBody>
          </p:sp>
        </mc:Fallback>
      </mc:AlternateContent>
    </p:spTree>
    <p:extLst>
      <p:ext uri="{BB962C8B-B14F-4D97-AF65-F5344CB8AC3E}">
        <p14:creationId xmlns:p14="http://schemas.microsoft.com/office/powerpoint/2010/main" val="806936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Model-based Reflex Agent</a:t>
            </a:r>
          </a:p>
        </p:txBody>
      </p:sp>
      <p:sp>
        <p:nvSpPr>
          <p:cNvPr id="6" name="Content Placeholder 5"/>
          <p:cNvSpPr>
            <a:spLocks noGrp="1"/>
          </p:cNvSpPr>
          <p:nvPr>
            <p:ph idx="1"/>
          </p:nvPr>
        </p:nvSpPr>
        <p:spPr>
          <a:xfrm>
            <a:off x="628650" y="1358825"/>
            <a:ext cx="7886700" cy="1325563"/>
          </a:xfrm>
        </p:spPr>
        <p:txBody>
          <a:bodyPr>
            <a:normAutofit fontScale="85000" lnSpcReduction="20000"/>
          </a:bodyPr>
          <a:lstStyle/>
          <a:p>
            <a:r>
              <a:rPr lang="en-US" dirty="0"/>
              <a:t>Maintains a</a:t>
            </a:r>
            <a:r>
              <a:rPr lang="en-US" b="1" dirty="0">
                <a:solidFill>
                  <a:srgbClr val="FF0000"/>
                </a:solidFill>
              </a:rPr>
              <a:t> state variable</a:t>
            </a:r>
            <a:r>
              <a:rPr lang="en-US" dirty="0"/>
              <a:t> to keeps track of aspects of the environment that cannot be currently observed. I.e., it has memory.</a:t>
            </a:r>
          </a:p>
          <a:p>
            <a:r>
              <a:rPr lang="en-US" dirty="0"/>
              <a:t>It knows how the environment evolves over time given its last action. It updates the state using a  </a:t>
            </a:r>
            <a:r>
              <a:rPr lang="en-US" b="1" dirty="0">
                <a:solidFill>
                  <a:srgbClr val="FF0000"/>
                </a:solidFill>
              </a:rPr>
              <a:t>transition function</a:t>
            </a:r>
            <a:r>
              <a:rPr lang="en-US" dirty="0"/>
              <a:t> and the new percept. </a:t>
            </a:r>
          </a:p>
          <a:p>
            <a:r>
              <a:rPr lang="en-US" dirty="0"/>
              <a:t>There is now more information for the </a:t>
            </a:r>
            <a:r>
              <a:rPr lang="en-US" b="1" dirty="0">
                <a:solidFill>
                  <a:srgbClr val="FF0000"/>
                </a:solidFill>
              </a:rPr>
              <a:t>rules</a:t>
            </a:r>
            <a:r>
              <a:rPr lang="en-US" dirty="0"/>
              <a:t> to make better decisions. </a:t>
            </a:r>
            <a:endParaRPr lang="en-US" sz="2000" dirty="0"/>
          </a:p>
        </p:txBody>
      </p:sp>
      <p:pic>
        <p:nvPicPr>
          <p:cNvPr id="5" name="Picture 4" descr="A figure that shiws how the agent adds a state and a model that describes how the world envolves.">
            <a:extLst>
              <a:ext uri="{FF2B5EF4-FFF2-40B4-BE49-F238E27FC236}">
                <a16:creationId xmlns:a16="http://schemas.microsoft.com/office/drawing/2014/main" id="{038E5158-0581-49FA-94C4-ABA19CFED948}"/>
              </a:ext>
            </a:extLst>
          </p:cNvPr>
          <p:cNvPicPr>
            <a:picLocks noChangeAspect="1"/>
          </p:cNvPicPr>
          <p:nvPr/>
        </p:nvPicPr>
        <p:blipFill>
          <a:blip r:embed="rId3"/>
          <a:stretch>
            <a:fillRect/>
          </a:stretch>
        </p:blipFill>
        <p:spPr>
          <a:xfrm>
            <a:off x="1981200" y="2717650"/>
            <a:ext cx="4673840" cy="2921150"/>
          </a:xfrm>
          <a:prstGeom prst="rect">
            <a:avLst/>
          </a:prstGeom>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E6838F9-B6C4-425B-8572-2F7363951D3D}"/>
                  </a:ext>
                </a:extLst>
              </p:cNvPr>
              <p:cNvSpPr/>
              <p:nvPr/>
            </p:nvSpPr>
            <p:spPr>
              <a:xfrm>
                <a:off x="587829" y="5767797"/>
                <a:ext cx="7905750" cy="923330"/>
              </a:xfrm>
              <a:prstGeom prst="rect">
                <a:avLst/>
              </a:prstGeom>
            </p:spPr>
            <p:txBody>
              <a:bodyPr wrap="squar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vacuum cleaner that remembers were it has already cleaned.</a:t>
                </a:r>
              </a:p>
            </p:txBody>
          </p:sp>
        </mc:Choice>
        <mc:Fallback xmlns="">
          <p:sp>
            <p:nvSpPr>
              <p:cNvPr id="2" name="Rectangle 1">
                <a:extLst>
                  <a:ext uri="{FF2B5EF4-FFF2-40B4-BE49-F238E27FC236}">
                    <a16:creationId xmlns:a16="http://schemas.microsoft.com/office/drawing/2014/main" id="{AE6838F9-B6C4-425B-8572-2F7363951D3D}"/>
                  </a:ext>
                </a:extLst>
              </p:cNvPr>
              <p:cNvSpPr>
                <a:spLocks noRot="1" noChangeAspect="1" noMove="1" noResize="1" noEditPoints="1" noAdjustHandles="1" noChangeArrowheads="1" noChangeShapeType="1" noTextEdit="1"/>
              </p:cNvSpPr>
              <p:nvPr/>
            </p:nvSpPr>
            <p:spPr>
              <a:xfrm>
                <a:off x="587829" y="5767797"/>
                <a:ext cx="7905750" cy="923330"/>
              </a:xfrm>
              <a:prstGeom prst="rect">
                <a:avLst/>
              </a:prstGeom>
              <a:blipFill>
                <a:blip r:embed="rId4"/>
                <a:stretch>
                  <a:fillRect l="-617" t="-3289" b="-9211"/>
                </a:stretch>
              </a:blipFill>
            </p:spPr>
            <p:txBody>
              <a:bodyPr/>
              <a:lstStyle/>
              <a:p>
                <a:r>
                  <a:rPr lang="en-US">
                    <a:noFill/>
                  </a:rPr>
                  <a:t> </a:t>
                </a:r>
              </a:p>
            </p:txBody>
          </p:sp>
        </mc:Fallback>
      </mc:AlternateContent>
      <p:sp>
        <p:nvSpPr>
          <p:cNvPr id="4" name="Rectangle: Rounded Corners 3">
            <a:extLst>
              <a:ext uri="{FF2B5EF4-FFF2-40B4-BE49-F238E27FC236}">
                <a16:creationId xmlns:a16="http://schemas.microsoft.com/office/drawing/2014/main" id="{055F036E-DDEA-4D0D-8190-21B9533B8EBB}"/>
              </a:ext>
              <a:ext uri="{C183D7F6-B498-43B3-948B-1728B52AA6E4}">
                <adec:decorative xmlns:adec="http://schemas.microsoft.com/office/drawing/2017/decorative" val="1"/>
              </a:ext>
            </a:extLst>
          </p:cNvPr>
          <p:cNvSpPr/>
          <p:nvPr/>
        </p:nvSpPr>
        <p:spPr>
          <a:xfrm>
            <a:off x="2362200" y="3035225"/>
            <a:ext cx="1676400" cy="1143000"/>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8472A49-917C-3517-1988-72929794ABCA}"/>
                  </a:ext>
                  <a:ext uri="{C183D7F6-B498-43B3-948B-1728B52AA6E4}">
                    <adec:decorative xmlns:adec="http://schemas.microsoft.com/office/drawing/2017/decorative" val="1"/>
                  </a:ext>
                </a:extLst>
              </p:cNvPr>
              <p:cNvSpPr txBox="1"/>
              <p:nvPr/>
            </p:nvSpPr>
            <p:spPr>
              <a:xfrm>
                <a:off x="2362200" y="4311134"/>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i="1">
                          <a:latin typeface="Cambria Math" panose="02040503050406030204" pitchFamily="18" charset="0"/>
                        </a:rPr>
                        <m:t>𝑠</m:t>
                      </m:r>
                      <m:r>
                        <a:rPr lang="en-US" b="0" i="1"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B8472A49-917C-3517-1988-72929794ABCA}"/>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362200" y="4311134"/>
                <a:ext cx="1447800" cy="369332"/>
              </a:xfrm>
              <a:prstGeom prst="rect">
                <a:avLst/>
              </a:prstGeom>
              <a:blipFill>
                <a:blip r:embed="rId5"/>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E904EBC-7259-8524-E9E9-B967895CE755}"/>
                  </a:ext>
                  <a:ext uri="{C183D7F6-B498-43B3-948B-1728B52AA6E4}">
                    <adec:decorative xmlns:adec="http://schemas.microsoft.com/office/drawing/2017/decorative" val="1"/>
                  </a:ext>
                </a:extLst>
              </p:cNvPr>
              <p:cNvSpPr txBox="1"/>
              <p:nvPr/>
            </p:nvSpPr>
            <p:spPr>
              <a:xfrm>
                <a:off x="2667000" y="300196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8" name="TextBox 7">
                <a:extLst>
                  <a:ext uri="{FF2B5EF4-FFF2-40B4-BE49-F238E27FC236}">
                    <a16:creationId xmlns:a16="http://schemas.microsoft.com/office/drawing/2014/main" id="{2E904EBC-7259-8524-E9E9-B967895CE755}"/>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667000" y="3001963"/>
                <a:ext cx="3810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1344880-89A4-3400-45BD-0316FB35ADDC}"/>
                  </a:ext>
                  <a:ext uri="{C183D7F6-B498-43B3-948B-1728B52AA6E4}">
                    <adec:decorative xmlns:adec="http://schemas.microsoft.com/office/drawing/2017/decorative" val="1"/>
                  </a:ext>
                </a:extLst>
              </p:cNvPr>
              <p:cNvSpPr txBox="1"/>
              <p:nvPr/>
            </p:nvSpPr>
            <p:spPr>
              <a:xfrm>
                <a:off x="2438400" y="3544577"/>
                <a:ext cx="1524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p:txBody>
          </p:sp>
        </mc:Choice>
        <mc:Fallback xmlns="">
          <p:sp>
            <p:nvSpPr>
              <p:cNvPr id="9" name="TextBox 8">
                <a:extLst>
                  <a:ext uri="{FF2B5EF4-FFF2-40B4-BE49-F238E27FC236}">
                    <a16:creationId xmlns:a16="http://schemas.microsoft.com/office/drawing/2014/main" id="{71344880-89A4-3400-45BD-0316FB35ADDC}"/>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438400" y="3544577"/>
                <a:ext cx="1524000"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F763B28-6C18-8BF9-D115-799B085EEEC1}"/>
                  </a:ext>
                </a:extLst>
              </p:cNvPr>
              <p:cNvSpPr txBox="1"/>
              <p:nvPr/>
            </p:nvSpPr>
            <p:spPr>
              <a:xfrm>
                <a:off x="4775320" y="300196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oMath>
                  </m:oMathPara>
                </a14:m>
                <a:endParaRPr lang="en-US" dirty="0"/>
              </a:p>
            </p:txBody>
          </p:sp>
        </mc:Choice>
        <mc:Fallback xmlns="">
          <p:sp>
            <p:nvSpPr>
              <p:cNvPr id="10" name="TextBox 9">
                <a:extLst>
                  <a:ext uri="{FF2B5EF4-FFF2-40B4-BE49-F238E27FC236}">
                    <a16:creationId xmlns:a16="http://schemas.microsoft.com/office/drawing/2014/main" id="{DF763B28-6C18-8BF9-D115-799B085EEEC1}"/>
                  </a:ext>
                </a:extLst>
              </p:cNvPr>
              <p:cNvSpPr txBox="1">
                <a:spLocks noRot="1" noChangeAspect="1" noMove="1" noResize="1" noEditPoints="1" noAdjustHandles="1" noChangeArrowheads="1" noChangeShapeType="1" noTextEdit="1"/>
              </p:cNvSpPr>
              <p:nvPr/>
            </p:nvSpPr>
            <p:spPr>
              <a:xfrm>
                <a:off x="4775320" y="3001963"/>
                <a:ext cx="381000" cy="369332"/>
              </a:xfrm>
              <a:prstGeom prst="rect">
                <a:avLst/>
              </a:prstGeom>
              <a:blipFill>
                <a:blip r:embed="rId8"/>
                <a:stretch>
                  <a:fillRect b="-6557"/>
                </a:stretch>
              </a:blipFill>
            </p:spPr>
            <p:txBody>
              <a:bodyPr/>
              <a:lstStyle/>
              <a:p>
                <a:r>
                  <a:rPr lang="en-US">
                    <a:noFill/>
                  </a:rPr>
                  <a:t> </a:t>
                </a:r>
              </a:p>
            </p:txBody>
          </p:sp>
        </mc:Fallback>
      </mc:AlternateContent>
    </p:spTree>
    <p:extLst>
      <p:ext uri="{BB962C8B-B14F-4D97-AF65-F5344CB8AC3E}">
        <p14:creationId xmlns:p14="http://schemas.microsoft.com/office/powerpoint/2010/main" val="1575309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State Representation</a:t>
            </a:r>
          </a:p>
        </p:txBody>
      </p:sp>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1143000"/>
          </a:xfrm>
        </p:spPr>
        <p:txBody>
          <a:bodyPr>
            <a:normAutofit fontScale="85000" lnSpcReduction="20000"/>
          </a:bodyPr>
          <a:lstStyle/>
          <a:p>
            <a:pPr marL="0" indent="0">
              <a:buNone/>
            </a:pPr>
            <a:r>
              <a:rPr lang="en-US" sz="2000" dirty="0"/>
              <a:t>States help to keep track of the environment and the agent in the environment. This is often also called the </a:t>
            </a:r>
            <a:r>
              <a:rPr lang="en-US" sz="2000" b="1" dirty="0"/>
              <a:t>system state</a:t>
            </a:r>
            <a:r>
              <a:rPr lang="en-US" sz="2000" dirty="0"/>
              <a:t>. The representation can be </a:t>
            </a:r>
          </a:p>
          <a:p>
            <a:pPr lvl="1"/>
            <a:r>
              <a:rPr lang="en-US" b="1" dirty="0"/>
              <a:t>Atomic</a:t>
            </a:r>
            <a:r>
              <a:rPr lang="en-US" dirty="0"/>
              <a:t>: Just a label for a black box. E.g., A, B</a:t>
            </a:r>
          </a:p>
          <a:p>
            <a:pPr lvl="1"/>
            <a:r>
              <a:rPr lang="en-US" b="1" dirty="0"/>
              <a:t>Factored</a:t>
            </a:r>
            <a:r>
              <a:rPr lang="en-US" dirty="0"/>
              <a:t>: A set of attribute values called </a:t>
            </a:r>
            <a:r>
              <a:rPr lang="en-US" dirty="0" err="1"/>
              <a:t>fluents</a:t>
            </a:r>
            <a:r>
              <a:rPr lang="en-US" dirty="0"/>
              <a:t>. </a:t>
            </a:r>
            <a:br>
              <a:rPr lang="en-US" dirty="0"/>
            </a:br>
            <a:r>
              <a:rPr lang="en-US" dirty="0"/>
              <a:t>                  E.g., [location = left, status = clean, temperature = 75 deg. F] </a:t>
            </a:r>
            <a:endParaRPr lang="en-US" sz="24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b="1" dirty="0">
              <a:solidFill>
                <a:srgbClr val="FF0000"/>
              </a:solidFill>
            </a:endParaRPr>
          </a:p>
          <a:p>
            <a:pPr marL="0" indent="0">
              <a:buNone/>
            </a:pPr>
            <a:endParaRPr lang="en-US" sz="2000" b="1" dirty="0">
              <a:solidFill>
                <a:srgbClr val="FF0000"/>
              </a:solidFill>
            </a:endParaRPr>
          </a:p>
          <a:p>
            <a:pPr marL="0" indent="0">
              <a:buNone/>
            </a:pPr>
            <a:endParaRPr lang="en-US" sz="2000" dirty="0"/>
          </a:p>
          <a:p>
            <a:pPr marL="0" indent="0">
              <a:buNone/>
            </a:pPr>
            <a:endParaRPr lang="en-US" sz="2000" dirty="0"/>
          </a:p>
        </p:txBody>
      </p:sp>
      <p:pic>
        <p:nvPicPr>
          <p:cNvPr id="4" name="Picture 3" descr="A figure showinf two atomic states as boxes and then a factored state decription where the states contain variables describing the state.">
            <a:extLst>
              <a:ext uri="{FF2B5EF4-FFF2-40B4-BE49-F238E27FC236}">
                <a16:creationId xmlns:a16="http://schemas.microsoft.com/office/drawing/2014/main" id="{BA80952D-B85D-4F0D-B7D7-FD1AEFB93BCD}"/>
              </a:ext>
              <a:ext uri="{C183D7F6-B498-43B3-948B-1728B52AA6E4}">
                <adec:decorative xmlns:adec="http://schemas.microsoft.com/office/drawing/2017/decorative" val="0"/>
              </a:ext>
            </a:extLst>
          </p:cNvPr>
          <p:cNvPicPr>
            <a:picLocks noChangeAspect="1"/>
          </p:cNvPicPr>
          <p:nvPr/>
        </p:nvPicPr>
        <p:blipFill rotWithShape="1">
          <a:blip r:embed="rId3"/>
          <a:srcRect r="40741" b="29953"/>
          <a:stretch/>
        </p:blipFill>
        <p:spPr>
          <a:xfrm>
            <a:off x="1981200" y="2971800"/>
            <a:ext cx="2982360" cy="1828800"/>
          </a:xfrm>
          <a:prstGeom prst="rect">
            <a:avLst/>
          </a:prstGeom>
        </p:spPr>
      </p:pic>
      <p:sp>
        <p:nvSpPr>
          <p:cNvPr id="5" name="Speech Bubble: Rectangle 4">
            <a:extLst>
              <a:ext uri="{FF2B5EF4-FFF2-40B4-BE49-F238E27FC236}">
                <a16:creationId xmlns:a16="http://schemas.microsoft.com/office/drawing/2014/main" id="{A1F6455A-2485-B0DA-DAC2-B15E3F61A4BE}"/>
              </a:ext>
            </a:extLst>
          </p:cNvPr>
          <p:cNvSpPr/>
          <p:nvPr/>
        </p:nvSpPr>
        <p:spPr>
          <a:xfrm>
            <a:off x="1447800" y="2895600"/>
            <a:ext cx="1257300" cy="533400"/>
          </a:xfrm>
          <a:prstGeom prst="wedgeRectCallout">
            <a:avLst>
              <a:gd name="adj1" fmla="val 43371"/>
              <a:gd name="adj2" fmla="val 109770"/>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400" dirty="0"/>
              <a:t>Action causes transition</a:t>
            </a:r>
          </a:p>
        </p:txBody>
      </p:sp>
      <p:sp>
        <p:nvSpPr>
          <p:cNvPr id="6" name="Speech Bubble: Rectangle 5">
            <a:extLst>
              <a:ext uri="{FF2B5EF4-FFF2-40B4-BE49-F238E27FC236}">
                <a16:creationId xmlns:a16="http://schemas.microsoft.com/office/drawing/2014/main" id="{DE306C82-3C11-0925-0BB1-2921BC51CE19}"/>
              </a:ext>
            </a:extLst>
          </p:cNvPr>
          <p:cNvSpPr/>
          <p:nvPr/>
        </p:nvSpPr>
        <p:spPr>
          <a:xfrm>
            <a:off x="5791200" y="2887663"/>
            <a:ext cx="1676400" cy="769938"/>
          </a:xfrm>
          <a:prstGeom prst="wedgeRectCallout">
            <a:avLst>
              <a:gd name="adj1" fmla="val -121544"/>
              <a:gd name="adj2" fmla="val 43903"/>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400" dirty="0"/>
              <a:t>Variables describing the system state are called “</a:t>
            </a:r>
            <a:r>
              <a:rPr lang="en-US" sz="1400" dirty="0" err="1"/>
              <a:t>fluents</a:t>
            </a:r>
            <a:r>
              <a:rPr lang="en-US" sz="1400" dirty="0"/>
              <a:t>”</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1D0D7C3-8100-410F-21C7-DAC246620F5E}"/>
                  </a:ext>
                </a:extLst>
              </p:cNvPr>
              <p:cNvSpPr txBox="1"/>
              <p:nvPr/>
            </p:nvSpPr>
            <p:spPr>
              <a:xfrm>
                <a:off x="628650" y="4929612"/>
                <a:ext cx="8001000" cy="1569660"/>
              </a:xfrm>
              <a:prstGeom prst="rect">
                <a:avLst/>
              </a:prstGeom>
              <a:noFill/>
            </p:spPr>
            <p:txBody>
              <a:bodyPr wrap="square">
                <a:spAutoFit/>
              </a:bodyPr>
              <a:lstStyle/>
              <a:p>
                <a:r>
                  <a:rPr lang="en-US" sz="1600" dirty="0"/>
                  <a:t>We often construct atomic labels from factored information. E.g.: If the agent’s state is the coordinate x = 7 and y = 3, then the atomic state label could be the string “(7, 3)”. With the atomic representation, we can only compare if two labels are the same. With the factored state representation, we can reason more and calculate the distance between states!</a:t>
                </a:r>
              </a:p>
              <a:p>
                <a:pPr marL="285750" indent="-285750">
                  <a:buFont typeface="Arial" panose="020B0604020202020204" pitchFamily="34" charset="0"/>
                  <a:buChar char="•"/>
                </a:pPr>
                <a:endParaRPr lang="en-US" sz="1600" dirty="0"/>
              </a:p>
              <a:p>
                <a:r>
                  <a:rPr lang="en-US" sz="1600" dirty="0"/>
                  <a:t>The set of all possible states is called the </a:t>
                </a:r>
                <a:r>
                  <a:rPr lang="en-US" sz="1600" b="1" dirty="0">
                    <a:solidFill>
                      <a:srgbClr val="FF0000"/>
                    </a:solidFill>
                  </a:rPr>
                  <a:t>state space </a:t>
                </a:r>
                <a14:m>
                  <m:oMath xmlns:m="http://schemas.openxmlformats.org/officeDocument/2006/math">
                    <m:r>
                      <a:rPr lang="en-US" sz="1600" b="1" i="1" smtClean="0">
                        <a:solidFill>
                          <a:srgbClr val="FF0000"/>
                        </a:solidFill>
                        <a:latin typeface="Cambria Math" panose="02040503050406030204" pitchFamily="18" charset="0"/>
                      </a:rPr>
                      <m:t>𝑺</m:t>
                    </m:r>
                    <m:r>
                      <a:rPr lang="en-US" sz="1600" b="0" i="0" smtClean="0">
                        <a:solidFill>
                          <a:srgbClr val="FF0000"/>
                        </a:solidFill>
                        <a:latin typeface="Cambria Math" panose="02040503050406030204" pitchFamily="18" charset="0"/>
                      </a:rPr>
                      <m:t>.</m:t>
                    </m:r>
                  </m:oMath>
                </a14:m>
                <a:r>
                  <a:rPr lang="en-US" sz="1600" dirty="0"/>
                  <a:t> This set is typically very large!</a:t>
                </a:r>
              </a:p>
            </p:txBody>
          </p:sp>
        </mc:Choice>
        <mc:Fallback xmlns="">
          <p:sp>
            <p:nvSpPr>
              <p:cNvPr id="8" name="TextBox 7">
                <a:extLst>
                  <a:ext uri="{FF2B5EF4-FFF2-40B4-BE49-F238E27FC236}">
                    <a16:creationId xmlns:a16="http://schemas.microsoft.com/office/drawing/2014/main" id="{01D0D7C3-8100-410F-21C7-DAC246620F5E}"/>
                  </a:ext>
                </a:extLst>
              </p:cNvPr>
              <p:cNvSpPr txBox="1">
                <a:spLocks noRot="1" noChangeAspect="1" noMove="1" noResize="1" noEditPoints="1" noAdjustHandles="1" noChangeArrowheads="1" noChangeShapeType="1" noTextEdit="1"/>
              </p:cNvSpPr>
              <p:nvPr/>
            </p:nvSpPr>
            <p:spPr>
              <a:xfrm>
                <a:off x="628650" y="4929612"/>
                <a:ext cx="8001000" cy="1569660"/>
              </a:xfrm>
              <a:prstGeom prst="rect">
                <a:avLst/>
              </a:prstGeom>
              <a:blipFill>
                <a:blip r:embed="rId4"/>
                <a:stretch>
                  <a:fillRect l="-381" t="-1167" b="-4280"/>
                </a:stretch>
              </a:blipFill>
            </p:spPr>
            <p:txBody>
              <a:bodyPr/>
              <a:lstStyle/>
              <a:p>
                <a:r>
                  <a:rPr lang="en-US">
                    <a:noFill/>
                  </a:rPr>
                  <a:t> </a:t>
                </a:r>
              </a:p>
            </p:txBody>
          </p:sp>
        </mc:Fallback>
      </mc:AlternateContent>
    </p:spTree>
    <p:extLst>
      <p:ext uri="{BB962C8B-B14F-4D97-AF65-F5344CB8AC3E}">
        <p14:creationId xmlns:p14="http://schemas.microsoft.com/office/powerpoint/2010/main" val="4267257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Goal-based Agent</a:t>
            </a:r>
          </a:p>
        </p:txBody>
      </p:sp>
      <p:sp>
        <p:nvSpPr>
          <p:cNvPr id="7" name="Content Placeholder 6"/>
          <p:cNvSpPr>
            <a:spLocks noGrp="1"/>
          </p:cNvSpPr>
          <p:nvPr>
            <p:ph idx="1"/>
          </p:nvPr>
        </p:nvSpPr>
        <p:spPr>
          <a:xfrm>
            <a:off x="628650" y="1447801"/>
            <a:ext cx="7886700" cy="1235149"/>
          </a:xfrm>
        </p:spPr>
        <p:txBody>
          <a:bodyPr>
            <a:normAutofit fontScale="85000" lnSpcReduction="10000"/>
          </a:bodyPr>
          <a:lstStyle/>
          <a:p>
            <a:r>
              <a:rPr lang="en-US" dirty="0"/>
              <a:t>The agent has the task of reaching a defined </a:t>
            </a:r>
            <a:r>
              <a:rPr lang="en-US" b="1" dirty="0">
                <a:solidFill>
                  <a:srgbClr val="FF0000"/>
                </a:solidFill>
              </a:rPr>
              <a:t>goal state </a:t>
            </a:r>
            <a:r>
              <a:rPr lang="en-US" dirty="0"/>
              <a:t>and is then finished. </a:t>
            </a:r>
          </a:p>
          <a:p>
            <a:r>
              <a:rPr lang="en-US" dirty="0"/>
              <a:t>The agent needs to move towards the goal. As special type is a </a:t>
            </a:r>
            <a:r>
              <a:rPr lang="en-US" b="1" dirty="0">
                <a:solidFill>
                  <a:srgbClr val="FF0000"/>
                </a:solidFill>
              </a:rPr>
              <a:t>planning agent </a:t>
            </a:r>
            <a:r>
              <a:rPr lang="en-US" dirty="0"/>
              <a:t>that uses </a:t>
            </a:r>
            <a:r>
              <a:rPr lang="en-US" b="1" dirty="0">
                <a:solidFill>
                  <a:srgbClr val="FF0000"/>
                </a:solidFill>
              </a:rPr>
              <a:t>search algorithms </a:t>
            </a:r>
            <a:r>
              <a:rPr lang="en-US" dirty="0"/>
              <a:t>to plan a sequence of actions that leads to the goal.</a:t>
            </a:r>
          </a:p>
          <a:p>
            <a:r>
              <a:rPr lang="en-US" dirty="0"/>
              <a:t>Performance measure: the </a:t>
            </a:r>
            <a:r>
              <a:rPr lang="en-US" b="1" dirty="0">
                <a:solidFill>
                  <a:srgbClr val="FF0000"/>
                </a:solidFill>
              </a:rPr>
              <a:t>cost to reach the goal</a:t>
            </a:r>
            <a:r>
              <a:rPr lang="en-US" dirty="0"/>
              <a:t>.</a:t>
            </a:r>
            <a:r>
              <a:rPr lang="en-US" b="1" dirty="0">
                <a:solidFill>
                  <a:srgbClr val="FF0000"/>
                </a:solidFill>
              </a:rPr>
              <a:t>  </a:t>
            </a:r>
          </a:p>
        </p:txBody>
      </p:sp>
      <p:grpSp>
        <p:nvGrpSpPr>
          <p:cNvPr id="8" name="Group 7" descr="A figure adding goals to the agent.">
            <a:extLst>
              <a:ext uri="{FF2B5EF4-FFF2-40B4-BE49-F238E27FC236}">
                <a16:creationId xmlns:a16="http://schemas.microsoft.com/office/drawing/2014/main" id="{99B13B2A-866C-34B6-3674-D659B2A7835E}"/>
              </a:ext>
            </a:extLst>
          </p:cNvPr>
          <p:cNvGrpSpPr/>
          <p:nvPr/>
        </p:nvGrpSpPr>
        <p:grpSpPr>
          <a:xfrm>
            <a:off x="767978" y="2767543"/>
            <a:ext cx="4515082" cy="2927500"/>
            <a:chOff x="2114318" y="2819400"/>
            <a:chExt cx="4515082" cy="2927500"/>
          </a:xfrm>
        </p:grpSpPr>
        <p:pic>
          <p:nvPicPr>
            <p:cNvPr id="9" name="Picture 8">
              <a:extLst>
                <a:ext uri="{FF2B5EF4-FFF2-40B4-BE49-F238E27FC236}">
                  <a16:creationId xmlns:a16="http://schemas.microsoft.com/office/drawing/2014/main" id="{2FE2CE57-5E44-48F8-9543-D465169F4975}"/>
                </a:ext>
              </a:extLst>
            </p:cNvPr>
            <p:cNvPicPr>
              <a:picLocks noChangeAspect="1"/>
            </p:cNvPicPr>
            <p:nvPr/>
          </p:nvPicPr>
          <p:blipFill>
            <a:blip r:embed="rId3"/>
            <a:stretch>
              <a:fillRect/>
            </a:stretch>
          </p:blipFill>
          <p:spPr>
            <a:xfrm>
              <a:off x="2114318" y="2819400"/>
              <a:ext cx="4515082" cy="2927500"/>
            </a:xfrm>
            <a:prstGeom prst="rect">
              <a:avLst/>
            </a:prstGeom>
          </p:spPr>
        </p:pic>
        <p:sp>
          <p:nvSpPr>
            <p:cNvPr id="3" name="Oval 2">
              <a:extLst>
                <a:ext uri="{FF2B5EF4-FFF2-40B4-BE49-F238E27FC236}">
                  <a16:creationId xmlns:a16="http://schemas.microsoft.com/office/drawing/2014/main" id="{8DC68F3E-3623-454B-9115-EF6E8CD7423F}"/>
                </a:ext>
              </a:extLst>
            </p:cNvPr>
            <p:cNvSpPr/>
            <p:nvPr/>
          </p:nvSpPr>
          <p:spPr>
            <a:xfrm>
              <a:off x="2895600" y="4664150"/>
              <a:ext cx="685800" cy="457200"/>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 name="Rectangle 3">
              <a:extLst>
                <a:ext uri="{FF2B5EF4-FFF2-40B4-BE49-F238E27FC236}">
                  <a16:creationId xmlns:a16="http://schemas.microsoft.com/office/drawing/2014/main" id="{7CAEB44A-E0D5-4126-A2E1-486A8A386ED4}"/>
                </a:ext>
              </a:extLst>
            </p:cNvPr>
            <p:cNvSpPr/>
            <p:nvPr/>
          </p:nvSpPr>
          <p:spPr>
            <a:xfrm>
              <a:off x="4191000" y="3825950"/>
              <a:ext cx="1447800" cy="45720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4B43DD05-3D9B-4F73-B36D-2727CE931ED9}"/>
                </a:ext>
              </a:extLst>
            </p:cNvPr>
            <p:cNvCxnSpPr/>
            <p:nvPr/>
          </p:nvCxnSpPr>
          <p:spPr>
            <a:xfrm flipV="1">
              <a:off x="3429000" y="4206950"/>
              <a:ext cx="685800" cy="457200"/>
            </a:xfrm>
            <a:prstGeom prst="straightConnector1">
              <a:avLst/>
            </a:prstGeom>
            <a:ln w="28575">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09C9C9-D66E-EA9C-F32B-9350BBA1FE6F}"/>
                  </a:ext>
                </a:extLst>
              </p:cNvPr>
              <p:cNvSpPr txBox="1"/>
              <p:nvPr/>
            </p:nvSpPr>
            <p:spPr>
              <a:xfrm>
                <a:off x="5295900" y="2923684"/>
                <a:ext cx="3784740"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argmin</m:t>
                              </m:r>
                            </m:e>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A</m:t>
                              </m:r>
                            </m:sub>
                          </m:sSub>
                        </m:fName>
                        <m:e>
                          <m:d>
                            <m:dPr>
                              <m:begChr m:val="["/>
                              <m:endChr m:val="]"/>
                              <m:ctrlPr>
                                <a:rPr lang="en-US"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𝑇</m:t>
                                  </m:r>
                                </m:sup>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𝑡</m:t>
                                      </m:r>
                                    </m:sub>
                                  </m:sSub>
                                </m:e>
                              </m:nary>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𝑠</m:t>
                                      </m:r>
                                    </m:e>
                                    <m:sub>
                                      <m:r>
                                        <a:rPr lang="en-US" i="1">
                                          <a:latin typeface="Cambria Math" panose="02040503050406030204" pitchFamily="18" charset="0"/>
                                        </a:rPr>
                                        <m:t>𝑇</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𝑔𝑜𝑎𝑙</m:t>
                                      </m:r>
                                    </m:sup>
                                  </m:sSup>
                                </m:e>
                              </m:d>
                            </m:e>
                          </m:d>
                        </m:e>
                      </m:func>
                    </m:oMath>
                  </m:oMathPara>
                </a14:m>
                <a:endParaRPr lang="en-US" dirty="0"/>
              </a:p>
            </p:txBody>
          </p:sp>
        </mc:Choice>
        <mc:Fallback xmlns="">
          <p:sp>
            <p:nvSpPr>
              <p:cNvPr id="6" name="TextBox 5">
                <a:extLst>
                  <a:ext uri="{FF2B5EF4-FFF2-40B4-BE49-F238E27FC236}">
                    <a16:creationId xmlns:a16="http://schemas.microsoft.com/office/drawing/2014/main" id="{B309C9C9-D66E-EA9C-F32B-9350BBA1FE6F}"/>
                  </a:ext>
                </a:extLst>
              </p:cNvPr>
              <p:cNvSpPr txBox="1">
                <a:spLocks noRot="1" noChangeAspect="1" noMove="1" noResize="1" noEditPoints="1" noAdjustHandles="1" noChangeArrowheads="1" noChangeShapeType="1" noTextEdit="1"/>
              </p:cNvSpPr>
              <p:nvPr/>
            </p:nvSpPr>
            <p:spPr>
              <a:xfrm>
                <a:off x="5295900" y="2923684"/>
                <a:ext cx="3784740" cy="972702"/>
              </a:xfrm>
              <a:prstGeom prst="rect">
                <a:avLst/>
              </a:prstGeom>
              <a:blipFill>
                <a:blip r:embed="rId5"/>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1655D056-4265-310C-3A14-607DA88A98C3}"/>
              </a:ext>
            </a:extLst>
          </p:cNvPr>
          <p:cNvSpPr txBox="1"/>
          <p:nvPr/>
        </p:nvSpPr>
        <p:spPr>
          <a:xfrm>
            <a:off x="6999745" y="4290296"/>
            <a:ext cx="1932970" cy="954107"/>
          </a:xfrm>
          <a:prstGeom prst="rect">
            <a:avLst/>
          </a:prstGeom>
          <a:noFill/>
        </p:spPr>
        <p:txBody>
          <a:bodyPr wrap="square" rtlCol="0">
            <a:spAutoFit/>
          </a:bodyPr>
          <a:lstStyle/>
          <a:p>
            <a:pPr algn="ctr"/>
            <a:r>
              <a:rPr lang="en-US" sz="1400" dirty="0"/>
              <a:t>Sum of the cost</a:t>
            </a:r>
            <a:br>
              <a:rPr lang="en-US" sz="1400" dirty="0"/>
            </a:br>
            <a:r>
              <a:rPr lang="en-US" sz="1400" dirty="0"/>
              <a:t>of a planed sequence of actions that leads to a goal state </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B6DFB2F8-B6C3-45F5-85E4-692E0E5C7665}"/>
                  </a:ext>
                </a:extLst>
              </p:cNvPr>
              <p:cNvSpPr/>
              <p:nvPr/>
            </p:nvSpPr>
            <p:spPr>
              <a:xfrm>
                <a:off x="628650" y="5830141"/>
                <a:ext cx="6808980" cy="942309"/>
              </a:xfrm>
              <a:prstGeom prst="rect">
                <a:avLst/>
              </a:prstGeom>
            </p:spPr>
            <p:txBody>
              <a:bodyPr wrap="none">
                <a:spAutoFit/>
              </a:bodyPr>
              <a:lstStyle/>
              <a:p>
                <a:r>
                  <a:rPr lang="en-US" dirty="0"/>
                  <a:t>The interaction is a sequence: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0"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i="1" smtClean="0">
                            <a:latin typeface="Cambria Math" panose="02040503050406030204" pitchFamily="18" charset="0"/>
                          </a:rPr>
                          <m:t>𝑠</m:t>
                        </m:r>
                      </m:e>
                      <m:sup>
                        <m:r>
                          <a:rPr lang="en-US" b="0" i="1" smtClean="0">
                            <a:latin typeface="Cambria Math" panose="02040503050406030204" pitchFamily="18" charset="0"/>
                          </a:rPr>
                          <m:t>𝑔𝑜𝑎𝑙</m:t>
                        </m:r>
                      </m:sup>
                    </m:sSup>
                  </m:oMath>
                </a14:m>
                <a:endParaRPr lang="en-US" dirty="0"/>
              </a:p>
              <a:p>
                <a:endParaRPr lang="en-US" b="1" dirty="0"/>
              </a:p>
              <a:p>
                <a:r>
                  <a:rPr lang="en-US" b="1" dirty="0"/>
                  <a:t>Example</a:t>
                </a:r>
                <a:r>
                  <a:rPr lang="en-US" dirty="0"/>
                  <a:t>: Solving a puzzle. What action gets me closer to the solution?</a:t>
                </a:r>
              </a:p>
            </p:txBody>
          </p:sp>
        </mc:Choice>
        <mc:Fallback xmlns="">
          <p:sp>
            <p:nvSpPr>
              <p:cNvPr id="2" name="Rectangle 1">
                <a:extLst>
                  <a:ext uri="{FF2B5EF4-FFF2-40B4-BE49-F238E27FC236}">
                    <a16:creationId xmlns:a16="http://schemas.microsoft.com/office/drawing/2014/main" id="{B6DFB2F8-B6C3-45F5-85E4-692E0E5C7665}"/>
                  </a:ext>
                </a:extLst>
              </p:cNvPr>
              <p:cNvSpPr>
                <a:spLocks noRot="1" noChangeAspect="1" noMove="1" noResize="1" noEditPoints="1" noAdjustHandles="1" noChangeArrowheads="1" noChangeShapeType="1" noTextEdit="1"/>
              </p:cNvSpPr>
              <p:nvPr/>
            </p:nvSpPr>
            <p:spPr>
              <a:xfrm>
                <a:off x="628650" y="5830141"/>
                <a:ext cx="6808980" cy="942309"/>
              </a:xfrm>
              <a:prstGeom prst="rect">
                <a:avLst/>
              </a:prstGeom>
              <a:blipFill>
                <a:blip r:embed="rId6"/>
                <a:stretch>
                  <a:fillRect l="-716" t="-2581" b="-7742"/>
                </a:stretch>
              </a:blipFill>
            </p:spPr>
            <p:txBody>
              <a:bodyPr/>
              <a:lstStyle/>
              <a:p>
                <a:r>
                  <a:rPr lang="en-US">
                    <a:noFill/>
                  </a:rPr>
                  <a:t> </a:t>
                </a:r>
              </a:p>
            </p:txBody>
          </p:sp>
        </mc:Fallback>
      </mc:AlternateContent>
      <p:sp>
        <p:nvSpPr>
          <p:cNvPr id="10" name="Left Brace 9">
            <a:extLst>
              <a:ext uri="{FF2B5EF4-FFF2-40B4-BE49-F238E27FC236}">
                <a16:creationId xmlns:a16="http://schemas.microsoft.com/office/drawing/2014/main" id="{2A6DF24A-807F-9B76-3928-56AF087F5171}"/>
              </a:ext>
              <a:ext uri="{C183D7F6-B498-43B3-948B-1728B52AA6E4}">
                <adec:decorative xmlns:adec="http://schemas.microsoft.com/office/drawing/2017/decorative" val="1"/>
              </a:ext>
            </a:extLst>
          </p:cNvPr>
          <p:cNvSpPr/>
          <p:nvPr/>
        </p:nvSpPr>
        <p:spPr>
          <a:xfrm rot="16200000">
            <a:off x="7810958" y="3173675"/>
            <a:ext cx="288772" cy="19329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a:extLst>
              <a:ext uri="{FF2B5EF4-FFF2-40B4-BE49-F238E27FC236}">
                <a16:creationId xmlns:a16="http://schemas.microsoft.com/office/drawing/2014/main" id="{AB771649-5BF3-8747-5429-08474493638E}"/>
              </a:ext>
              <a:ext uri="{C183D7F6-B498-43B3-948B-1728B52AA6E4}">
                <adec:decorative xmlns:adec="http://schemas.microsoft.com/office/drawing/2017/decorative" val="1"/>
              </a:ext>
            </a:extLst>
          </p:cNvPr>
          <p:cNvSpPr/>
          <p:nvPr/>
        </p:nvSpPr>
        <p:spPr>
          <a:xfrm rot="16200000">
            <a:off x="5261807" y="4455988"/>
            <a:ext cx="144386" cy="3505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8D0B5546-A820-8FF6-7A6B-09F4E0F16CED}"/>
              </a:ext>
              <a:ext uri="{C183D7F6-B498-43B3-948B-1728B52AA6E4}">
                <adec:decorative xmlns:adec="http://schemas.microsoft.com/office/drawing/2017/decorative" val="1"/>
              </a:ext>
            </a:extLst>
          </p:cNvPr>
          <p:cNvSpPr txBox="1"/>
          <p:nvPr/>
        </p:nvSpPr>
        <p:spPr>
          <a:xfrm>
            <a:off x="4395317" y="6205333"/>
            <a:ext cx="1932970" cy="307777"/>
          </a:xfrm>
          <a:prstGeom prst="rect">
            <a:avLst/>
          </a:prstGeom>
          <a:noFill/>
        </p:spPr>
        <p:txBody>
          <a:bodyPr wrap="square" rtlCol="0">
            <a:spAutoFit/>
          </a:bodyPr>
          <a:lstStyle/>
          <a:p>
            <a:pPr algn="ctr"/>
            <a:r>
              <a:rPr lang="en-US" sz="1400" dirty="0"/>
              <a:t>cost</a:t>
            </a:r>
          </a:p>
        </p:txBody>
      </p:sp>
      <p:sp>
        <p:nvSpPr>
          <p:cNvPr id="14" name="TextBox 13">
            <a:extLst>
              <a:ext uri="{FF2B5EF4-FFF2-40B4-BE49-F238E27FC236}">
                <a16:creationId xmlns:a16="http://schemas.microsoft.com/office/drawing/2014/main" id="{E16C1A7F-80A0-191F-C175-0D32EA450CFD}"/>
              </a:ext>
              <a:ext uri="{C183D7F6-B498-43B3-948B-1728B52AA6E4}">
                <adec:decorative xmlns:adec="http://schemas.microsoft.com/office/drawing/2017/decorative" val="1"/>
              </a:ext>
            </a:extLst>
          </p:cNvPr>
          <p:cNvSpPr txBox="1"/>
          <p:nvPr/>
        </p:nvSpPr>
        <p:spPr>
          <a:xfrm>
            <a:off x="3686343" y="4181725"/>
            <a:ext cx="591829" cy="369332"/>
          </a:xfrm>
          <a:prstGeom prst="rect">
            <a:avLst/>
          </a:prstGeom>
          <a:noFill/>
        </p:spPr>
        <p:txBody>
          <a:bodyPr wrap="none" rtlCol="0">
            <a:spAutoFit/>
          </a:bodyPr>
          <a:lstStyle/>
          <a:p>
            <a:r>
              <a:rPr lang="en-US" dirty="0">
                <a:solidFill>
                  <a:schemeClr val="accent2"/>
                </a:solidFill>
              </a:rPr>
              <a:t>plan</a:t>
            </a:r>
          </a:p>
        </p:txBody>
      </p:sp>
    </p:spTree>
    <p:extLst>
      <p:ext uri="{BB962C8B-B14F-4D97-AF65-F5344CB8AC3E}">
        <p14:creationId xmlns:p14="http://schemas.microsoft.com/office/powerpoint/2010/main" val="906353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Utility-based Agent</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628650" y="1295400"/>
                <a:ext cx="7886700" cy="1477965"/>
              </a:xfrm>
            </p:spPr>
            <p:txBody>
              <a:bodyPr>
                <a:normAutofit fontScale="92500"/>
              </a:bodyPr>
              <a:lstStyle/>
              <a:p>
                <a:r>
                  <a:rPr lang="en-US" dirty="0"/>
                  <a:t>The agent uses a utility function to evaluate the </a:t>
                </a:r>
                <a:r>
                  <a:rPr lang="en-US" b="1" dirty="0">
                    <a:solidFill>
                      <a:srgbClr val="FF0000"/>
                    </a:solidFill>
                  </a:rPr>
                  <a:t>desirability of each possible states. </a:t>
                </a:r>
                <a:r>
                  <a:rPr lang="en-US" dirty="0"/>
                  <a:t>This is typically expressed as the reward of being in a state </a:t>
                </a:r>
                <a14:m>
                  <m:oMath xmlns:m="http://schemas.openxmlformats.org/officeDocument/2006/math">
                    <m:r>
                      <a:rPr lang="en-US" i="1" dirty="0" smtClean="0">
                        <a:latin typeface="Cambria Math" panose="02040503050406030204" pitchFamily="18" charset="0"/>
                      </a:rPr>
                      <m:t>𝑅</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oMath>
                </a14:m>
                <a:r>
                  <a:rPr lang="en-US" dirty="0"/>
                  <a:t>.</a:t>
                </a:r>
              </a:p>
              <a:p>
                <a:r>
                  <a:rPr lang="en-US" dirty="0"/>
                  <a:t>Choose actions to stay in desirable states.</a:t>
                </a:r>
              </a:p>
              <a:p>
                <a:r>
                  <a:rPr lang="en-US" dirty="0"/>
                  <a:t>Performance measure: The discounted sum of </a:t>
                </a:r>
                <a:r>
                  <a:rPr lang="en-US" b="1" dirty="0">
                    <a:solidFill>
                      <a:srgbClr val="FF0000"/>
                    </a:solidFill>
                  </a:rPr>
                  <a:t>expected utility over time</a:t>
                </a:r>
                <a:r>
                  <a:rPr lang="en-US" dirty="0"/>
                  <a:t>.</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628650" y="1295400"/>
                <a:ext cx="7886700" cy="1477965"/>
              </a:xfrm>
              <a:blipFill>
                <a:blip r:embed="rId3"/>
                <a:stretch>
                  <a:fillRect l="-541" t="-4132" r="-850"/>
                </a:stretch>
              </a:blipFill>
            </p:spPr>
            <p:txBody>
              <a:bodyPr/>
              <a:lstStyle/>
              <a:p>
                <a:r>
                  <a:rPr lang="en-US">
                    <a:noFill/>
                  </a:rPr>
                  <a:t> </a:t>
                </a:r>
              </a:p>
            </p:txBody>
          </p:sp>
        </mc:Fallback>
      </mc:AlternateContent>
      <p:pic>
        <p:nvPicPr>
          <p:cNvPr id="4" name="Picture 3" descr="Diagram of an agent that adds utility to determine how happy it is with a state.">
            <a:extLst>
              <a:ext uri="{FF2B5EF4-FFF2-40B4-BE49-F238E27FC236}">
                <a16:creationId xmlns:a16="http://schemas.microsoft.com/office/drawing/2014/main" id="{FAF6271A-FC38-434F-B4E3-EEA4639F708B}"/>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933634" y="2794829"/>
            <a:ext cx="4483330" cy="2857647"/>
          </a:xfrm>
          <a:prstGeom prst="rect">
            <a:avLst/>
          </a:prstGeom>
        </p:spPr>
      </p:pic>
      <p:sp>
        <p:nvSpPr>
          <p:cNvPr id="3" name="Rectangle: Rounded Corners 2">
            <a:extLst>
              <a:ext uri="{FF2B5EF4-FFF2-40B4-BE49-F238E27FC236}">
                <a16:creationId xmlns:a16="http://schemas.microsoft.com/office/drawing/2014/main" id="{FF3F49AA-5AE7-40C8-A131-B2029CFF8054}"/>
              </a:ext>
              <a:ext uri="{C183D7F6-B498-43B3-948B-1728B52AA6E4}">
                <adec:decorative xmlns:adec="http://schemas.microsoft.com/office/drawing/2017/decorative" val="1"/>
              </a:ext>
            </a:extLst>
          </p:cNvPr>
          <p:cNvSpPr/>
          <p:nvPr/>
        </p:nvSpPr>
        <p:spPr>
          <a:xfrm>
            <a:off x="1390834" y="4283824"/>
            <a:ext cx="3048000" cy="460148"/>
          </a:xfrm>
          <a:prstGeom prst="round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4AFE2FF-0717-3CEE-EC11-6C4E1A3A3186}"/>
                  </a:ext>
                </a:extLst>
              </p:cNvPr>
              <p:cNvSpPr txBox="1"/>
              <p:nvPr/>
            </p:nvSpPr>
            <p:spPr>
              <a:xfrm>
                <a:off x="5486400" y="2743200"/>
                <a:ext cx="3353996" cy="8478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t>
                              </m:r>
                              <m:r>
                                <a:rPr lang="en-US" b="0" i="1" smtClean="0">
                                  <a:latin typeface="Cambria Math" panose="02040503050406030204" pitchFamily="18" charset="0"/>
                                </a:rPr>
                                <m:t>𝑚𝑎𝑥</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A</m:t>
                              </m:r>
                            </m:sub>
                          </m:sSub>
                        </m:fName>
                        <m:e>
                          <m:r>
                            <a:rPr lang="en-US" b="0" i="1" smtClean="0">
                              <a:latin typeface="Cambria Math" panose="02040503050406030204" pitchFamily="18" charset="0"/>
                              <a:ea typeface="Cambria Math" panose="02040503050406030204" pitchFamily="18" charset="0"/>
                            </a:rPr>
                            <m:t>𝐸</m:t>
                          </m:r>
                          <m:d>
                            <m:dPr>
                              <m:begChr m:val="["/>
                              <m:endChr m:val="]"/>
                              <m:ctrlPr>
                                <a:rPr lang="en-US"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sup>
                                  </m:sSup>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𝑡</m:t>
                                      </m:r>
                                    </m:sub>
                                  </m:sSub>
                                </m:e>
                              </m:nary>
                              <m:d>
                                <m:dPr>
                                  <m:begChr m:val="|"/>
                                  <m:endChr m:val=""/>
                                  <m:ctrlPr>
                                    <a:rPr lang="en-US"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e>
                              </m:d>
                            </m:e>
                          </m:d>
                        </m:e>
                      </m:func>
                    </m:oMath>
                  </m:oMathPara>
                </a14:m>
                <a:endParaRPr lang="en-US" dirty="0"/>
              </a:p>
            </p:txBody>
          </p:sp>
        </mc:Choice>
        <mc:Fallback xmlns="">
          <p:sp>
            <p:nvSpPr>
              <p:cNvPr id="2" name="TextBox 1">
                <a:extLst>
                  <a:ext uri="{FF2B5EF4-FFF2-40B4-BE49-F238E27FC236}">
                    <a16:creationId xmlns:a16="http://schemas.microsoft.com/office/drawing/2014/main" id="{84AFE2FF-0717-3CEE-EC11-6C4E1A3A3186}"/>
                  </a:ext>
                </a:extLst>
              </p:cNvPr>
              <p:cNvSpPr txBox="1">
                <a:spLocks noRot="1" noChangeAspect="1" noMove="1" noResize="1" noEditPoints="1" noAdjustHandles="1" noChangeArrowheads="1" noChangeShapeType="1" noTextEdit="1"/>
              </p:cNvSpPr>
              <p:nvPr/>
            </p:nvSpPr>
            <p:spPr>
              <a:xfrm>
                <a:off x="5486400" y="2743200"/>
                <a:ext cx="3353996" cy="847861"/>
              </a:xfrm>
              <a:prstGeom prst="rect">
                <a:avLst/>
              </a:prstGeom>
              <a:blipFill>
                <a:blip r:embed="rId5"/>
                <a:stretch>
                  <a:fillRect/>
                </a:stretch>
              </a:blipFill>
            </p:spPr>
            <p:txBody>
              <a:bodyPr/>
              <a:lstStyle/>
              <a:p>
                <a:r>
                  <a:rPr lang="en-US">
                    <a:noFill/>
                  </a:rPr>
                  <a:t> </a:t>
                </a:r>
              </a:p>
            </p:txBody>
          </p:sp>
        </mc:Fallback>
      </mc:AlternateContent>
      <p:sp>
        <p:nvSpPr>
          <p:cNvPr id="5" name="Left Brace 4">
            <a:extLst>
              <a:ext uri="{FF2B5EF4-FFF2-40B4-BE49-F238E27FC236}">
                <a16:creationId xmlns:a16="http://schemas.microsoft.com/office/drawing/2014/main" id="{890A0BAA-2317-3D77-5800-B322AC6CED34}"/>
              </a:ext>
              <a:ext uri="{C183D7F6-B498-43B3-948B-1728B52AA6E4}">
                <adec:decorative xmlns:adec="http://schemas.microsoft.com/office/drawing/2017/decorative" val="1"/>
              </a:ext>
            </a:extLst>
          </p:cNvPr>
          <p:cNvSpPr/>
          <p:nvPr/>
        </p:nvSpPr>
        <p:spPr>
          <a:xfrm rot="16200000">
            <a:off x="7954946" y="3179915"/>
            <a:ext cx="288772" cy="11110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D37A21B7-E7DC-07F5-EF0D-F84D984C558F}"/>
              </a:ext>
            </a:extLst>
          </p:cNvPr>
          <p:cNvSpPr txBox="1"/>
          <p:nvPr/>
        </p:nvSpPr>
        <p:spPr>
          <a:xfrm>
            <a:off x="7169796" y="3848290"/>
            <a:ext cx="1696278" cy="954107"/>
          </a:xfrm>
          <a:prstGeom prst="rect">
            <a:avLst/>
          </a:prstGeom>
          <a:noFill/>
        </p:spPr>
        <p:txBody>
          <a:bodyPr wrap="square" rtlCol="0">
            <a:spAutoFit/>
          </a:bodyPr>
          <a:lstStyle/>
          <a:p>
            <a:pPr algn="ctr"/>
            <a:r>
              <a:rPr lang="en-US" sz="1400" dirty="0"/>
              <a:t>Implements rational behavior: Utility is the expected future discounted reward</a:t>
            </a:r>
          </a:p>
        </p:txBody>
      </p:sp>
      <p:sp>
        <p:nvSpPr>
          <p:cNvPr id="8" name="TextBox 7">
            <a:extLst>
              <a:ext uri="{FF2B5EF4-FFF2-40B4-BE49-F238E27FC236}">
                <a16:creationId xmlns:a16="http://schemas.microsoft.com/office/drawing/2014/main" id="{590C1277-14FF-4879-6A2E-E3A16C07A263}"/>
              </a:ext>
            </a:extLst>
          </p:cNvPr>
          <p:cNvSpPr txBox="1"/>
          <p:nvPr/>
        </p:nvSpPr>
        <p:spPr>
          <a:xfrm>
            <a:off x="5639514" y="4913500"/>
            <a:ext cx="3353997" cy="646331"/>
          </a:xfrm>
          <a:prstGeom prst="rect">
            <a:avLst/>
          </a:prstGeom>
          <a:noFill/>
        </p:spPr>
        <p:txBody>
          <a:bodyPr wrap="square" rtlCol="0">
            <a:spAutoFit/>
          </a:bodyPr>
          <a:lstStyle/>
          <a:p>
            <a:pPr algn="ctr"/>
            <a:r>
              <a:rPr lang="en-US" b="1" dirty="0"/>
              <a:t>Techniques</a:t>
            </a:r>
            <a:r>
              <a:rPr lang="en-US" dirty="0"/>
              <a:t>: Markov decision processes, reinforcement learning</a:t>
            </a:r>
          </a:p>
        </p:txBody>
      </p:sp>
      <p:sp>
        <p:nvSpPr>
          <p:cNvPr id="10" name="Left Brace 9">
            <a:extLst>
              <a:ext uri="{FF2B5EF4-FFF2-40B4-BE49-F238E27FC236}">
                <a16:creationId xmlns:a16="http://schemas.microsoft.com/office/drawing/2014/main" id="{42D56FA4-703F-9468-26AE-D2AE0657BB5A}"/>
              </a:ext>
              <a:ext uri="{C183D7F6-B498-43B3-948B-1728B52AA6E4}">
                <adec:decorative xmlns:adec="http://schemas.microsoft.com/office/drawing/2017/decorative" val="1"/>
              </a:ext>
            </a:extLst>
          </p:cNvPr>
          <p:cNvSpPr/>
          <p:nvPr/>
        </p:nvSpPr>
        <p:spPr>
          <a:xfrm rot="16200000">
            <a:off x="4866615" y="4698779"/>
            <a:ext cx="96571" cy="29718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2899228-E8A9-FC7D-842A-375C67A36518}"/>
              </a:ext>
              <a:ext uri="{C183D7F6-B498-43B3-948B-1728B52AA6E4}">
                <adec:decorative xmlns:adec="http://schemas.microsoft.com/office/drawing/2017/decorative" val="1"/>
              </a:ext>
            </a:extLst>
          </p:cNvPr>
          <p:cNvSpPr txBox="1"/>
          <p:nvPr/>
        </p:nvSpPr>
        <p:spPr>
          <a:xfrm>
            <a:off x="4038600" y="6136394"/>
            <a:ext cx="1932970" cy="307777"/>
          </a:xfrm>
          <a:prstGeom prst="rect">
            <a:avLst/>
          </a:prstGeom>
          <a:noFill/>
        </p:spPr>
        <p:txBody>
          <a:bodyPr wrap="square" rtlCol="0">
            <a:spAutoFit/>
          </a:bodyPr>
          <a:lstStyle/>
          <a:p>
            <a:pPr algn="ctr"/>
            <a:r>
              <a:rPr lang="en-US" sz="1400" dirty="0"/>
              <a:t>reward</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3C026A23-FBAD-4041-B131-AB5A1A014596}"/>
                  </a:ext>
                </a:extLst>
              </p:cNvPr>
              <p:cNvSpPr/>
              <p:nvPr/>
            </p:nvSpPr>
            <p:spPr>
              <a:xfrm>
                <a:off x="457200" y="5817060"/>
                <a:ext cx="8536311" cy="923330"/>
              </a:xfrm>
              <a:prstGeom prst="rect">
                <a:avLst/>
              </a:prstGeom>
            </p:spPr>
            <p:txBody>
              <a:bodyPr wrap="non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b="1" dirty="0"/>
              </a:p>
              <a:p>
                <a:endParaRPr lang="en-US" b="1" dirty="0"/>
              </a:p>
              <a:p>
                <a:r>
                  <a:rPr lang="en-US" b="1" dirty="0"/>
                  <a:t>Example</a:t>
                </a:r>
                <a:r>
                  <a:rPr lang="en-US" dirty="0"/>
                  <a:t>: An autonomous Mars rover prefers states where its battery is not critically low. </a:t>
                </a:r>
              </a:p>
            </p:txBody>
          </p:sp>
        </mc:Choice>
        <mc:Fallback xmlns="">
          <p:sp>
            <p:nvSpPr>
              <p:cNvPr id="9" name="Rectangle 8">
                <a:extLst>
                  <a:ext uri="{FF2B5EF4-FFF2-40B4-BE49-F238E27FC236}">
                    <a16:creationId xmlns:a16="http://schemas.microsoft.com/office/drawing/2014/main" id="{3C026A23-FBAD-4041-B131-AB5A1A014596}"/>
                  </a:ext>
                </a:extLst>
              </p:cNvPr>
              <p:cNvSpPr>
                <a:spLocks noRot="1" noChangeAspect="1" noMove="1" noResize="1" noEditPoints="1" noAdjustHandles="1" noChangeArrowheads="1" noChangeShapeType="1" noTextEdit="1"/>
              </p:cNvSpPr>
              <p:nvPr/>
            </p:nvSpPr>
            <p:spPr>
              <a:xfrm>
                <a:off x="457200" y="5817060"/>
                <a:ext cx="8536311" cy="923330"/>
              </a:xfrm>
              <a:prstGeom prst="rect">
                <a:avLst/>
              </a:prstGeom>
              <a:blipFill>
                <a:blip r:embed="rId6"/>
                <a:stretch>
                  <a:fillRect l="-571" t="-3289" b="-9211"/>
                </a:stretch>
              </a:blipFill>
            </p:spPr>
            <p:txBody>
              <a:bodyPr/>
              <a:lstStyle/>
              <a:p>
                <a:r>
                  <a:rPr lang="en-US">
                    <a:noFill/>
                  </a:rPr>
                  <a:t> </a:t>
                </a:r>
              </a:p>
            </p:txBody>
          </p:sp>
        </mc:Fallback>
      </mc:AlternateContent>
    </p:spTree>
    <p:extLst>
      <p:ext uri="{BB962C8B-B14F-4D97-AF65-F5344CB8AC3E}">
        <p14:creationId xmlns:p14="http://schemas.microsoft.com/office/powerpoint/2010/main" val="932558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BC86A731-07D6-8412-8BB2-9DF951FB0FD9}"/>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ong exposure of lights">
            <a:extLst>
              <a:ext uri="{FF2B5EF4-FFF2-40B4-BE49-F238E27FC236}">
                <a16:creationId xmlns:a16="http://schemas.microsoft.com/office/drawing/2014/main" id="{A5B052E0-DA1F-0D2D-2FC3-1EED01E199DF}"/>
              </a:ext>
            </a:extLst>
          </p:cNvPr>
          <p:cNvPicPr>
            <a:picLocks noChangeAspect="1"/>
          </p:cNvPicPr>
          <p:nvPr/>
        </p:nvPicPr>
        <p:blipFill>
          <a:blip r:embed="rId2">
            <a:alphaModFix amt="50000"/>
          </a:blip>
          <a:srcRect l="11000" r="-2" b="-2"/>
          <a:stretch>
            <a:fillRect/>
          </a:stretch>
        </p:blipFill>
        <p:spPr>
          <a:xfrm>
            <a:off x="20" y="1"/>
            <a:ext cx="9143980" cy="6857999"/>
          </a:xfrm>
          <a:prstGeom prst="rect">
            <a:avLst/>
          </a:prstGeom>
        </p:spPr>
      </p:pic>
      <p:sp>
        <p:nvSpPr>
          <p:cNvPr id="4" name="Title 3">
            <a:extLst>
              <a:ext uri="{FF2B5EF4-FFF2-40B4-BE49-F238E27FC236}">
                <a16:creationId xmlns:a16="http://schemas.microsoft.com/office/drawing/2014/main" id="{E3DD14AB-F395-1599-DB10-5119800EEAF9}"/>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algn="ctr" defTabSz="914400"/>
            <a:r>
              <a:rPr lang="en-US" sz="6000">
                <a:solidFill>
                  <a:srgbClr val="FFFFFF"/>
                </a:solidFill>
              </a:rPr>
              <a:t>Case Study: Self-Driving Cars</a:t>
            </a:r>
          </a:p>
        </p:txBody>
      </p:sp>
      <p:sp>
        <p:nvSpPr>
          <p:cNvPr id="5" name="Text Placeholder 4">
            <a:extLst>
              <a:ext uri="{FF2B5EF4-FFF2-40B4-BE49-F238E27FC236}">
                <a16:creationId xmlns:a16="http://schemas.microsoft.com/office/drawing/2014/main" id="{0C3888A7-B19D-842C-1E52-43D4DC7E7B0E}"/>
              </a:ext>
            </a:extLst>
          </p:cNvPr>
          <p:cNvSpPr>
            <a:spLocks noGrp="1"/>
          </p:cNvSpPr>
          <p:nvPr>
            <p:ph type="body" idx="1"/>
          </p:nvPr>
        </p:nvSpPr>
        <p:spPr>
          <a:xfrm>
            <a:off x="1143000" y="4159404"/>
            <a:ext cx="6858000" cy="1098395"/>
          </a:xfrm>
        </p:spPr>
        <p:txBody>
          <a:bodyPr vert="horz" lIns="91440" tIns="45720" rIns="91440" bIns="45720" rtlCol="0">
            <a:normAutofit/>
          </a:bodyPr>
          <a:lstStyle/>
          <a:p>
            <a:pPr algn="ctr" defTabSz="914400">
              <a:spcBef>
                <a:spcPts val="1000"/>
              </a:spcBef>
            </a:pPr>
            <a:endParaRPr lang="en-US" sz="2400">
              <a:solidFill>
                <a:srgbClr val="FFFFFF"/>
              </a:solidFill>
            </a:endParaRPr>
          </a:p>
        </p:txBody>
      </p:sp>
    </p:spTree>
    <p:extLst>
      <p:ext uri="{BB962C8B-B14F-4D97-AF65-F5344CB8AC3E}">
        <p14:creationId xmlns:p14="http://schemas.microsoft.com/office/powerpoint/2010/main" val="289406669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14">
            <a:extLst>
              <a:ext uri="{FF2B5EF4-FFF2-40B4-BE49-F238E27FC236}">
                <a16:creationId xmlns:a16="http://schemas.microsoft.com/office/drawing/2014/main" id="{E4F041C0-7D5C-CB2F-92DA-37E6B770851E}"/>
              </a:ext>
              <a:ext uri="{C183D7F6-B498-43B3-948B-1728B52AA6E4}">
                <adec:decorative xmlns:adec="http://schemas.microsoft.com/office/drawing/2017/decorative" val="1"/>
              </a:ext>
            </a:extLst>
          </p:cNvPr>
          <p:cNvPicPr>
            <a:picLocks noChangeAspect="1" noChangeArrowheads="1"/>
          </p:cNvPicPr>
          <p:nvPr/>
        </p:nvPicPr>
        <p:blipFill rotWithShape="1">
          <a:blip r:embed="rId2" cstate="print">
            <a:alphaModFix amt="50000"/>
          </a:blip>
          <a:srcRect t="27493" b="22444"/>
          <a:stretch>
            <a:fillRect/>
          </a:stretch>
        </p:blipFill>
        <p:spPr bwMode="auto">
          <a:xfrm>
            <a:off x="20" y="1"/>
            <a:ext cx="9143980" cy="6857999"/>
          </a:xfrm>
          <a:prstGeom prst="rect">
            <a:avLst/>
          </a:prstGeom>
          <a:noFill/>
        </p:spPr>
      </p:pic>
      <p:sp>
        <p:nvSpPr>
          <p:cNvPr id="4" name="Title 3">
            <a:extLst>
              <a:ext uri="{FF2B5EF4-FFF2-40B4-BE49-F238E27FC236}">
                <a16:creationId xmlns:a16="http://schemas.microsoft.com/office/drawing/2014/main" id="{110C9F2C-5F20-241B-A7B4-23BCD535D7A9}"/>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algn="ctr" defTabSz="914400"/>
            <a:r>
              <a:rPr lang="en-US" sz="6000" dirty="0">
                <a:solidFill>
                  <a:srgbClr val="FFFFFF"/>
                </a:solidFill>
              </a:rPr>
              <a:t>Module Review 1</a:t>
            </a:r>
          </a:p>
        </p:txBody>
      </p:sp>
      <p:sp>
        <p:nvSpPr>
          <p:cNvPr id="5" name="Text Placeholder 4">
            <a:extLst>
              <a:ext uri="{FF2B5EF4-FFF2-40B4-BE49-F238E27FC236}">
                <a16:creationId xmlns:a16="http://schemas.microsoft.com/office/drawing/2014/main" id="{702CF149-4E3E-4BC7-1591-E633BE8275BB}"/>
              </a:ext>
            </a:extLst>
          </p:cNvPr>
          <p:cNvSpPr>
            <a:spLocks noGrp="1"/>
          </p:cNvSpPr>
          <p:nvPr>
            <p:ph type="body" idx="1"/>
          </p:nvPr>
        </p:nvSpPr>
        <p:spPr>
          <a:xfrm>
            <a:off x="1143000" y="4159404"/>
            <a:ext cx="6858000" cy="1098395"/>
          </a:xfrm>
        </p:spPr>
        <p:txBody>
          <a:bodyPr vert="horz" lIns="91440" tIns="45720" rIns="91440" bIns="45720" rtlCol="0">
            <a:normAutofit/>
          </a:bodyPr>
          <a:lstStyle/>
          <a:p>
            <a:pPr algn="ctr" defTabSz="914400">
              <a:spcBef>
                <a:spcPts val="1000"/>
              </a:spcBef>
            </a:pPr>
            <a:endParaRPr lang="en-US" sz="2400">
              <a:solidFill>
                <a:srgbClr val="FFFFFF"/>
              </a:solidFill>
            </a:endParaRPr>
          </a:p>
        </p:txBody>
      </p:sp>
    </p:spTree>
    <p:extLst>
      <p:ext uri="{BB962C8B-B14F-4D97-AF65-F5344CB8AC3E}">
        <p14:creationId xmlns:p14="http://schemas.microsoft.com/office/powerpoint/2010/main" val="49914169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80952D-B85D-4F0D-B7D7-FD1AEFB93BCD}"/>
              </a:ext>
              <a:ext uri="{C183D7F6-B498-43B3-948B-1728B52AA6E4}">
                <adec:decorative xmlns:adec="http://schemas.microsoft.com/office/drawing/2017/decorative" val="1"/>
              </a:ext>
            </a:extLst>
          </p:cNvPr>
          <p:cNvPicPr>
            <a:picLocks noChangeAspect="1"/>
          </p:cNvPicPr>
          <p:nvPr/>
        </p:nvPicPr>
        <p:blipFill rotWithShape="1">
          <a:blip r:embed="rId3"/>
          <a:srcRect l="25949" r="40741" b="29953"/>
          <a:stretch/>
        </p:blipFill>
        <p:spPr>
          <a:xfrm>
            <a:off x="5257800" y="1905000"/>
            <a:ext cx="1676400" cy="1828800"/>
          </a:xfrm>
          <a:prstGeom prst="rect">
            <a:avLst/>
          </a:prstGeom>
        </p:spPr>
      </p:pic>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State Representation: Self-Driving Car</a:t>
            </a:r>
          </a:p>
        </p:txBody>
      </p:sp>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371600"/>
            <a:ext cx="4476750" cy="2286000"/>
          </a:xfrm>
        </p:spPr>
        <p:txBody>
          <a:bodyPr>
            <a:normAutofit fontScale="85000" lnSpcReduction="10000"/>
          </a:bodyPr>
          <a:lstStyle/>
          <a:p>
            <a:pPr marL="0" indent="0">
              <a:buNone/>
            </a:pPr>
            <a:r>
              <a:rPr lang="en-US" sz="2000" dirty="0"/>
              <a:t>States help to keep track of the environment and the agent in the environment. </a:t>
            </a:r>
          </a:p>
          <a:p>
            <a:pPr marL="0" indent="0">
              <a:buNone/>
            </a:pPr>
            <a:endParaRPr lang="en-US" sz="2000" b="1" dirty="0">
              <a:solidFill>
                <a:srgbClr val="FF0000"/>
              </a:solidFill>
            </a:endParaRPr>
          </a:p>
          <a:p>
            <a:pPr marL="0" indent="0">
              <a:buNone/>
            </a:pPr>
            <a:r>
              <a:rPr lang="en-US" sz="2000" dirty="0"/>
              <a:t>Design a structured representation for the state of a self-driving car. </a:t>
            </a:r>
          </a:p>
          <a:p>
            <a:pPr marL="457200" indent="-457200">
              <a:buFont typeface="+mj-lt"/>
              <a:buAutoNum type="alphaLcParenR"/>
            </a:pPr>
            <a:r>
              <a:rPr lang="en-US" sz="2000" dirty="0"/>
              <a:t>What </a:t>
            </a:r>
            <a:r>
              <a:rPr lang="en-US" sz="2000" dirty="0" err="1"/>
              <a:t>fluents</a:t>
            </a:r>
            <a:r>
              <a:rPr lang="en-US" sz="2000" dirty="0"/>
              <a:t> should it contain?</a:t>
            </a:r>
          </a:p>
          <a:p>
            <a:pPr marL="457200" indent="-457200">
              <a:buFont typeface="+mj-lt"/>
              <a:buAutoNum type="alphaLcParenR"/>
            </a:pPr>
            <a:r>
              <a:rPr lang="en-US" sz="2000" dirty="0"/>
              <a:t>What actions can cause transitions?</a:t>
            </a:r>
          </a:p>
          <a:p>
            <a:pPr marL="457200" indent="-457200">
              <a:buFont typeface="+mj-lt"/>
              <a:buAutoNum type="alphaLcParenR"/>
            </a:pPr>
            <a:r>
              <a:rPr lang="en-US" sz="2000" dirty="0"/>
              <a:t>Draw a small transition diagram.</a:t>
            </a:r>
          </a:p>
          <a:p>
            <a:pPr marL="0" indent="0">
              <a:buNone/>
            </a:pPr>
            <a:endParaRPr lang="en-US" sz="2000" dirty="0"/>
          </a:p>
        </p:txBody>
      </p:sp>
      <p:sp>
        <p:nvSpPr>
          <p:cNvPr id="5" name="Speech Bubble: Rectangle 4">
            <a:extLst>
              <a:ext uri="{FF2B5EF4-FFF2-40B4-BE49-F238E27FC236}">
                <a16:creationId xmlns:a16="http://schemas.microsoft.com/office/drawing/2014/main" id="{A1F6455A-2485-B0DA-DAC2-B15E3F61A4BE}"/>
              </a:ext>
            </a:extLst>
          </p:cNvPr>
          <p:cNvSpPr/>
          <p:nvPr/>
        </p:nvSpPr>
        <p:spPr>
          <a:xfrm>
            <a:off x="5361540" y="1447800"/>
            <a:ext cx="1257300" cy="533400"/>
          </a:xfrm>
          <a:prstGeom prst="wedgeRectCallout">
            <a:avLst>
              <a:gd name="adj1" fmla="val 6558"/>
              <a:gd name="adj2" fmla="val 166913"/>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200" dirty="0"/>
              <a:t>Action causes transition</a:t>
            </a:r>
          </a:p>
        </p:txBody>
      </p:sp>
      <p:sp>
        <p:nvSpPr>
          <p:cNvPr id="6" name="Speech Bubble: Rectangle 5">
            <a:extLst>
              <a:ext uri="{FF2B5EF4-FFF2-40B4-BE49-F238E27FC236}">
                <a16:creationId xmlns:a16="http://schemas.microsoft.com/office/drawing/2014/main" id="{DE306C82-3C11-0925-0BB1-2921BC51CE19}"/>
              </a:ext>
            </a:extLst>
          </p:cNvPr>
          <p:cNvSpPr/>
          <p:nvPr/>
        </p:nvSpPr>
        <p:spPr>
          <a:xfrm>
            <a:off x="7086600" y="1897062"/>
            <a:ext cx="1763160" cy="769938"/>
          </a:xfrm>
          <a:prstGeom prst="wedgeRectCallout">
            <a:avLst>
              <a:gd name="adj1" fmla="val -79287"/>
              <a:gd name="adj2" fmla="val 38038"/>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a:t>Variables describing the system state are called “</a:t>
            </a:r>
            <a:r>
              <a:rPr lang="en-US" sz="1200" dirty="0" err="1"/>
              <a:t>fluents</a:t>
            </a:r>
            <a:r>
              <a:rPr lang="en-US" sz="1200" dirty="0"/>
              <a:t>”</a:t>
            </a:r>
          </a:p>
        </p:txBody>
      </p:sp>
      <p:pic>
        <p:nvPicPr>
          <p:cNvPr id="7" name="Picture 6">
            <a:extLst>
              <a:ext uri="{FF2B5EF4-FFF2-40B4-BE49-F238E27FC236}">
                <a16:creationId xmlns:a16="http://schemas.microsoft.com/office/drawing/2014/main" id="{F0A05423-8641-4938-9DCF-1B35787E5046}"/>
              </a:ext>
              <a:ext uri="{C183D7F6-B498-43B3-948B-1728B52AA6E4}">
                <adec:decorative xmlns:adec="http://schemas.microsoft.com/office/drawing/2017/decorative" val="1"/>
              </a:ext>
            </a:extLst>
          </p:cNvPr>
          <p:cNvPicPr>
            <a:picLocks noChangeAspect="1" noChangeArrowheads="1"/>
          </p:cNvPicPr>
          <p:nvPr/>
        </p:nvPicPr>
        <p:blipFill>
          <a:blip r:embed="rId4" cstate="print"/>
          <a:srcRect/>
          <a:stretch>
            <a:fillRect/>
          </a:stretch>
        </p:blipFill>
        <p:spPr bwMode="auto">
          <a:xfrm>
            <a:off x="7107437" y="301185"/>
            <a:ext cx="1742323" cy="800100"/>
          </a:xfrm>
          <a:prstGeom prst="rect">
            <a:avLst/>
          </a:prstGeom>
          <a:noFill/>
          <a:ln w="9525">
            <a:noFill/>
            <a:miter lim="800000"/>
            <a:headEnd/>
            <a:tailEnd/>
          </a:ln>
        </p:spPr>
      </p:pic>
    </p:spTree>
    <p:extLst>
      <p:ext uri="{BB962C8B-B14F-4D97-AF65-F5344CB8AC3E}">
        <p14:creationId xmlns:p14="http://schemas.microsoft.com/office/powerpoint/2010/main" val="731491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What Type of Intelligent Agent is a </a:t>
            </a:r>
            <a:br>
              <a:rPr lang="en-US" dirty="0"/>
            </a:br>
            <a:r>
              <a:rPr lang="en-US" dirty="0"/>
              <a:t>Self-Driving Car? </a:t>
            </a:r>
          </a:p>
        </p:txBody>
      </p:sp>
      <p:graphicFrame>
        <p:nvGraphicFramePr>
          <p:cNvPr id="2" name="Content Placeholder 1" descr="A figure with the four agent types covered so far. Each agent has a check box.">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3143450747"/>
              </p:ext>
            </p:extLst>
          </p:nvPr>
        </p:nvGraphicFramePr>
        <p:xfrm>
          <a:off x="628650" y="1668462"/>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9AC301F9-4D8F-484A-8F4D-6A05CB5B419A}"/>
              </a:ext>
            </a:extLst>
          </p:cNvPr>
          <p:cNvSpPr txBox="1"/>
          <p:nvPr/>
        </p:nvSpPr>
        <p:spPr>
          <a:xfrm>
            <a:off x="5410200" y="1996837"/>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3113589"/>
            <a:ext cx="2819400" cy="369332"/>
          </a:xfrm>
          <a:prstGeom prst="rect">
            <a:avLst/>
          </a:prstGeom>
          <a:noFill/>
        </p:spPr>
        <p:txBody>
          <a:bodyPr wrap="square" rtlCol="0">
            <a:spAutoFit/>
          </a:bodyPr>
          <a:lstStyle/>
          <a:p>
            <a:r>
              <a:rPr lang="en-US" dirty="0"/>
              <a:t>Does it have a goal state?</a:t>
            </a:r>
          </a:p>
        </p:txBody>
      </p:sp>
      <p:sp>
        <p:nvSpPr>
          <p:cNvPr id="4" name="TextBox 3">
            <a:extLst>
              <a:ext uri="{FF2B5EF4-FFF2-40B4-BE49-F238E27FC236}">
                <a16:creationId xmlns:a16="http://schemas.microsoft.com/office/drawing/2014/main" id="{0E543FF3-A7B8-4E61-901C-8229EAC2C575}"/>
              </a:ext>
            </a:extLst>
          </p:cNvPr>
          <p:cNvSpPr txBox="1"/>
          <p:nvPr/>
        </p:nvSpPr>
        <p:spPr>
          <a:xfrm>
            <a:off x="5416378" y="3746895"/>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3" name="TextBox 2">
            <a:extLst>
              <a:ext uri="{FF2B5EF4-FFF2-40B4-BE49-F238E27FC236}">
                <a16:creationId xmlns:a16="http://schemas.microsoft.com/office/drawing/2014/main" id="{FD6EAA75-C94E-4445-AD1B-F468B33665DD}"/>
              </a:ext>
            </a:extLst>
          </p:cNvPr>
          <p:cNvSpPr txBox="1"/>
          <p:nvPr/>
        </p:nvSpPr>
        <p:spPr>
          <a:xfrm>
            <a:off x="5410199" y="4754295"/>
            <a:ext cx="3200401" cy="646331"/>
          </a:xfrm>
          <a:prstGeom prst="rect">
            <a:avLst/>
          </a:prstGeom>
          <a:noFill/>
        </p:spPr>
        <p:txBody>
          <a:bodyPr wrap="square" rtlCol="0">
            <a:spAutoFit/>
          </a:bodyPr>
          <a:lstStyle/>
          <a:p>
            <a:r>
              <a:rPr lang="en-US" dirty="0"/>
              <a:t>Does it use simple rules based on the current percepts?</a:t>
            </a:r>
          </a:p>
        </p:txBody>
      </p:sp>
      <p:sp>
        <p:nvSpPr>
          <p:cNvPr id="8" name="Rectangle 7">
            <a:extLst>
              <a:ext uri="{FF2B5EF4-FFF2-40B4-BE49-F238E27FC236}">
                <a16:creationId xmlns:a16="http://schemas.microsoft.com/office/drawing/2014/main" id="{012AFA01-1466-4DBF-AA3A-9AF70B436486}"/>
              </a:ext>
              <a:ext uri="{C183D7F6-B498-43B3-948B-1728B52AA6E4}">
                <adec:decorative xmlns:adec="http://schemas.microsoft.com/office/drawing/2017/decorative" val="1"/>
              </a:ext>
            </a:extLst>
          </p:cNvPr>
          <p:cNvSpPr/>
          <p:nvPr/>
        </p:nvSpPr>
        <p:spPr>
          <a:xfrm rot="16200000">
            <a:off x="221343" y="3567707"/>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grpSp>
        <p:nvGrpSpPr>
          <p:cNvPr id="12" name="Group 11" descr="Check what applies.">
            <a:extLst>
              <a:ext uri="{FF2B5EF4-FFF2-40B4-BE49-F238E27FC236}">
                <a16:creationId xmlns:a16="http://schemas.microsoft.com/office/drawing/2014/main" id="{3C80410A-2FDB-E16D-D734-401410472D6F}"/>
              </a:ext>
            </a:extLst>
          </p:cNvPr>
          <p:cNvGrpSpPr/>
          <p:nvPr/>
        </p:nvGrpSpPr>
        <p:grpSpPr>
          <a:xfrm>
            <a:off x="6096000" y="5984480"/>
            <a:ext cx="2743200" cy="598587"/>
            <a:chOff x="4953000" y="6061025"/>
            <a:chExt cx="2743200" cy="598587"/>
          </a:xfrm>
        </p:grpSpPr>
        <p:sp>
          <p:nvSpPr>
            <p:cNvPr id="9" name="TextBox 8">
              <a:extLst>
                <a:ext uri="{FF2B5EF4-FFF2-40B4-BE49-F238E27FC236}">
                  <a16:creationId xmlns:a16="http://schemas.microsoft.com/office/drawing/2014/main" id="{767004E1-6956-1083-BCB6-C03D40552927}"/>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3657BB7C-5DFA-1ECE-7AAD-704282F2F15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pic>
        <p:nvPicPr>
          <p:cNvPr id="5" name="Picture 6">
            <a:extLst>
              <a:ext uri="{FF2B5EF4-FFF2-40B4-BE49-F238E27FC236}">
                <a16:creationId xmlns:a16="http://schemas.microsoft.com/office/drawing/2014/main" id="{1EE08532-975D-479B-C5BF-966FA6942092}"/>
              </a:ext>
              <a:ext uri="{C183D7F6-B498-43B3-948B-1728B52AA6E4}">
                <adec:decorative xmlns:adec="http://schemas.microsoft.com/office/drawing/2017/decorative" val="1"/>
              </a:ext>
            </a:extLst>
          </p:cNvPr>
          <p:cNvPicPr>
            <a:picLocks noChangeAspect="1" noChangeArrowheads="1"/>
          </p:cNvPicPr>
          <p:nvPr/>
        </p:nvPicPr>
        <p:blipFill>
          <a:blip r:embed="rId10" cstate="print"/>
          <a:srcRect/>
          <a:stretch>
            <a:fillRect/>
          </a:stretch>
        </p:blipFill>
        <p:spPr bwMode="auto">
          <a:xfrm>
            <a:off x="7010400" y="321657"/>
            <a:ext cx="1742323" cy="800100"/>
          </a:xfrm>
          <a:prstGeom prst="rect">
            <a:avLst/>
          </a:prstGeom>
          <a:noFill/>
          <a:ln w="9525">
            <a:noFill/>
            <a:miter lim="800000"/>
            <a:headEnd/>
            <a:tailEnd/>
          </a:ln>
        </p:spPr>
      </p:pic>
      <p:sp>
        <p:nvSpPr>
          <p:cNvPr id="10" name="Rectangle 9">
            <a:extLst>
              <a:ext uri="{FF2B5EF4-FFF2-40B4-BE49-F238E27FC236}">
                <a16:creationId xmlns:a16="http://schemas.microsoft.com/office/drawing/2014/main" id="{2A106359-2FAB-A148-0AAB-FE5F68BEF13C}"/>
              </a:ext>
              <a:ext uri="{C183D7F6-B498-43B3-948B-1728B52AA6E4}">
                <adec:decorative xmlns:adec="http://schemas.microsoft.com/office/drawing/2017/decorative" val="1"/>
              </a:ext>
            </a:extLst>
          </p:cNvPr>
          <p:cNvSpPr/>
          <p:nvPr/>
        </p:nvSpPr>
        <p:spPr>
          <a:xfrm>
            <a:off x="2514600" y="2382302"/>
            <a:ext cx="150019" cy="1524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E0832BBB-D08C-990F-289A-30DAE7EF6776}"/>
              </a:ext>
              <a:ext uri="{C183D7F6-B498-43B3-948B-1728B52AA6E4}">
                <adec:decorative xmlns:adec="http://schemas.microsoft.com/office/drawing/2017/decorative" val="1"/>
              </a:ext>
            </a:extLst>
          </p:cNvPr>
          <p:cNvSpPr/>
          <p:nvPr/>
        </p:nvSpPr>
        <p:spPr>
          <a:xfrm>
            <a:off x="2523818" y="3264865"/>
            <a:ext cx="150019" cy="1524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4B59F746-FF70-F10B-B65B-A480561B17F6}"/>
              </a:ext>
              <a:ext uri="{C183D7F6-B498-43B3-948B-1728B52AA6E4}">
                <adec:decorative xmlns:adec="http://schemas.microsoft.com/office/drawing/2017/decorative" val="1"/>
              </a:ext>
            </a:extLst>
          </p:cNvPr>
          <p:cNvSpPr/>
          <p:nvPr/>
        </p:nvSpPr>
        <p:spPr>
          <a:xfrm>
            <a:off x="2514600" y="5010655"/>
            <a:ext cx="150019" cy="1524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5E5F1E30-EF93-2A83-69F7-FF310ACC5076}"/>
              </a:ext>
              <a:ext uri="{C183D7F6-B498-43B3-948B-1728B52AA6E4}">
                <adec:decorative xmlns:adec="http://schemas.microsoft.com/office/drawing/2017/decorative" val="1"/>
              </a:ext>
            </a:extLst>
          </p:cNvPr>
          <p:cNvSpPr/>
          <p:nvPr/>
        </p:nvSpPr>
        <p:spPr>
          <a:xfrm>
            <a:off x="2523818" y="3929995"/>
            <a:ext cx="150019" cy="1524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3E1EA7DD-9200-5534-2C7D-00F7F72FBC10}"/>
              </a:ext>
              <a:ext uri="{C183D7F6-B498-43B3-948B-1728B52AA6E4}">
                <adec:decorative xmlns:adec="http://schemas.microsoft.com/office/drawing/2017/decorative" val="1"/>
              </a:ext>
            </a:extLst>
          </p:cNvPr>
          <p:cNvSpPr/>
          <p:nvPr/>
        </p:nvSpPr>
        <p:spPr>
          <a:xfrm>
            <a:off x="1829990" y="4754295"/>
            <a:ext cx="150019" cy="1524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95375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19DEE9E3-4392-126F-234A-9F42A3DE4F99}"/>
              </a:ext>
              <a:ext uri="{C183D7F6-B498-43B3-948B-1728B52AA6E4}">
                <adec:decorative xmlns:adec="http://schemas.microsoft.com/office/drawing/2017/decorative" val="1"/>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650" r="-2" b="3433"/>
          <a:stretch/>
        </p:blipFill>
        <p:spPr bwMode="auto">
          <a:xfrm>
            <a:off x="3662268" y="10"/>
            <a:ext cx="5481732"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DC20D215-E341-42A1-A360-25E5EA2B2609}"/>
              </a:ext>
              <a:ext uri="{C183D7F6-B498-43B3-948B-1728B52AA6E4}">
                <adec:decorative xmlns:adec="http://schemas.microsoft.com/office/drawing/2017/decorative" val="1"/>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2" r="925" b="2"/>
          <a:stretch/>
        </p:blipFill>
        <p:spPr bwMode="auto">
          <a:xfrm>
            <a:off x="3662268" y="3493008"/>
            <a:ext cx="5481732"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8A4050D-4602-5A49-7035-11F3F8F67943}"/>
              </a:ext>
            </a:extLst>
          </p:cNvPr>
          <p:cNvSpPr>
            <a:spLocks noGrp="1"/>
          </p:cNvSpPr>
          <p:nvPr>
            <p:ph type="title"/>
          </p:nvPr>
        </p:nvSpPr>
        <p:spPr>
          <a:xfrm>
            <a:off x="336042" y="859536"/>
            <a:ext cx="3624601" cy="1243584"/>
          </a:xfrm>
        </p:spPr>
        <p:txBody>
          <a:bodyPr>
            <a:normAutofit/>
          </a:bodyPr>
          <a:lstStyle/>
          <a:p>
            <a:pPr marL="0" indent="0">
              <a:buNone/>
            </a:pPr>
            <a:r>
              <a:rPr lang="en-US" sz="3200" b="1" dirty="0"/>
              <a:t>Why is this so hard?</a:t>
            </a:r>
          </a:p>
        </p:txBody>
      </p:sp>
      <p:sp>
        <p:nvSpPr>
          <p:cNvPr id="3" name="Content Placeholder 2">
            <a:extLst>
              <a:ext uri="{FF2B5EF4-FFF2-40B4-BE49-F238E27FC236}">
                <a16:creationId xmlns:a16="http://schemas.microsoft.com/office/drawing/2014/main" id="{BE8FA21F-1574-DAA3-1675-4076432A1FF9}"/>
              </a:ext>
            </a:extLst>
          </p:cNvPr>
          <p:cNvSpPr>
            <a:spLocks noGrp="1"/>
          </p:cNvSpPr>
          <p:nvPr>
            <p:ph idx="1"/>
          </p:nvPr>
        </p:nvSpPr>
        <p:spPr>
          <a:xfrm>
            <a:off x="336042" y="2512612"/>
            <a:ext cx="3931158" cy="3364982"/>
          </a:xfrm>
        </p:spPr>
        <p:txBody>
          <a:bodyPr>
            <a:normAutofit lnSpcReduction="10000"/>
          </a:bodyPr>
          <a:lstStyle/>
          <a:p>
            <a:r>
              <a:rPr lang="en-US" sz="2400" dirty="0"/>
              <a:t>Self-driving cars operate in a very complicated partially observable, stochastic, and  dynamic environment. </a:t>
            </a:r>
          </a:p>
          <a:p>
            <a:r>
              <a:rPr lang="en-US" sz="2400" dirty="0"/>
              <a:t>Can only use bounded rationality because of limits with sensors and computational power.</a:t>
            </a:r>
          </a:p>
          <a:p>
            <a:r>
              <a:rPr lang="en-US" sz="2400" dirty="0"/>
              <a:t>Require a set of different agents that cooperate.</a:t>
            </a:r>
          </a:p>
        </p:txBody>
      </p:sp>
    </p:spTree>
    <p:extLst>
      <p:ext uri="{BB962C8B-B14F-4D97-AF65-F5344CB8AC3E}">
        <p14:creationId xmlns:p14="http://schemas.microsoft.com/office/powerpoint/2010/main" val="4104394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DCFE71-9CDB-A319-F442-B9F489FF5A63}"/>
              </a:ex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3048000" y="2133401"/>
            <a:ext cx="4953000" cy="2133799"/>
          </a:xfrm>
          <a:prstGeom prst="rect">
            <a:avLst/>
          </a:prstGeom>
          <a:noFill/>
          <a:ln w="9525">
            <a:noFill/>
            <a:miter lim="800000"/>
            <a:headEnd/>
            <a:tailEnd/>
          </a:ln>
        </p:spPr>
      </p:pic>
      <p:sp>
        <p:nvSpPr>
          <p:cNvPr id="6146" name="Rectangle 2"/>
          <p:cNvSpPr>
            <a:spLocks noGrp="1" noChangeArrowheads="1"/>
          </p:cNvSpPr>
          <p:nvPr>
            <p:ph type="title"/>
          </p:nvPr>
        </p:nvSpPr>
        <p:spPr/>
        <p:txBody>
          <a:bodyPr/>
          <a:lstStyle/>
          <a:p>
            <a:r>
              <a:rPr lang="en-US" dirty="0"/>
              <a:t>Agent Function and Agent Program</a:t>
            </a:r>
          </a:p>
        </p:txBody>
      </p:sp>
      <mc:AlternateContent xmlns:mc="http://schemas.openxmlformats.org/markup-compatibility/2006" xmlns:a14="http://schemas.microsoft.com/office/drawing/2010/main">
        <mc:Choice Requires="a14">
          <p:sp>
            <p:nvSpPr>
              <p:cNvPr id="6147" name="Rectangle 3"/>
              <p:cNvSpPr>
                <a:spLocks noGrp="1" noChangeArrowheads="1"/>
              </p:cNvSpPr>
              <p:nvPr>
                <p:ph idx="1"/>
              </p:nvPr>
            </p:nvSpPr>
            <p:spPr>
              <a:xfrm>
                <a:off x="628650" y="1524001"/>
                <a:ext cx="7753350" cy="3962399"/>
              </a:xfrm>
            </p:spPr>
            <p:txBody>
              <a:bodyPr>
                <a:normAutofit fontScale="62500" lnSpcReduction="20000"/>
              </a:bodyPr>
              <a:lstStyle/>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function</a:t>
                </a:r>
                <a14:m>
                  <m:oMath xmlns:m="http://schemas.openxmlformats.org/officeDocument/2006/math">
                    <m:r>
                      <a:rPr lang="en-US" sz="2800" i="1">
                        <a:latin typeface="Cambria Math" panose="02040503050406030204" pitchFamily="18" charset="0"/>
                      </a:rPr>
                      <m:t> </m:t>
                    </m:r>
                  </m:oMath>
                </a14:m>
                <a:r>
                  <a:rPr lang="en-US" sz="2800" dirty="0"/>
                  <a:t>maps from the set of all possible </a:t>
                </a:r>
                <a:r>
                  <a:rPr lang="en-US" sz="2800" i="1" dirty="0"/>
                  <a:t>percept sequences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𝑃</m:t>
                        </m:r>
                      </m:e>
                      <m:sup>
                        <m:r>
                          <a:rPr lang="en-US" sz="2800" i="1">
                            <a:latin typeface="Cambria Math" panose="02040503050406030204" pitchFamily="18" charset="0"/>
                          </a:rPr>
                          <m:t>∗</m:t>
                        </m:r>
                      </m:sup>
                    </m:sSup>
                    <m:r>
                      <a:rPr lang="en-US" sz="2800" i="1">
                        <a:latin typeface="Cambria Math" panose="02040503050406030204" pitchFamily="18" charset="0"/>
                      </a:rPr>
                      <m:t> </m:t>
                    </m:r>
                  </m:oMath>
                </a14:m>
                <a:r>
                  <a:rPr lang="en-US" sz="2800" dirty="0"/>
                  <a:t>to the</a:t>
                </a:r>
                <a:r>
                  <a:rPr lang="en-US" sz="2800" i="1" dirty="0"/>
                  <a:t> set of actions </a:t>
                </a:r>
                <a14:m>
                  <m:oMath xmlns:m="http://schemas.openxmlformats.org/officeDocument/2006/math">
                    <m:r>
                      <a:rPr lang="en-US" sz="2800" i="1">
                        <a:latin typeface="Cambria Math" panose="02040503050406030204" pitchFamily="18" charset="0"/>
                      </a:rPr>
                      <m:t>𝐴</m:t>
                    </m:r>
                    <m:r>
                      <a:rPr lang="en-US" sz="2800" i="1">
                        <a:latin typeface="Cambria Math" panose="02040503050406030204" pitchFamily="18" charset="0"/>
                      </a:rPr>
                      <m:t> </m:t>
                    </m:r>
                  </m:oMath>
                </a14:m>
                <a:r>
                  <a:rPr lang="en-US" sz="2800" dirty="0"/>
                  <a:t>formulated as an abstract mathematical function. </a:t>
                </a: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342900" lvl="1" indent="0">
                  <a:buNone/>
                </a:pPr>
                <a14:m>
                  <m:oMath xmlns:m="http://schemas.openxmlformats.org/officeDocument/2006/math">
                    <m:r>
                      <a:rPr lang="en-US" sz="3400" b="0" i="1" smtClean="0">
                        <a:latin typeface="Cambria Math" panose="02040503050406030204" pitchFamily="18" charset="0"/>
                      </a:rPr>
                      <m:t>𝑓</m:t>
                    </m:r>
                    <m:r>
                      <a:rPr lang="en-US" sz="3400" b="0" i="1" smtClean="0">
                        <a:latin typeface="Cambria Math" panose="02040503050406030204" pitchFamily="18" charset="0"/>
                      </a:rPr>
                      <m:t> : </m:t>
                    </m:r>
                    <m:sSup>
                      <m:sSupPr>
                        <m:ctrlPr>
                          <a:rPr lang="en-US" sz="3400" b="0" i="1" smtClean="0">
                            <a:latin typeface="Cambria Math" panose="02040503050406030204" pitchFamily="18" charset="0"/>
                          </a:rPr>
                        </m:ctrlPr>
                      </m:sSupPr>
                      <m:e>
                        <m:r>
                          <a:rPr lang="en-US" sz="3400" b="0" i="1" smtClean="0">
                            <a:latin typeface="Cambria Math" panose="02040503050406030204" pitchFamily="18" charset="0"/>
                          </a:rPr>
                          <m:t>𝑃</m:t>
                        </m:r>
                      </m:e>
                      <m:sup>
                        <m:r>
                          <a:rPr lang="en-US" sz="3400" b="0" i="1" smtClean="0">
                            <a:latin typeface="Cambria Math" panose="02040503050406030204" pitchFamily="18" charset="0"/>
                          </a:rPr>
                          <m:t>∗</m:t>
                        </m:r>
                      </m:sup>
                    </m:sSup>
                    <m:r>
                      <a:rPr lang="en-US" sz="3400" b="0" i="1" smtClean="0">
                        <a:latin typeface="Cambria Math" panose="02040503050406030204" pitchFamily="18" charset="0"/>
                      </a:rPr>
                      <m:t> →</m:t>
                    </m:r>
                    <m:r>
                      <a:rPr lang="en-US" sz="3400" b="0" i="1" smtClean="0">
                        <a:latin typeface="Cambria Math" panose="02040503050406030204" pitchFamily="18" charset="0"/>
                      </a:rPr>
                      <m:t>𝐴</m:t>
                    </m:r>
                  </m:oMath>
                </a14:m>
                <a:r>
                  <a:rPr lang="en-US" sz="2500" dirty="0"/>
                  <a:t>           </a:t>
                </a:r>
              </a:p>
              <a:p>
                <a:pPr marL="0" indent="0">
                  <a:buNone/>
                </a:pPr>
                <a:endParaRPr lang="en-US" sz="2800" dirty="0"/>
              </a:p>
              <a:p>
                <a:pPr marL="0" indent="0">
                  <a:buNone/>
                </a:pPr>
                <a:endParaRPr lang="en-US" sz="2800" dirty="0"/>
              </a:p>
              <a:p>
                <a:pPr marL="0" indent="0">
                  <a:buNone/>
                </a:pPr>
                <a:endParaRPr lang="en-US" sz="2800" dirty="0"/>
              </a:p>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program</a:t>
                </a:r>
                <a:r>
                  <a:rPr lang="en-US" sz="2800" dirty="0"/>
                  <a:t> is a concrete implementation of this function for a given physical system.</a:t>
                </a:r>
              </a:p>
              <a:p>
                <a:pPr marL="0" indent="0">
                  <a:buNone/>
                </a:pPr>
                <a:endParaRPr lang="en-US" sz="2800" dirty="0"/>
              </a:p>
              <a:p>
                <a:pPr marL="0" indent="0">
                  <a:buNone/>
                </a:pPr>
                <a:r>
                  <a:rPr lang="en-US" sz="2800" dirty="0"/>
                  <a:t>Agent = architecture (hardware) + agent program (implementation of </a:t>
                </a:r>
                <a14:m>
                  <m:oMath xmlns:m="http://schemas.openxmlformats.org/officeDocument/2006/math">
                    <m:r>
                      <a:rPr lang="en-US" sz="2800" i="1">
                        <a:latin typeface="Cambria Math" panose="02040503050406030204" pitchFamily="18" charset="0"/>
                      </a:rPr>
                      <m:t>𝑓</m:t>
                    </m:r>
                  </m:oMath>
                </a14:m>
                <a:r>
                  <a:rPr lang="en-US" sz="2800" dirty="0"/>
                  <a:t>)</a:t>
                </a:r>
              </a:p>
            </p:txBody>
          </p:sp>
        </mc:Choice>
        <mc:Fallback xmlns="">
          <p:sp>
            <p:nvSpPr>
              <p:cNvPr id="6147" name="Rectangle 3"/>
              <p:cNvSpPr>
                <a:spLocks noGrp="1" noRot="1" noChangeAspect="1" noMove="1" noResize="1" noEditPoints="1" noAdjustHandles="1" noChangeArrowheads="1" noChangeShapeType="1" noTextEdit="1"/>
              </p:cNvSpPr>
              <p:nvPr>
                <p:ph idx="1"/>
              </p:nvPr>
            </p:nvSpPr>
            <p:spPr>
              <a:xfrm>
                <a:off x="628650" y="1524001"/>
                <a:ext cx="7753350" cy="3962399"/>
              </a:xfrm>
              <a:blipFill>
                <a:blip r:embed="rId4"/>
                <a:stretch>
                  <a:fillRect l="-629" t="-2462" b="-61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2EA5988-3EF3-423E-9255-6C4428FE792D}"/>
              </a:ext>
            </a:extLst>
          </p:cNvPr>
          <p:cNvSpPr txBox="1"/>
          <p:nvPr/>
        </p:nvSpPr>
        <p:spPr>
          <a:xfrm>
            <a:off x="1328057" y="5721945"/>
            <a:ext cx="252037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marL="285750" indent="-285750">
              <a:buFont typeface="Arial" panose="020B0604020202020204" pitchFamily="34" charset="0"/>
              <a:buChar char="•"/>
            </a:pPr>
            <a:r>
              <a:rPr lang="en-US" dirty="0"/>
              <a:t>Sensors</a:t>
            </a:r>
          </a:p>
          <a:p>
            <a:pPr marL="285750" indent="-285750">
              <a:buFont typeface="Arial" panose="020B0604020202020204" pitchFamily="34" charset="0"/>
              <a:buChar char="•"/>
            </a:pPr>
            <a:r>
              <a:rPr lang="en-US" dirty="0"/>
              <a:t>Memory</a:t>
            </a:r>
          </a:p>
          <a:p>
            <a:pPr marL="285750" indent="-285750">
              <a:buFont typeface="Arial" panose="020B0604020202020204" pitchFamily="34" charset="0"/>
              <a:buChar char="•"/>
            </a:pPr>
            <a:r>
              <a:rPr lang="en-US" dirty="0"/>
              <a:t>Computational power</a:t>
            </a:r>
          </a:p>
        </p:txBody>
      </p:sp>
      <p:sp>
        <p:nvSpPr>
          <p:cNvPr id="4" name="Arrow: Down 3">
            <a:extLst>
              <a:ext uri="{FF2B5EF4-FFF2-40B4-BE49-F238E27FC236}">
                <a16:creationId xmlns:a16="http://schemas.microsoft.com/office/drawing/2014/main" id="{C78490AF-4FEA-47BC-83F2-FBCDACE93FDE}"/>
              </a:ext>
              <a:ext uri="{C183D7F6-B498-43B3-948B-1728B52AA6E4}">
                <adec:decorative xmlns:adec="http://schemas.microsoft.com/office/drawing/2017/decorative" val="1"/>
              </a:ext>
            </a:extLst>
          </p:cNvPr>
          <p:cNvSpPr/>
          <p:nvPr/>
        </p:nvSpPr>
        <p:spPr>
          <a:xfrm>
            <a:off x="2435842" y="5388428"/>
            <a:ext cx="304800" cy="3050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87470C2-4341-7CA5-300A-0259AEE9A1CF}"/>
              </a:ext>
              <a:ext uri="{C183D7F6-B498-43B3-948B-1728B52AA6E4}">
                <adec:decorative xmlns:adec="http://schemas.microsoft.com/office/drawing/2017/decorative" val="1"/>
              </a:ext>
            </a:extLst>
          </p:cNvPr>
          <p:cNvSpPr/>
          <p:nvPr/>
        </p:nvSpPr>
        <p:spPr>
          <a:xfrm>
            <a:off x="6496566" y="2802596"/>
            <a:ext cx="858611" cy="3667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5E80B8-B618-5127-170D-56D831FC7051}"/>
                  </a:ext>
                  <a:ext uri="{C183D7F6-B498-43B3-948B-1728B52AA6E4}">
                    <adec:decorative xmlns:adec="http://schemas.microsoft.com/office/drawing/2017/decorative" val="1"/>
                  </a:ext>
                </a:extLst>
              </p:cNvPr>
              <p:cNvSpPr txBox="1"/>
              <p:nvPr/>
            </p:nvSpPr>
            <p:spPr>
              <a:xfrm>
                <a:off x="6420366" y="2828539"/>
                <a:ext cx="1047234" cy="307777"/>
              </a:xfrm>
              <a:prstGeom prst="rect">
                <a:avLst/>
              </a:prstGeom>
              <a:noFill/>
            </p:spPr>
            <p:txBody>
              <a:bodyPr wrap="square">
                <a:spAutoFit/>
              </a:bodyPr>
              <a:lstStyle/>
              <a:p>
                <a:pPr marL="0" indent="0" algn="ctr">
                  <a:buNone/>
                </a:pPr>
                <a14:m>
                  <m:oMathPara xmlns:m="http://schemas.openxmlformats.org/officeDocument/2006/math">
                    <m:oMathParaPr>
                      <m:jc m:val="left"/>
                    </m:oMathParaPr>
                    <m:oMath xmlns:m="http://schemas.openxmlformats.org/officeDocument/2006/math">
                      <m:r>
                        <a:rPr lang="en-US" sz="1400" b="1" i="1" dirty="0" smtClean="0">
                          <a:solidFill>
                            <a:srgbClr val="FF0000"/>
                          </a:solidFill>
                          <a:latin typeface="Cambria Math" panose="02040503050406030204" pitchFamily="18" charset="0"/>
                        </a:rPr>
                        <m:t>𝒂</m:t>
                      </m:r>
                      <m:r>
                        <a:rPr lang="en-US" sz="1400" b="1" i="1" dirty="0" smtClean="0">
                          <a:solidFill>
                            <a:srgbClr val="FF0000"/>
                          </a:solidFill>
                          <a:latin typeface="Cambria Math" panose="02040503050406030204" pitchFamily="18" charset="0"/>
                        </a:rPr>
                        <m:t> = </m:t>
                      </m:r>
                      <m:r>
                        <a:rPr lang="en-US" sz="1400" b="1" i="1" dirty="0" smtClean="0">
                          <a:solidFill>
                            <a:srgbClr val="FF0000"/>
                          </a:solidFill>
                          <a:latin typeface="Cambria Math" panose="02040503050406030204" pitchFamily="18" charset="0"/>
                        </a:rPr>
                        <m:t>𝒇</m:t>
                      </m:r>
                      <m:r>
                        <a:rPr lang="en-US" sz="1400" b="1" i="1" dirty="0" smtClean="0">
                          <a:solidFill>
                            <a:srgbClr val="FF0000"/>
                          </a:solidFill>
                          <a:latin typeface="Cambria Math" panose="02040503050406030204" pitchFamily="18" charset="0"/>
                        </a:rPr>
                        <m:t>(</m:t>
                      </m:r>
                      <m:r>
                        <a:rPr lang="en-US" sz="1400" b="1" i="1" dirty="0" smtClean="0">
                          <a:solidFill>
                            <a:srgbClr val="FF0000"/>
                          </a:solidFill>
                          <a:latin typeface="Cambria Math" panose="02040503050406030204" pitchFamily="18" charset="0"/>
                        </a:rPr>
                        <m:t>𝒑</m:t>
                      </m:r>
                      <m:r>
                        <a:rPr lang="en-US" sz="1400" b="1" i="1" dirty="0" smtClean="0">
                          <a:solidFill>
                            <a:srgbClr val="FF0000"/>
                          </a:solidFill>
                          <a:latin typeface="Cambria Math" panose="02040503050406030204" pitchFamily="18" charset="0"/>
                        </a:rPr>
                        <m:t>)</m:t>
                      </m:r>
                    </m:oMath>
                  </m:oMathPara>
                </a14:m>
                <a:endParaRPr lang="en-US" sz="1400" b="1" dirty="0">
                  <a:solidFill>
                    <a:srgbClr val="FF0000"/>
                  </a:solidFill>
                </a:endParaRPr>
              </a:p>
            </p:txBody>
          </p:sp>
        </mc:Choice>
        <mc:Fallback xmlns="">
          <p:sp>
            <p:nvSpPr>
              <p:cNvPr id="6" name="TextBox 5">
                <a:extLst>
                  <a:ext uri="{FF2B5EF4-FFF2-40B4-BE49-F238E27FC236}">
                    <a16:creationId xmlns:a16="http://schemas.microsoft.com/office/drawing/2014/main" id="{DB5E80B8-B618-5127-170D-56D831FC7051}"/>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6420366" y="2828539"/>
                <a:ext cx="1047234" cy="307777"/>
              </a:xfrm>
              <a:prstGeom prst="rect">
                <a:avLst/>
              </a:prstGeom>
              <a:blipFill>
                <a:blip r:embed="rId5"/>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95A021F-E12D-2F4E-E8D8-B959451272C3}"/>
                  </a:ext>
                  <a:ext uri="{C183D7F6-B498-43B3-948B-1728B52AA6E4}">
                    <adec:decorative xmlns:adec="http://schemas.microsoft.com/office/drawing/2017/decorative" val="1"/>
                  </a:ext>
                </a:extLst>
              </p:cNvPr>
              <p:cNvSpPr txBox="1"/>
              <p:nvPr/>
            </p:nvSpPr>
            <p:spPr>
              <a:xfrm>
                <a:off x="5486400" y="3485670"/>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𝒂</m:t>
                      </m:r>
                    </m:oMath>
                  </m:oMathPara>
                </a14:m>
                <a:endParaRPr lang="en-US" dirty="0"/>
              </a:p>
            </p:txBody>
          </p:sp>
        </mc:Choice>
        <mc:Fallback xmlns="">
          <p:sp>
            <p:nvSpPr>
              <p:cNvPr id="10" name="TextBox 9">
                <a:extLst>
                  <a:ext uri="{FF2B5EF4-FFF2-40B4-BE49-F238E27FC236}">
                    <a16:creationId xmlns:a16="http://schemas.microsoft.com/office/drawing/2014/main" id="{F95A021F-E12D-2F4E-E8D8-B959451272C3}"/>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5486400" y="3485670"/>
                <a:ext cx="3048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99183F8-130C-455B-92FB-005B2F5EB2BB}"/>
                  </a:ext>
                  <a:ext uri="{C183D7F6-B498-43B3-948B-1728B52AA6E4}">
                    <adec:decorative xmlns:adec="http://schemas.microsoft.com/office/drawing/2017/decorative" val="1"/>
                  </a:ext>
                </a:extLst>
              </p:cNvPr>
              <p:cNvSpPr txBox="1"/>
              <p:nvPr/>
            </p:nvSpPr>
            <p:spPr>
              <a:xfrm>
                <a:off x="5486400" y="2256124"/>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𝒑</m:t>
                      </m:r>
                    </m:oMath>
                  </m:oMathPara>
                </a14:m>
                <a:endParaRPr lang="en-US" dirty="0"/>
              </a:p>
            </p:txBody>
          </p:sp>
        </mc:Choice>
        <mc:Fallback xmlns="">
          <p:sp>
            <p:nvSpPr>
              <p:cNvPr id="11" name="TextBox 10">
                <a:extLst>
                  <a:ext uri="{FF2B5EF4-FFF2-40B4-BE49-F238E27FC236}">
                    <a16:creationId xmlns:a16="http://schemas.microsoft.com/office/drawing/2014/main" id="{F99183F8-130C-455B-92FB-005B2F5EB2BB}"/>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5486400" y="2256124"/>
                <a:ext cx="304800" cy="369332"/>
              </a:xfrm>
              <a:prstGeom prst="rect">
                <a:avLst/>
              </a:prstGeom>
              <a:blipFill>
                <a:blip r:embed="rId7"/>
                <a:stretch>
                  <a:fillRect r="-6000" b="-6557"/>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7">
                                            <p:txEl>
                                              <p:pRg st="11" end="1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P spid="3"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524000"/>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3"/>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98543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sz="2000" dirty="0"/>
                  <a:t>Implemented agent program:</a:t>
                </a:r>
                <a:br>
                  <a:rPr lang="en-US" sz="2000" dirty="0"/>
                </a:br>
                <a:endParaRPr lang="en-US" sz="2000" dirty="0"/>
              </a:p>
              <a:p>
                <a:pPr>
                  <a:buNone/>
                </a:pPr>
                <a:r>
                  <a:rPr lang="en-US" sz="2000" b="1" dirty="0">
                    <a:solidFill>
                      <a:schemeClr val="tx1"/>
                    </a:solidFill>
                  </a:rPr>
                  <a:t>function Vacuum-Agent</a:t>
                </a:r>
                <a:r>
                  <a:rPr lang="en-US" sz="2000" dirty="0">
                    <a:solidFill>
                      <a:schemeClr val="tx1"/>
                    </a:solidFill>
                  </a:rPr>
                  <a:t>( </a:t>
                </a:r>
                <a:r>
                  <a:rPr lang="en-US" sz="2000" dirty="0">
                    <a:solidFill>
                      <a:schemeClr val="accent3"/>
                    </a:solidFill>
                  </a:rPr>
                  <a:t>[location, status] </a:t>
                </a:r>
                <a:r>
                  <a:rPr lang="en-US" sz="2000" dirty="0">
                    <a:solidFill>
                      <a:schemeClr val="tx1"/>
                    </a:solidFill>
                  </a:rPr>
                  <a:t>) </a:t>
                </a:r>
                <a:br>
                  <a:rPr lang="en-US" sz="2000" dirty="0">
                    <a:solidFill>
                      <a:schemeClr val="tx1"/>
                    </a:solidFill>
                  </a:rPr>
                </a:br>
                <a:r>
                  <a:rPr lang="en-US" sz="2000" dirty="0">
                    <a:solidFill>
                      <a:schemeClr val="tx1"/>
                    </a:solidFill>
                  </a:rPr>
                  <a:t>   </a:t>
                </a:r>
                <a:r>
                  <a:rPr lang="en-US" sz="1600" dirty="0">
                    <a:solidFill>
                      <a:schemeClr val="tx1"/>
                    </a:solidFill>
                    <a:ea typeface="+mn-ea"/>
                    <a:cs typeface="+mn-cs"/>
                  </a:rPr>
                  <a:t>returns</a:t>
                </a:r>
                <a:r>
                  <a:rPr lang="en-US" sz="2000" dirty="0">
                    <a:solidFill>
                      <a:schemeClr val="tx1"/>
                    </a:solidFill>
                    <a:ea typeface="+mn-ea"/>
                    <a:cs typeface="+mn-cs"/>
                  </a:rPr>
                  <a:t> an </a:t>
                </a:r>
                <a:r>
                  <a:rPr lang="en-US" sz="2000" dirty="0">
                    <a:solidFill>
                      <a:srgbClr val="FF0000"/>
                    </a:solidFill>
                    <a:ea typeface="+mn-ea"/>
                    <a:cs typeface="+mn-cs"/>
                  </a:rPr>
                  <a:t>action </a:t>
                </a:r>
                <a14:m>
                  <m:oMath xmlns:m="http://schemas.openxmlformats.org/officeDocument/2006/math">
                    <m:r>
                      <a:rPr lang="en-US" sz="2000" i="1" dirty="0" smtClean="0">
                        <a:solidFill>
                          <a:srgbClr val="FF0000"/>
                        </a:solidFill>
                        <a:latin typeface="Cambria Math" panose="02040503050406030204" pitchFamily="18" charset="0"/>
                        <a:ea typeface="+mn-ea"/>
                        <a:cs typeface="+mn-cs"/>
                      </a:rPr>
                      <m:t>𝑎</m:t>
                    </m:r>
                  </m:oMath>
                </a14:m>
                <a:endParaRPr lang="en-US" sz="2000" dirty="0">
                  <a:solidFill>
                    <a:srgbClr val="FF0000"/>
                  </a:solidFill>
                  <a:ea typeface="+mn-ea"/>
                  <a:cs typeface="+mn-cs"/>
                </a:endParaRPr>
              </a:p>
              <a:p>
                <a:pPr>
                  <a:buNone/>
                </a:pPr>
                <a:endParaRPr lang="en-US" i="1" dirty="0">
                  <a:solidFill>
                    <a:schemeClr val="tx1"/>
                  </a:solidFill>
                  <a:latin typeface="Courier New" panose="02070309020205020404" pitchFamily="49" charset="0"/>
                  <a:cs typeface="Courier New" panose="02070309020205020404" pitchFamily="49" charset="0"/>
                </a:endParaRPr>
              </a:p>
              <a:p>
                <a:r>
                  <a:rPr lang="en-US" i="1" dirty="0">
                    <a:solidFill>
                      <a:schemeClr val="tx1"/>
                    </a:solidFill>
                    <a:latin typeface="Courier New" panose="02070309020205020404" pitchFamily="49" charset="0"/>
                    <a:cs typeface="Courier New" panose="02070309020205020404" pitchFamily="49" charset="0"/>
                  </a:rPr>
                  <a:t>if</a:t>
                </a:r>
                <a:r>
                  <a:rPr lang="en-US" dirty="0">
                    <a:solidFill>
                      <a:schemeClr val="tx1"/>
                    </a:solidFill>
                    <a:latin typeface="Courier New" panose="02070309020205020404" pitchFamily="49" charset="0"/>
                    <a:cs typeface="Courier New" panose="02070309020205020404" pitchFamily="49" charset="0"/>
                  </a:rPr>
                  <a:t> </a:t>
                </a:r>
                <a:r>
                  <a:rPr lang="en-US" dirty="0">
                    <a:solidFill>
                      <a:schemeClr val="accent3"/>
                    </a:solidFill>
                    <a:latin typeface="Courier New" panose="02070309020205020404" pitchFamily="49" charset="0"/>
                    <a:cs typeface="Courier New" panose="02070309020205020404" pitchFamily="49" charset="0"/>
                  </a:rPr>
                  <a:t>status = Dirty </a:t>
                </a:r>
                <a:r>
                  <a:rPr lang="en-US" i="1" dirty="0">
                    <a:solidFill>
                      <a:schemeClr val="tx1"/>
                    </a:solidFill>
                    <a:latin typeface="Courier New" panose="02070309020205020404" pitchFamily="49" charset="0"/>
                    <a:cs typeface="Courier New" panose="02070309020205020404" pitchFamily="49" charset="0"/>
                  </a:rPr>
                  <a:t>then</a:t>
                </a:r>
                <a:r>
                  <a:rPr lang="en-US" dirty="0">
                    <a:solidFill>
                      <a:schemeClr val="tx1"/>
                    </a:solidFill>
                    <a:latin typeface="Courier New" panose="02070309020205020404" pitchFamily="49" charset="0"/>
                    <a:cs typeface="Courier New" panose="02070309020205020404" pitchFamily="49" charset="0"/>
                  </a:rPr>
                  <a:t> return </a:t>
                </a:r>
                <a:r>
                  <a:rPr lang="en-US" dirty="0">
                    <a:solidFill>
                      <a:srgbClr val="FF0000"/>
                    </a:solidFill>
                    <a:latin typeface="Courier New" panose="02070309020205020404" pitchFamily="49" charset="0"/>
                    <a:cs typeface="Courier New" panose="02070309020205020404" pitchFamily="49" charset="0"/>
                  </a:rPr>
                  <a:t>Suck</a:t>
                </a:r>
              </a:p>
              <a:p>
                <a:r>
                  <a:rPr lang="en-US" i="1" dirty="0">
                    <a:solidFill>
                      <a:schemeClr val="tx1"/>
                    </a:solidFill>
                    <a:latin typeface="Courier New" panose="02070309020205020404" pitchFamily="49" charset="0"/>
                    <a:cs typeface="Courier New" panose="02070309020205020404" pitchFamily="49" charset="0"/>
                  </a:rPr>
                  <a:t>else if</a:t>
                </a:r>
                <a:r>
                  <a:rPr lang="en-US" dirty="0">
                    <a:solidFill>
                      <a:schemeClr val="tx1"/>
                    </a:solidFill>
                    <a:latin typeface="Courier New" panose="02070309020205020404" pitchFamily="49" charset="0"/>
                    <a:cs typeface="Courier New" panose="02070309020205020404" pitchFamily="49" charset="0"/>
                  </a:rPr>
                  <a:t> </a:t>
                </a:r>
                <a:r>
                  <a:rPr lang="en-US" dirty="0">
                    <a:solidFill>
                      <a:schemeClr val="accent3"/>
                    </a:solidFill>
                    <a:latin typeface="Courier New" panose="02070309020205020404" pitchFamily="49" charset="0"/>
                    <a:cs typeface="Courier New" panose="02070309020205020404" pitchFamily="49" charset="0"/>
                  </a:rPr>
                  <a:t>location = A </a:t>
                </a:r>
                <a:r>
                  <a:rPr lang="en-US" i="1" dirty="0">
                    <a:solidFill>
                      <a:schemeClr val="tx1"/>
                    </a:solidFill>
                    <a:latin typeface="Courier New" panose="02070309020205020404" pitchFamily="49" charset="0"/>
                    <a:cs typeface="Courier New" panose="02070309020205020404" pitchFamily="49" charset="0"/>
                  </a:rPr>
                  <a:t>then</a:t>
                </a:r>
                <a:r>
                  <a:rPr lang="en-US" dirty="0">
                    <a:solidFill>
                      <a:schemeClr val="tx1"/>
                    </a:solidFill>
                    <a:latin typeface="Courier New" panose="02070309020205020404" pitchFamily="49" charset="0"/>
                    <a:cs typeface="Courier New" panose="02070309020205020404" pitchFamily="49" charset="0"/>
                  </a:rPr>
                  <a:t> </a:t>
                </a:r>
                <a:br>
                  <a:rPr lang="en-US" dirty="0">
                    <a:solidFill>
                      <a:schemeClr val="tx1"/>
                    </a:solidFill>
                    <a:latin typeface="Courier New" panose="02070309020205020404" pitchFamily="49" charset="0"/>
                    <a:cs typeface="Courier New" panose="02070309020205020404" pitchFamily="49" charset="0"/>
                  </a:rPr>
                </a:br>
                <a:r>
                  <a:rPr lang="en-US" dirty="0">
                    <a:solidFill>
                      <a:schemeClr val="tx1"/>
                    </a:solidFill>
                    <a:latin typeface="Courier New" panose="02070309020205020404" pitchFamily="49" charset="0"/>
                    <a:cs typeface="Courier New" panose="02070309020205020404" pitchFamily="49" charset="0"/>
                  </a:rPr>
                  <a:t>                     return </a:t>
                </a:r>
                <a:r>
                  <a:rPr lang="en-US" dirty="0">
                    <a:solidFill>
                      <a:srgbClr val="FF0000"/>
                    </a:solidFill>
                    <a:latin typeface="Courier New" panose="02070309020205020404" pitchFamily="49" charset="0"/>
                    <a:cs typeface="Courier New" panose="02070309020205020404" pitchFamily="49" charset="0"/>
                  </a:rPr>
                  <a:t>Right</a:t>
                </a:r>
                <a:endParaRPr lang="en-US" i="1" dirty="0">
                  <a:solidFill>
                    <a:srgbClr val="FF0000"/>
                  </a:solidFill>
                  <a:latin typeface="Courier New" panose="02070309020205020404" pitchFamily="49" charset="0"/>
                  <a:cs typeface="Courier New" panose="02070309020205020404" pitchFamily="49" charset="0"/>
                </a:endParaRPr>
              </a:p>
              <a:p>
                <a:r>
                  <a:rPr lang="en-US" i="1" dirty="0">
                    <a:solidFill>
                      <a:schemeClr val="tx1"/>
                    </a:solidFill>
                    <a:latin typeface="Courier New" panose="02070309020205020404" pitchFamily="49" charset="0"/>
                    <a:cs typeface="Courier New" panose="02070309020205020404" pitchFamily="49" charset="0"/>
                  </a:rPr>
                  <a:t>else if</a:t>
                </a:r>
                <a:r>
                  <a:rPr lang="en-US" dirty="0">
                    <a:solidFill>
                      <a:schemeClr val="tx1"/>
                    </a:solidFill>
                    <a:latin typeface="Courier New" panose="02070309020205020404" pitchFamily="49" charset="0"/>
                    <a:cs typeface="Courier New" panose="02070309020205020404" pitchFamily="49" charset="0"/>
                  </a:rPr>
                  <a:t> </a:t>
                </a:r>
                <a:r>
                  <a:rPr lang="en-US" dirty="0">
                    <a:solidFill>
                      <a:schemeClr val="accent3"/>
                    </a:solidFill>
                    <a:latin typeface="Courier New" panose="02070309020205020404" pitchFamily="49" charset="0"/>
                    <a:cs typeface="Courier New" panose="02070309020205020404" pitchFamily="49" charset="0"/>
                  </a:rPr>
                  <a:t>location = B </a:t>
                </a:r>
                <a:r>
                  <a:rPr lang="en-US" i="1" dirty="0">
                    <a:solidFill>
                      <a:schemeClr val="tx1"/>
                    </a:solidFill>
                    <a:latin typeface="Courier New" panose="02070309020205020404" pitchFamily="49" charset="0"/>
                    <a:cs typeface="Courier New" panose="02070309020205020404" pitchFamily="49" charset="0"/>
                  </a:rPr>
                  <a:t>then</a:t>
                </a:r>
                <a:r>
                  <a:rPr lang="en-US" dirty="0">
                    <a:solidFill>
                      <a:schemeClr val="tx1"/>
                    </a:solidFill>
                    <a:latin typeface="Courier New" panose="02070309020205020404" pitchFamily="49" charset="0"/>
                    <a:cs typeface="Courier New" panose="02070309020205020404" pitchFamily="49" charset="0"/>
                  </a:rPr>
                  <a:t> </a:t>
                </a:r>
              </a:p>
              <a:p>
                <a:r>
                  <a:rPr lang="en-US" dirty="0">
                    <a:solidFill>
                      <a:schemeClr val="tx1"/>
                    </a:solidFill>
                    <a:latin typeface="Courier New" panose="02070309020205020404" pitchFamily="49" charset="0"/>
                    <a:cs typeface="Courier New" panose="02070309020205020404" pitchFamily="49" charset="0"/>
                  </a:rPr>
                  <a:t>                     return </a:t>
                </a:r>
                <a:r>
                  <a:rPr lang="en-US" dirty="0">
                    <a:solidFill>
                      <a:srgbClr val="FF0000"/>
                    </a:solidFill>
                    <a:latin typeface="Courier New" panose="02070309020205020404" pitchFamily="49" charset="0"/>
                    <a:cs typeface="Courier New" panose="02070309020205020404" pitchFamily="49" charset="0"/>
                  </a:rPr>
                  <a:t>Left</a:t>
                </a:r>
                <a:endParaRPr lang="en-US" dirty="0"/>
              </a:p>
            </p:txBody>
          </p:sp>
        </mc:Choice>
        <mc:Fallback xmlns="">
          <p:sp>
            <p:nvSpPr>
              <p:cNvPr id="2" name="Rectangle 1">
                <a:extLst>
                  <a:ext uri="{FF2B5EF4-FFF2-40B4-BE49-F238E27FC236}">
                    <a16:creationId xmlns:a16="http://schemas.microsoft.com/office/drawing/2014/main" id="{9ADB47C7-D44C-4FF8-8772-B83961F5A3A0}"/>
                  </a:ext>
                </a:extLst>
              </p:cNvPr>
              <p:cNvSpPr>
                <a:spLocks noRot="1" noChangeAspect="1" noMove="1" noResize="1" noEditPoints="1" noAdjustHandles="1" noChangeArrowheads="1" noChangeShapeType="1" noTextEdit="1"/>
              </p:cNvSpPr>
              <p:nvPr/>
            </p:nvSpPr>
            <p:spPr>
              <a:xfrm>
                <a:off x="4114800" y="3429000"/>
                <a:ext cx="4876799" cy="2985433"/>
              </a:xfrm>
              <a:prstGeom prst="rect">
                <a:avLst/>
              </a:prstGeom>
              <a:blipFill>
                <a:blip r:embed="rId4"/>
                <a:stretch>
                  <a:fillRect l="-1122" t="-1018" b="-22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Agent function: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 →</m:t>
                    </m:r>
                    <m:r>
                      <a:rPr lang="en-US" i="1">
                        <a:latin typeface="Cambria Math" panose="02040503050406030204" pitchFamily="18" charset="0"/>
                      </a:rPr>
                      <m:t>𝐴</m:t>
                    </m:r>
                  </m:oMath>
                </a14:m>
                <a:br>
                  <a:rPr lang="en-US" dirty="0"/>
                </a:br>
                <a:endParaRPr lang="en-US" dirty="0"/>
              </a:p>
              <a:p>
                <a:pPr>
                  <a:buNone/>
                </a:pPr>
                <a:r>
                  <a:rPr lang="en-US" b="1" u="sng" dirty="0"/>
                  <a:t>Percept Sequence</a:t>
                </a:r>
                <a:r>
                  <a:rPr lang="en-US" u="sng" dirty="0"/>
                  <a:t>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a:p>
                <a:pPr>
                  <a:buNone/>
                </a:pPr>
                <a:r>
                  <a:rPr lang="en-US" dirty="0"/>
                  <a:t>[A, Clean], [B, Clean], [A, Dirty] Suck</a:t>
                </a:r>
              </a:p>
              <a:p>
                <a:pPr>
                  <a:buNone/>
                </a:pPr>
                <a:r>
                  <a:rPr lang="en-US" dirty="0"/>
                  <a:t>…</a:t>
                </a:r>
              </a:p>
            </p:txBody>
          </p:sp>
        </mc:Choice>
        <mc:Fallback xmlns="">
          <p:sp>
            <p:nvSpPr>
              <p:cNvPr id="6" name="Rectangle 5">
                <a:extLst>
                  <a:ext uri="{FF2B5EF4-FFF2-40B4-BE49-F238E27FC236}">
                    <a16:creationId xmlns:a16="http://schemas.microsoft.com/office/drawing/2014/main" id="{6F517ADE-3F92-425E-93AD-EB81559C8C54}"/>
                  </a:ext>
                </a:extLst>
              </p:cNvPr>
              <p:cNvSpPr>
                <a:spLocks noRot="1" noChangeAspect="1" noMove="1" noResize="1" noEditPoints="1" noAdjustHandles="1" noChangeArrowheads="1" noChangeShapeType="1" noTextEdit="1"/>
              </p:cNvSpPr>
              <p:nvPr/>
            </p:nvSpPr>
            <p:spPr>
              <a:xfrm>
                <a:off x="381001" y="3429000"/>
                <a:ext cx="3638551" cy="2862322"/>
              </a:xfrm>
              <a:prstGeom prst="rect">
                <a:avLst/>
              </a:prstGeom>
              <a:blipFill>
                <a:blip r:embed="rId5"/>
                <a:stretch>
                  <a:fillRect l="-1338" t="-1062" b="-21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allout: Line 2">
                <a:extLst>
                  <a:ext uri="{FF2B5EF4-FFF2-40B4-BE49-F238E27FC236}">
                    <a16:creationId xmlns:a16="http://schemas.microsoft.com/office/drawing/2014/main" id="{CDE773EB-84A3-4DC9-B16C-C93A1E7351DF}"/>
                  </a:ext>
                </a:extLst>
              </p:cNvPr>
              <p:cNvSpPr/>
              <p:nvPr/>
            </p:nvSpPr>
            <p:spPr>
              <a:xfrm>
                <a:off x="7485497" y="2634567"/>
                <a:ext cx="1416047" cy="685799"/>
              </a:xfrm>
              <a:prstGeom prst="borderCallout1">
                <a:avLst>
                  <a:gd name="adj1" fmla="val 107639"/>
                  <a:gd name="adj2" fmla="val 43139"/>
                  <a:gd name="adj3" fmla="val 208107"/>
                  <a:gd name="adj4" fmla="val -85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Most recent Percept </a:t>
                </a:r>
                <a14:m>
                  <m:oMath xmlns:m="http://schemas.openxmlformats.org/officeDocument/2006/math">
                    <m:r>
                      <a:rPr lang="en-US" i="1" dirty="0" smtClean="0">
                        <a:latin typeface="Cambria Math" panose="02040503050406030204" pitchFamily="18" charset="0"/>
                      </a:rPr>
                      <m:t>𝑝</m:t>
                    </m:r>
                  </m:oMath>
                </a14:m>
                <a:endParaRPr lang="en-US" dirty="0"/>
              </a:p>
            </p:txBody>
          </p:sp>
        </mc:Choice>
        <mc:Fallback xmlns="">
          <p:sp>
            <p:nvSpPr>
              <p:cNvPr id="3" name="Callout: Line 2">
                <a:extLst>
                  <a:ext uri="{FF2B5EF4-FFF2-40B4-BE49-F238E27FC236}">
                    <a16:creationId xmlns:a16="http://schemas.microsoft.com/office/drawing/2014/main" id="{CDE773EB-84A3-4DC9-B16C-C93A1E7351DF}"/>
                  </a:ext>
                </a:extLst>
              </p:cNvPr>
              <p:cNvSpPr>
                <a:spLocks noRot="1" noChangeAspect="1" noMove="1" noResize="1" noEditPoints="1" noAdjustHandles="1" noChangeArrowheads="1" noChangeShapeType="1" noTextEdit="1"/>
              </p:cNvSpPr>
              <p:nvPr/>
            </p:nvSpPr>
            <p:spPr>
              <a:xfrm>
                <a:off x="7485497" y="2634567"/>
                <a:ext cx="1416047" cy="685799"/>
              </a:xfrm>
              <a:prstGeom prst="borderCallout1">
                <a:avLst>
                  <a:gd name="adj1" fmla="val 107639"/>
                  <a:gd name="adj2" fmla="val 43139"/>
                  <a:gd name="adj3" fmla="val 208107"/>
                  <a:gd name="adj4" fmla="val -8564"/>
                </a:avLst>
              </a:prstGeom>
              <a:blipFill>
                <a:blip r:embed="rId6"/>
                <a:stretch>
                  <a:fillRect t="-420" r="-2756"/>
                </a:stretch>
              </a:blipFill>
            </p:spPr>
            <p:txBody>
              <a:bodyPr/>
              <a:lstStyle/>
              <a:p>
                <a:r>
                  <a:rPr lang="en-US">
                    <a:noFill/>
                  </a:rPr>
                  <a:t> </a:t>
                </a:r>
              </a:p>
            </p:txBody>
          </p:sp>
        </mc:Fallback>
      </mc:AlternateContent>
      <p:sp>
        <p:nvSpPr>
          <p:cNvPr id="8" name="Callout: Line 7">
            <a:extLst>
              <a:ext uri="{FF2B5EF4-FFF2-40B4-BE49-F238E27FC236}">
                <a16:creationId xmlns:a16="http://schemas.microsoft.com/office/drawing/2014/main" id="{0575EB97-504D-4C56-8275-A26AAC7BBA25}"/>
              </a:ext>
            </a:extLst>
          </p:cNvPr>
          <p:cNvSpPr/>
          <p:nvPr/>
        </p:nvSpPr>
        <p:spPr>
          <a:xfrm>
            <a:off x="533400" y="6452414"/>
            <a:ext cx="5181600" cy="304800"/>
          </a:xfrm>
          <a:prstGeom prst="borderCallout1">
            <a:avLst>
              <a:gd name="adj1" fmla="val 31794"/>
              <a:gd name="adj2" fmla="val -660"/>
              <a:gd name="adj3" fmla="val -98260"/>
              <a:gd name="adj4" fmla="val 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Problem</a:t>
            </a:r>
            <a:r>
              <a:rPr lang="en-US" dirty="0"/>
              <a:t>: This table can become infinitively large!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3"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a:t>
            </a:r>
          </a:p>
        </p:txBody>
      </p:sp>
      <p:sp>
        <p:nvSpPr>
          <p:cNvPr id="10243" name="Rectangle 3"/>
          <p:cNvSpPr>
            <a:spLocks noGrp="1" noChangeArrowheads="1"/>
          </p:cNvSpPr>
          <p:nvPr>
            <p:ph idx="1"/>
          </p:nvPr>
        </p:nvSpPr>
        <p:spPr>
          <a:xfrm>
            <a:off x="628650" y="2765426"/>
            <a:ext cx="7886700" cy="3368673"/>
          </a:xfrm>
        </p:spPr>
        <p:txBody>
          <a:bodyPr>
            <a:normAutofit fontScale="62500" lnSpcReduction="20000"/>
          </a:bodyPr>
          <a:lstStyle/>
          <a:p>
            <a:pPr marL="0" indent="0">
              <a:buNone/>
            </a:pPr>
            <a:r>
              <a:rPr lang="en-US" sz="2800" dirty="0"/>
              <a:t>This means: </a:t>
            </a:r>
          </a:p>
          <a:p>
            <a:pPr marL="0" indent="0">
              <a:buNone/>
            </a:pPr>
            <a:endParaRPr lang="en-US" sz="2800" dirty="0"/>
          </a:p>
          <a:p>
            <a:pPr lvl="1"/>
            <a:r>
              <a:rPr lang="en-US" sz="2500" b="1" dirty="0"/>
              <a:t>Rationality is an ideal </a:t>
            </a:r>
            <a:r>
              <a:rPr lang="en-US" sz="2500" dirty="0">
                <a:solidFill>
                  <a:schemeClr val="tx1">
                    <a:lumMod val="50000"/>
                    <a:lumOff val="50000"/>
                  </a:schemeClr>
                </a:solidFill>
              </a:rPr>
              <a:t>– it implies that no one can build a better agent</a:t>
            </a:r>
            <a:endParaRPr lang="en-US" sz="2500" b="1" dirty="0"/>
          </a:p>
          <a:p>
            <a:pPr lvl="1"/>
            <a:endParaRPr lang="en-US" sz="2500" b="1" dirty="0"/>
          </a:p>
          <a:p>
            <a:pPr lvl="1"/>
            <a:r>
              <a:rPr lang="en-US" sz="2500" b="1" dirty="0"/>
              <a:t>Rationality ≠ Omniscience </a:t>
            </a:r>
            <a:r>
              <a:rPr lang="en-US" sz="2500" dirty="0">
                <a:solidFill>
                  <a:schemeClr val="tx1">
                    <a:lumMod val="50000"/>
                    <a:lumOff val="50000"/>
                  </a:schemeClr>
                </a:solidFill>
              </a:rPr>
              <a:t>– rational agents can make mistakes if percepts and knowledge do not suffice to make a good decision</a:t>
            </a:r>
          </a:p>
          <a:p>
            <a:pPr lvl="1"/>
            <a:endParaRPr lang="en-US" sz="2500" dirty="0">
              <a:solidFill>
                <a:schemeClr val="tx1">
                  <a:lumMod val="50000"/>
                  <a:lumOff val="50000"/>
                </a:schemeClr>
              </a:solidFill>
            </a:endParaRPr>
          </a:p>
          <a:p>
            <a:pPr lvl="1"/>
            <a:r>
              <a:rPr lang="en-US" sz="2500" b="1" dirty="0"/>
              <a:t>Rationality ≠ Perfection</a:t>
            </a:r>
            <a:r>
              <a:rPr lang="en-US" sz="2500" b="1" dirty="0">
                <a:solidFill>
                  <a:schemeClr val="tx1">
                    <a:lumMod val="50000"/>
                    <a:lumOff val="50000"/>
                  </a:schemeClr>
                </a:solidFill>
              </a:rPr>
              <a:t> </a:t>
            </a:r>
            <a:r>
              <a:rPr lang="en-US" sz="2500" dirty="0">
                <a:solidFill>
                  <a:schemeClr val="tx1">
                    <a:lumMod val="50000"/>
                    <a:lumOff val="50000"/>
                  </a:schemeClr>
                </a:solidFill>
              </a:rPr>
              <a:t>– rational agents maximize </a:t>
            </a:r>
            <a:r>
              <a:rPr lang="en-US" sz="2500" b="1" dirty="0">
                <a:solidFill>
                  <a:schemeClr val="tx1">
                    <a:lumMod val="50000"/>
                    <a:lumOff val="50000"/>
                  </a:schemeClr>
                </a:solidFill>
              </a:rPr>
              <a:t>expected</a:t>
            </a:r>
            <a:r>
              <a:rPr lang="en-US" sz="2500" dirty="0">
                <a:solidFill>
                  <a:schemeClr val="tx1">
                    <a:lumMod val="50000"/>
                    <a:lumOff val="50000"/>
                  </a:schemeClr>
                </a:solidFill>
              </a:rPr>
              <a:t> outcomes not actual outcomes</a:t>
            </a:r>
          </a:p>
          <a:p>
            <a:pPr lvl="1"/>
            <a:endParaRPr lang="en-US" sz="2500" dirty="0">
              <a:solidFill>
                <a:schemeClr val="tx1">
                  <a:lumMod val="50000"/>
                  <a:lumOff val="50000"/>
                </a:schemeClr>
              </a:solidFill>
            </a:endParaRPr>
          </a:p>
          <a:p>
            <a:pPr lvl="1"/>
            <a:r>
              <a:rPr lang="en-US" sz="2500" b="1" dirty="0"/>
              <a:t>It is rational to explore and learn</a:t>
            </a:r>
            <a:r>
              <a:rPr lang="en-US" sz="2500" dirty="0"/>
              <a:t> </a:t>
            </a:r>
            <a:r>
              <a:rPr lang="en-US" sz="2500" dirty="0">
                <a:solidFill>
                  <a:schemeClr val="tx1">
                    <a:lumMod val="50000"/>
                    <a:lumOff val="50000"/>
                  </a:schemeClr>
                </a:solidFill>
              </a:rPr>
              <a:t>– I.e., </a:t>
            </a:r>
            <a:r>
              <a:rPr lang="en-US" sz="2500" b="1" dirty="0">
                <a:solidFill>
                  <a:schemeClr val="tx1">
                    <a:lumMod val="50000"/>
                    <a:lumOff val="50000"/>
                  </a:schemeClr>
                </a:solidFill>
              </a:rPr>
              <a:t>use</a:t>
            </a:r>
            <a:r>
              <a:rPr lang="en-US" sz="2500" dirty="0">
                <a:solidFill>
                  <a:schemeClr val="tx1">
                    <a:lumMod val="50000"/>
                    <a:lumOff val="50000"/>
                  </a:schemeClr>
                </a:solidFill>
              </a:rPr>
              <a:t> </a:t>
            </a:r>
            <a:r>
              <a:rPr lang="en-US" sz="2500" b="1" dirty="0">
                <a:solidFill>
                  <a:schemeClr val="tx1">
                    <a:lumMod val="50000"/>
                    <a:lumOff val="50000"/>
                  </a:schemeClr>
                </a:solidFill>
              </a:rPr>
              <a:t>percepts</a:t>
            </a:r>
            <a:r>
              <a:rPr lang="en-US" sz="2500" dirty="0">
                <a:solidFill>
                  <a:schemeClr val="tx1">
                    <a:lumMod val="50000"/>
                    <a:lumOff val="50000"/>
                  </a:schemeClr>
                </a:solidFill>
              </a:rPr>
              <a:t> to supplement prior knowledge and become autonomous</a:t>
            </a:r>
          </a:p>
          <a:p>
            <a:pPr lvl="1"/>
            <a:endParaRPr lang="en-US" sz="2500" dirty="0">
              <a:solidFill>
                <a:schemeClr val="tx1">
                  <a:lumMod val="50000"/>
                  <a:lumOff val="50000"/>
                </a:schemeClr>
              </a:solidFill>
            </a:endParaRPr>
          </a:p>
          <a:p>
            <a:pPr lvl="1"/>
            <a:r>
              <a:rPr lang="en-US" sz="2500" b="1" dirty="0"/>
              <a:t>Rationality is often bounded</a:t>
            </a:r>
            <a:r>
              <a:rPr lang="en-US" sz="2500" dirty="0">
                <a:solidFill>
                  <a:schemeClr val="tx1">
                    <a:lumMod val="50000"/>
                    <a:lumOff val="50000"/>
                  </a:schemeClr>
                </a:solidFill>
              </a:rPr>
              <a:t> by available memory, computational power, available sensors, etc.</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1F7FD68-7C82-41A2-E1B3-CBC99B34AF37}"/>
                  </a:ext>
                </a:extLst>
              </p:cNvPr>
              <p:cNvSpPr txBox="1"/>
              <p:nvPr/>
            </p:nvSpPr>
            <p:spPr>
              <a:xfrm>
                <a:off x="2057400" y="1447800"/>
                <a:ext cx="4752975" cy="89255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1600" b="1" dirty="0"/>
                  <a:t>Rule</a:t>
                </a:r>
                <a:r>
                  <a:rPr lang="en-US" sz="1600" dirty="0"/>
                  <a:t>: Pick the action that maximize the expected utility</a:t>
                </a:r>
              </a:p>
              <a:p>
                <a:endParaRPr lang="en-US" sz="16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m:rPr>
                              <m:nor/>
                            </m:rPr>
                            <a:rPr lang="en-US" sz="2000" b="0" i="0" smtClean="0">
                              <a:latin typeface="Cambria Math" panose="02040503050406030204" pitchFamily="18" charset="0"/>
                            </a:rPr>
                            <m:t>argmax</m:t>
                          </m:r>
                        </m:e>
                        <m:sub>
                          <m:r>
                            <a:rPr lang="en-US" sz="2000" b="0" i="1" smtClean="0">
                              <a:latin typeface="Cambria Math" panose="02040503050406030204" pitchFamily="18" charset="0"/>
                            </a:rPr>
                            <m:t>𝑎</m:t>
                          </m:r>
                          <m:r>
                            <a:rPr lang="en-US" sz="2000" b="0" i="1" smtClean="0">
                              <a:latin typeface="Cambria Math" panose="02040503050406030204" pitchFamily="18" charset="0"/>
                            </a:rPr>
                            <m:t>∈</m:t>
                          </m:r>
                          <m:r>
                            <m:rPr>
                              <m:sty m:val="p"/>
                            </m:rPr>
                            <a:rPr lang="en-US" sz="2000" b="0" i="1" smtClean="0">
                              <a:latin typeface="Cambria Math" panose="02040503050406030204" pitchFamily="18" charset="0"/>
                            </a:rPr>
                            <m:t>A</m:t>
                          </m:r>
                        </m:sub>
                      </m:sSub>
                      <m:r>
                        <a:rPr lang="en-US" sz="2000" b="0" i="1" smtClean="0">
                          <a:latin typeface="Cambria Math" panose="02040503050406030204" pitchFamily="18" charset="0"/>
                        </a:rPr>
                        <m:t> </m:t>
                      </m:r>
                      <m:r>
                        <a:rPr lang="en-US" sz="2000" b="0" i="1" smtClean="0">
                          <a:latin typeface="Cambria Math" panose="02040503050406030204" pitchFamily="18" charset="0"/>
                        </a:rPr>
                        <m:t>𝐸</m:t>
                      </m:r>
                      <m:d>
                        <m:dPr>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𝑈</m:t>
                          </m:r>
                          <m:r>
                            <a:rPr lang="en-US" sz="2000" b="0" i="1" smtClean="0">
                              <a:latin typeface="Cambria Math" panose="02040503050406030204" pitchFamily="18" charset="0"/>
                            </a:rPr>
                            <m:t> </m:t>
                          </m:r>
                        </m:e>
                      </m:d>
                      <m:r>
                        <a:rPr lang="en-US" sz="2000" b="0" i="1" smtClean="0">
                          <a:latin typeface="Cambria Math" panose="02040503050406030204" pitchFamily="18" charset="0"/>
                        </a:rPr>
                        <m:t> </m:t>
                      </m:r>
                      <m:r>
                        <a:rPr lang="en-US" sz="2000" b="0" i="1" smtClean="0">
                          <a:latin typeface="Cambria Math" panose="02040503050406030204" pitchFamily="18" charset="0"/>
                        </a:rPr>
                        <m:t>𝑎</m:t>
                      </m:r>
                      <m:r>
                        <a:rPr lang="en-US" sz="2000" b="0" i="1" smtClean="0">
                          <a:latin typeface="Cambria Math" panose="02040503050406030204" pitchFamily="18" charset="0"/>
                        </a:rPr>
                        <m:t>) </m:t>
                      </m:r>
                    </m:oMath>
                  </m:oMathPara>
                </a14:m>
                <a:endParaRPr lang="en-US" sz="2000" dirty="0"/>
              </a:p>
            </p:txBody>
          </p:sp>
        </mc:Choice>
        <mc:Fallback xmlns="">
          <p:sp>
            <p:nvSpPr>
              <p:cNvPr id="3" name="TextBox 2">
                <a:extLst>
                  <a:ext uri="{FF2B5EF4-FFF2-40B4-BE49-F238E27FC236}">
                    <a16:creationId xmlns:a16="http://schemas.microsoft.com/office/drawing/2014/main" id="{41F7FD68-7C82-41A2-E1B3-CBC99B34AF37}"/>
                  </a:ext>
                </a:extLst>
              </p:cNvPr>
              <p:cNvSpPr txBox="1">
                <a:spLocks noRot="1" noChangeAspect="1" noMove="1" noResize="1" noEditPoints="1" noAdjustHandles="1" noChangeArrowheads="1" noChangeShapeType="1" noTextEdit="1"/>
              </p:cNvSpPr>
              <p:nvPr/>
            </p:nvSpPr>
            <p:spPr>
              <a:xfrm>
                <a:off x="2057400" y="1447800"/>
                <a:ext cx="4752975" cy="892552"/>
              </a:xfrm>
              <a:prstGeom prst="rect">
                <a:avLst/>
              </a:prstGeom>
              <a:blipFill>
                <a:blip r:embed="rId3"/>
                <a:stretch>
                  <a:fillRect l="-640" t="-1351" b="-5405"/>
                </a:stretch>
              </a:blipFill>
            </p:spPr>
            <p:txBody>
              <a:bodyPr/>
              <a:lstStyle/>
              <a:p>
                <a:r>
                  <a:rPr lang="en-US">
                    <a:noFill/>
                  </a:rPr>
                  <a:t> </a:t>
                </a:r>
              </a:p>
            </p:txBody>
          </p:sp>
        </mc:Fallback>
      </mc:AlternateContent>
    </p:spTree>
    <p:extLst>
      <p:ext uri="{BB962C8B-B14F-4D97-AF65-F5344CB8AC3E}">
        <p14:creationId xmlns:p14="http://schemas.microsoft.com/office/powerpoint/2010/main" val="1388019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2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Some Environment Types Revisited</a:t>
            </a:r>
          </a:p>
        </p:txBody>
      </p:sp>
      <p:sp>
        <p:nvSpPr>
          <p:cNvPr id="7" name="TextBox 6">
            <a:extLst>
              <a:ext uri="{FF2B5EF4-FFF2-40B4-BE49-F238E27FC236}">
                <a16:creationId xmlns:a16="http://schemas.microsoft.com/office/drawing/2014/main" id="{DEA7DB37-EDD5-07F3-AF05-F2C68E2B27D3}"/>
              </a:ext>
            </a:extLst>
          </p:cNvPr>
          <p:cNvSpPr txBox="1"/>
          <p:nvPr/>
        </p:nvSpPr>
        <p:spPr>
          <a:xfrm>
            <a:off x="710803" y="1662370"/>
            <a:ext cx="3124200" cy="523220"/>
          </a:xfrm>
          <a:prstGeom prst="rect">
            <a:avLst/>
          </a:prstGeom>
          <a:noFill/>
        </p:spPr>
        <p:txBody>
          <a:bodyPr wrap="square">
            <a:spAutoFit/>
          </a:bodyPr>
          <a:lstStyle/>
          <a:p>
            <a:pPr marL="0" indent="0">
              <a:buNone/>
            </a:pPr>
            <a:r>
              <a:rPr lang="en-US" sz="1400" b="1" dirty="0">
                <a:solidFill>
                  <a:srgbClr val="FF0000"/>
                </a:solidFill>
              </a:rPr>
              <a:t>Fully observable: </a:t>
            </a:r>
            <a:r>
              <a:rPr lang="en-US" sz="1400" dirty="0"/>
              <a:t>The agent’s sensors always show the whole </a:t>
            </a:r>
            <a:r>
              <a:rPr lang="en-US" sz="1400" b="1" dirty="0"/>
              <a:t>state</a:t>
            </a:r>
            <a:r>
              <a:rPr lang="en-US" sz="1400" dirty="0"/>
              <a:t>.</a:t>
            </a:r>
            <a:endParaRPr lang="en-US" sz="1400" b="1" dirty="0">
              <a:solidFill>
                <a:srgbClr val="FF0000"/>
              </a:solidFill>
            </a:endParaRPr>
          </a:p>
        </p:txBody>
      </p:sp>
      <p:sp>
        <p:nvSpPr>
          <p:cNvPr id="3" name="TextBox 2">
            <a:extLst>
              <a:ext uri="{FF2B5EF4-FFF2-40B4-BE49-F238E27FC236}">
                <a16:creationId xmlns:a16="http://schemas.microsoft.com/office/drawing/2014/main" id="{EB4EE6AF-025E-E64D-E65C-8B1334B2C89F}"/>
              </a:ext>
            </a:extLst>
          </p:cNvPr>
          <p:cNvSpPr txBox="1"/>
          <p:nvPr/>
        </p:nvSpPr>
        <p:spPr>
          <a:xfrm>
            <a:off x="3902869" y="1685808"/>
            <a:ext cx="590550" cy="369332"/>
          </a:xfrm>
          <a:prstGeom prst="rect">
            <a:avLst/>
          </a:prstGeom>
          <a:noFill/>
        </p:spPr>
        <p:txBody>
          <a:bodyPr wrap="square" rtlCol="0">
            <a:spAutoFit/>
          </a:bodyPr>
          <a:lstStyle/>
          <a:p>
            <a:r>
              <a:rPr lang="en-US" b="1" dirty="0">
                <a:solidFill>
                  <a:srgbClr val="FF0000"/>
                </a:solidFill>
              </a:rPr>
              <a:t>vs.</a:t>
            </a:r>
          </a:p>
        </p:txBody>
      </p:sp>
      <p:sp>
        <p:nvSpPr>
          <p:cNvPr id="9" name="TextBox 8">
            <a:extLst>
              <a:ext uri="{FF2B5EF4-FFF2-40B4-BE49-F238E27FC236}">
                <a16:creationId xmlns:a16="http://schemas.microsoft.com/office/drawing/2014/main" id="{DE87FCA1-B948-8AB0-0850-212AAF1F9022}"/>
              </a:ext>
            </a:extLst>
          </p:cNvPr>
          <p:cNvSpPr txBox="1"/>
          <p:nvPr/>
        </p:nvSpPr>
        <p:spPr>
          <a:xfrm>
            <a:off x="4505325" y="1600200"/>
            <a:ext cx="3495676" cy="738664"/>
          </a:xfrm>
          <a:prstGeom prst="rect">
            <a:avLst/>
          </a:prstGeom>
          <a:noFill/>
        </p:spPr>
        <p:txBody>
          <a:bodyPr wrap="square">
            <a:spAutoFit/>
          </a:bodyPr>
          <a:lstStyle/>
          <a:p>
            <a:r>
              <a:rPr lang="en-US" sz="1400" b="1" dirty="0">
                <a:solidFill>
                  <a:srgbClr val="FF0000"/>
                </a:solidFill>
              </a:rPr>
              <a:t>Partially observable: </a:t>
            </a:r>
            <a:r>
              <a:rPr lang="en-US" sz="1400" dirty="0"/>
              <a:t>The agent only perceives part of the </a:t>
            </a:r>
            <a:r>
              <a:rPr lang="en-US" sz="1400" b="1" dirty="0"/>
              <a:t>state</a:t>
            </a:r>
            <a:r>
              <a:rPr lang="en-US" sz="1400" dirty="0"/>
              <a:t> and needs to remember or infer the rest.</a:t>
            </a:r>
          </a:p>
        </p:txBody>
      </p:sp>
      <p:sp>
        <p:nvSpPr>
          <p:cNvPr id="11" name="TextBox 10">
            <a:extLst>
              <a:ext uri="{FF2B5EF4-FFF2-40B4-BE49-F238E27FC236}">
                <a16:creationId xmlns:a16="http://schemas.microsoft.com/office/drawing/2014/main" id="{C88C0C5A-BE06-2C42-743D-46DB9EA4EBB2}"/>
              </a:ext>
            </a:extLst>
          </p:cNvPr>
          <p:cNvSpPr txBox="1"/>
          <p:nvPr/>
        </p:nvSpPr>
        <p:spPr>
          <a:xfrm>
            <a:off x="710803" y="2959323"/>
            <a:ext cx="3352800" cy="1384995"/>
          </a:xfrm>
          <a:prstGeom prst="rect">
            <a:avLst/>
          </a:prstGeom>
          <a:noFill/>
        </p:spPr>
        <p:txBody>
          <a:bodyPr wrap="square">
            <a:spAutoFit/>
          </a:bodyPr>
          <a:lstStyle/>
          <a:p>
            <a:pPr marL="0" indent="0">
              <a:buNone/>
            </a:pPr>
            <a:r>
              <a:rPr lang="en-US" sz="1400" b="1" dirty="0">
                <a:solidFill>
                  <a:srgbClr val="FF0000"/>
                </a:solidFill>
              </a:rPr>
              <a:t>Deterministic: </a:t>
            </a:r>
          </a:p>
          <a:p>
            <a:pPr marL="342900" indent="-342900">
              <a:buFont typeface="+mj-lt"/>
              <a:buAutoNum type="alphaLcParenR"/>
            </a:pPr>
            <a:r>
              <a:rPr lang="en-US" sz="1400" b="1" dirty="0"/>
              <a:t>Percepts</a:t>
            </a:r>
            <a:r>
              <a:rPr lang="en-US" sz="1400" dirty="0"/>
              <a:t> are 100% reliable.</a:t>
            </a:r>
          </a:p>
          <a:p>
            <a:pPr marL="342900" indent="-342900">
              <a:buFont typeface="+mj-lt"/>
              <a:buAutoNum type="alphaLcParenR"/>
            </a:pPr>
            <a:r>
              <a:rPr lang="en-US" sz="1400" dirty="0"/>
              <a:t>Changes in the environment are completely determined by the current </a:t>
            </a:r>
            <a:r>
              <a:rPr lang="en-US" sz="1400" b="1" dirty="0"/>
              <a:t>state</a:t>
            </a:r>
            <a:r>
              <a:rPr lang="en-US" sz="1400" dirty="0"/>
              <a:t> of the environment and the agent’s </a:t>
            </a:r>
            <a:r>
              <a:rPr lang="en-US" sz="1400" b="1" dirty="0"/>
              <a:t>action</a:t>
            </a:r>
            <a:r>
              <a:rPr lang="en-US" sz="1400" dirty="0"/>
              <a:t>.</a:t>
            </a:r>
          </a:p>
        </p:txBody>
      </p:sp>
      <p:sp>
        <p:nvSpPr>
          <p:cNvPr id="4" name="TextBox 3">
            <a:extLst>
              <a:ext uri="{FF2B5EF4-FFF2-40B4-BE49-F238E27FC236}">
                <a16:creationId xmlns:a16="http://schemas.microsoft.com/office/drawing/2014/main" id="{C69EF461-CAB3-3D4F-A7B4-1317532ABE44}"/>
              </a:ext>
            </a:extLst>
          </p:cNvPr>
          <p:cNvSpPr txBox="1"/>
          <p:nvPr/>
        </p:nvSpPr>
        <p:spPr>
          <a:xfrm>
            <a:off x="3902869" y="3310338"/>
            <a:ext cx="590550" cy="369332"/>
          </a:xfrm>
          <a:prstGeom prst="rect">
            <a:avLst/>
          </a:prstGeom>
          <a:noFill/>
        </p:spPr>
        <p:txBody>
          <a:bodyPr wrap="square" rtlCol="0">
            <a:spAutoFit/>
          </a:bodyPr>
          <a:lstStyle/>
          <a:p>
            <a:r>
              <a:rPr lang="en-US" b="1" dirty="0">
                <a:solidFill>
                  <a:srgbClr val="FF0000"/>
                </a:solidFill>
              </a:rPr>
              <a:t>vs.</a:t>
            </a:r>
          </a:p>
        </p:txBody>
      </p:sp>
      <p:sp>
        <p:nvSpPr>
          <p:cNvPr id="13" name="TextBox 12">
            <a:extLst>
              <a:ext uri="{FF2B5EF4-FFF2-40B4-BE49-F238E27FC236}">
                <a16:creationId xmlns:a16="http://schemas.microsoft.com/office/drawing/2014/main" id="{40D4564F-4CA9-E994-AEFA-685152CE3843}"/>
              </a:ext>
            </a:extLst>
          </p:cNvPr>
          <p:cNvSpPr txBox="1"/>
          <p:nvPr/>
        </p:nvSpPr>
        <p:spPr>
          <a:xfrm>
            <a:off x="4544615" y="2946481"/>
            <a:ext cx="3807619" cy="1815882"/>
          </a:xfrm>
          <a:prstGeom prst="rect">
            <a:avLst/>
          </a:prstGeom>
          <a:noFill/>
        </p:spPr>
        <p:txBody>
          <a:bodyPr wrap="square">
            <a:spAutoFit/>
          </a:bodyPr>
          <a:lstStyle/>
          <a:p>
            <a:pPr marL="0" indent="0">
              <a:buNone/>
            </a:pPr>
            <a:r>
              <a:rPr lang="en-US" sz="1400" b="1" dirty="0">
                <a:solidFill>
                  <a:srgbClr val="FF0000"/>
                </a:solidFill>
              </a:rPr>
              <a:t>Stochastic: </a:t>
            </a:r>
          </a:p>
          <a:p>
            <a:pPr marL="342900" indent="-342900">
              <a:buFont typeface="+mj-lt"/>
              <a:buAutoNum type="alphaLcParenR"/>
            </a:pPr>
            <a:r>
              <a:rPr lang="en-US" sz="1400" b="1" dirty="0"/>
              <a:t>Percepts</a:t>
            </a:r>
            <a:r>
              <a:rPr lang="en-US" sz="1400" dirty="0"/>
              <a:t> are unreliable (noise distribution, sensor failure probability, etc.). This is called a stochastic sensor model.</a:t>
            </a:r>
            <a:endParaRPr lang="en-US" dirty="0"/>
          </a:p>
          <a:p>
            <a:pPr marL="342900" indent="-342900">
              <a:buFont typeface="+mj-lt"/>
              <a:buAutoNum type="alphaLcParenR"/>
            </a:pPr>
            <a:r>
              <a:rPr lang="en-US" sz="1400" dirty="0"/>
              <a:t>The </a:t>
            </a:r>
            <a:r>
              <a:rPr lang="en-US" sz="1400" b="1" dirty="0"/>
              <a:t>transition function </a:t>
            </a:r>
            <a:r>
              <a:rPr lang="en-US" sz="1400" dirty="0"/>
              <a:t>is stochastic leading to transition probabilities and a Markov process.</a:t>
            </a:r>
            <a:br>
              <a:rPr lang="en-US" sz="1400" dirty="0"/>
            </a:br>
            <a:endParaRPr lang="en-US" sz="1400" dirty="0"/>
          </a:p>
        </p:txBody>
      </p:sp>
      <p:sp>
        <p:nvSpPr>
          <p:cNvPr id="15" name="TextBox 14">
            <a:extLst>
              <a:ext uri="{FF2B5EF4-FFF2-40B4-BE49-F238E27FC236}">
                <a16:creationId xmlns:a16="http://schemas.microsoft.com/office/drawing/2014/main" id="{7DA81E99-A152-2A54-2420-D8BB4FF0A789}"/>
              </a:ext>
            </a:extLst>
          </p:cNvPr>
          <p:cNvSpPr txBox="1"/>
          <p:nvPr/>
        </p:nvSpPr>
        <p:spPr>
          <a:xfrm>
            <a:off x="710803" y="4934868"/>
            <a:ext cx="3192066" cy="523220"/>
          </a:xfrm>
          <a:prstGeom prst="rect">
            <a:avLst/>
          </a:prstGeom>
          <a:noFill/>
        </p:spPr>
        <p:txBody>
          <a:bodyPr wrap="square">
            <a:spAutoFit/>
          </a:bodyPr>
          <a:lstStyle/>
          <a:p>
            <a:pPr marL="0" indent="0">
              <a:buNone/>
            </a:pPr>
            <a:r>
              <a:rPr lang="en-US" sz="1400" b="1" dirty="0">
                <a:solidFill>
                  <a:srgbClr val="FF0000"/>
                </a:solidFill>
              </a:rPr>
              <a:t>Known:</a:t>
            </a:r>
            <a:r>
              <a:rPr lang="en-US" sz="1400" dirty="0"/>
              <a:t> The agent knows the </a:t>
            </a:r>
            <a:r>
              <a:rPr lang="en-US" sz="1400" b="1" dirty="0"/>
              <a:t>transition function</a:t>
            </a:r>
            <a:r>
              <a:rPr lang="en-US" sz="1400" dirty="0"/>
              <a:t>. </a:t>
            </a:r>
            <a:endParaRPr lang="en-US" sz="1400" b="1" dirty="0">
              <a:solidFill>
                <a:srgbClr val="FF0000"/>
              </a:solidFill>
            </a:endParaRPr>
          </a:p>
        </p:txBody>
      </p:sp>
      <p:sp>
        <p:nvSpPr>
          <p:cNvPr id="5" name="TextBox 4">
            <a:extLst>
              <a:ext uri="{FF2B5EF4-FFF2-40B4-BE49-F238E27FC236}">
                <a16:creationId xmlns:a16="http://schemas.microsoft.com/office/drawing/2014/main" id="{F9F72446-10E7-A83B-5077-42BE18846B52}"/>
              </a:ext>
            </a:extLst>
          </p:cNvPr>
          <p:cNvSpPr txBox="1"/>
          <p:nvPr/>
        </p:nvSpPr>
        <p:spPr>
          <a:xfrm>
            <a:off x="3954065" y="4972356"/>
            <a:ext cx="590550" cy="369332"/>
          </a:xfrm>
          <a:prstGeom prst="rect">
            <a:avLst/>
          </a:prstGeom>
          <a:noFill/>
        </p:spPr>
        <p:txBody>
          <a:bodyPr wrap="square" rtlCol="0">
            <a:spAutoFit/>
          </a:bodyPr>
          <a:lstStyle/>
          <a:p>
            <a:r>
              <a:rPr lang="en-US" b="1" dirty="0">
                <a:solidFill>
                  <a:srgbClr val="FF0000"/>
                </a:solidFill>
              </a:rPr>
              <a:t>vs.</a:t>
            </a:r>
          </a:p>
        </p:txBody>
      </p:sp>
      <p:sp>
        <p:nvSpPr>
          <p:cNvPr id="17" name="TextBox 16">
            <a:extLst>
              <a:ext uri="{FF2B5EF4-FFF2-40B4-BE49-F238E27FC236}">
                <a16:creationId xmlns:a16="http://schemas.microsoft.com/office/drawing/2014/main" id="{31D0578C-E990-7296-FE42-1FD1F0823F03}"/>
              </a:ext>
            </a:extLst>
          </p:cNvPr>
          <p:cNvSpPr txBox="1"/>
          <p:nvPr/>
        </p:nvSpPr>
        <p:spPr>
          <a:xfrm>
            <a:off x="4505325" y="4888450"/>
            <a:ext cx="3807618" cy="523220"/>
          </a:xfrm>
          <a:prstGeom prst="rect">
            <a:avLst/>
          </a:prstGeom>
          <a:noFill/>
        </p:spPr>
        <p:txBody>
          <a:bodyPr wrap="square">
            <a:spAutoFit/>
          </a:bodyPr>
          <a:lstStyle/>
          <a:p>
            <a:pPr marL="0" indent="0">
              <a:buNone/>
            </a:pPr>
            <a:r>
              <a:rPr lang="en-US" sz="1400" b="1" dirty="0">
                <a:solidFill>
                  <a:srgbClr val="FF0000"/>
                </a:solidFill>
              </a:rPr>
              <a:t>Unknown: </a:t>
            </a:r>
            <a:r>
              <a:rPr lang="en-US" sz="1400" dirty="0"/>
              <a:t>The needs to </a:t>
            </a:r>
            <a:r>
              <a:rPr lang="en-US" sz="1400" b="1" dirty="0"/>
              <a:t>learn the transition function</a:t>
            </a:r>
            <a:r>
              <a:rPr lang="en-US" sz="1400" dirty="0"/>
              <a:t> by trying actions. </a:t>
            </a:r>
            <a:endParaRPr lang="en-US" sz="1400" b="1" dirty="0">
              <a:solidFill>
                <a:srgbClr val="FF0000"/>
              </a:solidFill>
            </a:endParaRPr>
          </a:p>
        </p:txBody>
      </p:sp>
      <p:sp>
        <p:nvSpPr>
          <p:cNvPr id="6" name="TextBox 5">
            <a:extLst>
              <a:ext uri="{FF2B5EF4-FFF2-40B4-BE49-F238E27FC236}">
                <a16:creationId xmlns:a16="http://schemas.microsoft.com/office/drawing/2014/main" id="{0A6E7F0A-B3BC-72C3-B909-8C0DA961A16C}"/>
              </a:ext>
            </a:extLst>
          </p:cNvPr>
          <p:cNvSpPr txBox="1"/>
          <p:nvPr/>
        </p:nvSpPr>
        <p:spPr>
          <a:xfrm>
            <a:off x="710803" y="5906090"/>
            <a:ext cx="76962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US" dirty="0"/>
              <a:t>We will spend the whole course on discussing algorithms that can deal with environments that have different combinations of these three properties.</a:t>
            </a:r>
          </a:p>
        </p:txBody>
      </p:sp>
    </p:spTree>
    <p:extLst>
      <p:ext uri="{BB962C8B-B14F-4D97-AF65-F5344CB8AC3E}">
        <p14:creationId xmlns:p14="http://schemas.microsoft.com/office/powerpoint/2010/main" val="128567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9" grpId="0"/>
      <p:bldP spid="11" grpId="0"/>
      <p:bldP spid="4" grpId="0"/>
      <p:bldP spid="13" grpId="0"/>
      <p:bldP spid="15" grpId="0"/>
      <p:bldP spid="5" grpId="0"/>
      <p:bldP spid="17" grpId="0"/>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ong exposure of lights">
            <a:extLst>
              <a:ext uri="{FF2B5EF4-FFF2-40B4-BE49-F238E27FC236}">
                <a16:creationId xmlns:a16="http://schemas.microsoft.com/office/drawing/2014/main" id="{792548D1-A513-8555-B72E-A1F5D0C9BE6D}"/>
              </a:ext>
            </a:extLst>
          </p:cNvPr>
          <p:cNvPicPr>
            <a:picLocks noChangeAspect="1"/>
          </p:cNvPicPr>
          <p:nvPr/>
        </p:nvPicPr>
        <p:blipFill>
          <a:blip r:embed="rId2">
            <a:alphaModFix amt="50000"/>
          </a:blip>
          <a:srcRect l="11000" r="-2" b="-2"/>
          <a:stretch>
            <a:fillRect/>
          </a:stretch>
        </p:blipFill>
        <p:spPr>
          <a:xfrm>
            <a:off x="20" y="1"/>
            <a:ext cx="9143980" cy="6857999"/>
          </a:xfrm>
          <a:prstGeom prst="rect">
            <a:avLst/>
          </a:prstGeom>
        </p:spPr>
      </p:pic>
      <p:sp>
        <p:nvSpPr>
          <p:cNvPr id="4" name="Title 3">
            <a:extLst>
              <a:ext uri="{FF2B5EF4-FFF2-40B4-BE49-F238E27FC236}">
                <a16:creationId xmlns:a16="http://schemas.microsoft.com/office/drawing/2014/main" id="{21FBCDB5-C30B-3FF5-0730-276EEF30B4B8}"/>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algn="ctr" defTabSz="914400"/>
            <a:r>
              <a:rPr lang="en-US" sz="6000">
                <a:solidFill>
                  <a:srgbClr val="FFFFFF"/>
                </a:solidFill>
              </a:rPr>
              <a:t>Case Study: Self-Driving Cars</a:t>
            </a:r>
          </a:p>
        </p:txBody>
      </p:sp>
      <p:sp>
        <p:nvSpPr>
          <p:cNvPr id="5" name="Text Placeholder 4">
            <a:extLst>
              <a:ext uri="{FF2B5EF4-FFF2-40B4-BE49-F238E27FC236}">
                <a16:creationId xmlns:a16="http://schemas.microsoft.com/office/drawing/2014/main" id="{D80D5652-4FAA-34E1-C5A5-9271802086F8}"/>
              </a:ext>
            </a:extLst>
          </p:cNvPr>
          <p:cNvSpPr>
            <a:spLocks noGrp="1"/>
          </p:cNvSpPr>
          <p:nvPr>
            <p:ph type="body" idx="1"/>
          </p:nvPr>
        </p:nvSpPr>
        <p:spPr>
          <a:xfrm>
            <a:off x="1143000" y="4159404"/>
            <a:ext cx="6858000" cy="1098395"/>
          </a:xfrm>
        </p:spPr>
        <p:txBody>
          <a:bodyPr vert="horz" lIns="91440" tIns="45720" rIns="91440" bIns="45720" rtlCol="0">
            <a:normAutofit/>
          </a:bodyPr>
          <a:lstStyle/>
          <a:p>
            <a:pPr algn="ctr" defTabSz="914400">
              <a:spcBef>
                <a:spcPts val="1000"/>
              </a:spcBef>
            </a:pPr>
            <a:endParaRPr lang="en-US" sz="2400">
              <a:solidFill>
                <a:srgbClr val="FFFFFF"/>
              </a:solidFill>
            </a:endParaRPr>
          </a:p>
        </p:txBody>
      </p:sp>
    </p:spTree>
    <p:extLst>
      <p:ext uri="{BB962C8B-B14F-4D97-AF65-F5344CB8AC3E}">
        <p14:creationId xmlns:p14="http://schemas.microsoft.com/office/powerpoint/2010/main" val="272901922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19DEE9E3-4392-126F-234A-9F42A3DE4F99}"/>
              </a:ext>
              <a:ext uri="{C183D7F6-B498-43B3-948B-1728B52AA6E4}">
                <adec:decorative xmlns:adec="http://schemas.microsoft.com/office/drawing/2017/decorative" val="1"/>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650" r="-2" b="3433"/>
          <a:stretch/>
        </p:blipFill>
        <p:spPr bwMode="auto">
          <a:xfrm>
            <a:off x="3662268" y="10"/>
            <a:ext cx="5481732"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DC20D215-E341-42A1-A360-25E5EA2B2609}"/>
              </a:ext>
              <a:ext uri="{C183D7F6-B498-43B3-948B-1728B52AA6E4}">
                <adec:decorative xmlns:adec="http://schemas.microsoft.com/office/drawing/2017/decorative" val="1"/>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2" r="925" b="2"/>
          <a:stretch/>
        </p:blipFill>
        <p:spPr bwMode="auto">
          <a:xfrm>
            <a:off x="3662268" y="3493008"/>
            <a:ext cx="5481732"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8A4050D-4602-5A49-7035-11F3F8F67943}"/>
              </a:ext>
            </a:extLst>
          </p:cNvPr>
          <p:cNvSpPr>
            <a:spLocks noGrp="1"/>
          </p:cNvSpPr>
          <p:nvPr>
            <p:ph type="title"/>
          </p:nvPr>
        </p:nvSpPr>
        <p:spPr>
          <a:xfrm>
            <a:off x="336042" y="859536"/>
            <a:ext cx="3624601" cy="1243584"/>
          </a:xfrm>
        </p:spPr>
        <p:txBody>
          <a:bodyPr>
            <a:normAutofit/>
          </a:bodyPr>
          <a:lstStyle/>
          <a:p>
            <a:r>
              <a:rPr lang="en-US" sz="3000" dirty="0"/>
              <a:t>Self-driving Cars </a:t>
            </a:r>
          </a:p>
        </p:txBody>
      </p:sp>
      <p:sp>
        <p:nvSpPr>
          <p:cNvPr id="3" name="Content Placeholder 2">
            <a:extLst>
              <a:ext uri="{FF2B5EF4-FFF2-40B4-BE49-F238E27FC236}">
                <a16:creationId xmlns:a16="http://schemas.microsoft.com/office/drawing/2014/main" id="{BE8FA21F-1574-DAA3-1675-4076432A1FF9}"/>
              </a:ext>
            </a:extLst>
          </p:cNvPr>
          <p:cNvSpPr>
            <a:spLocks noGrp="1"/>
          </p:cNvSpPr>
          <p:nvPr>
            <p:ph idx="1"/>
          </p:nvPr>
        </p:nvSpPr>
        <p:spPr>
          <a:xfrm>
            <a:off x="336042" y="2512611"/>
            <a:ext cx="3931158" cy="3927813"/>
          </a:xfrm>
        </p:spPr>
        <p:txBody>
          <a:bodyPr>
            <a:normAutofit fontScale="92500" lnSpcReduction="10000"/>
          </a:bodyPr>
          <a:lstStyle/>
          <a:p>
            <a:pPr marL="0" indent="0">
              <a:buNone/>
            </a:pPr>
            <a:r>
              <a:rPr lang="en-US" sz="2400" b="1" dirty="0"/>
              <a:t>SAE Automation Levels</a:t>
            </a:r>
          </a:p>
          <a:p>
            <a:pPr lvl="1"/>
            <a:r>
              <a:rPr lang="en-US" sz="1400" dirty="0"/>
              <a:t>Level 1 - Driver Assistance (“hands on”)</a:t>
            </a:r>
          </a:p>
          <a:p>
            <a:pPr lvl="1"/>
            <a:r>
              <a:rPr lang="en-US" sz="1400" dirty="0"/>
              <a:t>Level 2 - Partial Automation (“hands off”)</a:t>
            </a:r>
          </a:p>
          <a:p>
            <a:pPr lvl="1"/>
            <a:r>
              <a:rPr lang="en-US" sz="1400" dirty="0"/>
              <a:t>Level 3 - Conditional Automation </a:t>
            </a:r>
          </a:p>
          <a:p>
            <a:pPr lvl="1"/>
            <a:r>
              <a:rPr lang="en-US" sz="1400" dirty="0"/>
              <a:t>Level 4 - High Automation</a:t>
            </a:r>
          </a:p>
          <a:p>
            <a:pPr lvl="1"/>
            <a:r>
              <a:rPr lang="en-US" sz="1400" dirty="0"/>
              <a:t>Level 5 - Full Automation (“steering wheel optional”)</a:t>
            </a:r>
          </a:p>
          <a:p>
            <a:endParaRPr lang="en-US" sz="2400" dirty="0"/>
          </a:p>
          <a:p>
            <a:pPr marL="0" indent="0">
              <a:buNone/>
            </a:pPr>
            <a:r>
              <a:rPr lang="en-US" sz="2400" b="1" dirty="0"/>
              <a:t>Components</a:t>
            </a:r>
          </a:p>
          <a:p>
            <a:pPr lvl="1"/>
            <a:r>
              <a:rPr lang="en-US" sz="1400" dirty="0"/>
              <a:t>Sensing</a:t>
            </a:r>
          </a:p>
          <a:p>
            <a:pPr lvl="1"/>
            <a:r>
              <a:rPr lang="en-US" sz="1400" dirty="0"/>
              <a:t>Maps</a:t>
            </a:r>
          </a:p>
          <a:p>
            <a:pPr lvl="1"/>
            <a:r>
              <a:rPr lang="en-US" sz="1400" dirty="0"/>
              <a:t>Path planning</a:t>
            </a:r>
          </a:p>
          <a:p>
            <a:pPr lvl="1"/>
            <a:r>
              <a:rPr lang="en-US" sz="1400" dirty="0"/>
              <a:t>Controlling the vehicle</a:t>
            </a:r>
          </a:p>
          <a:p>
            <a:pPr lvl="1"/>
            <a:endParaRPr lang="en-US" sz="1400" dirty="0"/>
          </a:p>
          <a:p>
            <a:pPr marL="0" indent="0">
              <a:buNone/>
            </a:pPr>
            <a:r>
              <a:rPr lang="en-US" sz="2400" b="1" dirty="0"/>
              <a:t>Why is this so hard?</a:t>
            </a:r>
          </a:p>
        </p:txBody>
      </p:sp>
      <p:cxnSp>
        <p:nvCxnSpPr>
          <p:cNvPr id="7" name="Straight Connector 6">
            <a:extLst>
              <a:ext uri="{FF2B5EF4-FFF2-40B4-BE49-F238E27FC236}">
                <a16:creationId xmlns:a16="http://schemas.microsoft.com/office/drawing/2014/main" id="{34DF33D4-366B-5510-395E-9B68207E5AD8}"/>
              </a:ext>
              <a:ext uri="{C183D7F6-B498-43B3-948B-1728B52AA6E4}">
                <adec:decorative xmlns:adec="http://schemas.microsoft.com/office/drawing/2017/decorative" val="1"/>
              </a:ext>
            </a:extLst>
          </p:cNvPr>
          <p:cNvCxnSpPr>
            <a:cxnSpLocks/>
          </p:cNvCxnSpPr>
          <p:nvPr/>
        </p:nvCxnSpPr>
        <p:spPr>
          <a:xfrm>
            <a:off x="653388" y="3276600"/>
            <a:ext cx="3352800" cy="0"/>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851187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A Self-Driving Car as a Rational Agents</a:t>
            </a:r>
          </a:p>
        </p:txBody>
      </p:sp>
      <p:sp>
        <p:nvSpPr>
          <p:cNvPr id="10243" name="Rectangle 3"/>
          <p:cNvSpPr>
            <a:spLocks noGrp="1" noChangeArrowheads="1"/>
          </p:cNvSpPr>
          <p:nvPr>
            <p:ph idx="1"/>
          </p:nvPr>
        </p:nvSpPr>
        <p:spPr>
          <a:xfrm>
            <a:off x="628650" y="2765427"/>
            <a:ext cx="7886700" cy="3635373"/>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oAutofit/>
          </a:bodyPr>
          <a:lstStyle/>
          <a:p>
            <a:r>
              <a:rPr lang="en-US" sz="1400" dirty="0"/>
              <a:t>If we have two cars and one provides more (expected) utility. </a:t>
            </a:r>
            <a:br>
              <a:rPr lang="en-US" sz="1400" dirty="0"/>
            </a:br>
            <a:r>
              <a:rPr lang="en-US" sz="1400" dirty="0"/>
              <a:t>Which car is rational?</a:t>
            </a:r>
          </a:p>
          <a:p>
            <a:endParaRPr lang="en-US" sz="1400" dirty="0"/>
          </a:p>
          <a:p>
            <a:endParaRPr lang="en-US" sz="1400" dirty="0"/>
          </a:p>
          <a:p>
            <a:r>
              <a:rPr lang="en-US" sz="1400" dirty="0"/>
              <a:t>Can a rational self-driving car be involved in an accident?</a:t>
            </a:r>
          </a:p>
          <a:p>
            <a:pPr marL="0" indent="0">
              <a:buNone/>
            </a:pPr>
            <a:endParaRPr lang="en-US" sz="1400" dirty="0"/>
          </a:p>
          <a:p>
            <a:pPr marL="0" indent="0">
              <a:buNone/>
            </a:pPr>
            <a:endParaRPr lang="en-US" sz="1400" dirty="0"/>
          </a:p>
          <a:p>
            <a:r>
              <a:rPr lang="en-US" sz="1400" dirty="0"/>
              <a:t>How would a self-driving car explore and learn?</a:t>
            </a:r>
          </a:p>
          <a:p>
            <a:endParaRPr lang="en-US" sz="1400" dirty="0"/>
          </a:p>
          <a:p>
            <a:endParaRPr lang="en-US" sz="1400" dirty="0"/>
          </a:p>
          <a:p>
            <a:r>
              <a:rPr lang="en-US" sz="1400" dirty="0"/>
              <a:t>What does bounded rationality mean for a self-driving car?</a:t>
            </a:r>
          </a:p>
          <a:p>
            <a:endParaRPr lang="en-US" sz="1400" dirty="0"/>
          </a:p>
          <a:p>
            <a:endParaRPr lang="en-US" sz="1400"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1F7FD68-7C82-41A2-E1B3-CBC99B34AF37}"/>
                  </a:ext>
                </a:extLst>
              </p:cNvPr>
              <p:cNvSpPr txBox="1"/>
              <p:nvPr/>
            </p:nvSpPr>
            <p:spPr>
              <a:xfrm>
                <a:off x="2057400" y="1447800"/>
                <a:ext cx="4752975" cy="89255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b="1" dirty="0"/>
                  <a:t>Rule</a:t>
                </a:r>
                <a:r>
                  <a:rPr lang="en-US" sz="1600" dirty="0"/>
                  <a:t>: Pick the action that maximize the expected utility</a:t>
                </a:r>
              </a:p>
              <a:p>
                <a:endParaRPr lang="en-US" sz="16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m:rPr>
                              <m:nor/>
                            </m:rPr>
                            <a:rPr lang="en-US" sz="2000" b="0" i="0" smtClean="0">
                              <a:latin typeface="Cambria Math" panose="02040503050406030204" pitchFamily="18" charset="0"/>
                            </a:rPr>
                            <m:t>argmax</m:t>
                          </m:r>
                        </m:e>
                        <m:sub>
                          <m:r>
                            <a:rPr lang="en-US" sz="2000" b="0" i="1" smtClean="0">
                              <a:latin typeface="Cambria Math" panose="02040503050406030204" pitchFamily="18" charset="0"/>
                            </a:rPr>
                            <m:t>𝑎</m:t>
                          </m:r>
                          <m:r>
                            <a:rPr lang="en-US" sz="2000" b="0" i="1" smtClean="0">
                              <a:latin typeface="Cambria Math" panose="02040503050406030204" pitchFamily="18" charset="0"/>
                            </a:rPr>
                            <m:t>∈</m:t>
                          </m:r>
                          <m:r>
                            <m:rPr>
                              <m:sty m:val="p"/>
                            </m:rPr>
                            <a:rPr lang="en-US" sz="2000" b="0" i="1" smtClean="0">
                              <a:latin typeface="Cambria Math" panose="02040503050406030204" pitchFamily="18" charset="0"/>
                            </a:rPr>
                            <m:t>A</m:t>
                          </m:r>
                        </m:sub>
                      </m:sSub>
                      <m:r>
                        <a:rPr lang="en-US" sz="2000" b="0" i="1" smtClean="0">
                          <a:latin typeface="Cambria Math" panose="02040503050406030204" pitchFamily="18" charset="0"/>
                        </a:rPr>
                        <m:t> </m:t>
                      </m:r>
                      <m:r>
                        <a:rPr lang="en-US" sz="2000" b="0" i="1" smtClean="0">
                          <a:latin typeface="Cambria Math" panose="02040503050406030204" pitchFamily="18" charset="0"/>
                        </a:rPr>
                        <m:t>𝐸</m:t>
                      </m:r>
                      <m:d>
                        <m:dPr>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𝑈</m:t>
                          </m:r>
                          <m:r>
                            <a:rPr lang="en-US" sz="2000" b="0" i="1" smtClean="0">
                              <a:latin typeface="Cambria Math" panose="02040503050406030204" pitchFamily="18" charset="0"/>
                            </a:rPr>
                            <m:t> </m:t>
                          </m:r>
                        </m:e>
                      </m:d>
                      <m:r>
                        <a:rPr lang="en-US" sz="2000" b="0" i="1" smtClean="0">
                          <a:latin typeface="Cambria Math" panose="02040503050406030204" pitchFamily="18" charset="0"/>
                        </a:rPr>
                        <m:t> </m:t>
                      </m:r>
                      <m:r>
                        <a:rPr lang="en-US" sz="2000" b="0" i="1" smtClean="0">
                          <a:latin typeface="Cambria Math" panose="02040503050406030204" pitchFamily="18" charset="0"/>
                        </a:rPr>
                        <m:t>𝑎</m:t>
                      </m:r>
                      <m:r>
                        <a:rPr lang="en-US" sz="2000" b="0" i="1" smtClean="0">
                          <a:latin typeface="Cambria Math" panose="02040503050406030204" pitchFamily="18" charset="0"/>
                        </a:rPr>
                        <m:t>) </m:t>
                      </m:r>
                    </m:oMath>
                  </m:oMathPara>
                </a14:m>
                <a:endParaRPr lang="en-US" sz="2000" dirty="0"/>
              </a:p>
            </p:txBody>
          </p:sp>
        </mc:Choice>
        <mc:Fallback xmlns="">
          <p:sp>
            <p:nvSpPr>
              <p:cNvPr id="3" name="TextBox 2">
                <a:extLst>
                  <a:ext uri="{FF2B5EF4-FFF2-40B4-BE49-F238E27FC236}">
                    <a16:creationId xmlns:a16="http://schemas.microsoft.com/office/drawing/2014/main" id="{41F7FD68-7C82-41A2-E1B3-CBC99B34AF37}"/>
                  </a:ext>
                </a:extLst>
              </p:cNvPr>
              <p:cNvSpPr txBox="1">
                <a:spLocks noRot="1" noChangeAspect="1" noMove="1" noResize="1" noEditPoints="1" noAdjustHandles="1" noChangeArrowheads="1" noChangeShapeType="1" noTextEdit="1"/>
              </p:cNvSpPr>
              <p:nvPr/>
            </p:nvSpPr>
            <p:spPr>
              <a:xfrm>
                <a:off x="2057400" y="1447800"/>
                <a:ext cx="4752975" cy="892552"/>
              </a:xfrm>
              <a:prstGeom prst="rect">
                <a:avLst/>
              </a:prstGeom>
              <a:blipFill>
                <a:blip r:embed="rId3"/>
                <a:stretch>
                  <a:fillRect l="-639" t="-1342" b="-4698"/>
                </a:stretch>
              </a:blipFill>
            </p:spPr>
            <p:txBody>
              <a:bodyPr/>
              <a:lstStyle/>
              <a:p>
                <a:r>
                  <a:rPr lang="en-US">
                    <a:noFill/>
                  </a:rPr>
                  <a:t> </a:t>
                </a:r>
              </a:p>
            </p:txBody>
          </p:sp>
        </mc:Fallback>
      </mc:AlternateContent>
      <p:pic>
        <p:nvPicPr>
          <p:cNvPr id="2" name="Picture 6">
            <a:extLst>
              <a:ext uri="{FF2B5EF4-FFF2-40B4-BE49-F238E27FC236}">
                <a16:creationId xmlns:a16="http://schemas.microsoft.com/office/drawing/2014/main" id="{20AD6A81-08C9-5A19-F0F1-4B885C542F0D}"/>
              </a:ext>
              <a:ext uri="{C183D7F6-B498-43B3-948B-1728B52AA6E4}">
                <adec:decorative xmlns:adec="http://schemas.microsoft.com/office/drawing/2017/decorative" val="1"/>
              </a:ext>
            </a:extLst>
          </p:cNvPr>
          <p:cNvPicPr>
            <a:picLocks noChangeAspect="1" noChangeArrowheads="1"/>
          </p:cNvPicPr>
          <p:nvPr/>
        </p:nvPicPr>
        <p:blipFill>
          <a:blip r:embed="rId4" cstate="print"/>
          <a:srcRect/>
          <a:stretch>
            <a:fillRect/>
          </a:stretch>
        </p:blipFill>
        <p:spPr bwMode="auto">
          <a:xfrm>
            <a:off x="7162800" y="365126"/>
            <a:ext cx="1742323" cy="800100"/>
          </a:xfrm>
          <a:prstGeom prst="rect">
            <a:avLst/>
          </a:prstGeom>
          <a:noFill/>
          <a:ln w="9525">
            <a:noFill/>
            <a:miter lim="800000"/>
            <a:headEnd/>
            <a:tailEnd/>
          </a:ln>
        </p:spPr>
      </p:pic>
      <p:sp>
        <p:nvSpPr>
          <p:cNvPr id="4" name="TextBox 3">
            <a:extLst>
              <a:ext uri="{FF2B5EF4-FFF2-40B4-BE49-F238E27FC236}">
                <a16:creationId xmlns:a16="http://schemas.microsoft.com/office/drawing/2014/main" id="{C20D2D7F-D965-DCC3-C313-9DF376A2998E}"/>
              </a:ext>
            </a:extLst>
          </p:cNvPr>
          <p:cNvSpPr txBox="1"/>
          <p:nvPr/>
        </p:nvSpPr>
        <p:spPr>
          <a:xfrm>
            <a:off x="608985" y="2408467"/>
            <a:ext cx="3638550" cy="338554"/>
          </a:xfrm>
          <a:prstGeom prst="rect">
            <a:avLst/>
          </a:prstGeom>
          <a:noFill/>
        </p:spPr>
        <p:txBody>
          <a:bodyPr wrap="square" rtlCol="0">
            <a:spAutoFit/>
          </a:bodyPr>
          <a:lstStyle/>
          <a:p>
            <a:r>
              <a:rPr lang="en-US" sz="1600" dirty="0"/>
              <a:t>Answer the following questions:</a:t>
            </a:r>
          </a:p>
        </p:txBody>
      </p:sp>
    </p:spTree>
    <p:extLst>
      <p:ext uri="{BB962C8B-B14F-4D97-AF65-F5344CB8AC3E}">
        <p14:creationId xmlns:p14="http://schemas.microsoft.com/office/powerpoint/2010/main" val="210092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theme/theme1.xml><?xml version="1.0" encoding="utf-8"?>
<a:theme xmlns:a="http://schemas.openxmlformats.org/drawingml/2006/main" name="Office Theme">
  <a:themeElements>
    <a:clrScheme name="Office with darker green">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377620"/>
      </a:accent6>
      <a:hlink>
        <a:srgbClr val="467886"/>
      </a:hlink>
      <a:folHlink>
        <a:srgbClr val="96607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23303</TotalTime>
  <Words>1875</Words>
  <Application>Microsoft Office PowerPoint</Application>
  <PresentationFormat>On-screen Show (4:3)</PresentationFormat>
  <Paragraphs>247</Paragraphs>
  <Slides>22</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Cambria Math</vt:lpstr>
      <vt:lpstr>Courier New</vt:lpstr>
      <vt:lpstr>Office Theme</vt:lpstr>
      <vt:lpstr>CS 5/7320  Artificial Intelligence  Intelligent Agents AIMA Chapter 2</vt:lpstr>
      <vt:lpstr>Module Review 1</vt:lpstr>
      <vt:lpstr>Agent Function and Agent Program</vt:lpstr>
      <vt:lpstr>Example: Vacuum-cleaner World</vt:lpstr>
      <vt:lpstr>Rational Agents</vt:lpstr>
      <vt:lpstr>Some Environment Types Revisited</vt:lpstr>
      <vt:lpstr>Case Study: Self-Driving Cars</vt:lpstr>
      <vt:lpstr>Self-driving Cars </vt:lpstr>
      <vt:lpstr>A Self-Driving Car as a Rational Agents</vt:lpstr>
      <vt:lpstr>PEAS Description of the Environment of a Self-Driving Car</vt:lpstr>
      <vt:lpstr>Environment for a Self-Driving Car</vt:lpstr>
      <vt:lpstr>Module Review 2</vt:lpstr>
      <vt:lpstr>Designing a Rational Agent</vt:lpstr>
      <vt:lpstr>Simple Reflex Agent</vt:lpstr>
      <vt:lpstr>Model-based Reflex Agent</vt:lpstr>
      <vt:lpstr>State Representation</vt:lpstr>
      <vt:lpstr>Goal-based Agent</vt:lpstr>
      <vt:lpstr>Utility-based Agent</vt:lpstr>
      <vt:lpstr>Case Study: Self-Driving Cars</vt:lpstr>
      <vt:lpstr>State Representation: Self-Driving Car</vt:lpstr>
      <vt:lpstr>What Type of Intelligent Agent is a  Self-Driving Car? </vt:lpstr>
      <vt:lpstr>Why is this so hard?</vt:lpstr>
    </vt:vector>
  </TitlesOfParts>
  <Company>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Agents</dc:title>
  <dc:creator>Min-Yen Kan</dc:creator>
  <cp:lastModifiedBy>Hahsler, Michael</cp:lastModifiedBy>
  <cp:revision>218</cp:revision>
  <cp:lastPrinted>2021-08-30T18:56:39Z</cp:lastPrinted>
  <dcterms:created xsi:type="dcterms:W3CDTF">2003-12-17T02:32:09Z</dcterms:created>
  <dcterms:modified xsi:type="dcterms:W3CDTF">2025-09-03T21:16:44Z</dcterms:modified>
</cp:coreProperties>
</file>